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310" r:id="rId4"/>
    <p:sldId id="297" r:id="rId5"/>
    <p:sldId id="260" r:id="rId6"/>
    <p:sldId id="312" r:id="rId7"/>
    <p:sldId id="296" r:id="rId8"/>
    <p:sldId id="300" r:id="rId9"/>
    <p:sldId id="279" r:id="rId10"/>
    <p:sldId id="301" r:id="rId11"/>
    <p:sldId id="261" r:id="rId12"/>
    <p:sldId id="303" r:id="rId13"/>
    <p:sldId id="264" r:id="rId14"/>
    <p:sldId id="295" r:id="rId15"/>
    <p:sldId id="308" r:id="rId16"/>
    <p:sldId id="384" r:id="rId17"/>
    <p:sldId id="383" r:id="rId18"/>
    <p:sldId id="259" r:id="rId19"/>
    <p:sldId id="285" r:id="rId20"/>
  </p:sldIdLst>
  <p:sldSz cx="9144000" cy="6858000" type="screen4x3"/>
  <p:notesSz cx="6818313" cy="9128125"/>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EAF8"/>
    <a:srgbClr val="F8F8D3"/>
    <a:srgbClr val="FF0033"/>
    <a:srgbClr val="FF9933"/>
    <a:srgbClr val="000000"/>
    <a:srgbClr val="FF9966"/>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7"/>
    <p:restoredTop sz="94643"/>
  </p:normalViewPr>
  <p:slideViewPr>
    <p:cSldViewPr>
      <p:cViewPr varScale="1">
        <p:scale>
          <a:sx n="80" d="100"/>
          <a:sy n="80" d="100"/>
        </p:scale>
        <p:origin x="190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 Id="rId2"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766763" y="8713788"/>
            <a:ext cx="5276850" cy="152400"/>
          </a:xfrm>
          <a:prstGeom prst="rect">
            <a:avLst/>
          </a:prstGeom>
          <a:noFill/>
          <a:ln w="9525">
            <a:noFill/>
            <a:miter lim="800000"/>
            <a:headEnd/>
            <a:tailEnd/>
          </a:ln>
          <a:effectLst/>
        </p:spPr>
        <p:txBody>
          <a:bodyPr lIns="0" tIns="0" rIns="0" bIns="0">
            <a:spAutoFit/>
          </a:bodyPr>
          <a:lstStyle/>
          <a:p>
            <a:pPr algn="ctr" defTabSz="941388">
              <a:spcBef>
                <a:spcPct val="50000"/>
              </a:spcBef>
            </a:pPr>
            <a:r>
              <a:rPr lang="en-US" sz="1000" b="1">
                <a:latin typeface="Arial" pitchFamily="34" charset="0"/>
              </a:rPr>
              <a:t>&lt;Course name&gt; &lt;Lesson number&gt;</a:t>
            </a:r>
            <a:r>
              <a:rPr lang="en-US" sz="1000" b="1"/>
              <a:t>-</a:t>
            </a:r>
            <a:fld id="{BA06F822-664C-46BA-9A4B-175D7EF18EFE}" type="slidenum">
              <a:rPr lang="en-US" sz="1000" b="1">
                <a:latin typeface="Arial" pitchFamily="34" charset="0"/>
              </a:rPr>
              <a:pPr algn="ctr" defTabSz="941388">
                <a:spcBef>
                  <a:spcPct val="50000"/>
                </a:spcBef>
              </a:pPr>
              <a:t>‹#›</a:t>
            </a:fld>
            <a:endParaRPr lang="en-US" sz="1000" b="1">
              <a:latin typeface="Arial" pitchFamily="34" charset="0"/>
            </a:endParaRPr>
          </a:p>
        </p:txBody>
      </p:sp>
    </p:spTree>
    <p:extLst>
      <p:ext uri="{BB962C8B-B14F-4D97-AF65-F5344CB8AC3E}">
        <p14:creationId xmlns:p14="http://schemas.microsoft.com/office/powerpoint/2010/main" val="1376533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471488" y="160338"/>
            <a:ext cx="5868987" cy="4398962"/>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2052" name="Rectangle 4"/>
          <p:cNvSpPr>
            <a:spLocks noChangeArrowheads="1"/>
          </p:cNvSpPr>
          <p:nvPr/>
        </p:nvSpPr>
        <p:spPr bwMode="auto">
          <a:xfrm>
            <a:off x="712788" y="8737600"/>
            <a:ext cx="5270500" cy="152400"/>
          </a:xfrm>
          <a:prstGeom prst="rect">
            <a:avLst/>
          </a:prstGeom>
          <a:noFill/>
          <a:ln w="9525">
            <a:noFill/>
            <a:miter lim="800000"/>
            <a:headEnd/>
            <a:tailEnd/>
          </a:ln>
          <a:effectLst/>
        </p:spPr>
        <p:txBody>
          <a:bodyPr lIns="0" tIns="0" rIns="0" bIns="0">
            <a:spAutoFit/>
          </a:bodyPr>
          <a:lstStyle/>
          <a:p>
            <a:pPr algn="ctr" defTabSz="941388">
              <a:spcBef>
                <a:spcPct val="50000"/>
              </a:spcBef>
            </a:pPr>
            <a:r>
              <a:rPr lang="en-US" sz="1000" b="1">
                <a:latin typeface="Arial" pitchFamily="34" charset="0"/>
              </a:rPr>
              <a:t>Introduction to Oracle: SQL and PL/SQL  10</a:t>
            </a:r>
            <a:r>
              <a:rPr lang="en-US" sz="1000" b="1"/>
              <a:t>-</a:t>
            </a:r>
            <a:fld id="{86197945-26D3-440D-BA0D-80645EA78656}" type="slidenum">
              <a:rPr lang="en-US" sz="1000" b="1">
                <a:latin typeface="Arial" pitchFamily="34" charset="0"/>
              </a:rPr>
              <a:pPr algn="ctr" defTabSz="941388">
                <a:spcBef>
                  <a:spcPct val="50000"/>
                </a:spcBef>
              </a:pPr>
              <a:t>‹#›</a:t>
            </a:fld>
            <a:endParaRPr lang="en-US" sz="1000" b="1">
              <a:latin typeface="Arial" pitchFamily="34" charset="0"/>
            </a:endParaRPr>
          </a:p>
        </p:txBody>
      </p:sp>
    </p:spTree>
    <p:extLst>
      <p:ext uri="{BB962C8B-B14F-4D97-AF65-F5344CB8AC3E}">
        <p14:creationId xmlns:p14="http://schemas.microsoft.com/office/powerpoint/2010/main" val="1005878072"/>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pitchFamily="34" charset="0"/>
        <a:ea typeface="+mn-ea"/>
        <a:cs typeface="+mn-cs"/>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mn-cs"/>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mn-cs"/>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mn-cs"/>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4" Type="http://schemas.openxmlformats.org/officeDocument/2006/relationships/oleObject" Target="../embeddings/oleObject2.bin"/><Relationship Id="rId5" Type="http://schemas.openxmlformats.org/officeDocument/2006/relationships/image" Target="../media/image2.wmf"/><Relationship Id="rId6" Type="http://schemas.openxmlformats.org/officeDocument/2006/relationships/oleObject" Target="../embeddings/oleObject3.bin"/><Relationship Id="rId7" Type="http://schemas.openxmlformats.org/officeDocument/2006/relationships/image" Target="../media/image3.wmf"/><Relationship Id="rId1" Type="http://schemas.openxmlformats.org/officeDocument/2006/relationships/vmlDrawing" Target="../drawings/vmlDrawing2.v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4" Type="http://schemas.openxmlformats.org/officeDocument/2006/relationships/oleObject" Target="../embeddings/oleObject1.bin"/><Relationship Id="rId5"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noFill/>
          <a:ln/>
        </p:spPr>
        <p:txBody>
          <a:bodyPr/>
          <a:lstStyle/>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r>
              <a:rPr lang="en-US" sz="1200">
                <a:solidFill>
                  <a:schemeClr val="accent2"/>
                </a:solidFill>
              </a:rPr>
              <a:t>Schedule:	Timing	Topic</a:t>
            </a:r>
          </a:p>
          <a:p>
            <a:pPr lvl="1">
              <a:tabLst>
                <a:tab pos="1095375" algn="l"/>
                <a:tab pos="2192338" algn="l"/>
              </a:tabLst>
            </a:pPr>
            <a:r>
              <a:rPr lang="en-US">
                <a:solidFill>
                  <a:schemeClr val="accent2"/>
                </a:solidFill>
              </a:rPr>
              <a:t>	30 minutes	Lecture</a:t>
            </a:r>
          </a:p>
          <a:p>
            <a:pPr lvl="1">
              <a:tabLst>
                <a:tab pos="1095375" algn="l"/>
                <a:tab pos="2192338" algn="l"/>
              </a:tabLst>
            </a:pPr>
            <a:r>
              <a:rPr lang="en-US">
                <a:solidFill>
                  <a:schemeClr val="accent2"/>
                </a:solidFill>
              </a:rPr>
              <a:t>	20 minutes	Practice</a:t>
            </a:r>
          </a:p>
          <a:p>
            <a:pPr lvl="1">
              <a:tabLst>
                <a:tab pos="1095375" algn="l"/>
                <a:tab pos="2192338" algn="l"/>
              </a:tabLst>
            </a:pPr>
            <a:r>
              <a:rPr lang="en-US">
                <a:solidFill>
                  <a:schemeClr val="accent2"/>
                </a:solidFill>
              </a:rPr>
              <a:t>	50 minutes	Total</a:t>
            </a:r>
          </a:p>
        </p:txBody>
      </p:sp>
      <p:sp>
        <p:nvSpPr>
          <p:cNvPr id="5123" name="Rectangle 3"/>
          <p:cNvSpPr>
            <a:spLocks noGrp="1" noRot="1" noChangeAspect="1" noChangeArrowheads="1" noTextEdit="1"/>
          </p:cNvSpPr>
          <p:nvPr>
            <p:ph type="sldImg"/>
          </p:nvPr>
        </p:nvSpPr>
        <p:spPr>
          <a:xfrm>
            <a:off x="473075" y="160338"/>
            <a:ext cx="5865813" cy="4398962"/>
          </a:xfrm>
          <a:ln cap="flat"/>
        </p:spPr>
      </p:sp>
    </p:spTree>
    <p:extLst>
      <p:ext uri="{BB962C8B-B14F-4D97-AF65-F5344CB8AC3E}">
        <p14:creationId xmlns:p14="http://schemas.microsoft.com/office/powerpoint/2010/main" val="801486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t>Guidelines for Adding a Column</a:t>
            </a:r>
          </a:p>
          <a:p>
            <a:pPr lvl="2"/>
            <a:r>
              <a:rPr lang="en-US"/>
              <a:t>You can add or modify columns, but you cannot drop them from a table.</a:t>
            </a:r>
          </a:p>
          <a:p>
            <a:pPr lvl="2"/>
            <a:r>
              <a:rPr lang="en-US"/>
              <a:t>You cannot specify where the column is to appear. The new column becomes the last column.</a:t>
            </a:r>
          </a:p>
          <a:p>
            <a:pPr lvl="1"/>
            <a:r>
              <a:rPr lang="en-US"/>
              <a:t>The example on the slide adds a column named JOB to the DEPT30 table. The JOB column becomes the last column in the table. </a:t>
            </a:r>
            <a:endParaRPr lang="en-US" b="1"/>
          </a:p>
          <a:p>
            <a:pPr lvl="1"/>
            <a:r>
              <a:rPr lang="en-US" b="1"/>
              <a:t>Note:</a:t>
            </a:r>
            <a:r>
              <a:rPr lang="en-US"/>
              <a:t> </a:t>
            </a:r>
            <a:r>
              <a:rPr lang="en-US">
                <a:latin typeface="Times" charset="0"/>
              </a:rPr>
              <a:t>If a table already contains rows when a column is added, then the new column is initially null for all the rows.</a:t>
            </a:r>
          </a:p>
          <a:p>
            <a:pPr lvl="1"/>
            <a:endParaRPr lang="en-US">
              <a:latin typeface="Times" charset="0"/>
            </a:endParaRPr>
          </a:p>
          <a:p>
            <a:pPr lvl="1"/>
            <a:endParaRPr lang="en-US">
              <a:latin typeface="Times" charset="0"/>
            </a:endParaRPr>
          </a:p>
          <a:p>
            <a:pPr lvl="1"/>
            <a:endParaRPr lang="en-US">
              <a:latin typeface="Times" charset="0"/>
            </a:endParaRPr>
          </a:p>
          <a:p>
            <a:pPr lvl="1"/>
            <a:endParaRPr lang="en-US">
              <a:latin typeface="Times" charset="0"/>
            </a:endParaRPr>
          </a:p>
          <a:p>
            <a:pPr lvl="1"/>
            <a:endParaRPr lang="en-US">
              <a:latin typeface="Times" charset="0"/>
            </a:endParaRPr>
          </a:p>
          <a:p>
            <a:pPr lvl="1"/>
            <a:endParaRPr lang="en-US">
              <a:latin typeface="Times" charset="0"/>
            </a:endParaRPr>
          </a:p>
          <a:p>
            <a:pPr lvl="1"/>
            <a:endParaRPr lang="en-US">
              <a:latin typeface="Times" charset="0"/>
            </a:endParaRPr>
          </a:p>
          <a:p>
            <a:r>
              <a:rPr lang="en-US">
                <a:solidFill>
                  <a:schemeClr val="accent2"/>
                </a:solidFill>
              </a:rPr>
              <a:t>Class Management Note</a:t>
            </a:r>
          </a:p>
          <a:p>
            <a:pPr lvl="1"/>
            <a:r>
              <a:rPr lang="en-US">
                <a:solidFill>
                  <a:schemeClr val="accent2"/>
                </a:solidFill>
              </a:rPr>
              <a:t>Oracle8i provides new options for the ALTER TABLE command, including the ability to drop a column from a table.</a:t>
            </a:r>
          </a:p>
        </p:txBody>
      </p:sp>
      <p:sp>
        <p:nvSpPr>
          <p:cNvPr id="23555" name="Rectangle 3"/>
          <p:cNvSpPr>
            <a:spLocks noGrp="1" noRot="1" noChangeAspect="1" noChangeArrowheads="1" noTextEdit="1"/>
          </p:cNvSpPr>
          <p:nvPr>
            <p:ph type="sldImg"/>
          </p:nvPr>
        </p:nvSpPr>
        <p:spPr>
          <a:xfrm>
            <a:off x="473075" y="160338"/>
            <a:ext cx="5865813" cy="4398962"/>
          </a:xfrm>
          <a:ln cap="flat"/>
        </p:spPr>
      </p:sp>
    </p:spTree>
    <p:extLst>
      <p:ext uri="{BB962C8B-B14F-4D97-AF65-F5344CB8AC3E}">
        <p14:creationId xmlns:p14="http://schemas.microsoft.com/office/powerpoint/2010/main" val="1934772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25603"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25604" name="Rectangle 4"/>
          <p:cNvSpPr>
            <a:spLocks noGrp="1" noChangeArrowheads="1"/>
          </p:cNvSpPr>
          <p:nvPr>
            <p:ph type="body" idx="1"/>
          </p:nvPr>
        </p:nvSpPr>
        <p:spPr>
          <a:noFill/>
          <a:ln/>
        </p:spPr>
        <p:txBody>
          <a:bodyPr/>
          <a:lstStyle/>
          <a:p>
            <a:r>
              <a:rPr lang="en-US"/>
              <a:t>Modifying a Column</a:t>
            </a:r>
          </a:p>
          <a:p>
            <a:pPr lvl="1"/>
            <a:r>
              <a:rPr lang="en-US"/>
              <a:t>You can modify a column definition by using the ALTER TABLE statement with the </a:t>
            </a:r>
            <a:r>
              <a:rPr lang="en-US">
                <a:solidFill>
                  <a:srgbClr val="FC0128"/>
                </a:solidFill>
              </a:rPr>
              <a:t>MODIFY </a:t>
            </a:r>
            <a:r>
              <a:rPr lang="en-US"/>
              <a:t>clause. Column modification can include changes to a column’s datatype, size, and default value.</a:t>
            </a:r>
          </a:p>
          <a:p>
            <a:r>
              <a:rPr lang="en-US"/>
              <a:t>Guidelines</a:t>
            </a:r>
          </a:p>
          <a:p>
            <a:pPr lvl="2"/>
            <a:r>
              <a:rPr lang="en-US"/>
              <a:t>Increase the width or precision of a numeric column.</a:t>
            </a:r>
          </a:p>
          <a:p>
            <a:pPr lvl="2"/>
            <a:r>
              <a:rPr lang="en-US"/>
              <a:t>Decrease the width of a column if the column contains only null values or if the table has no rows.</a:t>
            </a:r>
          </a:p>
          <a:p>
            <a:pPr lvl="2"/>
            <a:r>
              <a:rPr lang="en-US"/>
              <a:t>Change the datatype if the column contains null values.</a:t>
            </a:r>
          </a:p>
          <a:p>
            <a:pPr lvl="2"/>
            <a:r>
              <a:rPr lang="en-US"/>
              <a:t>Convert a CHAR column to the VARCHAR2 datatype or convert a VARCHAR2 column to the CHAR datatype if the column contains null values or if you do not change the size.</a:t>
            </a:r>
          </a:p>
          <a:p>
            <a:pPr lvl="2"/>
            <a:r>
              <a:rPr lang="en-US"/>
              <a:t>A change to the default value of a column affects only subsequent insertions to the table.</a:t>
            </a:r>
          </a:p>
          <a:p>
            <a:pPr lvl="1"/>
            <a:endParaRPr lang="en-US"/>
          </a:p>
          <a:p>
            <a:pPr lvl="1"/>
            <a:r>
              <a:rPr lang="en-US"/>
              <a:t> </a:t>
            </a:r>
          </a:p>
          <a:p>
            <a:endParaRPr lang="en-US" b="0">
              <a:latin typeface="Times New Roman" pitchFamily="18" charset="0"/>
            </a:endParaRPr>
          </a:p>
        </p:txBody>
      </p:sp>
      <p:sp>
        <p:nvSpPr>
          <p:cNvPr id="25605" name="Rectangle 5"/>
          <p:cNvSpPr>
            <a:spLocks noGrp="1" noRot="1" noChangeAspect="1" noChangeArrowheads="1" noTextEdit="1"/>
          </p:cNvSpPr>
          <p:nvPr>
            <p:ph type="sldImg"/>
          </p:nvPr>
        </p:nvSpPr>
        <p:spPr>
          <a:xfrm>
            <a:off x="473075" y="160338"/>
            <a:ext cx="5865813" cy="4398962"/>
          </a:xfrm>
          <a:ln cap="flat"/>
        </p:spPr>
      </p:sp>
    </p:spTree>
    <p:extLst>
      <p:ext uri="{BB962C8B-B14F-4D97-AF65-F5344CB8AC3E}">
        <p14:creationId xmlns:p14="http://schemas.microsoft.com/office/powerpoint/2010/main" val="528965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474663" y="161925"/>
            <a:ext cx="5864225" cy="4397375"/>
          </a:xfrm>
          <a:ln cap="flat"/>
        </p:spPr>
      </p:sp>
      <p:sp>
        <p:nvSpPr>
          <p:cNvPr id="27651" name="Rectangle 3"/>
          <p:cNvSpPr>
            <a:spLocks noGrp="1" noChangeArrowheads="1"/>
          </p:cNvSpPr>
          <p:nvPr>
            <p:ph type="body" idx="1"/>
          </p:nvPr>
        </p:nvSpPr>
        <p:spPr>
          <a:noFill/>
          <a:ln/>
        </p:spPr>
        <p:txBody>
          <a:bodyPr/>
          <a:lstStyle/>
          <a:p>
            <a:pPr>
              <a:tabLst/>
            </a:pPr>
            <a:r>
              <a:rPr lang="en-US"/>
              <a:t>Dropping a Table</a:t>
            </a:r>
          </a:p>
          <a:p>
            <a:pPr lvl="1">
              <a:tabLst/>
            </a:pPr>
            <a:r>
              <a:rPr lang="en-US"/>
              <a:t>The </a:t>
            </a:r>
            <a:r>
              <a:rPr lang="en-US">
                <a:solidFill>
                  <a:srgbClr val="FC0128"/>
                </a:solidFill>
              </a:rPr>
              <a:t>DROP TABLE </a:t>
            </a:r>
            <a:r>
              <a:rPr lang="en-US"/>
              <a:t>statement removes the definition of an Oracle8 table. When you drop a table, the database loses all the data in the table and all the indexes associated with it. </a:t>
            </a:r>
          </a:p>
          <a:p>
            <a:pPr lvl="1">
              <a:tabLst/>
            </a:pPr>
            <a:r>
              <a:rPr lang="en-US" b="1"/>
              <a:t>Syntax</a:t>
            </a:r>
          </a:p>
          <a:p>
            <a:pPr>
              <a:tabLst/>
            </a:pPr>
            <a:endParaRPr lang="en-US"/>
          </a:p>
          <a:p>
            <a:pPr lvl="1">
              <a:tabLst/>
            </a:pPr>
            <a:r>
              <a:rPr lang="en-US" b="1"/>
              <a:t>where:</a:t>
            </a:r>
            <a:r>
              <a:rPr lang="en-US" i="1"/>
              <a:t>	table</a:t>
            </a:r>
            <a:r>
              <a:rPr lang="en-US"/>
              <a:t>			is the name of the table</a:t>
            </a:r>
          </a:p>
          <a:p>
            <a:pPr>
              <a:tabLst/>
            </a:pPr>
            <a:r>
              <a:rPr lang="en-US"/>
              <a:t>Guidelines</a:t>
            </a:r>
          </a:p>
          <a:p>
            <a:pPr lvl="2">
              <a:tabLst/>
            </a:pPr>
            <a:r>
              <a:rPr lang="en-US"/>
              <a:t>All data is deleted from the table.</a:t>
            </a:r>
          </a:p>
          <a:p>
            <a:pPr lvl="2">
              <a:tabLst/>
            </a:pPr>
            <a:r>
              <a:rPr lang="en-US"/>
              <a:t>Any views and synonyms will remain but are invalid.</a:t>
            </a:r>
          </a:p>
          <a:p>
            <a:pPr lvl="2">
              <a:tabLst/>
            </a:pPr>
            <a:r>
              <a:rPr lang="en-US"/>
              <a:t>Any pending transactions are committed.</a:t>
            </a:r>
          </a:p>
          <a:p>
            <a:pPr lvl="2">
              <a:tabLst/>
            </a:pPr>
            <a:r>
              <a:rPr lang="en-US"/>
              <a:t>Only the creator of the table or a user with the DROP ANY TABLE privilege can remove a table.</a:t>
            </a:r>
          </a:p>
          <a:p>
            <a:pPr lvl="1">
              <a:tabLst/>
            </a:pPr>
            <a:r>
              <a:rPr lang="en-US"/>
              <a:t>The DROP TABLE statement, once executed, is irreversible. The Oracle Server does not question the action when you issue the DROP TABLE statement. If you own that table or have a high-level privilege, then the table is immediately removed. All DDL statements issue a commit, therefore making the transaction permanent.</a:t>
            </a:r>
          </a:p>
        </p:txBody>
      </p:sp>
      <p:sp>
        <p:nvSpPr>
          <p:cNvPr id="27652" name="Rectangle 4"/>
          <p:cNvSpPr>
            <a:spLocks noChangeArrowheads="1"/>
          </p:cNvSpPr>
          <p:nvPr/>
        </p:nvSpPr>
        <p:spPr bwMode="auto">
          <a:xfrm>
            <a:off x="620713" y="5611813"/>
            <a:ext cx="5534025" cy="190500"/>
          </a:xfrm>
          <a:prstGeom prst="rect">
            <a:avLst/>
          </a:prstGeom>
          <a:noFill/>
          <a:ln w="12700">
            <a:solidFill>
              <a:schemeClr val="tx1"/>
            </a:solidFill>
            <a:miter lim="800000"/>
            <a:headEnd/>
            <a:tailEnd/>
          </a:ln>
          <a:effectLst/>
        </p:spPr>
        <p:txBody>
          <a:bodyPr wrap="none" anchor="ctr"/>
          <a:lstStyle/>
          <a:p>
            <a:endParaRPr lang="en-US"/>
          </a:p>
        </p:txBody>
      </p:sp>
      <p:sp>
        <p:nvSpPr>
          <p:cNvPr id="27653" name="Rectangle 5"/>
          <p:cNvSpPr>
            <a:spLocks noChangeArrowheads="1"/>
          </p:cNvSpPr>
          <p:nvPr/>
        </p:nvSpPr>
        <p:spPr bwMode="auto">
          <a:xfrm>
            <a:off x="654050" y="5570538"/>
            <a:ext cx="1603375" cy="287337"/>
          </a:xfrm>
          <a:prstGeom prst="rect">
            <a:avLst/>
          </a:prstGeom>
          <a:noFill/>
          <a:ln w="9525">
            <a:noFill/>
            <a:miter lim="800000"/>
            <a:headEnd/>
            <a:tailEnd/>
          </a:ln>
          <a:effectLst/>
        </p:spPr>
        <p:txBody>
          <a:bodyPr wrap="none" lIns="88900" tIns="42863" rIns="88900" bIns="42863">
            <a:spAutoFit/>
          </a:bodyPr>
          <a:lstStyle/>
          <a:p>
            <a:pPr defTabSz="828675">
              <a:lnSpc>
                <a:spcPct val="120000"/>
              </a:lnSpc>
              <a:spcBef>
                <a:spcPct val="60000"/>
              </a:spcBef>
            </a:pPr>
            <a:r>
              <a:rPr lang="en-US" sz="1100">
                <a:latin typeface="Courier New" pitchFamily="49" charset="0"/>
              </a:rPr>
              <a:t>DROP TABLE </a:t>
            </a:r>
            <a:r>
              <a:rPr lang="en-US" sz="1100" i="1">
                <a:latin typeface="Courier New" pitchFamily="49" charset="0"/>
              </a:rPr>
              <a:t>table;</a:t>
            </a:r>
          </a:p>
        </p:txBody>
      </p:sp>
      <p:grpSp>
        <p:nvGrpSpPr>
          <p:cNvPr id="27659" name="Group 11"/>
          <p:cNvGrpSpPr>
            <a:grpSpLocks/>
          </p:cNvGrpSpPr>
          <p:nvPr/>
        </p:nvGrpSpPr>
        <p:grpSpPr bwMode="auto">
          <a:xfrm>
            <a:off x="214313" y="7358063"/>
            <a:ext cx="285750" cy="292100"/>
            <a:chOff x="135" y="4635"/>
            <a:chExt cx="180" cy="184"/>
          </a:xfrm>
        </p:grpSpPr>
        <p:sp>
          <p:nvSpPr>
            <p:cNvPr id="27654" name="Freeform 6"/>
            <p:cNvSpPr>
              <a:spLocks/>
            </p:cNvSpPr>
            <p:nvPr/>
          </p:nvSpPr>
          <p:spPr bwMode="auto">
            <a:xfrm>
              <a:off x="135" y="4635"/>
              <a:ext cx="180" cy="184"/>
            </a:xfrm>
            <a:custGeom>
              <a:avLst/>
              <a:gdLst/>
              <a:ahLst/>
              <a:cxnLst>
                <a:cxn ang="0">
                  <a:pos x="179" y="183"/>
                </a:cxn>
                <a:cxn ang="0">
                  <a:pos x="179" y="0"/>
                </a:cxn>
                <a:cxn ang="0">
                  <a:pos x="0" y="0"/>
                </a:cxn>
                <a:cxn ang="0">
                  <a:pos x="0" y="183"/>
                </a:cxn>
                <a:cxn ang="0">
                  <a:pos x="179" y="183"/>
                </a:cxn>
              </a:cxnLst>
              <a:rect l="0" t="0" r="r" b="b"/>
              <a:pathLst>
                <a:path w="180" h="184">
                  <a:moveTo>
                    <a:pt x="179" y="183"/>
                  </a:moveTo>
                  <a:lnTo>
                    <a:pt x="179" y="0"/>
                  </a:lnTo>
                  <a:lnTo>
                    <a:pt x="0" y="0"/>
                  </a:lnTo>
                  <a:lnTo>
                    <a:pt x="0" y="183"/>
                  </a:lnTo>
                  <a:lnTo>
                    <a:pt x="179" y="183"/>
                  </a:lnTo>
                </a:path>
              </a:pathLst>
            </a:custGeom>
            <a:solidFill>
              <a:srgbClr val="000000"/>
            </a:solidFill>
            <a:ln w="9525" cap="rnd">
              <a:noFill/>
              <a:round/>
              <a:headEnd type="none" w="sm" len="sm"/>
              <a:tailEnd type="none" w="sm" len="sm"/>
            </a:ln>
            <a:effectLst/>
          </p:spPr>
          <p:txBody>
            <a:bodyPr/>
            <a:lstStyle/>
            <a:p>
              <a:endParaRPr lang="en-US"/>
            </a:p>
          </p:txBody>
        </p:sp>
        <p:sp>
          <p:nvSpPr>
            <p:cNvPr id="27655" name="Freeform 7"/>
            <p:cNvSpPr>
              <a:spLocks/>
            </p:cNvSpPr>
            <p:nvPr/>
          </p:nvSpPr>
          <p:spPr bwMode="auto">
            <a:xfrm>
              <a:off x="145" y="4644"/>
              <a:ext cx="163" cy="162"/>
            </a:xfrm>
            <a:custGeom>
              <a:avLst/>
              <a:gdLst/>
              <a:ahLst/>
              <a:cxnLst>
                <a:cxn ang="0">
                  <a:pos x="83" y="0"/>
                </a:cxn>
                <a:cxn ang="0">
                  <a:pos x="0" y="161"/>
                </a:cxn>
                <a:cxn ang="0">
                  <a:pos x="162" y="161"/>
                </a:cxn>
                <a:cxn ang="0">
                  <a:pos x="83" y="0"/>
                </a:cxn>
              </a:cxnLst>
              <a:rect l="0" t="0" r="r" b="b"/>
              <a:pathLst>
                <a:path w="163" h="162">
                  <a:moveTo>
                    <a:pt x="83" y="0"/>
                  </a:moveTo>
                  <a:lnTo>
                    <a:pt x="0" y="161"/>
                  </a:lnTo>
                  <a:lnTo>
                    <a:pt x="162" y="161"/>
                  </a:lnTo>
                  <a:lnTo>
                    <a:pt x="83" y="0"/>
                  </a:lnTo>
                </a:path>
              </a:pathLst>
            </a:custGeom>
            <a:solidFill>
              <a:srgbClr val="FFFFFF"/>
            </a:solidFill>
            <a:ln w="9525" cap="rnd">
              <a:noFill/>
              <a:round/>
              <a:headEnd type="none" w="sm" len="sm"/>
              <a:tailEnd type="none" w="sm" len="sm"/>
            </a:ln>
            <a:effectLst/>
          </p:spPr>
          <p:txBody>
            <a:bodyPr/>
            <a:lstStyle/>
            <a:p>
              <a:endParaRPr lang="en-US"/>
            </a:p>
          </p:txBody>
        </p:sp>
        <p:sp>
          <p:nvSpPr>
            <p:cNvPr id="27656" name="Freeform 8"/>
            <p:cNvSpPr>
              <a:spLocks/>
            </p:cNvSpPr>
            <p:nvPr/>
          </p:nvSpPr>
          <p:spPr bwMode="auto">
            <a:xfrm>
              <a:off x="163" y="4661"/>
              <a:ext cx="133" cy="134"/>
            </a:xfrm>
            <a:custGeom>
              <a:avLst/>
              <a:gdLst/>
              <a:ahLst/>
              <a:cxnLst>
                <a:cxn ang="0">
                  <a:pos x="65" y="0"/>
                </a:cxn>
                <a:cxn ang="0">
                  <a:pos x="0" y="133"/>
                </a:cxn>
                <a:cxn ang="0">
                  <a:pos x="132" y="133"/>
                </a:cxn>
                <a:cxn ang="0">
                  <a:pos x="65" y="0"/>
                </a:cxn>
              </a:cxnLst>
              <a:rect l="0" t="0" r="r" b="b"/>
              <a:pathLst>
                <a:path w="133" h="134">
                  <a:moveTo>
                    <a:pt x="65" y="0"/>
                  </a:moveTo>
                  <a:lnTo>
                    <a:pt x="0" y="133"/>
                  </a:lnTo>
                  <a:lnTo>
                    <a:pt x="132" y="133"/>
                  </a:lnTo>
                  <a:lnTo>
                    <a:pt x="65" y="0"/>
                  </a:lnTo>
                </a:path>
              </a:pathLst>
            </a:custGeom>
            <a:solidFill>
              <a:srgbClr val="000000"/>
            </a:solidFill>
            <a:ln w="9525" cap="rnd">
              <a:noFill/>
              <a:round/>
              <a:headEnd type="none" w="sm" len="sm"/>
              <a:tailEnd type="none" w="sm" len="sm"/>
            </a:ln>
            <a:effectLst/>
          </p:spPr>
          <p:txBody>
            <a:bodyPr/>
            <a:lstStyle/>
            <a:p>
              <a:endParaRPr lang="en-US"/>
            </a:p>
          </p:txBody>
        </p:sp>
        <p:sp>
          <p:nvSpPr>
            <p:cNvPr id="27657" name="Freeform 9"/>
            <p:cNvSpPr>
              <a:spLocks/>
            </p:cNvSpPr>
            <p:nvPr/>
          </p:nvSpPr>
          <p:spPr bwMode="auto">
            <a:xfrm>
              <a:off x="219" y="4773"/>
              <a:ext cx="19" cy="18"/>
            </a:xfrm>
            <a:custGeom>
              <a:avLst/>
              <a:gdLst/>
              <a:ahLst/>
              <a:cxnLst>
                <a:cxn ang="0">
                  <a:pos x="9" y="17"/>
                </a:cxn>
                <a:cxn ang="0">
                  <a:pos x="10" y="16"/>
                </a:cxn>
                <a:cxn ang="0">
                  <a:pos x="12" y="16"/>
                </a:cxn>
                <a:cxn ang="0">
                  <a:pos x="14" y="15"/>
                </a:cxn>
                <a:cxn ang="0">
                  <a:pos x="15" y="14"/>
                </a:cxn>
                <a:cxn ang="0">
                  <a:pos x="16" y="13"/>
                </a:cxn>
                <a:cxn ang="0">
                  <a:pos x="17" y="11"/>
                </a:cxn>
                <a:cxn ang="0">
                  <a:pos x="17" y="10"/>
                </a:cxn>
                <a:cxn ang="0">
                  <a:pos x="18" y="8"/>
                </a:cxn>
                <a:cxn ang="0">
                  <a:pos x="17" y="6"/>
                </a:cxn>
                <a:cxn ang="0">
                  <a:pos x="17" y="5"/>
                </a:cxn>
                <a:cxn ang="0">
                  <a:pos x="16" y="3"/>
                </a:cxn>
                <a:cxn ang="0">
                  <a:pos x="15" y="2"/>
                </a:cxn>
                <a:cxn ang="0">
                  <a:pos x="14" y="1"/>
                </a:cxn>
                <a:cxn ang="0">
                  <a:pos x="12" y="0"/>
                </a:cxn>
                <a:cxn ang="0">
                  <a:pos x="10" y="0"/>
                </a:cxn>
                <a:cxn ang="0">
                  <a:pos x="9" y="0"/>
                </a:cxn>
                <a:cxn ang="0">
                  <a:pos x="7" y="0"/>
                </a:cxn>
                <a:cxn ang="0">
                  <a:pos x="5" y="0"/>
                </a:cxn>
                <a:cxn ang="0">
                  <a:pos x="4" y="1"/>
                </a:cxn>
                <a:cxn ang="0">
                  <a:pos x="2" y="2"/>
                </a:cxn>
                <a:cxn ang="0">
                  <a:pos x="1" y="3"/>
                </a:cxn>
                <a:cxn ang="0">
                  <a:pos x="1" y="5"/>
                </a:cxn>
                <a:cxn ang="0">
                  <a:pos x="0" y="6"/>
                </a:cxn>
                <a:cxn ang="0">
                  <a:pos x="0" y="8"/>
                </a:cxn>
                <a:cxn ang="0">
                  <a:pos x="0" y="10"/>
                </a:cxn>
                <a:cxn ang="0">
                  <a:pos x="1" y="11"/>
                </a:cxn>
                <a:cxn ang="0">
                  <a:pos x="1" y="13"/>
                </a:cxn>
                <a:cxn ang="0">
                  <a:pos x="2" y="14"/>
                </a:cxn>
                <a:cxn ang="0">
                  <a:pos x="4" y="15"/>
                </a:cxn>
                <a:cxn ang="0">
                  <a:pos x="5" y="16"/>
                </a:cxn>
                <a:cxn ang="0">
                  <a:pos x="7" y="16"/>
                </a:cxn>
                <a:cxn ang="0">
                  <a:pos x="9" y="17"/>
                </a:cxn>
              </a:cxnLst>
              <a:rect l="0" t="0" r="r" b="b"/>
              <a:pathLst>
                <a:path w="19" h="18">
                  <a:moveTo>
                    <a:pt x="9" y="17"/>
                  </a:moveTo>
                  <a:lnTo>
                    <a:pt x="10" y="16"/>
                  </a:lnTo>
                  <a:lnTo>
                    <a:pt x="12" y="16"/>
                  </a:lnTo>
                  <a:lnTo>
                    <a:pt x="14" y="15"/>
                  </a:lnTo>
                  <a:lnTo>
                    <a:pt x="15" y="14"/>
                  </a:lnTo>
                  <a:lnTo>
                    <a:pt x="16" y="13"/>
                  </a:lnTo>
                  <a:lnTo>
                    <a:pt x="17" y="11"/>
                  </a:lnTo>
                  <a:lnTo>
                    <a:pt x="17" y="10"/>
                  </a:lnTo>
                  <a:lnTo>
                    <a:pt x="18"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7"/>
                  </a:lnTo>
                </a:path>
              </a:pathLst>
            </a:custGeom>
            <a:solidFill>
              <a:srgbClr val="FFFFFF"/>
            </a:solidFill>
            <a:ln w="9525" cap="rnd">
              <a:noFill/>
              <a:round/>
              <a:headEnd type="none" w="sm" len="sm"/>
              <a:tailEnd type="none" w="sm" len="sm"/>
            </a:ln>
            <a:effectLst/>
          </p:spPr>
          <p:txBody>
            <a:bodyPr/>
            <a:lstStyle/>
            <a:p>
              <a:endParaRPr lang="en-US"/>
            </a:p>
          </p:txBody>
        </p:sp>
        <p:sp>
          <p:nvSpPr>
            <p:cNvPr id="27658" name="Freeform 10"/>
            <p:cNvSpPr>
              <a:spLocks/>
            </p:cNvSpPr>
            <p:nvPr/>
          </p:nvSpPr>
          <p:spPr bwMode="auto">
            <a:xfrm>
              <a:off x="219" y="4690"/>
              <a:ext cx="18" cy="80"/>
            </a:xfrm>
            <a:custGeom>
              <a:avLst/>
              <a:gdLst/>
              <a:ahLst/>
              <a:cxnLst>
                <a:cxn ang="0">
                  <a:pos x="9" y="0"/>
                </a:cxn>
                <a:cxn ang="0">
                  <a:pos x="10" y="0"/>
                </a:cxn>
                <a:cxn ang="0">
                  <a:pos x="12" y="0"/>
                </a:cxn>
                <a:cxn ang="0">
                  <a:pos x="14" y="2"/>
                </a:cxn>
                <a:cxn ang="0">
                  <a:pos x="16" y="7"/>
                </a:cxn>
                <a:cxn ang="0">
                  <a:pos x="17" y="15"/>
                </a:cxn>
                <a:cxn ang="0">
                  <a:pos x="17" y="29"/>
                </a:cxn>
                <a:cxn ang="0">
                  <a:pos x="14" y="50"/>
                </a:cxn>
                <a:cxn ang="0">
                  <a:pos x="9" y="79"/>
                </a:cxn>
                <a:cxn ang="0">
                  <a:pos x="4" y="63"/>
                </a:cxn>
                <a:cxn ang="0">
                  <a:pos x="1" y="48"/>
                </a:cxn>
                <a:cxn ang="0">
                  <a:pos x="0" y="34"/>
                </a:cxn>
                <a:cxn ang="0">
                  <a:pos x="0" y="22"/>
                </a:cxn>
                <a:cxn ang="0">
                  <a:pos x="0" y="11"/>
                </a:cxn>
                <a:cxn ang="0">
                  <a:pos x="3" y="4"/>
                </a:cxn>
                <a:cxn ang="0">
                  <a:pos x="6" y="0"/>
                </a:cxn>
                <a:cxn ang="0">
                  <a:pos x="9" y="0"/>
                </a:cxn>
              </a:cxnLst>
              <a:rect l="0" t="0" r="r" b="b"/>
              <a:pathLst>
                <a:path w="18" h="80">
                  <a:moveTo>
                    <a:pt x="9" y="0"/>
                  </a:moveTo>
                  <a:lnTo>
                    <a:pt x="10" y="0"/>
                  </a:lnTo>
                  <a:lnTo>
                    <a:pt x="12" y="0"/>
                  </a:lnTo>
                  <a:lnTo>
                    <a:pt x="14" y="2"/>
                  </a:lnTo>
                  <a:lnTo>
                    <a:pt x="16" y="7"/>
                  </a:lnTo>
                  <a:lnTo>
                    <a:pt x="17" y="15"/>
                  </a:lnTo>
                  <a:lnTo>
                    <a:pt x="17" y="29"/>
                  </a:lnTo>
                  <a:lnTo>
                    <a:pt x="14" y="50"/>
                  </a:lnTo>
                  <a:lnTo>
                    <a:pt x="9" y="79"/>
                  </a:lnTo>
                  <a:lnTo>
                    <a:pt x="4" y="63"/>
                  </a:lnTo>
                  <a:lnTo>
                    <a:pt x="1" y="48"/>
                  </a:lnTo>
                  <a:lnTo>
                    <a:pt x="0" y="34"/>
                  </a:lnTo>
                  <a:lnTo>
                    <a:pt x="0" y="22"/>
                  </a:lnTo>
                  <a:lnTo>
                    <a:pt x="0" y="11"/>
                  </a:lnTo>
                  <a:lnTo>
                    <a:pt x="3" y="4"/>
                  </a:lnTo>
                  <a:lnTo>
                    <a:pt x="6" y="0"/>
                  </a:lnTo>
                  <a:lnTo>
                    <a:pt x="9" y="0"/>
                  </a:lnTo>
                </a:path>
              </a:pathLst>
            </a:custGeom>
            <a:solidFill>
              <a:srgbClr val="FFFFFF"/>
            </a:solidFill>
            <a:ln w="9525" cap="rnd">
              <a:noFill/>
              <a:round/>
              <a:headEnd type="none" w="sm" len="sm"/>
              <a:tailEnd type="none" w="sm" len="sm"/>
            </a:ln>
            <a:effectLst/>
          </p:spPr>
          <p:txBody>
            <a:bodyPr/>
            <a:lstStyle/>
            <a:p>
              <a:endParaRPr lang="en-US"/>
            </a:p>
          </p:txBody>
        </p:sp>
      </p:grpSp>
    </p:spTree>
    <p:extLst>
      <p:ext uri="{BB962C8B-B14F-4D97-AF65-F5344CB8AC3E}">
        <p14:creationId xmlns:p14="http://schemas.microsoft.com/office/powerpoint/2010/main" val="1894797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474663" y="161925"/>
            <a:ext cx="5864225" cy="4397375"/>
          </a:xfrm>
          <a:ln cap="flat"/>
        </p:spPr>
      </p:sp>
      <p:sp>
        <p:nvSpPr>
          <p:cNvPr id="29699" name="Rectangle 3"/>
          <p:cNvSpPr>
            <a:spLocks noGrp="1" noChangeArrowheads="1"/>
          </p:cNvSpPr>
          <p:nvPr>
            <p:ph type="body" idx="1"/>
          </p:nvPr>
        </p:nvSpPr>
        <p:spPr>
          <a:noFill/>
          <a:ln/>
        </p:spPr>
        <p:txBody>
          <a:bodyPr/>
          <a:lstStyle/>
          <a:p>
            <a:pPr>
              <a:tabLst/>
            </a:pPr>
            <a:r>
              <a:rPr lang="en-US"/>
              <a:t>Renaming a Table</a:t>
            </a:r>
          </a:p>
          <a:p>
            <a:pPr lvl="1">
              <a:tabLst/>
            </a:pPr>
            <a:r>
              <a:rPr lang="en-US"/>
              <a:t>Additional DDL statements include the </a:t>
            </a:r>
            <a:r>
              <a:rPr lang="en-US">
                <a:solidFill>
                  <a:srgbClr val="FC0128"/>
                </a:solidFill>
              </a:rPr>
              <a:t>RENAME </a:t>
            </a:r>
            <a:r>
              <a:rPr lang="en-US"/>
              <a:t>statement, which is used to rename a table, view, sequence, or a synonym. </a:t>
            </a:r>
          </a:p>
          <a:p>
            <a:pPr lvl="1">
              <a:tabLst/>
            </a:pPr>
            <a:r>
              <a:rPr lang="en-US" b="1"/>
              <a:t>Syntax</a:t>
            </a:r>
          </a:p>
          <a:p>
            <a:pPr lvl="1">
              <a:tabLst/>
            </a:pPr>
            <a:r>
              <a:rPr lang="en-US">
                <a:latin typeface="Courier New" pitchFamily="49" charset="0"/>
              </a:rPr>
              <a:t> RENAME    </a:t>
            </a:r>
            <a:r>
              <a:rPr lang="en-US" i="1">
                <a:latin typeface="Courier New" pitchFamily="49" charset="0"/>
              </a:rPr>
              <a:t>old_name</a:t>
            </a:r>
            <a:r>
              <a:rPr lang="en-US">
                <a:latin typeface="Courier New" pitchFamily="49" charset="0"/>
              </a:rPr>
              <a:t>  TO  </a:t>
            </a:r>
            <a:r>
              <a:rPr lang="en-US" i="1">
                <a:latin typeface="Courier New" pitchFamily="49" charset="0"/>
              </a:rPr>
              <a:t>new_name;</a:t>
            </a:r>
            <a:endParaRPr lang="en-US"/>
          </a:p>
          <a:p>
            <a:pPr lvl="1">
              <a:tabLst/>
            </a:pPr>
            <a:r>
              <a:rPr lang="en-US" b="1"/>
              <a:t>where:</a:t>
            </a:r>
            <a:r>
              <a:rPr lang="en-US"/>
              <a:t>	</a:t>
            </a:r>
            <a:r>
              <a:rPr lang="en-US" i="1"/>
              <a:t>old_name	</a:t>
            </a:r>
            <a:r>
              <a:rPr lang="en-US"/>
              <a:t>		is the old name of the table, view, sequence, or synonym</a:t>
            </a:r>
          </a:p>
          <a:p>
            <a:pPr lvl="1">
              <a:tabLst/>
            </a:pPr>
            <a:r>
              <a:rPr lang="en-US"/>
              <a:t>		</a:t>
            </a:r>
            <a:r>
              <a:rPr lang="en-US" i="1"/>
              <a:t>new_name	</a:t>
            </a:r>
            <a:r>
              <a:rPr lang="en-US"/>
              <a:t>		is the new name of the table, view, sequence, or synonym</a:t>
            </a:r>
          </a:p>
          <a:p>
            <a:pPr lvl="1">
              <a:tabLst/>
            </a:pPr>
            <a:r>
              <a:rPr lang="en-US"/>
              <a:t>You must be the owner of the object that you rename.</a:t>
            </a:r>
          </a:p>
          <a:p>
            <a:pPr>
              <a:tabLst/>
            </a:pPr>
            <a:endParaRPr lang="en-US" b="0">
              <a:latin typeface="Times New Roman" pitchFamily="18" charset="0"/>
            </a:endParaRPr>
          </a:p>
        </p:txBody>
      </p:sp>
      <p:sp>
        <p:nvSpPr>
          <p:cNvPr id="29700" name="Rectangle 4"/>
          <p:cNvSpPr>
            <a:spLocks noChangeArrowheads="1"/>
          </p:cNvSpPr>
          <p:nvPr/>
        </p:nvSpPr>
        <p:spPr bwMode="auto">
          <a:xfrm>
            <a:off x="615950" y="5611813"/>
            <a:ext cx="5462588" cy="215900"/>
          </a:xfrm>
          <a:prstGeom prst="rect">
            <a:avLst/>
          </a:prstGeom>
          <a:noFill/>
          <a:ln w="12700">
            <a:solidFill>
              <a:schemeClr val="tx1"/>
            </a:solidFill>
            <a:miter lim="800000"/>
            <a:headEnd/>
            <a:tailEnd/>
          </a:ln>
          <a:effectLst/>
        </p:spPr>
        <p:txBody>
          <a:bodyPr wrap="none" anchor="ctr"/>
          <a:lstStyle/>
          <a:p>
            <a:endParaRPr lang="en-US"/>
          </a:p>
        </p:txBody>
      </p:sp>
      <p:grpSp>
        <p:nvGrpSpPr>
          <p:cNvPr id="29706" name="Group 10"/>
          <p:cNvGrpSpPr>
            <a:grpSpLocks/>
          </p:cNvGrpSpPr>
          <p:nvPr/>
        </p:nvGrpSpPr>
        <p:grpSpPr bwMode="auto">
          <a:xfrm>
            <a:off x="188913" y="6305550"/>
            <a:ext cx="284162" cy="290513"/>
            <a:chOff x="119" y="3972"/>
            <a:chExt cx="179" cy="183"/>
          </a:xfrm>
        </p:grpSpPr>
        <p:sp>
          <p:nvSpPr>
            <p:cNvPr id="29701" name="Freeform 5"/>
            <p:cNvSpPr>
              <a:spLocks/>
            </p:cNvSpPr>
            <p:nvPr/>
          </p:nvSpPr>
          <p:spPr bwMode="auto">
            <a:xfrm>
              <a:off x="119" y="3972"/>
              <a:ext cx="179" cy="183"/>
            </a:xfrm>
            <a:custGeom>
              <a:avLst/>
              <a:gdLst/>
              <a:ahLst/>
              <a:cxnLst>
                <a:cxn ang="0">
                  <a:pos x="178" y="182"/>
                </a:cxn>
                <a:cxn ang="0">
                  <a:pos x="178" y="0"/>
                </a:cxn>
                <a:cxn ang="0">
                  <a:pos x="0" y="0"/>
                </a:cxn>
                <a:cxn ang="0">
                  <a:pos x="0" y="182"/>
                </a:cxn>
                <a:cxn ang="0">
                  <a:pos x="178" y="182"/>
                </a:cxn>
              </a:cxnLst>
              <a:rect l="0" t="0" r="r" b="b"/>
              <a:pathLst>
                <a:path w="179" h="183">
                  <a:moveTo>
                    <a:pt x="178" y="182"/>
                  </a:moveTo>
                  <a:lnTo>
                    <a:pt x="178" y="0"/>
                  </a:lnTo>
                  <a:lnTo>
                    <a:pt x="0" y="0"/>
                  </a:lnTo>
                  <a:lnTo>
                    <a:pt x="0" y="182"/>
                  </a:lnTo>
                  <a:lnTo>
                    <a:pt x="178" y="182"/>
                  </a:lnTo>
                </a:path>
              </a:pathLst>
            </a:custGeom>
            <a:solidFill>
              <a:srgbClr val="000000"/>
            </a:solidFill>
            <a:ln w="9525" cap="rnd">
              <a:noFill/>
              <a:round/>
              <a:headEnd type="none" w="sm" len="sm"/>
              <a:tailEnd type="none" w="sm" len="sm"/>
            </a:ln>
            <a:effectLst/>
          </p:spPr>
          <p:txBody>
            <a:bodyPr/>
            <a:lstStyle/>
            <a:p>
              <a:endParaRPr lang="en-US"/>
            </a:p>
          </p:txBody>
        </p:sp>
        <p:sp>
          <p:nvSpPr>
            <p:cNvPr id="29702" name="Freeform 6"/>
            <p:cNvSpPr>
              <a:spLocks/>
            </p:cNvSpPr>
            <p:nvPr/>
          </p:nvSpPr>
          <p:spPr bwMode="auto">
            <a:xfrm>
              <a:off x="129" y="3978"/>
              <a:ext cx="163" cy="165"/>
            </a:xfrm>
            <a:custGeom>
              <a:avLst/>
              <a:gdLst/>
              <a:ahLst/>
              <a:cxnLst>
                <a:cxn ang="0">
                  <a:pos x="83" y="0"/>
                </a:cxn>
                <a:cxn ang="0">
                  <a:pos x="0" y="164"/>
                </a:cxn>
                <a:cxn ang="0">
                  <a:pos x="162" y="164"/>
                </a:cxn>
                <a:cxn ang="0">
                  <a:pos x="83" y="0"/>
                </a:cxn>
              </a:cxnLst>
              <a:rect l="0" t="0" r="r" b="b"/>
              <a:pathLst>
                <a:path w="163" h="165">
                  <a:moveTo>
                    <a:pt x="83" y="0"/>
                  </a:moveTo>
                  <a:lnTo>
                    <a:pt x="0" y="164"/>
                  </a:lnTo>
                  <a:lnTo>
                    <a:pt x="162" y="164"/>
                  </a:lnTo>
                  <a:lnTo>
                    <a:pt x="83" y="0"/>
                  </a:lnTo>
                </a:path>
              </a:pathLst>
            </a:custGeom>
            <a:solidFill>
              <a:srgbClr val="FFFFFF"/>
            </a:solidFill>
            <a:ln w="9525" cap="rnd">
              <a:noFill/>
              <a:round/>
              <a:headEnd type="none" w="sm" len="sm"/>
              <a:tailEnd type="none" w="sm" len="sm"/>
            </a:ln>
            <a:effectLst/>
          </p:spPr>
          <p:txBody>
            <a:bodyPr/>
            <a:lstStyle/>
            <a:p>
              <a:endParaRPr lang="en-US"/>
            </a:p>
          </p:txBody>
        </p:sp>
        <p:sp>
          <p:nvSpPr>
            <p:cNvPr id="29703" name="Freeform 7"/>
            <p:cNvSpPr>
              <a:spLocks/>
            </p:cNvSpPr>
            <p:nvPr/>
          </p:nvSpPr>
          <p:spPr bwMode="auto">
            <a:xfrm>
              <a:off x="148" y="3998"/>
              <a:ext cx="132" cy="133"/>
            </a:xfrm>
            <a:custGeom>
              <a:avLst/>
              <a:gdLst/>
              <a:ahLst/>
              <a:cxnLst>
                <a:cxn ang="0">
                  <a:pos x="64" y="0"/>
                </a:cxn>
                <a:cxn ang="0">
                  <a:pos x="0" y="132"/>
                </a:cxn>
                <a:cxn ang="0">
                  <a:pos x="131" y="132"/>
                </a:cxn>
                <a:cxn ang="0">
                  <a:pos x="64" y="0"/>
                </a:cxn>
              </a:cxnLst>
              <a:rect l="0" t="0" r="r" b="b"/>
              <a:pathLst>
                <a:path w="132" h="133">
                  <a:moveTo>
                    <a:pt x="64" y="0"/>
                  </a:moveTo>
                  <a:lnTo>
                    <a:pt x="0" y="132"/>
                  </a:lnTo>
                  <a:lnTo>
                    <a:pt x="131" y="132"/>
                  </a:lnTo>
                  <a:lnTo>
                    <a:pt x="64" y="0"/>
                  </a:lnTo>
                </a:path>
              </a:pathLst>
            </a:custGeom>
            <a:solidFill>
              <a:srgbClr val="000000"/>
            </a:solidFill>
            <a:ln w="9525" cap="rnd">
              <a:noFill/>
              <a:round/>
              <a:headEnd type="none" w="sm" len="sm"/>
              <a:tailEnd type="none" w="sm" len="sm"/>
            </a:ln>
            <a:effectLst/>
          </p:spPr>
          <p:txBody>
            <a:bodyPr/>
            <a:lstStyle/>
            <a:p>
              <a:endParaRPr lang="en-US"/>
            </a:p>
          </p:txBody>
        </p:sp>
        <p:sp>
          <p:nvSpPr>
            <p:cNvPr id="29704" name="Freeform 8"/>
            <p:cNvSpPr>
              <a:spLocks/>
            </p:cNvSpPr>
            <p:nvPr/>
          </p:nvSpPr>
          <p:spPr bwMode="auto">
            <a:xfrm>
              <a:off x="203" y="4109"/>
              <a:ext cx="20" cy="18"/>
            </a:xfrm>
            <a:custGeom>
              <a:avLst/>
              <a:gdLst/>
              <a:ahLst/>
              <a:cxnLst>
                <a:cxn ang="0">
                  <a:pos x="9" y="17"/>
                </a:cxn>
                <a:cxn ang="0">
                  <a:pos x="10" y="16"/>
                </a:cxn>
                <a:cxn ang="0">
                  <a:pos x="12" y="16"/>
                </a:cxn>
                <a:cxn ang="0">
                  <a:pos x="14" y="15"/>
                </a:cxn>
                <a:cxn ang="0">
                  <a:pos x="15" y="14"/>
                </a:cxn>
                <a:cxn ang="0">
                  <a:pos x="16" y="13"/>
                </a:cxn>
                <a:cxn ang="0">
                  <a:pos x="17" y="11"/>
                </a:cxn>
                <a:cxn ang="0">
                  <a:pos x="17" y="10"/>
                </a:cxn>
                <a:cxn ang="0">
                  <a:pos x="19" y="8"/>
                </a:cxn>
                <a:cxn ang="0">
                  <a:pos x="17" y="6"/>
                </a:cxn>
                <a:cxn ang="0">
                  <a:pos x="17" y="5"/>
                </a:cxn>
                <a:cxn ang="0">
                  <a:pos x="16" y="3"/>
                </a:cxn>
                <a:cxn ang="0">
                  <a:pos x="15" y="2"/>
                </a:cxn>
                <a:cxn ang="0">
                  <a:pos x="14" y="1"/>
                </a:cxn>
                <a:cxn ang="0">
                  <a:pos x="12" y="0"/>
                </a:cxn>
                <a:cxn ang="0">
                  <a:pos x="10" y="0"/>
                </a:cxn>
                <a:cxn ang="0">
                  <a:pos x="9" y="0"/>
                </a:cxn>
                <a:cxn ang="0">
                  <a:pos x="7" y="0"/>
                </a:cxn>
                <a:cxn ang="0">
                  <a:pos x="5" y="0"/>
                </a:cxn>
                <a:cxn ang="0">
                  <a:pos x="4" y="1"/>
                </a:cxn>
                <a:cxn ang="0">
                  <a:pos x="2" y="2"/>
                </a:cxn>
                <a:cxn ang="0">
                  <a:pos x="1" y="3"/>
                </a:cxn>
                <a:cxn ang="0">
                  <a:pos x="1" y="5"/>
                </a:cxn>
                <a:cxn ang="0">
                  <a:pos x="0" y="6"/>
                </a:cxn>
                <a:cxn ang="0">
                  <a:pos x="0" y="8"/>
                </a:cxn>
                <a:cxn ang="0">
                  <a:pos x="0" y="10"/>
                </a:cxn>
                <a:cxn ang="0">
                  <a:pos x="1" y="11"/>
                </a:cxn>
                <a:cxn ang="0">
                  <a:pos x="1" y="13"/>
                </a:cxn>
                <a:cxn ang="0">
                  <a:pos x="2" y="14"/>
                </a:cxn>
                <a:cxn ang="0">
                  <a:pos x="4" y="15"/>
                </a:cxn>
                <a:cxn ang="0">
                  <a:pos x="5" y="16"/>
                </a:cxn>
                <a:cxn ang="0">
                  <a:pos x="7" y="16"/>
                </a:cxn>
                <a:cxn ang="0">
                  <a:pos x="9" y="17"/>
                </a:cxn>
              </a:cxnLst>
              <a:rect l="0" t="0" r="r" b="b"/>
              <a:pathLst>
                <a:path w="20" h="18">
                  <a:moveTo>
                    <a:pt x="9" y="17"/>
                  </a:moveTo>
                  <a:lnTo>
                    <a:pt x="10" y="16"/>
                  </a:lnTo>
                  <a:lnTo>
                    <a:pt x="12" y="16"/>
                  </a:lnTo>
                  <a:lnTo>
                    <a:pt x="14" y="15"/>
                  </a:lnTo>
                  <a:lnTo>
                    <a:pt x="15" y="14"/>
                  </a:lnTo>
                  <a:lnTo>
                    <a:pt x="16" y="13"/>
                  </a:lnTo>
                  <a:lnTo>
                    <a:pt x="17" y="11"/>
                  </a:lnTo>
                  <a:lnTo>
                    <a:pt x="17" y="10"/>
                  </a:lnTo>
                  <a:lnTo>
                    <a:pt x="19"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7"/>
                  </a:lnTo>
                </a:path>
              </a:pathLst>
            </a:custGeom>
            <a:solidFill>
              <a:srgbClr val="FFFFFF"/>
            </a:solidFill>
            <a:ln w="9525" cap="rnd">
              <a:noFill/>
              <a:round/>
              <a:headEnd type="none" w="sm" len="sm"/>
              <a:tailEnd type="none" w="sm" len="sm"/>
            </a:ln>
            <a:effectLst/>
          </p:spPr>
          <p:txBody>
            <a:bodyPr/>
            <a:lstStyle/>
            <a:p>
              <a:endParaRPr lang="en-US"/>
            </a:p>
          </p:txBody>
        </p:sp>
        <p:sp>
          <p:nvSpPr>
            <p:cNvPr id="29705" name="Freeform 9"/>
            <p:cNvSpPr>
              <a:spLocks/>
            </p:cNvSpPr>
            <p:nvPr/>
          </p:nvSpPr>
          <p:spPr bwMode="auto">
            <a:xfrm>
              <a:off x="203" y="4027"/>
              <a:ext cx="19" cy="79"/>
            </a:xfrm>
            <a:custGeom>
              <a:avLst/>
              <a:gdLst/>
              <a:ahLst/>
              <a:cxnLst>
                <a:cxn ang="0">
                  <a:pos x="10" y="0"/>
                </a:cxn>
                <a:cxn ang="0">
                  <a:pos x="11" y="0"/>
                </a:cxn>
                <a:cxn ang="0">
                  <a:pos x="13" y="0"/>
                </a:cxn>
                <a:cxn ang="0">
                  <a:pos x="15" y="1"/>
                </a:cxn>
                <a:cxn ang="0">
                  <a:pos x="17" y="6"/>
                </a:cxn>
                <a:cxn ang="0">
                  <a:pos x="18" y="14"/>
                </a:cxn>
                <a:cxn ang="0">
                  <a:pos x="18" y="28"/>
                </a:cxn>
                <a:cxn ang="0">
                  <a:pos x="15" y="49"/>
                </a:cxn>
                <a:cxn ang="0">
                  <a:pos x="10" y="78"/>
                </a:cxn>
                <a:cxn ang="0">
                  <a:pos x="5" y="62"/>
                </a:cxn>
                <a:cxn ang="0">
                  <a:pos x="2" y="47"/>
                </a:cxn>
                <a:cxn ang="0">
                  <a:pos x="0" y="33"/>
                </a:cxn>
                <a:cxn ang="0">
                  <a:pos x="0" y="21"/>
                </a:cxn>
                <a:cxn ang="0">
                  <a:pos x="1" y="10"/>
                </a:cxn>
                <a:cxn ang="0">
                  <a:pos x="4" y="3"/>
                </a:cxn>
                <a:cxn ang="0">
                  <a:pos x="7" y="0"/>
                </a:cxn>
                <a:cxn ang="0">
                  <a:pos x="10" y="0"/>
                </a:cxn>
              </a:cxnLst>
              <a:rect l="0" t="0" r="r" b="b"/>
              <a:pathLst>
                <a:path w="19" h="79">
                  <a:moveTo>
                    <a:pt x="10" y="0"/>
                  </a:moveTo>
                  <a:lnTo>
                    <a:pt x="11" y="0"/>
                  </a:lnTo>
                  <a:lnTo>
                    <a:pt x="13" y="0"/>
                  </a:lnTo>
                  <a:lnTo>
                    <a:pt x="15" y="1"/>
                  </a:lnTo>
                  <a:lnTo>
                    <a:pt x="17" y="6"/>
                  </a:lnTo>
                  <a:lnTo>
                    <a:pt x="18" y="14"/>
                  </a:lnTo>
                  <a:lnTo>
                    <a:pt x="18" y="28"/>
                  </a:lnTo>
                  <a:lnTo>
                    <a:pt x="15" y="49"/>
                  </a:lnTo>
                  <a:lnTo>
                    <a:pt x="10" y="78"/>
                  </a:lnTo>
                  <a:lnTo>
                    <a:pt x="5" y="62"/>
                  </a:lnTo>
                  <a:lnTo>
                    <a:pt x="2" y="47"/>
                  </a:lnTo>
                  <a:lnTo>
                    <a:pt x="0" y="33"/>
                  </a:lnTo>
                  <a:lnTo>
                    <a:pt x="0" y="21"/>
                  </a:lnTo>
                  <a:lnTo>
                    <a:pt x="1" y="10"/>
                  </a:lnTo>
                  <a:lnTo>
                    <a:pt x="4" y="3"/>
                  </a:lnTo>
                  <a:lnTo>
                    <a:pt x="7" y="0"/>
                  </a:lnTo>
                  <a:lnTo>
                    <a:pt x="10" y="0"/>
                  </a:lnTo>
                </a:path>
              </a:pathLst>
            </a:custGeom>
            <a:solidFill>
              <a:srgbClr val="FFFFFF"/>
            </a:solidFill>
            <a:ln w="9525" cap="rnd">
              <a:noFill/>
              <a:round/>
              <a:headEnd type="none" w="sm" len="sm"/>
              <a:tailEnd type="none" w="sm" len="sm"/>
            </a:ln>
            <a:effectLst/>
          </p:spPr>
          <p:txBody>
            <a:bodyPr/>
            <a:lstStyle/>
            <a:p>
              <a:endParaRPr lang="en-US"/>
            </a:p>
          </p:txBody>
        </p:sp>
      </p:grpSp>
    </p:spTree>
    <p:extLst>
      <p:ext uri="{BB962C8B-B14F-4D97-AF65-F5344CB8AC3E}">
        <p14:creationId xmlns:p14="http://schemas.microsoft.com/office/powerpoint/2010/main" val="825824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474663" y="161925"/>
            <a:ext cx="5864225" cy="4397375"/>
          </a:xfrm>
          <a:ln cap="flat"/>
        </p:spPr>
      </p:sp>
      <p:sp>
        <p:nvSpPr>
          <p:cNvPr id="31747" name="Rectangle 3"/>
          <p:cNvSpPr>
            <a:spLocks noGrp="1" noChangeArrowheads="1"/>
          </p:cNvSpPr>
          <p:nvPr>
            <p:ph type="body" idx="1"/>
          </p:nvPr>
        </p:nvSpPr>
        <p:spPr>
          <a:noFill/>
          <a:ln/>
        </p:spPr>
        <p:txBody>
          <a:bodyPr/>
          <a:lstStyle/>
          <a:p>
            <a:pPr>
              <a:tabLst/>
            </a:pPr>
            <a:r>
              <a:rPr lang="en-US"/>
              <a:t>Truncating a Table</a:t>
            </a:r>
          </a:p>
          <a:p>
            <a:pPr lvl="1">
              <a:tabLst/>
            </a:pPr>
            <a:r>
              <a:rPr lang="en-US"/>
              <a:t>Another DDL statement is the </a:t>
            </a:r>
            <a:r>
              <a:rPr lang="en-US">
                <a:solidFill>
                  <a:srgbClr val="FC0128"/>
                </a:solidFill>
              </a:rPr>
              <a:t>TRUNCATE TABLE </a:t>
            </a:r>
            <a:r>
              <a:rPr lang="en-US"/>
              <a:t>statement, which is used to remove all rows from a table and to release the storage space used by that table. When using the TRUNCATE TABLE statement, you cannot rollback row removal.</a:t>
            </a:r>
          </a:p>
          <a:p>
            <a:pPr lvl="1">
              <a:tabLst/>
            </a:pPr>
            <a:r>
              <a:rPr lang="en-US" b="1"/>
              <a:t>Syntax</a:t>
            </a:r>
            <a:endParaRPr lang="en-US"/>
          </a:p>
          <a:p>
            <a:pPr lvl="1">
              <a:tabLst/>
            </a:pPr>
            <a:r>
              <a:rPr lang="en-US">
                <a:latin typeface="Courier New" pitchFamily="49" charset="0"/>
              </a:rPr>
              <a:t> TRUNCATE  TABLE   </a:t>
            </a:r>
            <a:r>
              <a:rPr lang="en-US" i="1">
                <a:latin typeface="Courier New" pitchFamily="49" charset="0"/>
              </a:rPr>
              <a:t>table</a:t>
            </a:r>
            <a:r>
              <a:rPr lang="en-US">
                <a:latin typeface="Courier New" pitchFamily="49" charset="0"/>
              </a:rPr>
              <a:t>;</a:t>
            </a:r>
            <a:endParaRPr lang="en-US"/>
          </a:p>
          <a:p>
            <a:pPr lvl="1">
              <a:tabLst/>
            </a:pPr>
            <a:r>
              <a:rPr lang="en-US" b="1"/>
              <a:t>where:</a:t>
            </a:r>
            <a:r>
              <a:rPr lang="en-US"/>
              <a:t>	</a:t>
            </a:r>
            <a:r>
              <a:rPr lang="en-US" i="1"/>
              <a:t>table			</a:t>
            </a:r>
            <a:r>
              <a:rPr lang="en-US"/>
              <a:t>is the name of the table</a:t>
            </a:r>
          </a:p>
          <a:p>
            <a:pPr lvl="1">
              <a:tabLst/>
            </a:pPr>
            <a:r>
              <a:rPr lang="en-US"/>
              <a:t>You must be the owner of the table or have DELETE TABLE system privileges to truncate a table.</a:t>
            </a:r>
          </a:p>
          <a:p>
            <a:pPr lvl="1">
              <a:tabLst/>
            </a:pPr>
            <a:endParaRPr lang="en-US"/>
          </a:p>
          <a:p>
            <a:pPr lvl="1">
              <a:tabLst/>
            </a:pPr>
            <a:r>
              <a:rPr lang="en-US"/>
              <a:t>The DELETE statement can also remove all rows from a table, but it does not release storage space.</a:t>
            </a:r>
          </a:p>
          <a:p>
            <a:pPr lvl="1">
              <a:tabLst/>
            </a:pPr>
            <a:endParaRPr lang="en-US"/>
          </a:p>
          <a:p>
            <a:pPr lvl="1">
              <a:tabLst/>
            </a:pPr>
            <a:endParaRPr lang="en-US"/>
          </a:p>
          <a:p>
            <a:pPr>
              <a:tabLst/>
            </a:pPr>
            <a:endParaRPr lang="en-US" b="0">
              <a:latin typeface="Times New Roman" pitchFamily="18" charset="0"/>
            </a:endParaRPr>
          </a:p>
        </p:txBody>
      </p:sp>
      <p:sp>
        <p:nvSpPr>
          <p:cNvPr id="31748" name="Rectangle 4"/>
          <p:cNvSpPr>
            <a:spLocks noChangeArrowheads="1"/>
          </p:cNvSpPr>
          <p:nvPr/>
        </p:nvSpPr>
        <p:spPr bwMode="auto">
          <a:xfrm>
            <a:off x="630238" y="5767388"/>
            <a:ext cx="5524500" cy="214312"/>
          </a:xfrm>
          <a:prstGeom prst="rect">
            <a:avLst/>
          </a:prstGeom>
          <a:noFill/>
          <a:ln w="12700">
            <a:solidFill>
              <a:schemeClr val="tx1"/>
            </a:solidFill>
            <a:miter lim="800000"/>
            <a:headEnd/>
            <a:tailEnd/>
          </a:ln>
          <a:effectLst/>
        </p:spPr>
        <p:txBody>
          <a:bodyPr wrap="none" anchor="ctr"/>
          <a:lstStyle/>
          <a:p>
            <a:endParaRPr lang="en-US"/>
          </a:p>
        </p:txBody>
      </p:sp>
      <p:grpSp>
        <p:nvGrpSpPr>
          <p:cNvPr id="31754" name="Group 10"/>
          <p:cNvGrpSpPr>
            <a:grpSpLocks/>
          </p:cNvGrpSpPr>
          <p:nvPr/>
        </p:nvGrpSpPr>
        <p:grpSpPr bwMode="auto">
          <a:xfrm>
            <a:off x="201613" y="6256338"/>
            <a:ext cx="284162" cy="292100"/>
            <a:chOff x="127" y="3941"/>
            <a:chExt cx="179" cy="184"/>
          </a:xfrm>
        </p:grpSpPr>
        <p:sp>
          <p:nvSpPr>
            <p:cNvPr id="31749" name="Freeform 5"/>
            <p:cNvSpPr>
              <a:spLocks/>
            </p:cNvSpPr>
            <p:nvPr/>
          </p:nvSpPr>
          <p:spPr bwMode="auto">
            <a:xfrm>
              <a:off x="127" y="3941"/>
              <a:ext cx="179" cy="184"/>
            </a:xfrm>
            <a:custGeom>
              <a:avLst/>
              <a:gdLst/>
              <a:ahLst/>
              <a:cxnLst>
                <a:cxn ang="0">
                  <a:pos x="178" y="183"/>
                </a:cxn>
                <a:cxn ang="0">
                  <a:pos x="178" y="0"/>
                </a:cxn>
                <a:cxn ang="0">
                  <a:pos x="0" y="0"/>
                </a:cxn>
                <a:cxn ang="0">
                  <a:pos x="0" y="183"/>
                </a:cxn>
                <a:cxn ang="0">
                  <a:pos x="178" y="183"/>
                </a:cxn>
              </a:cxnLst>
              <a:rect l="0" t="0" r="r" b="b"/>
              <a:pathLst>
                <a:path w="179" h="184">
                  <a:moveTo>
                    <a:pt x="178" y="183"/>
                  </a:moveTo>
                  <a:lnTo>
                    <a:pt x="178" y="0"/>
                  </a:lnTo>
                  <a:lnTo>
                    <a:pt x="0" y="0"/>
                  </a:lnTo>
                  <a:lnTo>
                    <a:pt x="0" y="183"/>
                  </a:lnTo>
                  <a:lnTo>
                    <a:pt x="178" y="183"/>
                  </a:lnTo>
                </a:path>
              </a:pathLst>
            </a:custGeom>
            <a:solidFill>
              <a:srgbClr val="000000"/>
            </a:solidFill>
            <a:ln w="9525" cap="rnd">
              <a:noFill/>
              <a:round/>
              <a:headEnd type="none" w="sm" len="sm"/>
              <a:tailEnd type="none" w="sm" len="sm"/>
            </a:ln>
            <a:effectLst/>
          </p:spPr>
          <p:txBody>
            <a:bodyPr/>
            <a:lstStyle/>
            <a:p>
              <a:endParaRPr lang="en-US"/>
            </a:p>
          </p:txBody>
        </p:sp>
        <p:sp>
          <p:nvSpPr>
            <p:cNvPr id="31750" name="Freeform 6"/>
            <p:cNvSpPr>
              <a:spLocks/>
            </p:cNvSpPr>
            <p:nvPr/>
          </p:nvSpPr>
          <p:spPr bwMode="auto">
            <a:xfrm>
              <a:off x="137" y="3949"/>
              <a:ext cx="163" cy="163"/>
            </a:xfrm>
            <a:custGeom>
              <a:avLst/>
              <a:gdLst/>
              <a:ahLst/>
              <a:cxnLst>
                <a:cxn ang="0">
                  <a:pos x="83" y="0"/>
                </a:cxn>
                <a:cxn ang="0">
                  <a:pos x="0" y="162"/>
                </a:cxn>
                <a:cxn ang="0">
                  <a:pos x="162" y="162"/>
                </a:cxn>
                <a:cxn ang="0">
                  <a:pos x="83" y="0"/>
                </a:cxn>
              </a:cxnLst>
              <a:rect l="0" t="0" r="r" b="b"/>
              <a:pathLst>
                <a:path w="163" h="163">
                  <a:moveTo>
                    <a:pt x="83" y="0"/>
                  </a:moveTo>
                  <a:lnTo>
                    <a:pt x="0" y="162"/>
                  </a:lnTo>
                  <a:lnTo>
                    <a:pt x="162" y="162"/>
                  </a:lnTo>
                  <a:lnTo>
                    <a:pt x="83" y="0"/>
                  </a:lnTo>
                </a:path>
              </a:pathLst>
            </a:custGeom>
            <a:solidFill>
              <a:srgbClr val="FFFFFF"/>
            </a:solidFill>
            <a:ln w="9525" cap="rnd">
              <a:noFill/>
              <a:round/>
              <a:headEnd type="none" w="sm" len="sm"/>
              <a:tailEnd type="none" w="sm" len="sm"/>
            </a:ln>
            <a:effectLst/>
          </p:spPr>
          <p:txBody>
            <a:bodyPr/>
            <a:lstStyle/>
            <a:p>
              <a:endParaRPr lang="en-US"/>
            </a:p>
          </p:txBody>
        </p:sp>
        <p:sp>
          <p:nvSpPr>
            <p:cNvPr id="31751" name="Freeform 7"/>
            <p:cNvSpPr>
              <a:spLocks/>
            </p:cNvSpPr>
            <p:nvPr/>
          </p:nvSpPr>
          <p:spPr bwMode="auto">
            <a:xfrm>
              <a:off x="156" y="3969"/>
              <a:ext cx="131" cy="133"/>
            </a:xfrm>
            <a:custGeom>
              <a:avLst/>
              <a:gdLst/>
              <a:ahLst/>
              <a:cxnLst>
                <a:cxn ang="0">
                  <a:pos x="64" y="0"/>
                </a:cxn>
                <a:cxn ang="0">
                  <a:pos x="0" y="132"/>
                </a:cxn>
                <a:cxn ang="0">
                  <a:pos x="130" y="132"/>
                </a:cxn>
                <a:cxn ang="0">
                  <a:pos x="64" y="0"/>
                </a:cxn>
              </a:cxnLst>
              <a:rect l="0" t="0" r="r" b="b"/>
              <a:pathLst>
                <a:path w="131" h="133">
                  <a:moveTo>
                    <a:pt x="64" y="0"/>
                  </a:moveTo>
                  <a:lnTo>
                    <a:pt x="0" y="132"/>
                  </a:lnTo>
                  <a:lnTo>
                    <a:pt x="130" y="132"/>
                  </a:lnTo>
                  <a:lnTo>
                    <a:pt x="64" y="0"/>
                  </a:lnTo>
                </a:path>
              </a:pathLst>
            </a:custGeom>
            <a:solidFill>
              <a:srgbClr val="000000"/>
            </a:solidFill>
            <a:ln w="9525" cap="rnd">
              <a:noFill/>
              <a:round/>
              <a:headEnd type="none" w="sm" len="sm"/>
              <a:tailEnd type="none" w="sm" len="sm"/>
            </a:ln>
            <a:effectLst/>
          </p:spPr>
          <p:txBody>
            <a:bodyPr/>
            <a:lstStyle/>
            <a:p>
              <a:endParaRPr lang="en-US"/>
            </a:p>
          </p:txBody>
        </p:sp>
        <p:sp>
          <p:nvSpPr>
            <p:cNvPr id="31752" name="Freeform 8"/>
            <p:cNvSpPr>
              <a:spLocks/>
            </p:cNvSpPr>
            <p:nvPr/>
          </p:nvSpPr>
          <p:spPr bwMode="auto">
            <a:xfrm>
              <a:off x="210" y="4079"/>
              <a:ext cx="21" cy="19"/>
            </a:xfrm>
            <a:custGeom>
              <a:avLst/>
              <a:gdLst/>
              <a:ahLst/>
              <a:cxnLst>
                <a:cxn ang="0">
                  <a:pos x="10" y="18"/>
                </a:cxn>
                <a:cxn ang="0">
                  <a:pos x="11" y="16"/>
                </a:cxn>
                <a:cxn ang="0">
                  <a:pos x="13" y="16"/>
                </a:cxn>
                <a:cxn ang="0">
                  <a:pos x="15" y="15"/>
                </a:cxn>
                <a:cxn ang="0">
                  <a:pos x="16" y="14"/>
                </a:cxn>
                <a:cxn ang="0">
                  <a:pos x="17" y="13"/>
                </a:cxn>
                <a:cxn ang="0">
                  <a:pos x="18" y="11"/>
                </a:cxn>
                <a:cxn ang="0">
                  <a:pos x="18" y="10"/>
                </a:cxn>
                <a:cxn ang="0">
                  <a:pos x="20" y="8"/>
                </a:cxn>
                <a:cxn ang="0">
                  <a:pos x="18" y="6"/>
                </a:cxn>
                <a:cxn ang="0">
                  <a:pos x="18" y="5"/>
                </a:cxn>
                <a:cxn ang="0">
                  <a:pos x="17" y="3"/>
                </a:cxn>
                <a:cxn ang="0">
                  <a:pos x="16" y="2"/>
                </a:cxn>
                <a:cxn ang="0">
                  <a:pos x="15" y="1"/>
                </a:cxn>
                <a:cxn ang="0">
                  <a:pos x="13" y="0"/>
                </a:cxn>
                <a:cxn ang="0">
                  <a:pos x="11" y="0"/>
                </a:cxn>
                <a:cxn ang="0">
                  <a:pos x="10" y="0"/>
                </a:cxn>
                <a:cxn ang="0">
                  <a:pos x="7" y="0"/>
                </a:cxn>
                <a:cxn ang="0">
                  <a:pos x="5" y="0"/>
                </a:cxn>
                <a:cxn ang="0">
                  <a:pos x="4" y="1"/>
                </a:cxn>
                <a:cxn ang="0">
                  <a:pos x="2" y="2"/>
                </a:cxn>
                <a:cxn ang="0">
                  <a:pos x="1" y="3"/>
                </a:cxn>
                <a:cxn ang="0">
                  <a:pos x="1" y="5"/>
                </a:cxn>
                <a:cxn ang="0">
                  <a:pos x="0" y="6"/>
                </a:cxn>
                <a:cxn ang="0">
                  <a:pos x="0" y="8"/>
                </a:cxn>
                <a:cxn ang="0">
                  <a:pos x="0" y="10"/>
                </a:cxn>
                <a:cxn ang="0">
                  <a:pos x="1" y="11"/>
                </a:cxn>
                <a:cxn ang="0">
                  <a:pos x="1" y="13"/>
                </a:cxn>
                <a:cxn ang="0">
                  <a:pos x="2" y="14"/>
                </a:cxn>
                <a:cxn ang="0">
                  <a:pos x="4" y="15"/>
                </a:cxn>
                <a:cxn ang="0">
                  <a:pos x="5" y="16"/>
                </a:cxn>
                <a:cxn ang="0">
                  <a:pos x="7" y="16"/>
                </a:cxn>
                <a:cxn ang="0">
                  <a:pos x="10" y="18"/>
                </a:cxn>
              </a:cxnLst>
              <a:rect l="0" t="0" r="r" b="b"/>
              <a:pathLst>
                <a:path w="21" h="19">
                  <a:moveTo>
                    <a:pt x="10" y="18"/>
                  </a:moveTo>
                  <a:lnTo>
                    <a:pt x="11" y="16"/>
                  </a:lnTo>
                  <a:lnTo>
                    <a:pt x="13" y="16"/>
                  </a:lnTo>
                  <a:lnTo>
                    <a:pt x="15" y="15"/>
                  </a:lnTo>
                  <a:lnTo>
                    <a:pt x="16" y="14"/>
                  </a:lnTo>
                  <a:lnTo>
                    <a:pt x="17" y="13"/>
                  </a:lnTo>
                  <a:lnTo>
                    <a:pt x="18" y="11"/>
                  </a:lnTo>
                  <a:lnTo>
                    <a:pt x="18" y="10"/>
                  </a:lnTo>
                  <a:lnTo>
                    <a:pt x="20" y="8"/>
                  </a:lnTo>
                  <a:lnTo>
                    <a:pt x="18" y="6"/>
                  </a:lnTo>
                  <a:lnTo>
                    <a:pt x="18" y="5"/>
                  </a:lnTo>
                  <a:lnTo>
                    <a:pt x="17" y="3"/>
                  </a:lnTo>
                  <a:lnTo>
                    <a:pt x="16" y="2"/>
                  </a:lnTo>
                  <a:lnTo>
                    <a:pt x="15" y="1"/>
                  </a:lnTo>
                  <a:lnTo>
                    <a:pt x="13" y="0"/>
                  </a:lnTo>
                  <a:lnTo>
                    <a:pt x="11" y="0"/>
                  </a:lnTo>
                  <a:lnTo>
                    <a:pt x="10"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10" y="18"/>
                  </a:lnTo>
                </a:path>
              </a:pathLst>
            </a:custGeom>
            <a:solidFill>
              <a:srgbClr val="FFFFFF"/>
            </a:solidFill>
            <a:ln w="9525" cap="rnd">
              <a:noFill/>
              <a:round/>
              <a:headEnd type="none" w="sm" len="sm"/>
              <a:tailEnd type="none" w="sm" len="sm"/>
            </a:ln>
            <a:effectLst/>
          </p:spPr>
          <p:txBody>
            <a:bodyPr/>
            <a:lstStyle/>
            <a:p>
              <a:endParaRPr lang="en-US"/>
            </a:p>
          </p:txBody>
        </p:sp>
        <p:sp>
          <p:nvSpPr>
            <p:cNvPr id="31753" name="Freeform 9"/>
            <p:cNvSpPr>
              <a:spLocks/>
            </p:cNvSpPr>
            <p:nvPr/>
          </p:nvSpPr>
          <p:spPr bwMode="auto">
            <a:xfrm>
              <a:off x="210" y="3996"/>
              <a:ext cx="20" cy="80"/>
            </a:xfrm>
            <a:custGeom>
              <a:avLst/>
              <a:gdLst/>
              <a:ahLst/>
              <a:cxnLst>
                <a:cxn ang="0">
                  <a:pos x="10" y="0"/>
                </a:cxn>
                <a:cxn ang="0">
                  <a:pos x="11" y="0"/>
                </a:cxn>
                <a:cxn ang="0">
                  <a:pos x="13" y="0"/>
                </a:cxn>
                <a:cxn ang="0">
                  <a:pos x="15" y="2"/>
                </a:cxn>
                <a:cxn ang="0">
                  <a:pos x="17" y="7"/>
                </a:cxn>
                <a:cxn ang="0">
                  <a:pos x="19" y="15"/>
                </a:cxn>
                <a:cxn ang="0">
                  <a:pos x="19" y="29"/>
                </a:cxn>
                <a:cxn ang="0">
                  <a:pos x="15" y="50"/>
                </a:cxn>
                <a:cxn ang="0">
                  <a:pos x="10" y="79"/>
                </a:cxn>
                <a:cxn ang="0">
                  <a:pos x="5" y="63"/>
                </a:cxn>
                <a:cxn ang="0">
                  <a:pos x="2" y="48"/>
                </a:cxn>
                <a:cxn ang="0">
                  <a:pos x="0" y="34"/>
                </a:cxn>
                <a:cxn ang="0">
                  <a:pos x="0" y="22"/>
                </a:cxn>
                <a:cxn ang="0">
                  <a:pos x="1" y="11"/>
                </a:cxn>
                <a:cxn ang="0">
                  <a:pos x="4" y="4"/>
                </a:cxn>
                <a:cxn ang="0">
                  <a:pos x="7" y="0"/>
                </a:cxn>
                <a:cxn ang="0">
                  <a:pos x="10" y="0"/>
                </a:cxn>
              </a:cxnLst>
              <a:rect l="0" t="0" r="r" b="b"/>
              <a:pathLst>
                <a:path w="20" h="80">
                  <a:moveTo>
                    <a:pt x="10" y="0"/>
                  </a:moveTo>
                  <a:lnTo>
                    <a:pt x="11" y="0"/>
                  </a:lnTo>
                  <a:lnTo>
                    <a:pt x="13" y="0"/>
                  </a:lnTo>
                  <a:lnTo>
                    <a:pt x="15" y="2"/>
                  </a:lnTo>
                  <a:lnTo>
                    <a:pt x="17" y="7"/>
                  </a:lnTo>
                  <a:lnTo>
                    <a:pt x="19" y="15"/>
                  </a:lnTo>
                  <a:lnTo>
                    <a:pt x="19" y="29"/>
                  </a:lnTo>
                  <a:lnTo>
                    <a:pt x="15" y="50"/>
                  </a:lnTo>
                  <a:lnTo>
                    <a:pt x="10" y="79"/>
                  </a:lnTo>
                  <a:lnTo>
                    <a:pt x="5" y="63"/>
                  </a:lnTo>
                  <a:lnTo>
                    <a:pt x="2" y="48"/>
                  </a:lnTo>
                  <a:lnTo>
                    <a:pt x="0" y="34"/>
                  </a:lnTo>
                  <a:lnTo>
                    <a:pt x="0" y="22"/>
                  </a:lnTo>
                  <a:lnTo>
                    <a:pt x="1" y="11"/>
                  </a:lnTo>
                  <a:lnTo>
                    <a:pt x="4" y="4"/>
                  </a:lnTo>
                  <a:lnTo>
                    <a:pt x="7" y="0"/>
                  </a:lnTo>
                  <a:lnTo>
                    <a:pt x="10" y="0"/>
                  </a:lnTo>
                </a:path>
              </a:pathLst>
            </a:custGeom>
            <a:solidFill>
              <a:srgbClr val="FFFFFF"/>
            </a:solidFill>
            <a:ln w="9525" cap="rnd">
              <a:noFill/>
              <a:round/>
              <a:headEnd type="none" w="sm" len="sm"/>
              <a:tailEnd type="none" w="sm" len="sm"/>
            </a:ln>
            <a:effectLst/>
          </p:spPr>
          <p:txBody>
            <a:bodyPr/>
            <a:lstStyle/>
            <a:p>
              <a:endParaRPr lang="en-US"/>
            </a:p>
          </p:txBody>
        </p:sp>
      </p:grpSp>
      <p:grpSp>
        <p:nvGrpSpPr>
          <p:cNvPr id="31766" name="Group 22"/>
          <p:cNvGrpSpPr>
            <a:grpSpLocks/>
          </p:cNvGrpSpPr>
          <p:nvPr/>
        </p:nvGrpSpPr>
        <p:grpSpPr bwMode="auto">
          <a:xfrm>
            <a:off x="201613" y="6697663"/>
            <a:ext cx="285750" cy="304800"/>
            <a:chOff x="127" y="4219"/>
            <a:chExt cx="180" cy="192"/>
          </a:xfrm>
        </p:grpSpPr>
        <p:sp>
          <p:nvSpPr>
            <p:cNvPr id="31755" name="Freeform 11"/>
            <p:cNvSpPr>
              <a:spLocks/>
            </p:cNvSpPr>
            <p:nvPr/>
          </p:nvSpPr>
          <p:spPr bwMode="auto">
            <a:xfrm>
              <a:off x="127" y="4219"/>
              <a:ext cx="180" cy="184"/>
            </a:xfrm>
            <a:custGeom>
              <a:avLst/>
              <a:gdLst/>
              <a:ahLst/>
              <a:cxnLst>
                <a:cxn ang="0">
                  <a:pos x="179" y="183"/>
                </a:cxn>
                <a:cxn ang="0">
                  <a:pos x="179" y="0"/>
                </a:cxn>
                <a:cxn ang="0">
                  <a:pos x="0" y="0"/>
                </a:cxn>
                <a:cxn ang="0">
                  <a:pos x="0" y="183"/>
                </a:cxn>
                <a:cxn ang="0">
                  <a:pos x="179" y="183"/>
                </a:cxn>
              </a:cxnLst>
              <a:rect l="0" t="0" r="r" b="b"/>
              <a:pathLst>
                <a:path w="180" h="184">
                  <a:moveTo>
                    <a:pt x="179" y="183"/>
                  </a:moveTo>
                  <a:lnTo>
                    <a:pt x="179" y="0"/>
                  </a:lnTo>
                  <a:lnTo>
                    <a:pt x="0" y="0"/>
                  </a:lnTo>
                  <a:lnTo>
                    <a:pt x="0" y="183"/>
                  </a:lnTo>
                  <a:lnTo>
                    <a:pt x="179" y="183"/>
                  </a:lnTo>
                </a:path>
              </a:pathLst>
            </a:custGeom>
            <a:solidFill>
              <a:srgbClr val="000000"/>
            </a:solidFill>
            <a:ln w="9525" cap="rnd">
              <a:noFill/>
              <a:round/>
              <a:headEnd type="none" w="sm" len="sm"/>
              <a:tailEnd type="none" w="sm" len="sm"/>
            </a:ln>
            <a:effectLst/>
          </p:spPr>
          <p:txBody>
            <a:bodyPr/>
            <a:lstStyle/>
            <a:p>
              <a:endParaRPr lang="en-US"/>
            </a:p>
          </p:txBody>
        </p:sp>
        <p:sp>
          <p:nvSpPr>
            <p:cNvPr id="31756" name="Freeform 12"/>
            <p:cNvSpPr>
              <a:spLocks/>
            </p:cNvSpPr>
            <p:nvPr/>
          </p:nvSpPr>
          <p:spPr bwMode="auto">
            <a:xfrm>
              <a:off x="207" y="4392"/>
              <a:ext cx="28" cy="19"/>
            </a:xfrm>
            <a:custGeom>
              <a:avLst/>
              <a:gdLst/>
              <a:ahLst/>
              <a:cxnLst>
                <a:cxn ang="0">
                  <a:pos x="27" y="18"/>
                </a:cxn>
                <a:cxn ang="0">
                  <a:pos x="27" y="0"/>
                </a:cxn>
                <a:cxn ang="0">
                  <a:pos x="0" y="0"/>
                </a:cxn>
                <a:cxn ang="0">
                  <a:pos x="0" y="18"/>
                </a:cxn>
                <a:cxn ang="0">
                  <a:pos x="27" y="18"/>
                </a:cxn>
              </a:cxnLst>
              <a:rect l="0" t="0" r="r" b="b"/>
              <a:pathLst>
                <a:path w="28" h="19">
                  <a:moveTo>
                    <a:pt x="27" y="18"/>
                  </a:moveTo>
                  <a:lnTo>
                    <a:pt x="27" y="0"/>
                  </a:lnTo>
                  <a:lnTo>
                    <a:pt x="0" y="0"/>
                  </a:lnTo>
                  <a:lnTo>
                    <a:pt x="0" y="18"/>
                  </a:lnTo>
                  <a:lnTo>
                    <a:pt x="27" y="18"/>
                  </a:lnTo>
                </a:path>
              </a:pathLst>
            </a:custGeom>
            <a:solidFill>
              <a:srgbClr val="FFFFFF"/>
            </a:solidFill>
            <a:ln w="9525" cap="rnd">
              <a:noFill/>
              <a:round/>
              <a:headEnd type="none" w="sm" len="sm"/>
              <a:tailEnd type="none" w="sm" len="sm"/>
            </a:ln>
            <a:effectLst/>
          </p:spPr>
          <p:txBody>
            <a:bodyPr/>
            <a:lstStyle/>
            <a:p>
              <a:endParaRPr lang="en-US"/>
            </a:p>
          </p:txBody>
        </p:sp>
        <p:sp>
          <p:nvSpPr>
            <p:cNvPr id="31757" name="Freeform 13"/>
            <p:cNvSpPr>
              <a:spLocks/>
            </p:cNvSpPr>
            <p:nvPr/>
          </p:nvSpPr>
          <p:spPr bwMode="auto">
            <a:xfrm>
              <a:off x="150" y="4271"/>
              <a:ext cx="32" cy="21"/>
            </a:xfrm>
            <a:custGeom>
              <a:avLst/>
              <a:gdLst/>
              <a:ahLst/>
              <a:cxnLst>
                <a:cxn ang="0">
                  <a:pos x="0" y="0"/>
                </a:cxn>
                <a:cxn ang="0">
                  <a:pos x="25" y="20"/>
                </a:cxn>
                <a:cxn ang="0">
                  <a:pos x="31" y="9"/>
                </a:cxn>
                <a:cxn ang="0">
                  <a:pos x="0" y="0"/>
                </a:cxn>
              </a:cxnLst>
              <a:rect l="0" t="0" r="r" b="b"/>
              <a:pathLst>
                <a:path w="32" h="21">
                  <a:moveTo>
                    <a:pt x="0" y="0"/>
                  </a:moveTo>
                  <a:lnTo>
                    <a:pt x="25" y="20"/>
                  </a:lnTo>
                  <a:lnTo>
                    <a:pt x="31" y="9"/>
                  </a:lnTo>
                  <a:lnTo>
                    <a:pt x="0" y="0"/>
                  </a:lnTo>
                </a:path>
              </a:pathLst>
            </a:custGeom>
            <a:solidFill>
              <a:srgbClr val="FFFFFF"/>
            </a:solidFill>
            <a:ln w="9525" cap="rnd">
              <a:noFill/>
              <a:round/>
              <a:headEnd type="none" w="sm" len="sm"/>
              <a:tailEnd type="none" w="sm" len="sm"/>
            </a:ln>
            <a:effectLst/>
          </p:spPr>
          <p:txBody>
            <a:bodyPr/>
            <a:lstStyle/>
            <a:p>
              <a:endParaRPr lang="en-US"/>
            </a:p>
          </p:txBody>
        </p:sp>
        <p:sp>
          <p:nvSpPr>
            <p:cNvPr id="31758" name="Freeform 14"/>
            <p:cNvSpPr>
              <a:spLocks/>
            </p:cNvSpPr>
            <p:nvPr/>
          </p:nvSpPr>
          <p:spPr bwMode="auto">
            <a:xfrm>
              <a:off x="260" y="4271"/>
              <a:ext cx="34" cy="21"/>
            </a:xfrm>
            <a:custGeom>
              <a:avLst/>
              <a:gdLst/>
              <a:ahLst/>
              <a:cxnLst>
                <a:cxn ang="0">
                  <a:pos x="33" y="0"/>
                </a:cxn>
                <a:cxn ang="0">
                  <a:pos x="6" y="20"/>
                </a:cxn>
                <a:cxn ang="0">
                  <a:pos x="0" y="9"/>
                </a:cxn>
                <a:cxn ang="0">
                  <a:pos x="33" y="0"/>
                </a:cxn>
              </a:cxnLst>
              <a:rect l="0" t="0" r="r" b="b"/>
              <a:pathLst>
                <a:path w="34" h="21">
                  <a:moveTo>
                    <a:pt x="33" y="0"/>
                  </a:moveTo>
                  <a:lnTo>
                    <a:pt x="6" y="20"/>
                  </a:lnTo>
                  <a:lnTo>
                    <a:pt x="0" y="9"/>
                  </a:lnTo>
                  <a:lnTo>
                    <a:pt x="33" y="0"/>
                  </a:lnTo>
                </a:path>
              </a:pathLst>
            </a:custGeom>
            <a:solidFill>
              <a:srgbClr val="FFFFFF"/>
            </a:solidFill>
            <a:ln w="9525" cap="rnd">
              <a:noFill/>
              <a:round/>
              <a:headEnd type="none" w="sm" len="sm"/>
              <a:tailEnd type="none" w="sm" len="sm"/>
            </a:ln>
            <a:effectLst/>
          </p:spPr>
          <p:txBody>
            <a:bodyPr/>
            <a:lstStyle/>
            <a:p>
              <a:endParaRPr lang="en-US"/>
            </a:p>
          </p:txBody>
        </p:sp>
        <p:sp>
          <p:nvSpPr>
            <p:cNvPr id="31759" name="Freeform 15"/>
            <p:cNvSpPr>
              <a:spLocks/>
            </p:cNvSpPr>
            <p:nvPr/>
          </p:nvSpPr>
          <p:spPr bwMode="auto">
            <a:xfrm>
              <a:off x="147" y="4311"/>
              <a:ext cx="33" cy="17"/>
            </a:xfrm>
            <a:custGeom>
              <a:avLst/>
              <a:gdLst/>
              <a:ahLst/>
              <a:cxnLst>
                <a:cxn ang="0">
                  <a:pos x="0" y="16"/>
                </a:cxn>
                <a:cxn ang="0">
                  <a:pos x="32" y="12"/>
                </a:cxn>
                <a:cxn ang="0">
                  <a:pos x="30" y="0"/>
                </a:cxn>
                <a:cxn ang="0">
                  <a:pos x="0" y="16"/>
                </a:cxn>
              </a:cxnLst>
              <a:rect l="0" t="0" r="r" b="b"/>
              <a:pathLst>
                <a:path w="33" h="17">
                  <a:moveTo>
                    <a:pt x="0" y="16"/>
                  </a:moveTo>
                  <a:lnTo>
                    <a:pt x="32" y="12"/>
                  </a:lnTo>
                  <a:lnTo>
                    <a:pt x="30" y="0"/>
                  </a:lnTo>
                  <a:lnTo>
                    <a:pt x="0" y="16"/>
                  </a:lnTo>
                </a:path>
              </a:pathLst>
            </a:custGeom>
            <a:solidFill>
              <a:srgbClr val="FFFFFF"/>
            </a:solidFill>
            <a:ln w="9525" cap="rnd">
              <a:noFill/>
              <a:round/>
              <a:headEnd type="none" w="sm" len="sm"/>
              <a:tailEnd type="none" w="sm" len="sm"/>
            </a:ln>
            <a:effectLst/>
          </p:spPr>
          <p:txBody>
            <a:bodyPr/>
            <a:lstStyle/>
            <a:p>
              <a:endParaRPr lang="en-US"/>
            </a:p>
          </p:txBody>
        </p:sp>
        <p:sp>
          <p:nvSpPr>
            <p:cNvPr id="31760" name="Freeform 16"/>
            <p:cNvSpPr>
              <a:spLocks/>
            </p:cNvSpPr>
            <p:nvPr/>
          </p:nvSpPr>
          <p:spPr bwMode="auto">
            <a:xfrm>
              <a:off x="262" y="4312"/>
              <a:ext cx="35" cy="17"/>
            </a:xfrm>
            <a:custGeom>
              <a:avLst/>
              <a:gdLst/>
              <a:ahLst/>
              <a:cxnLst>
                <a:cxn ang="0">
                  <a:pos x="34" y="16"/>
                </a:cxn>
                <a:cxn ang="0">
                  <a:pos x="0" y="13"/>
                </a:cxn>
                <a:cxn ang="0">
                  <a:pos x="2" y="0"/>
                </a:cxn>
                <a:cxn ang="0">
                  <a:pos x="34" y="16"/>
                </a:cxn>
              </a:cxnLst>
              <a:rect l="0" t="0" r="r" b="b"/>
              <a:pathLst>
                <a:path w="35" h="17">
                  <a:moveTo>
                    <a:pt x="34" y="16"/>
                  </a:moveTo>
                  <a:lnTo>
                    <a:pt x="0" y="13"/>
                  </a:lnTo>
                  <a:lnTo>
                    <a:pt x="2" y="0"/>
                  </a:lnTo>
                  <a:lnTo>
                    <a:pt x="34" y="16"/>
                  </a:lnTo>
                </a:path>
              </a:pathLst>
            </a:custGeom>
            <a:solidFill>
              <a:srgbClr val="FFFFFF"/>
            </a:solidFill>
            <a:ln w="9525" cap="rnd">
              <a:noFill/>
              <a:round/>
              <a:headEnd type="none" w="sm" len="sm"/>
              <a:tailEnd type="none" w="sm" len="sm"/>
            </a:ln>
            <a:effectLst/>
          </p:spPr>
          <p:txBody>
            <a:bodyPr/>
            <a:lstStyle/>
            <a:p>
              <a:endParaRPr lang="en-US"/>
            </a:p>
          </p:txBody>
        </p:sp>
        <p:sp>
          <p:nvSpPr>
            <p:cNvPr id="31761" name="Freeform 17"/>
            <p:cNvSpPr>
              <a:spLocks/>
            </p:cNvSpPr>
            <p:nvPr/>
          </p:nvSpPr>
          <p:spPr bwMode="auto">
            <a:xfrm>
              <a:off x="172" y="4234"/>
              <a:ext cx="27" cy="29"/>
            </a:xfrm>
            <a:custGeom>
              <a:avLst/>
              <a:gdLst/>
              <a:ahLst/>
              <a:cxnLst>
                <a:cxn ang="0">
                  <a:pos x="0" y="0"/>
                </a:cxn>
                <a:cxn ang="0">
                  <a:pos x="15" y="28"/>
                </a:cxn>
                <a:cxn ang="0">
                  <a:pos x="26" y="21"/>
                </a:cxn>
                <a:cxn ang="0">
                  <a:pos x="0" y="0"/>
                </a:cxn>
              </a:cxnLst>
              <a:rect l="0" t="0" r="r" b="b"/>
              <a:pathLst>
                <a:path w="27" h="29">
                  <a:moveTo>
                    <a:pt x="0" y="0"/>
                  </a:moveTo>
                  <a:lnTo>
                    <a:pt x="15" y="28"/>
                  </a:lnTo>
                  <a:lnTo>
                    <a:pt x="26" y="21"/>
                  </a:lnTo>
                  <a:lnTo>
                    <a:pt x="0" y="0"/>
                  </a:lnTo>
                </a:path>
              </a:pathLst>
            </a:custGeom>
            <a:solidFill>
              <a:srgbClr val="FFFFFF"/>
            </a:solidFill>
            <a:ln w="9525" cap="rnd">
              <a:noFill/>
              <a:round/>
              <a:headEnd type="none" w="sm" len="sm"/>
              <a:tailEnd type="none" w="sm" len="sm"/>
            </a:ln>
            <a:effectLst/>
          </p:spPr>
          <p:txBody>
            <a:bodyPr/>
            <a:lstStyle/>
            <a:p>
              <a:endParaRPr lang="en-US"/>
            </a:p>
          </p:txBody>
        </p:sp>
        <p:sp>
          <p:nvSpPr>
            <p:cNvPr id="31762" name="Freeform 18"/>
            <p:cNvSpPr>
              <a:spLocks/>
            </p:cNvSpPr>
            <p:nvPr/>
          </p:nvSpPr>
          <p:spPr bwMode="auto">
            <a:xfrm>
              <a:off x="237" y="4236"/>
              <a:ext cx="29" cy="31"/>
            </a:xfrm>
            <a:custGeom>
              <a:avLst/>
              <a:gdLst/>
              <a:ahLst/>
              <a:cxnLst>
                <a:cxn ang="0">
                  <a:pos x="28" y="0"/>
                </a:cxn>
                <a:cxn ang="0">
                  <a:pos x="11" y="30"/>
                </a:cxn>
                <a:cxn ang="0">
                  <a:pos x="0" y="22"/>
                </a:cxn>
                <a:cxn ang="0">
                  <a:pos x="28" y="0"/>
                </a:cxn>
              </a:cxnLst>
              <a:rect l="0" t="0" r="r" b="b"/>
              <a:pathLst>
                <a:path w="29" h="31">
                  <a:moveTo>
                    <a:pt x="28" y="0"/>
                  </a:moveTo>
                  <a:lnTo>
                    <a:pt x="11" y="30"/>
                  </a:lnTo>
                  <a:lnTo>
                    <a:pt x="0" y="22"/>
                  </a:lnTo>
                  <a:lnTo>
                    <a:pt x="28" y="0"/>
                  </a:lnTo>
                </a:path>
              </a:pathLst>
            </a:custGeom>
            <a:solidFill>
              <a:srgbClr val="FFFFFF"/>
            </a:solidFill>
            <a:ln w="9525" cap="rnd">
              <a:noFill/>
              <a:round/>
              <a:headEnd type="none" w="sm" len="sm"/>
              <a:tailEnd type="none" w="sm" len="sm"/>
            </a:ln>
            <a:effectLst/>
          </p:spPr>
          <p:txBody>
            <a:bodyPr/>
            <a:lstStyle/>
            <a:p>
              <a:endParaRPr lang="en-US"/>
            </a:p>
          </p:txBody>
        </p:sp>
        <p:sp>
          <p:nvSpPr>
            <p:cNvPr id="31763" name="Freeform 19"/>
            <p:cNvSpPr>
              <a:spLocks/>
            </p:cNvSpPr>
            <p:nvPr/>
          </p:nvSpPr>
          <p:spPr bwMode="auto">
            <a:xfrm>
              <a:off x="211" y="4225"/>
              <a:ext cx="19" cy="30"/>
            </a:xfrm>
            <a:custGeom>
              <a:avLst/>
              <a:gdLst/>
              <a:ahLst/>
              <a:cxnLst>
                <a:cxn ang="0">
                  <a:pos x="8" y="0"/>
                </a:cxn>
                <a:cxn ang="0">
                  <a:pos x="0" y="29"/>
                </a:cxn>
                <a:cxn ang="0">
                  <a:pos x="18" y="28"/>
                </a:cxn>
                <a:cxn ang="0">
                  <a:pos x="8" y="0"/>
                </a:cxn>
              </a:cxnLst>
              <a:rect l="0" t="0" r="r" b="b"/>
              <a:pathLst>
                <a:path w="19" h="30">
                  <a:moveTo>
                    <a:pt x="8" y="0"/>
                  </a:moveTo>
                  <a:lnTo>
                    <a:pt x="0" y="29"/>
                  </a:lnTo>
                  <a:lnTo>
                    <a:pt x="18" y="28"/>
                  </a:lnTo>
                  <a:lnTo>
                    <a:pt x="8" y="0"/>
                  </a:lnTo>
                </a:path>
              </a:pathLst>
            </a:custGeom>
            <a:solidFill>
              <a:srgbClr val="FFFFFF"/>
            </a:solidFill>
            <a:ln w="9525" cap="rnd">
              <a:noFill/>
              <a:round/>
              <a:headEnd type="none" w="sm" len="sm"/>
              <a:tailEnd type="none" w="sm" len="sm"/>
            </a:ln>
            <a:effectLst/>
          </p:spPr>
          <p:txBody>
            <a:bodyPr/>
            <a:lstStyle/>
            <a:p>
              <a:endParaRPr lang="en-US"/>
            </a:p>
          </p:txBody>
        </p:sp>
        <p:sp>
          <p:nvSpPr>
            <p:cNvPr id="31764" name="Freeform 20"/>
            <p:cNvSpPr>
              <a:spLocks/>
            </p:cNvSpPr>
            <p:nvPr/>
          </p:nvSpPr>
          <p:spPr bwMode="auto">
            <a:xfrm>
              <a:off x="187" y="4270"/>
              <a:ext cx="67" cy="116"/>
            </a:xfrm>
            <a:custGeom>
              <a:avLst/>
              <a:gdLst/>
              <a:ahLst/>
              <a:cxnLst>
                <a:cxn ang="0">
                  <a:pos x="21" y="115"/>
                </a:cxn>
                <a:cxn ang="0">
                  <a:pos x="22" y="94"/>
                </a:cxn>
                <a:cxn ang="0">
                  <a:pos x="20" y="91"/>
                </a:cxn>
                <a:cxn ang="0">
                  <a:pos x="14" y="83"/>
                </a:cxn>
                <a:cxn ang="0">
                  <a:pos x="8" y="72"/>
                </a:cxn>
                <a:cxn ang="0">
                  <a:pos x="3" y="58"/>
                </a:cxn>
                <a:cxn ang="0">
                  <a:pos x="0" y="42"/>
                </a:cxn>
                <a:cxn ang="0">
                  <a:pos x="0" y="27"/>
                </a:cxn>
                <a:cxn ang="0">
                  <a:pos x="7" y="12"/>
                </a:cxn>
                <a:cxn ang="0">
                  <a:pos x="22" y="0"/>
                </a:cxn>
                <a:cxn ang="0">
                  <a:pos x="42" y="0"/>
                </a:cxn>
                <a:cxn ang="0">
                  <a:pos x="45" y="1"/>
                </a:cxn>
                <a:cxn ang="0">
                  <a:pos x="50" y="5"/>
                </a:cxn>
                <a:cxn ang="0">
                  <a:pos x="56" y="11"/>
                </a:cxn>
                <a:cxn ang="0">
                  <a:pos x="62" y="20"/>
                </a:cxn>
                <a:cxn ang="0">
                  <a:pos x="66" y="32"/>
                </a:cxn>
                <a:cxn ang="0">
                  <a:pos x="65" y="48"/>
                </a:cxn>
                <a:cxn ang="0">
                  <a:pos x="58" y="68"/>
                </a:cxn>
                <a:cxn ang="0">
                  <a:pos x="42" y="91"/>
                </a:cxn>
                <a:cxn ang="0">
                  <a:pos x="42" y="115"/>
                </a:cxn>
                <a:cxn ang="0">
                  <a:pos x="21" y="115"/>
                </a:cxn>
              </a:cxnLst>
              <a:rect l="0" t="0" r="r" b="b"/>
              <a:pathLst>
                <a:path w="67" h="116">
                  <a:moveTo>
                    <a:pt x="21" y="115"/>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5"/>
                  </a:lnTo>
                  <a:lnTo>
                    <a:pt x="21" y="115"/>
                  </a:lnTo>
                </a:path>
              </a:pathLst>
            </a:custGeom>
            <a:solidFill>
              <a:srgbClr val="FFFFFF"/>
            </a:solidFill>
            <a:ln w="9525" cap="rnd">
              <a:noFill/>
              <a:round/>
              <a:headEnd type="none" w="sm" len="sm"/>
              <a:tailEnd type="none" w="sm" len="sm"/>
            </a:ln>
            <a:effectLst/>
          </p:spPr>
          <p:txBody>
            <a:bodyPr/>
            <a:lstStyle/>
            <a:p>
              <a:endParaRPr lang="en-US"/>
            </a:p>
          </p:txBody>
        </p:sp>
        <p:sp>
          <p:nvSpPr>
            <p:cNvPr id="31765" name="Freeform 21"/>
            <p:cNvSpPr>
              <a:spLocks/>
            </p:cNvSpPr>
            <p:nvPr/>
          </p:nvSpPr>
          <p:spPr bwMode="auto">
            <a:xfrm>
              <a:off x="213" y="4292"/>
              <a:ext cx="18" cy="88"/>
            </a:xfrm>
            <a:custGeom>
              <a:avLst/>
              <a:gdLst/>
              <a:ahLst/>
              <a:cxnLst>
                <a:cxn ang="0">
                  <a:pos x="4" y="0"/>
                </a:cxn>
                <a:cxn ang="0">
                  <a:pos x="7" y="6"/>
                </a:cxn>
                <a:cxn ang="0">
                  <a:pos x="2" y="7"/>
                </a:cxn>
                <a:cxn ang="0">
                  <a:pos x="2" y="78"/>
                </a:cxn>
                <a:cxn ang="0">
                  <a:pos x="0" y="79"/>
                </a:cxn>
                <a:cxn ang="0">
                  <a:pos x="0" y="87"/>
                </a:cxn>
                <a:cxn ang="0">
                  <a:pos x="2" y="87"/>
                </a:cxn>
                <a:cxn ang="0">
                  <a:pos x="4" y="87"/>
                </a:cxn>
                <a:cxn ang="0">
                  <a:pos x="7" y="87"/>
                </a:cxn>
                <a:cxn ang="0">
                  <a:pos x="9" y="85"/>
                </a:cxn>
                <a:cxn ang="0">
                  <a:pos x="14" y="85"/>
                </a:cxn>
                <a:cxn ang="0">
                  <a:pos x="17" y="84"/>
                </a:cxn>
                <a:cxn ang="0">
                  <a:pos x="17" y="82"/>
                </a:cxn>
                <a:cxn ang="0">
                  <a:pos x="17" y="79"/>
                </a:cxn>
                <a:cxn ang="0">
                  <a:pos x="17" y="48"/>
                </a:cxn>
                <a:cxn ang="0">
                  <a:pos x="14" y="47"/>
                </a:cxn>
                <a:cxn ang="0">
                  <a:pos x="14" y="39"/>
                </a:cxn>
                <a:cxn ang="0">
                  <a:pos x="14" y="5"/>
                </a:cxn>
                <a:cxn ang="0">
                  <a:pos x="4" y="0"/>
                </a:cxn>
              </a:cxnLst>
              <a:rect l="0" t="0" r="r" b="b"/>
              <a:pathLst>
                <a:path w="18" h="88">
                  <a:moveTo>
                    <a:pt x="4" y="0"/>
                  </a:moveTo>
                  <a:lnTo>
                    <a:pt x="7" y="6"/>
                  </a:lnTo>
                  <a:lnTo>
                    <a:pt x="2" y="7"/>
                  </a:lnTo>
                  <a:lnTo>
                    <a:pt x="2" y="78"/>
                  </a:lnTo>
                  <a:lnTo>
                    <a:pt x="0" y="79"/>
                  </a:lnTo>
                  <a:lnTo>
                    <a:pt x="0" y="87"/>
                  </a:lnTo>
                  <a:lnTo>
                    <a:pt x="2" y="87"/>
                  </a:lnTo>
                  <a:lnTo>
                    <a:pt x="4" y="87"/>
                  </a:lnTo>
                  <a:lnTo>
                    <a:pt x="7" y="87"/>
                  </a:lnTo>
                  <a:lnTo>
                    <a:pt x="9" y="85"/>
                  </a:lnTo>
                  <a:lnTo>
                    <a:pt x="14" y="85"/>
                  </a:lnTo>
                  <a:lnTo>
                    <a:pt x="17" y="84"/>
                  </a:lnTo>
                  <a:lnTo>
                    <a:pt x="17" y="82"/>
                  </a:lnTo>
                  <a:lnTo>
                    <a:pt x="17" y="79"/>
                  </a:lnTo>
                  <a:lnTo>
                    <a:pt x="17" y="48"/>
                  </a:lnTo>
                  <a:lnTo>
                    <a:pt x="14" y="47"/>
                  </a:lnTo>
                  <a:lnTo>
                    <a:pt x="14" y="39"/>
                  </a:lnTo>
                  <a:lnTo>
                    <a:pt x="14" y="5"/>
                  </a:lnTo>
                  <a:lnTo>
                    <a:pt x="4" y="0"/>
                  </a:lnTo>
                </a:path>
              </a:pathLst>
            </a:custGeom>
            <a:solidFill>
              <a:srgbClr val="000000"/>
            </a:solidFill>
            <a:ln w="9525" cap="rnd">
              <a:noFill/>
              <a:round/>
              <a:headEnd type="none" w="sm" len="sm"/>
              <a:tailEnd type="none" w="sm" len="sm"/>
            </a:ln>
            <a:effectLst/>
          </p:spPr>
          <p:txBody>
            <a:bodyPr/>
            <a:lstStyle/>
            <a:p>
              <a:endParaRPr lang="en-US"/>
            </a:p>
          </p:txBody>
        </p:sp>
      </p:grpSp>
    </p:spTree>
    <p:extLst>
      <p:ext uri="{BB962C8B-B14F-4D97-AF65-F5344CB8AC3E}">
        <p14:creationId xmlns:p14="http://schemas.microsoft.com/office/powerpoint/2010/main" val="450972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pPr>
              <a:tabLst/>
            </a:pPr>
            <a:r>
              <a:rPr lang="en-US"/>
              <a:t>CREATE TABLE</a:t>
            </a:r>
          </a:p>
          <a:p>
            <a:pPr lvl="2">
              <a:tabLst/>
            </a:pPr>
            <a:r>
              <a:rPr lang="en-US"/>
              <a:t>Create a table. </a:t>
            </a:r>
          </a:p>
          <a:p>
            <a:pPr lvl="2">
              <a:tabLst/>
            </a:pPr>
            <a:r>
              <a:rPr lang="en-US"/>
              <a:t>Create a table based on another table by using a subquery.</a:t>
            </a:r>
          </a:p>
          <a:p>
            <a:pPr>
              <a:tabLst/>
            </a:pPr>
            <a:r>
              <a:rPr lang="en-US"/>
              <a:t>ALTER TABLE</a:t>
            </a:r>
          </a:p>
          <a:p>
            <a:pPr lvl="2">
              <a:tabLst/>
            </a:pPr>
            <a:r>
              <a:rPr lang="en-US"/>
              <a:t>Modify table structures. </a:t>
            </a:r>
          </a:p>
          <a:p>
            <a:pPr lvl="2">
              <a:tabLst/>
            </a:pPr>
            <a:r>
              <a:rPr lang="en-US"/>
              <a:t>Change column widths, change column datatypes, and add columns.</a:t>
            </a:r>
          </a:p>
          <a:p>
            <a:pPr>
              <a:tabLst/>
            </a:pPr>
            <a:r>
              <a:rPr lang="en-US"/>
              <a:t>DROP TABLE</a:t>
            </a:r>
          </a:p>
          <a:p>
            <a:pPr lvl="2">
              <a:tabLst/>
            </a:pPr>
            <a:r>
              <a:rPr lang="en-US"/>
              <a:t>Remove rows and a table structure. </a:t>
            </a:r>
          </a:p>
          <a:p>
            <a:pPr lvl="2">
              <a:tabLst/>
            </a:pPr>
            <a:r>
              <a:rPr lang="en-US"/>
              <a:t>Once executed, this statement cannot be rolled back.</a:t>
            </a:r>
          </a:p>
          <a:p>
            <a:pPr>
              <a:tabLst/>
            </a:pPr>
            <a:r>
              <a:rPr lang="en-US"/>
              <a:t>RENAME</a:t>
            </a:r>
          </a:p>
          <a:p>
            <a:pPr lvl="2">
              <a:tabLst/>
            </a:pPr>
            <a:r>
              <a:rPr lang="en-US"/>
              <a:t>Rename a table, view, sequence, or synonym.</a:t>
            </a:r>
          </a:p>
          <a:p>
            <a:pPr>
              <a:tabLst/>
            </a:pPr>
            <a:r>
              <a:rPr lang="en-US"/>
              <a:t>TRUNCATE</a:t>
            </a:r>
          </a:p>
          <a:p>
            <a:pPr lvl="2">
              <a:tabLst/>
            </a:pPr>
            <a:r>
              <a:rPr lang="en-US"/>
              <a:t>Remove all rows from a table and release the storage space used by the table.</a:t>
            </a:r>
          </a:p>
          <a:p>
            <a:pPr lvl="2">
              <a:tabLst/>
            </a:pPr>
            <a:r>
              <a:rPr lang="en-US"/>
              <a:t>The DELETE statement removes only rows.</a:t>
            </a:r>
          </a:p>
          <a:p>
            <a:pPr>
              <a:tabLst/>
            </a:pPr>
            <a:r>
              <a:rPr lang="en-US"/>
              <a:t>COMMENT</a:t>
            </a:r>
          </a:p>
          <a:p>
            <a:pPr lvl="2">
              <a:tabLst/>
            </a:pPr>
            <a:r>
              <a:rPr lang="en-US"/>
              <a:t>Add a comment to a table or a column.</a:t>
            </a:r>
          </a:p>
          <a:p>
            <a:pPr lvl="2">
              <a:tabLst/>
            </a:pPr>
            <a:r>
              <a:rPr lang="en-US"/>
              <a:t>Query the data dictionary to view the comment.</a:t>
            </a:r>
          </a:p>
        </p:txBody>
      </p:sp>
      <p:sp>
        <p:nvSpPr>
          <p:cNvPr id="33795"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029941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473075" y="195263"/>
            <a:ext cx="5892800" cy="4419600"/>
          </a:xfrm>
          <a:ln cap="flat"/>
        </p:spPr>
      </p:sp>
      <p:sp>
        <p:nvSpPr>
          <p:cNvPr id="35843" name="Rectangle 3"/>
          <p:cNvSpPr>
            <a:spLocks noGrp="1" noChangeArrowheads="1"/>
          </p:cNvSpPr>
          <p:nvPr>
            <p:ph type="body" idx="1"/>
          </p:nvPr>
        </p:nvSpPr>
        <p:spPr>
          <a:xfrm>
            <a:off x="419100" y="4756150"/>
            <a:ext cx="5932488" cy="3389313"/>
          </a:xfrm>
          <a:noFill/>
          <a:ln/>
        </p:spPr>
        <p:txBody>
          <a:bodyPr/>
          <a:lstStyle/>
          <a:p>
            <a:pPr defTabSz="387350">
              <a:tabLst>
                <a:tab pos="449263" algn="l"/>
              </a:tabLst>
            </a:pPr>
            <a:r>
              <a:rPr lang="en-US"/>
              <a:t>Practice Overview</a:t>
            </a:r>
          </a:p>
          <a:p>
            <a:pPr lvl="1" defTabSz="387350">
              <a:tabLst>
                <a:tab pos="449263" algn="l"/>
              </a:tabLst>
            </a:pPr>
            <a:r>
              <a:rPr lang="en-US"/>
              <a:t>Create new tables by using the CREATE TABLE statement. Confirm that the new table was added to the database. Create the syntax in the command file, and then execute the command file to create the table.</a:t>
            </a:r>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lvl="1" defTabSz="387350">
              <a:tabLst>
                <a:tab pos="449263" algn="l"/>
              </a:tabLst>
            </a:pPr>
            <a:endParaRPr lang="en-US"/>
          </a:p>
          <a:p>
            <a:pPr defTabSz="387350">
              <a:tabLst>
                <a:tab pos="449263" algn="l"/>
              </a:tabLst>
            </a:pPr>
            <a:r>
              <a:rPr lang="en-US">
                <a:solidFill>
                  <a:schemeClr val="accent2"/>
                </a:solidFill>
              </a:rPr>
              <a:t>Class Management Note</a:t>
            </a:r>
          </a:p>
          <a:p>
            <a:pPr lvl="1" defTabSz="387350">
              <a:tabLst>
                <a:tab pos="449263" algn="l"/>
              </a:tabLst>
            </a:pPr>
            <a:r>
              <a:rPr lang="en-US">
                <a:solidFill>
                  <a:schemeClr val="accent2"/>
                </a:solidFill>
              </a:rPr>
              <a:t>The reference to ‘Char’ as the datatype for columns in the lab exercises only indicate ‘character in type,’ not the CHAR datatype. Advise the students to use VARCHAR2 as the datatype for character columns.</a:t>
            </a:r>
          </a:p>
        </p:txBody>
      </p:sp>
    </p:spTree>
    <p:extLst>
      <p:ext uri="{BB962C8B-B14F-4D97-AF65-F5344CB8AC3E}">
        <p14:creationId xmlns:p14="http://schemas.microsoft.com/office/powerpoint/2010/main" val="1511755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427038" y="327025"/>
            <a:ext cx="6169025" cy="8175625"/>
          </a:xfrm>
          <a:noFill/>
          <a:ln/>
        </p:spPr>
        <p:txBody>
          <a:bodyPr/>
          <a:lstStyle/>
          <a:p>
            <a:pPr defTabSz="387350">
              <a:lnSpc>
                <a:spcPct val="112000"/>
              </a:lnSpc>
              <a:spcBef>
                <a:spcPct val="0"/>
              </a:spcBef>
              <a:spcAft>
                <a:spcPct val="24000"/>
              </a:spcAft>
              <a:tabLst>
                <a:tab pos="449263" algn="l"/>
                <a:tab pos="2516188" algn="l"/>
              </a:tabLst>
            </a:pPr>
            <a:r>
              <a:rPr lang="en-US"/>
              <a:t>Practice 10</a:t>
            </a:r>
            <a:endParaRPr lang="en-US">
              <a:latin typeface="Times" charset="0"/>
            </a:endParaRPr>
          </a:p>
          <a:p>
            <a:pPr marL="442913" lvl="2" indent="-214313" defTabSz="387350">
              <a:buFontTx/>
              <a:buNone/>
              <a:tabLst>
                <a:tab pos="449263" algn="l"/>
                <a:tab pos="2516188" algn="l"/>
              </a:tabLst>
            </a:pPr>
            <a:r>
              <a:rPr lang="en-US"/>
              <a:t>1.	Create the DEPARTMENT table based on the following table instance chart. Enter the</a:t>
            </a:r>
            <a:br>
              <a:rPr lang="en-US"/>
            </a:br>
            <a:r>
              <a:rPr lang="en-US"/>
              <a:t>	syntax in a script called </a:t>
            </a:r>
            <a:r>
              <a:rPr lang="en-US" i="1"/>
              <a:t>p10q1.sql</a:t>
            </a:r>
            <a:r>
              <a:rPr lang="en-US"/>
              <a:t>, then execute the script to create the table. Confirm that</a:t>
            </a:r>
            <a:br>
              <a:rPr lang="en-US"/>
            </a:br>
            <a:r>
              <a:rPr lang="en-US"/>
              <a:t>	the table is created.</a:t>
            </a:r>
          </a:p>
          <a:p>
            <a:pPr lvl="1" defTabSz="387350">
              <a:tabLst>
                <a:tab pos="449263" algn="l"/>
                <a:tab pos="2516188" algn="l"/>
              </a:tabLst>
            </a:pPr>
            <a:endParaRPr lang="en-US"/>
          </a:p>
          <a:p>
            <a:pPr lvl="1" defTabSz="387350">
              <a:tabLst>
                <a:tab pos="449263" algn="l"/>
                <a:tab pos="2516188" algn="l"/>
              </a:tabLst>
            </a:pPr>
            <a:endParaRPr lang="en-US"/>
          </a:p>
          <a:p>
            <a:pPr lvl="1" defTabSz="387350">
              <a:tabLst>
                <a:tab pos="449263" algn="l"/>
                <a:tab pos="2516188" algn="l"/>
              </a:tabLst>
            </a:pPr>
            <a:r>
              <a:rPr lang="en-US"/>
              <a:t>	</a:t>
            </a:r>
          </a:p>
          <a:p>
            <a:pPr lvl="1" defTabSz="387350">
              <a:tabLst>
                <a:tab pos="449263" algn="l"/>
                <a:tab pos="2516188" algn="l"/>
              </a:tabLst>
            </a:pPr>
            <a:endParaRPr lang="en-US"/>
          </a:p>
          <a:p>
            <a:pPr lvl="1" defTabSz="387350">
              <a:tabLst>
                <a:tab pos="449263" algn="l"/>
                <a:tab pos="2516188" algn="l"/>
              </a:tabLst>
            </a:pPr>
            <a:endParaRPr lang="en-US"/>
          </a:p>
          <a:p>
            <a:pPr lvl="1" defTabSz="387350">
              <a:tabLst>
                <a:tab pos="449263" algn="l"/>
                <a:tab pos="2516188" algn="l"/>
              </a:tabLst>
            </a:pPr>
            <a:endParaRPr lang="en-US"/>
          </a:p>
          <a:p>
            <a:pPr lvl="1" defTabSz="387350">
              <a:tabLst>
                <a:tab pos="449263" algn="l"/>
                <a:tab pos="2516188" algn="l"/>
              </a:tabLst>
            </a:pPr>
            <a:endParaRPr lang="en-US"/>
          </a:p>
          <a:p>
            <a:pPr lvl="1" defTabSz="387350">
              <a:tabLst>
                <a:tab pos="449263" algn="l"/>
                <a:tab pos="2516188" algn="l"/>
              </a:tabLst>
            </a:pPr>
            <a:endParaRPr lang="en-US"/>
          </a:p>
          <a:p>
            <a:pPr lvl="1" defTabSz="387350">
              <a:tabLst>
                <a:tab pos="449263" algn="l"/>
                <a:tab pos="2516188" algn="l"/>
              </a:tabLst>
            </a:pPr>
            <a:r>
              <a:rPr lang="en-US">
                <a:latin typeface="Courier New" pitchFamily="49" charset="0"/>
              </a:rPr>
              <a:t>	  Name       Null?    Type</a:t>
            </a:r>
            <a:br>
              <a:rPr lang="en-US">
                <a:latin typeface="Courier New" pitchFamily="49" charset="0"/>
              </a:rPr>
            </a:br>
            <a:r>
              <a:rPr lang="en-US">
                <a:latin typeface="Courier New" pitchFamily="49" charset="0"/>
              </a:rPr>
              <a:t>	  ---------- -------- -----------</a:t>
            </a:r>
          </a:p>
          <a:p>
            <a:pPr lvl="1" defTabSz="387350">
              <a:tabLst>
                <a:tab pos="449263" algn="l"/>
                <a:tab pos="2516188" algn="l"/>
              </a:tabLst>
            </a:pPr>
            <a:r>
              <a:rPr lang="en-US">
                <a:latin typeface="Courier New" pitchFamily="49" charset="0"/>
              </a:rPr>
              <a:t>	  ID                  NUMBER(7)</a:t>
            </a:r>
            <a:br>
              <a:rPr lang="en-US">
                <a:latin typeface="Courier New" pitchFamily="49" charset="0"/>
              </a:rPr>
            </a:br>
            <a:r>
              <a:rPr lang="en-US">
                <a:latin typeface="Courier New" pitchFamily="49" charset="0"/>
              </a:rPr>
              <a:t>	  NAME                VARCHAR2(25)</a:t>
            </a:r>
            <a:br>
              <a:rPr lang="en-US">
                <a:latin typeface="Courier New" pitchFamily="49" charset="0"/>
              </a:rPr>
            </a:br>
            <a:endParaRPr lang="en-US"/>
          </a:p>
          <a:p>
            <a:pPr marL="442913" lvl="2" indent="-214313" defTabSz="387350">
              <a:buFontTx/>
              <a:buNone/>
              <a:tabLst>
                <a:tab pos="449263" algn="l"/>
                <a:tab pos="2516188" algn="l"/>
              </a:tabLst>
            </a:pPr>
            <a:r>
              <a:rPr lang="en-US"/>
              <a:t>2.	Populate the DEPARTMENT table with data from the DEPT table. Include only columns that</a:t>
            </a:r>
            <a:br>
              <a:rPr lang="en-US"/>
            </a:br>
            <a:r>
              <a:rPr lang="en-US"/>
              <a:t>	you need.</a:t>
            </a:r>
          </a:p>
          <a:p>
            <a:pPr marL="442913" lvl="2" indent="-214313" defTabSz="387350">
              <a:buFontTx/>
              <a:buNone/>
              <a:tabLst>
                <a:tab pos="449263" algn="l"/>
                <a:tab pos="2516188" algn="l"/>
              </a:tabLst>
            </a:pPr>
            <a:r>
              <a:rPr lang="en-US"/>
              <a:t>3.	Create the EMPLOYEE table based on the following table instance chart. Enter the syntax in</a:t>
            </a:r>
            <a:br>
              <a:rPr lang="en-US"/>
            </a:br>
            <a:r>
              <a:rPr lang="en-US"/>
              <a:t>	a script called </a:t>
            </a:r>
            <a:r>
              <a:rPr lang="en-US" i="1"/>
              <a:t>p10q3.sql</a:t>
            </a:r>
            <a:r>
              <a:rPr lang="en-US"/>
              <a:t>, and then execute the script to create the table. Confirm that the table is</a:t>
            </a:r>
            <a:br>
              <a:rPr lang="en-US"/>
            </a:br>
            <a:r>
              <a:rPr lang="en-US"/>
              <a:t>	created.</a:t>
            </a:r>
          </a:p>
          <a:p>
            <a:pPr marL="442913" lvl="2" indent="-214313" defTabSz="387350">
              <a:buFontTx/>
              <a:buNone/>
              <a:tabLst>
                <a:tab pos="449263" algn="l"/>
                <a:tab pos="2516188" algn="l"/>
              </a:tabLst>
            </a:pPr>
            <a:endParaRPr lang="en-US"/>
          </a:p>
          <a:p>
            <a:pPr lvl="1" defTabSz="387350">
              <a:tabLst>
                <a:tab pos="449263" algn="l"/>
                <a:tab pos="2516188" algn="l"/>
              </a:tabLst>
            </a:pPr>
            <a:endParaRPr lang="en-US"/>
          </a:p>
          <a:p>
            <a:pPr lvl="1" defTabSz="387350">
              <a:tabLst>
                <a:tab pos="449263" algn="l"/>
                <a:tab pos="2516188" algn="l"/>
              </a:tabLst>
            </a:pPr>
            <a:endParaRPr lang="en-US"/>
          </a:p>
          <a:p>
            <a:pPr lvl="1" defTabSz="387350">
              <a:tabLst>
                <a:tab pos="449263" algn="l"/>
                <a:tab pos="2516188" algn="l"/>
              </a:tabLst>
            </a:pPr>
            <a:endParaRPr lang="en-US"/>
          </a:p>
          <a:p>
            <a:pPr lvl="1" defTabSz="387350">
              <a:tabLst>
                <a:tab pos="449263" algn="l"/>
                <a:tab pos="2516188" algn="l"/>
              </a:tabLst>
            </a:pPr>
            <a:endParaRPr lang="en-US"/>
          </a:p>
          <a:p>
            <a:pPr lvl="1" defTabSz="387350">
              <a:tabLst>
                <a:tab pos="449263" algn="l"/>
                <a:tab pos="2516188" algn="l"/>
              </a:tabLst>
            </a:pPr>
            <a:endParaRPr lang="en-US"/>
          </a:p>
          <a:p>
            <a:pPr lvl="1" defTabSz="387350">
              <a:tabLst>
                <a:tab pos="449263" algn="l"/>
                <a:tab pos="2516188" algn="l"/>
              </a:tabLst>
            </a:pPr>
            <a:endParaRPr lang="en-US"/>
          </a:p>
          <a:p>
            <a:pPr lvl="1" defTabSz="387350">
              <a:tabLst>
                <a:tab pos="449263" algn="l"/>
                <a:tab pos="2516188" algn="l"/>
              </a:tabLst>
            </a:pPr>
            <a:endParaRPr lang="en-US"/>
          </a:p>
          <a:p>
            <a:pPr lvl="1" defTabSz="387350">
              <a:spcBef>
                <a:spcPct val="65000"/>
              </a:spcBef>
              <a:tabLst>
                <a:tab pos="449263" algn="l"/>
                <a:tab pos="2516188" algn="l"/>
              </a:tabLst>
            </a:pPr>
            <a:r>
              <a:rPr lang="en-US">
                <a:latin typeface="Courier New" pitchFamily="49" charset="0"/>
              </a:rPr>
              <a:t>	  Name          Null?    Type</a:t>
            </a:r>
          </a:p>
          <a:p>
            <a:pPr lvl="1" defTabSz="387350">
              <a:tabLst>
                <a:tab pos="449263" algn="l"/>
                <a:tab pos="2516188" algn="l"/>
              </a:tabLst>
            </a:pPr>
            <a:r>
              <a:rPr lang="en-US">
                <a:latin typeface="Courier New" pitchFamily="49" charset="0"/>
              </a:rPr>
              <a:t>	  ------------- -------- ------------</a:t>
            </a:r>
          </a:p>
          <a:p>
            <a:pPr lvl="1" defTabSz="387350">
              <a:tabLst>
                <a:tab pos="449263" algn="l"/>
                <a:tab pos="2516188" algn="l"/>
              </a:tabLst>
            </a:pPr>
            <a:r>
              <a:rPr lang="en-US">
                <a:latin typeface="Courier New" pitchFamily="49" charset="0"/>
              </a:rPr>
              <a:t>	  ID 	NUMBER(7)</a:t>
            </a:r>
            <a:br>
              <a:rPr lang="en-US">
                <a:latin typeface="Courier New" pitchFamily="49" charset="0"/>
              </a:rPr>
            </a:br>
            <a:r>
              <a:rPr lang="en-US">
                <a:latin typeface="Courier New" pitchFamily="49" charset="0"/>
              </a:rPr>
              <a:t>	  LAST_NAME	VARCHAR2(25)</a:t>
            </a:r>
            <a:br>
              <a:rPr lang="en-US">
                <a:latin typeface="Courier New" pitchFamily="49" charset="0"/>
              </a:rPr>
            </a:br>
            <a:r>
              <a:rPr lang="en-US">
                <a:latin typeface="Courier New" pitchFamily="49" charset="0"/>
              </a:rPr>
              <a:t>	  FIRST_NAME	VARCHAR2(25)</a:t>
            </a:r>
            <a:br>
              <a:rPr lang="en-US">
                <a:latin typeface="Courier New" pitchFamily="49" charset="0"/>
              </a:rPr>
            </a:br>
            <a:r>
              <a:rPr lang="en-US">
                <a:latin typeface="Courier New" pitchFamily="49" charset="0"/>
              </a:rPr>
              <a:t>	  DEPT_ID	NUMBER(7)</a:t>
            </a:r>
          </a:p>
          <a:p>
            <a:pPr defTabSz="387350">
              <a:tabLst>
                <a:tab pos="449263" algn="l"/>
                <a:tab pos="2516188" algn="l"/>
              </a:tabLst>
            </a:pPr>
            <a:endParaRPr lang="en-US" b="0">
              <a:latin typeface="Courier New" pitchFamily="49" charset="0"/>
            </a:endParaRPr>
          </a:p>
        </p:txBody>
      </p:sp>
      <p:sp>
        <p:nvSpPr>
          <p:cNvPr id="37891" name="Rectangle 3"/>
          <p:cNvSpPr>
            <a:spLocks noChangeArrowheads="1"/>
          </p:cNvSpPr>
          <p:nvPr/>
        </p:nvSpPr>
        <p:spPr bwMode="auto">
          <a:xfrm>
            <a:off x="976313" y="6610350"/>
            <a:ext cx="5246687" cy="1206500"/>
          </a:xfrm>
          <a:prstGeom prst="rect">
            <a:avLst/>
          </a:prstGeom>
          <a:noFill/>
          <a:ln w="12700">
            <a:solidFill>
              <a:schemeClr val="tx1"/>
            </a:solidFill>
            <a:miter lim="800000"/>
            <a:headEnd/>
            <a:tailEnd/>
          </a:ln>
          <a:effectLst/>
        </p:spPr>
        <p:txBody>
          <a:bodyPr wrap="none" anchor="ctr"/>
          <a:lstStyle/>
          <a:p>
            <a:endParaRPr lang="en-US"/>
          </a:p>
        </p:txBody>
      </p:sp>
      <p:sp>
        <p:nvSpPr>
          <p:cNvPr id="37892" name="Rectangle 4"/>
          <p:cNvSpPr>
            <a:spLocks noChangeArrowheads="1"/>
          </p:cNvSpPr>
          <p:nvPr/>
        </p:nvSpPr>
        <p:spPr bwMode="auto">
          <a:xfrm>
            <a:off x="976313" y="2928938"/>
            <a:ext cx="5246687" cy="852487"/>
          </a:xfrm>
          <a:prstGeom prst="rect">
            <a:avLst/>
          </a:prstGeom>
          <a:noFill/>
          <a:ln w="12700">
            <a:solidFill>
              <a:schemeClr val="tx1"/>
            </a:solidFill>
            <a:miter lim="800000"/>
            <a:headEnd/>
            <a:tailEnd/>
          </a:ln>
          <a:effectLst/>
        </p:spPr>
        <p:txBody>
          <a:bodyPr wrap="none" anchor="ctr"/>
          <a:lstStyle/>
          <a:p>
            <a:endParaRPr lang="en-US"/>
          </a:p>
        </p:txBody>
      </p:sp>
      <p:graphicFrame>
        <p:nvGraphicFramePr>
          <p:cNvPr id="37893" name="Object 5"/>
          <p:cNvGraphicFramePr>
            <a:graphicFrameLocks/>
          </p:cNvGraphicFramePr>
          <p:nvPr/>
        </p:nvGraphicFramePr>
        <p:xfrm>
          <a:off x="952500" y="1163638"/>
          <a:ext cx="5627688" cy="2043112"/>
        </p:xfrm>
        <a:graphic>
          <a:graphicData uri="http://schemas.openxmlformats.org/presentationml/2006/ole">
            <mc:AlternateContent xmlns:mc="http://schemas.openxmlformats.org/markup-compatibility/2006">
              <mc:Choice xmlns:v="urn:schemas-microsoft-com:vml" Requires="v">
                <p:oleObj spid="_x0000_s37903" name="Document" r:id="rId4" imgW="5627520" imgH="2043000" progId="Word.Document.6">
                  <p:embed/>
                </p:oleObj>
              </mc:Choice>
              <mc:Fallback>
                <p:oleObj name="Document" r:id="rId4" imgW="5627520" imgH="2043000" progId="Word.Document.6">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00" y="1163638"/>
                        <a:ext cx="5627688" cy="204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7894" name="Object 6"/>
          <p:cNvGraphicFramePr>
            <a:graphicFrameLocks/>
          </p:cNvGraphicFramePr>
          <p:nvPr/>
        </p:nvGraphicFramePr>
        <p:xfrm>
          <a:off x="960438" y="4814888"/>
          <a:ext cx="5800725" cy="2033587"/>
        </p:xfrm>
        <a:graphic>
          <a:graphicData uri="http://schemas.openxmlformats.org/presentationml/2006/ole">
            <mc:AlternateContent xmlns:mc="http://schemas.openxmlformats.org/markup-compatibility/2006">
              <mc:Choice xmlns:v="urn:schemas-microsoft-com:vml" Requires="v">
                <p:oleObj spid="_x0000_s37904" name="Document" r:id="rId6" imgW="5800680" imgH="2033280" progId="Word.Document.6">
                  <p:embed/>
                </p:oleObj>
              </mc:Choice>
              <mc:Fallback>
                <p:oleObj name="Document" r:id="rId6" imgW="5800680" imgH="2033280" progId="Word.Document.6">
                  <p:embed/>
                  <p:pic>
                    <p:nvPicPr>
                      <p:cNvPr id="0" name="Picture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438" y="4814888"/>
                        <a:ext cx="5800725" cy="203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193912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993775" y="2970213"/>
            <a:ext cx="5254625" cy="8382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39939" name="Rectangle 3"/>
          <p:cNvSpPr>
            <a:spLocks noChangeArrowheads="1"/>
          </p:cNvSpPr>
          <p:nvPr/>
        </p:nvSpPr>
        <p:spPr bwMode="auto">
          <a:xfrm>
            <a:off x="993775" y="1192213"/>
            <a:ext cx="5254625" cy="12573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39940" name="Rectangle 4"/>
          <p:cNvSpPr>
            <a:spLocks noGrp="1" noChangeArrowheads="1"/>
          </p:cNvSpPr>
          <p:nvPr>
            <p:ph type="body" idx="1"/>
          </p:nvPr>
        </p:nvSpPr>
        <p:spPr>
          <a:xfrm>
            <a:off x="444500" y="469900"/>
            <a:ext cx="5932488" cy="7770813"/>
          </a:xfrm>
          <a:noFill/>
          <a:ln/>
        </p:spPr>
        <p:txBody>
          <a:bodyPr/>
          <a:lstStyle/>
          <a:p>
            <a:pPr defTabSz="387350">
              <a:lnSpc>
                <a:spcPct val="112000"/>
              </a:lnSpc>
              <a:spcBef>
                <a:spcPct val="0"/>
              </a:spcBef>
              <a:spcAft>
                <a:spcPct val="24000"/>
              </a:spcAft>
              <a:tabLst>
                <a:tab pos="449263" algn="l"/>
                <a:tab pos="2516188" algn="l"/>
              </a:tabLst>
            </a:pPr>
            <a:r>
              <a:rPr lang="en-US"/>
              <a:t>Practice 10 (continued)</a:t>
            </a:r>
            <a:endParaRPr lang="en-US" b="0"/>
          </a:p>
          <a:p>
            <a:pPr marL="442913" lvl="2" indent="-214313" defTabSz="387350">
              <a:buFontTx/>
              <a:buNone/>
              <a:tabLst>
                <a:tab pos="449263" algn="l"/>
                <a:tab pos="2516188" algn="l"/>
              </a:tabLst>
            </a:pPr>
            <a:r>
              <a:rPr lang="en-US"/>
              <a:t>4.	Modify the EMPLOYEE table to allow for longer employee last names. Confirm your</a:t>
            </a:r>
            <a:br>
              <a:rPr lang="en-US"/>
            </a:br>
            <a:r>
              <a:rPr lang="en-US"/>
              <a:t>	modification.</a:t>
            </a:r>
          </a:p>
          <a:p>
            <a:pPr marL="442913" lvl="2" indent="-214313" defTabSz="387350">
              <a:buFontTx/>
              <a:buNone/>
              <a:tabLst>
                <a:tab pos="449263" algn="l"/>
                <a:tab pos="2516188" algn="l"/>
              </a:tabLst>
            </a:pPr>
            <a:endParaRPr lang="en-US" sz="400"/>
          </a:p>
          <a:p>
            <a:pPr marL="442913" lvl="2" indent="-214313" defTabSz="387350">
              <a:buFontTx/>
              <a:buNone/>
              <a:tabLst>
                <a:tab pos="449263" algn="l"/>
                <a:tab pos="2516188" algn="l"/>
              </a:tabLst>
            </a:pPr>
            <a:r>
              <a:rPr lang="en-US">
                <a:latin typeface="Courier New" pitchFamily="49" charset="0"/>
              </a:rPr>
              <a:t>	  Name          Null?    Type</a:t>
            </a:r>
          </a:p>
          <a:p>
            <a:pPr lvl="1" defTabSz="387350">
              <a:tabLst>
                <a:tab pos="449263" algn="l"/>
                <a:tab pos="2516188" algn="l"/>
              </a:tabLst>
            </a:pPr>
            <a:r>
              <a:rPr lang="en-US">
                <a:latin typeface="Courier New" pitchFamily="49" charset="0"/>
              </a:rPr>
              <a:t>	  ------------- -------- -----------</a:t>
            </a:r>
          </a:p>
          <a:p>
            <a:pPr lvl="1" defTabSz="387350">
              <a:tabLst>
                <a:tab pos="449263" algn="l"/>
                <a:tab pos="2516188" algn="l"/>
              </a:tabLst>
            </a:pPr>
            <a:r>
              <a:rPr lang="en-US">
                <a:latin typeface="Courier New" pitchFamily="49" charset="0"/>
              </a:rPr>
              <a:t>	  ID 	NUMBER(7)</a:t>
            </a:r>
            <a:br>
              <a:rPr lang="en-US">
                <a:latin typeface="Courier New" pitchFamily="49" charset="0"/>
              </a:rPr>
            </a:br>
            <a:r>
              <a:rPr lang="en-US">
                <a:latin typeface="Courier New" pitchFamily="49" charset="0"/>
              </a:rPr>
              <a:t>	  LAST_NAME	VARCHAR2(50)</a:t>
            </a:r>
            <a:br>
              <a:rPr lang="en-US">
                <a:latin typeface="Courier New" pitchFamily="49" charset="0"/>
              </a:rPr>
            </a:br>
            <a:r>
              <a:rPr lang="en-US">
                <a:latin typeface="Courier New" pitchFamily="49" charset="0"/>
              </a:rPr>
              <a:t>	  FIRST_NAME	VARCHAR2(25)</a:t>
            </a:r>
            <a:br>
              <a:rPr lang="en-US">
                <a:latin typeface="Courier New" pitchFamily="49" charset="0"/>
              </a:rPr>
            </a:br>
            <a:r>
              <a:rPr lang="en-US">
                <a:latin typeface="Courier New" pitchFamily="49" charset="0"/>
              </a:rPr>
              <a:t>	  DEPT_ID	NUMBER(7)</a:t>
            </a:r>
            <a:br>
              <a:rPr lang="en-US">
                <a:latin typeface="Courier New" pitchFamily="49" charset="0"/>
              </a:rPr>
            </a:br>
            <a:endParaRPr lang="en-US">
              <a:latin typeface="Courier New" pitchFamily="49" charset="0"/>
            </a:endParaRPr>
          </a:p>
          <a:p>
            <a:pPr marL="442913" lvl="2" indent="-214313" defTabSz="387350">
              <a:buFontTx/>
              <a:buNone/>
              <a:tabLst>
                <a:tab pos="449263" algn="l"/>
                <a:tab pos="2516188" algn="l"/>
              </a:tabLst>
            </a:pPr>
            <a:r>
              <a:rPr lang="en-US"/>
              <a:t>5.	Confirm that both the DEPARTMENT and EMPLOYEE tables are stored in the data</a:t>
            </a:r>
            <a:br>
              <a:rPr lang="en-US"/>
            </a:br>
            <a:r>
              <a:rPr lang="en-US"/>
              <a:t>	dictionary. (</a:t>
            </a:r>
            <a:r>
              <a:rPr lang="en-US" i="1"/>
              <a:t>Hint:</a:t>
            </a:r>
            <a:r>
              <a:rPr lang="en-US"/>
              <a:t> USER_TABLES)</a:t>
            </a:r>
          </a:p>
          <a:p>
            <a:pPr marL="442913" lvl="2" indent="-214313" defTabSz="387350">
              <a:buFontTx/>
              <a:buNone/>
              <a:tabLst>
                <a:tab pos="449263" algn="l"/>
                <a:tab pos="2516188" algn="l"/>
              </a:tabLst>
            </a:pPr>
            <a:endParaRPr lang="en-US" sz="400"/>
          </a:p>
          <a:p>
            <a:pPr marL="442913" lvl="2" indent="-214313" defTabSz="387350">
              <a:buFontTx/>
              <a:buNone/>
              <a:tabLst>
                <a:tab pos="449263" algn="l"/>
                <a:tab pos="2516188" algn="l"/>
              </a:tabLst>
            </a:pPr>
            <a:r>
              <a:rPr lang="en-US">
                <a:latin typeface="Courier New" pitchFamily="49" charset="0"/>
              </a:rPr>
              <a:t>	  TABLE_NAME</a:t>
            </a:r>
            <a:br>
              <a:rPr lang="en-US">
                <a:latin typeface="Courier New" pitchFamily="49" charset="0"/>
              </a:rPr>
            </a:br>
            <a:r>
              <a:rPr lang="en-US">
                <a:latin typeface="Courier New" pitchFamily="49" charset="0"/>
              </a:rPr>
              <a:t>	  -------------------------</a:t>
            </a:r>
            <a:br>
              <a:rPr lang="en-US">
                <a:latin typeface="Courier New" pitchFamily="49" charset="0"/>
              </a:rPr>
            </a:br>
            <a:r>
              <a:rPr lang="en-US">
                <a:latin typeface="Courier New" pitchFamily="49" charset="0"/>
              </a:rPr>
              <a:t>	  DEPARTMENT</a:t>
            </a:r>
            <a:br>
              <a:rPr lang="en-US">
                <a:latin typeface="Courier New" pitchFamily="49" charset="0"/>
              </a:rPr>
            </a:br>
            <a:r>
              <a:rPr lang="en-US">
                <a:latin typeface="Courier New" pitchFamily="49" charset="0"/>
              </a:rPr>
              <a:t>	  EMPLOYEE</a:t>
            </a:r>
            <a:br>
              <a:rPr lang="en-US">
                <a:latin typeface="Courier New" pitchFamily="49" charset="0"/>
              </a:rPr>
            </a:br>
            <a:endParaRPr lang="en-US">
              <a:latin typeface="Courier New" pitchFamily="49" charset="0"/>
            </a:endParaRPr>
          </a:p>
          <a:p>
            <a:pPr marL="442913" lvl="2" indent="-214313" defTabSz="387350">
              <a:buFontTx/>
              <a:buNone/>
              <a:tabLst>
                <a:tab pos="449263" algn="l"/>
                <a:tab pos="2516188" algn="l"/>
              </a:tabLst>
            </a:pPr>
            <a:r>
              <a:rPr lang="en-US"/>
              <a:t>6.	Create the EMPLOYEE2 table based on the structure of the EMP table. Include only the</a:t>
            </a:r>
            <a:br>
              <a:rPr lang="en-US"/>
            </a:br>
            <a:r>
              <a:rPr lang="en-US"/>
              <a:t>	EMPNO, ENAME, and DEPTNO columns. Name the columns in your new table ID,</a:t>
            </a:r>
            <a:br>
              <a:rPr lang="en-US"/>
            </a:br>
            <a:r>
              <a:rPr lang="en-US"/>
              <a:t>	LAST_NAME, and DEPT_ID, respectively.</a:t>
            </a:r>
          </a:p>
          <a:p>
            <a:pPr marL="442913" lvl="2" indent="-214313" defTabSz="387350">
              <a:buFontTx/>
              <a:buNone/>
              <a:tabLst>
                <a:tab pos="449263" algn="l"/>
                <a:tab pos="2516188" algn="l"/>
              </a:tabLst>
            </a:pPr>
            <a:r>
              <a:rPr lang="en-US"/>
              <a:t>7.	Drop the EMPLOYEE table.</a:t>
            </a:r>
            <a:endParaRPr lang="en-US" b="1"/>
          </a:p>
          <a:p>
            <a:pPr marL="442913" lvl="2" indent="-214313" defTabSz="387350">
              <a:buFontTx/>
              <a:buNone/>
              <a:tabLst>
                <a:tab pos="449263" algn="l"/>
                <a:tab pos="2516188" algn="l"/>
              </a:tabLst>
            </a:pPr>
            <a:r>
              <a:rPr lang="en-US"/>
              <a:t>8.	Rename the EMPLOYEE2 table to EMPLOYEE.</a:t>
            </a:r>
          </a:p>
          <a:p>
            <a:pPr marL="442913" lvl="2" indent="-214313" defTabSz="387350">
              <a:buFontTx/>
              <a:buNone/>
              <a:tabLst>
                <a:tab pos="449263" algn="l"/>
                <a:tab pos="2516188" algn="l"/>
              </a:tabLst>
            </a:pPr>
            <a:r>
              <a:rPr lang="en-US"/>
              <a:t>9.	Add a comment to the DEPARTMENT and EMPLOYEE table definitions describing the</a:t>
            </a:r>
            <a:br>
              <a:rPr lang="en-US"/>
            </a:br>
            <a:r>
              <a:rPr lang="en-US"/>
              <a:t>	tables. Confirm your additions in the data dictionary.</a:t>
            </a:r>
          </a:p>
        </p:txBody>
      </p:sp>
    </p:spTree>
    <p:extLst>
      <p:ext uri="{BB962C8B-B14F-4D97-AF65-F5344CB8AC3E}">
        <p14:creationId xmlns:p14="http://schemas.microsoft.com/office/powerpoint/2010/main" val="525003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877708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7171"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7172" name="Rectangle 4"/>
          <p:cNvSpPr>
            <a:spLocks noGrp="1" noChangeArrowheads="1"/>
          </p:cNvSpPr>
          <p:nvPr>
            <p:ph type="body" idx="1"/>
          </p:nvPr>
        </p:nvSpPr>
        <p:spPr>
          <a:noFill/>
          <a:ln/>
        </p:spPr>
        <p:txBody>
          <a:bodyPr/>
          <a:lstStyle/>
          <a:p>
            <a:pPr>
              <a:tabLst/>
            </a:pPr>
            <a:r>
              <a:rPr lang="en-US"/>
              <a:t>Lesson Aim</a:t>
            </a:r>
          </a:p>
          <a:p>
            <a:pPr lvl="1">
              <a:tabLst/>
            </a:pPr>
            <a:r>
              <a:rPr lang="en-US"/>
              <a:t>In this lesson, you will learn about main database objects and their relationships to each other. You will also learn how to create, alter, and drop tables.</a:t>
            </a:r>
          </a:p>
        </p:txBody>
      </p:sp>
      <p:sp>
        <p:nvSpPr>
          <p:cNvPr id="7173" name="Rectangle 5"/>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573230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409575" y="4765675"/>
            <a:ext cx="6215063" cy="3749675"/>
          </a:xfrm>
          <a:noFill/>
          <a:ln/>
        </p:spPr>
        <p:txBody>
          <a:bodyPr/>
          <a:lstStyle/>
          <a:p>
            <a:pPr>
              <a:tabLst/>
            </a:pPr>
            <a:r>
              <a:rPr lang="en-US"/>
              <a:t>Database Objects</a:t>
            </a:r>
          </a:p>
          <a:p>
            <a:pPr lvl="1">
              <a:tabLst/>
            </a:pPr>
            <a:r>
              <a:rPr lang="en-US"/>
              <a:t>An Oracle database can contain multiple data structures. Each structure should be outlined in the database design so that it can be created during the build stage of database development.</a:t>
            </a:r>
          </a:p>
          <a:p>
            <a:pPr lvl="2">
              <a:tabLst/>
            </a:pPr>
            <a:r>
              <a:rPr lang="en-US"/>
              <a:t>Table: Stores data</a:t>
            </a:r>
          </a:p>
          <a:p>
            <a:pPr lvl="2">
              <a:tabLst/>
            </a:pPr>
            <a:r>
              <a:rPr lang="en-US"/>
              <a:t>View: Subset of data from one or more tables</a:t>
            </a:r>
          </a:p>
          <a:p>
            <a:pPr lvl="2">
              <a:tabLst/>
            </a:pPr>
            <a:r>
              <a:rPr lang="en-US"/>
              <a:t>Sequence: Generates primary key values</a:t>
            </a:r>
          </a:p>
          <a:p>
            <a:pPr lvl="2">
              <a:tabLst/>
            </a:pPr>
            <a:r>
              <a:rPr lang="en-US"/>
              <a:t>Index: Improves the performance of some queries</a:t>
            </a:r>
          </a:p>
          <a:p>
            <a:pPr lvl="2">
              <a:tabLst/>
            </a:pPr>
            <a:r>
              <a:rPr lang="en-US"/>
              <a:t>Synonym: Gives alternative names to objects</a:t>
            </a:r>
          </a:p>
          <a:p>
            <a:pPr>
              <a:tabLst/>
            </a:pPr>
            <a:r>
              <a:rPr lang="en-US"/>
              <a:t>Oracle8 Table Structures</a:t>
            </a:r>
          </a:p>
          <a:p>
            <a:pPr lvl="2">
              <a:tabLst/>
            </a:pPr>
            <a:r>
              <a:rPr lang="en-US"/>
              <a:t>Tables can be created at any time, even while users are using the database.</a:t>
            </a:r>
          </a:p>
          <a:p>
            <a:pPr lvl="2">
              <a:tabLst/>
            </a:pPr>
            <a:r>
              <a:rPr lang="en-US"/>
              <a:t>You do not need to specify the size of any table. The size is ultimately defined by the amount of space allocated to the database as a whole. It is important, however, to estimate how much space a table will use over time.</a:t>
            </a:r>
          </a:p>
          <a:p>
            <a:pPr lvl="2">
              <a:tabLst/>
            </a:pPr>
            <a:r>
              <a:rPr lang="en-US"/>
              <a:t>Table structure can be modified online.</a:t>
            </a:r>
          </a:p>
          <a:p>
            <a:pPr lvl="1">
              <a:tabLst/>
            </a:pPr>
            <a:r>
              <a:rPr lang="en-US" b="1"/>
              <a:t>Note: </a:t>
            </a:r>
            <a:r>
              <a:rPr lang="en-US"/>
              <a:t>More database objects are available but are not covered in this course.</a:t>
            </a:r>
          </a:p>
          <a:p>
            <a:pPr>
              <a:tabLst/>
            </a:pPr>
            <a:r>
              <a:rPr lang="en-US">
                <a:solidFill>
                  <a:schemeClr val="accent2"/>
                </a:solidFill>
              </a:rPr>
              <a:t>Class Management Note</a:t>
            </a:r>
          </a:p>
          <a:p>
            <a:pPr lvl="1">
              <a:tabLst/>
            </a:pPr>
            <a:r>
              <a:rPr lang="en-US">
                <a:solidFill>
                  <a:schemeClr val="accent2"/>
                </a:solidFill>
              </a:rPr>
              <a:t>Tables can have up to 1,000 columns and must conform to standard database object-naming conventions. </a:t>
            </a:r>
            <a:br>
              <a:rPr lang="en-US">
                <a:solidFill>
                  <a:schemeClr val="accent2"/>
                </a:solidFill>
              </a:rPr>
            </a:br>
            <a:r>
              <a:rPr lang="en-US">
                <a:solidFill>
                  <a:schemeClr val="accent2"/>
                </a:solidFill>
              </a:rPr>
              <a:t>Column definitions can be omitted when using the AS subquery clause. Tables are created without data unless a query is specified. Rows are usually added by using INSERT statements.</a:t>
            </a:r>
            <a:r>
              <a:rPr lang="en-US"/>
              <a:t> </a:t>
            </a:r>
          </a:p>
        </p:txBody>
      </p:sp>
      <p:sp>
        <p:nvSpPr>
          <p:cNvPr id="9219"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465612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11267"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11268" name="Rectangle 4"/>
          <p:cNvSpPr>
            <a:spLocks noGrp="1" noChangeArrowheads="1"/>
          </p:cNvSpPr>
          <p:nvPr>
            <p:ph type="body" idx="1"/>
          </p:nvPr>
        </p:nvSpPr>
        <p:spPr>
          <a:noFill/>
          <a:ln/>
        </p:spPr>
        <p:txBody>
          <a:bodyPr/>
          <a:lstStyle/>
          <a:p>
            <a:pPr>
              <a:tabLst/>
            </a:pPr>
            <a:r>
              <a:rPr lang="en-US"/>
              <a:t>Naming Rules</a:t>
            </a:r>
          </a:p>
          <a:p>
            <a:pPr lvl="1">
              <a:tabLst/>
            </a:pPr>
            <a:r>
              <a:rPr lang="en-US"/>
              <a:t>Name database tables and columns according to the standard rules for naming any Oracle database object:</a:t>
            </a:r>
          </a:p>
          <a:p>
            <a:pPr lvl="2">
              <a:tabLst/>
            </a:pPr>
            <a:r>
              <a:rPr lang="en-US"/>
              <a:t>Table names and column names must begin with a letter and can be 1–30 characters long.</a:t>
            </a:r>
          </a:p>
          <a:p>
            <a:pPr lvl="2">
              <a:tabLst/>
            </a:pPr>
            <a:r>
              <a:rPr lang="en-US"/>
              <a:t>Names must contain only the characters A–Z, a–z, 0–9, _ (underscore), $, and # (legal characters, but their use is discouraged).</a:t>
            </a:r>
          </a:p>
          <a:p>
            <a:pPr lvl="2">
              <a:tabLst/>
            </a:pPr>
            <a:r>
              <a:rPr lang="en-US"/>
              <a:t>Names must not duplicate the name of another object owned by the same Oracle Server user.</a:t>
            </a:r>
          </a:p>
          <a:p>
            <a:pPr lvl="2">
              <a:tabLst/>
            </a:pPr>
            <a:r>
              <a:rPr lang="en-US"/>
              <a:t>Names must not be an Oracle Server reserved word.</a:t>
            </a:r>
          </a:p>
          <a:p>
            <a:pPr>
              <a:tabLst/>
            </a:pPr>
            <a:r>
              <a:rPr lang="en-US"/>
              <a:t>Naming Guidelines</a:t>
            </a:r>
          </a:p>
          <a:p>
            <a:pPr lvl="2">
              <a:tabLst/>
            </a:pPr>
            <a:r>
              <a:rPr lang="en-US"/>
              <a:t>Use descriptive names for tables and other database objects.</a:t>
            </a:r>
          </a:p>
          <a:p>
            <a:pPr lvl="2">
              <a:tabLst/>
            </a:pPr>
            <a:r>
              <a:rPr lang="en-US"/>
              <a:t>Name the same entity consistently in different tables. For example, the department number column is called DEPTNO in both the EMP table and the DEPT table.</a:t>
            </a:r>
          </a:p>
          <a:p>
            <a:pPr lvl="1">
              <a:tabLst/>
            </a:pPr>
            <a:r>
              <a:rPr lang="en-US" b="1"/>
              <a:t>Note:</a:t>
            </a:r>
            <a:r>
              <a:rPr lang="en-US"/>
              <a:t> Names are case insensitive. For example, EMP is treated as the same name as eMP or eMp.</a:t>
            </a:r>
          </a:p>
          <a:p>
            <a:pPr lvl="1">
              <a:tabLst/>
            </a:pPr>
            <a:r>
              <a:rPr lang="en-US"/>
              <a:t>For more information, see</a:t>
            </a:r>
            <a:br>
              <a:rPr lang="en-US"/>
            </a:br>
            <a:r>
              <a:rPr lang="en-US" i="1"/>
              <a:t>Oracle Server SQL Reference, </a:t>
            </a:r>
            <a:r>
              <a:rPr lang="en-US"/>
              <a:t>Release 8, “Object Names and Qualifiers.”</a:t>
            </a:r>
          </a:p>
          <a:p>
            <a:pPr>
              <a:tabLst/>
            </a:pPr>
            <a:endParaRPr lang="en-US" b="0">
              <a:latin typeface="Times New Roman" pitchFamily="18" charset="0"/>
            </a:endParaRPr>
          </a:p>
        </p:txBody>
      </p:sp>
      <p:sp>
        <p:nvSpPr>
          <p:cNvPr id="11269" name="Rectangle 5"/>
          <p:cNvSpPr>
            <a:spLocks noGrp="1" noRot="1" noChangeAspect="1" noChangeArrowheads="1" noTextEdit="1"/>
          </p:cNvSpPr>
          <p:nvPr>
            <p:ph type="sldImg"/>
          </p:nvPr>
        </p:nvSpPr>
        <p:spPr>
          <a:xfrm>
            <a:off x="474663" y="161925"/>
            <a:ext cx="5864225" cy="4397375"/>
          </a:xfrm>
          <a:ln cap="flat"/>
        </p:spPr>
      </p:sp>
      <p:grpSp>
        <p:nvGrpSpPr>
          <p:cNvPr id="11283" name="Group 19"/>
          <p:cNvGrpSpPr>
            <a:grpSpLocks/>
          </p:cNvGrpSpPr>
          <p:nvPr/>
        </p:nvGrpSpPr>
        <p:grpSpPr bwMode="auto">
          <a:xfrm>
            <a:off x="214313" y="7523163"/>
            <a:ext cx="295275" cy="288925"/>
            <a:chOff x="135" y="4739"/>
            <a:chExt cx="186" cy="182"/>
          </a:xfrm>
        </p:grpSpPr>
        <p:sp>
          <p:nvSpPr>
            <p:cNvPr id="11270" name="Freeform 6"/>
            <p:cNvSpPr>
              <a:spLocks/>
            </p:cNvSpPr>
            <p:nvPr/>
          </p:nvSpPr>
          <p:spPr bwMode="auto">
            <a:xfrm>
              <a:off x="135" y="4739"/>
              <a:ext cx="179" cy="177"/>
            </a:xfrm>
            <a:custGeom>
              <a:avLst/>
              <a:gdLst/>
              <a:ahLst/>
              <a:cxnLst>
                <a:cxn ang="0">
                  <a:pos x="178" y="176"/>
                </a:cxn>
                <a:cxn ang="0">
                  <a:pos x="178" y="0"/>
                </a:cxn>
                <a:cxn ang="0">
                  <a:pos x="0" y="0"/>
                </a:cxn>
                <a:cxn ang="0">
                  <a:pos x="0" y="176"/>
                </a:cxn>
                <a:cxn ang="0">
                  <a:pos x="178" y="176"/>
                </a:cxn>
              </a:cxnLst>
              <a:rect l="0" t="0" r="r" b="b"/>
              <a:pathLst>
                <a:path w="179" h="177">
                  <a:moveTo>
                    <a:pt x="178" y="176"/>
                  </a:moveTo>
                  <a:lnTo>
                    <a:pt x="178" y="0"/>
                  </a:lnTo>
                  <a:lnTo>
                    <a:pt x="0" y="0"/>
                  </a:lnTo>
                  <a:lnTo>
                    <a:pt x="0" y="176"/>
                  </a:lnTo>
                  <a:lnTo>
                    <a:pt x="178" y="176"/>
                  </a:lnTo>
                </a:path>
              </a:pathLst>
            </a:custGeom>
            <a:solidFill>
              <a:srgbClr val="000000"/>
            </a:solidFill>
            <a:ln w="9525" cap="rnd">
              <a:noFill/>
              <a:round/>
              <a:headEnd type="none" w="sm" len="sm"/>
              <a:tailEnd type="none" w="sm" len="sm"/>
            </a:ln>
            <a:effectLst/>
          </p:spPr>
          <p:txBody>
            <a:bodyPr/>
            <a:lstStyle/>
            <a:p>
              <a:endParaRPr lang="en-US"/>
            </a:p>
          </p:txBody>
        </p:sp>
        <p:sp>
          <p:nvSpPr>
            <p:cNvPr id="11271" name="Freeform 7"/>
            <p:cNvSpPr>
              <a:spLocks/>
            </p:cNvSpPr>
            <p:nvPr/>
          </p:nvSpPr>
          <p:spPr bwMode="auto">
            <a:xfrm>
              <a:off x="198" y="4804"/>
              <a:ext cx="68" cy="38"/>
            </a:xfrm>
            <a:custGeom>
              <a:avLst/>
              <a:gdLst/>
              <a:ahLst/>
              <a:cxnLst>
                <a:cxn ang="0">
                  <a:pos x="67" y="7"/>
                </a:cxn>
                <a:cxn ang="0">
                  <a:pos x="64" y="0"/>
                </a:cxn>
                <a:cxn ang="0">
                  <a:pos x="0" y="29"/>
                </a:cxn>
                <a:cxn ang="0">
                  <a:pos x="2" y="37"/>
                </a:cxn>
                <a:cxn ang="0">
                  <a:pos x="67" y="7"/>
                </a:cxn>
              </a:cxnLst>
              <a:rect l="0" t="0" r="r" b="b"/>
              <a:pathLst>
                <a:path w="68" h="38">
                  <a:moveTo>
                    <a:pt x="67" y="7"/>
                  </a:moveTo>
                  <a:lnTo>
                    <a:pt x="64" y="0"/>
                  </a:lnTo>
                  <a:lnTo>
                    <a:pt x="0" y="29"/>
                  </a:lnTo>
                  <a:lnTo>
                    <a:pt x="2" y="37"/>
                  </a:lnTo>
                  <a:lnTo>
                    <a:pt x="67" y="7"/>
                  </a:lnTo>
                </a:path>
              </a:pathLst>
            </a:custGeom>
            <a:solidFill>
              <a:srgbClr val="FFFFFF"/>
            </a:solidFill>
            <a:ln w="9525" cap="rnd">
              <a:noFill/>
              <a:round/>
              <a:headEnd type="none" w="sm" len="sm"/>
              <a:tailEnd type="none" w="sm" len="sm"/>
            </a:ln>
            <a:effectLst/>
          </p:spPr>
          <p:txBody>
            <a:bodyPr/>
            <a:lstStyle/>
            <a:p>
              <a:endParaRPr lang="en-US"/>
            </a:p>
          </p:txBody>
        </p:sp>
        <p:sp>
          <p:nvSpPr>
            <p:cNvPr id="11272" name="Freeform 8"/>
            <p:cNvSpPr>
              <a:spLocks/>
            </p:cNvSpPr>
            <p:nvPr/>
          </p:nvSpPr>
          <p:spPr bwMode="auto">
            <a:xfrm>
              <a:off x="204" y="4820"/>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type="none" w="sm" len="sm"/>
              <a:tailEnd type="none" w="sm" len="sm"/>
            </a:ln>
            <a:effectLst/>
          </p:spPr>
          <p:txBody>
            <a:bodyPr/>
            <a:lstStyle/>
            <a:p>
              <a:endParaRPr lang="en-US"/>
            </a:p>
          </p:txBody>
        </p:sp>
        <p:sp>
          <p:nvSpPr>
            <p:cNvPr id="11273" name="Freeform 9"/>
            <p:cNvSpPr>
              <a:spLocks/>
            </p:cNvSpPr>
            <p:nvPr/>
          </p:nvSpPr>
          <p:spPr bwMode="auto">
            <a:xfrm>
              <a:off x="210" y="4836"/>
              <a:ext cx="69" cy="34"/>
            </a:xfrm>
            <a:custGeom>
              <a:avLst/>
              <a:gdLst/>
              <a:ahLst/>
              <a:cxnLst>
                <a:cxn ang="0">
                  <a:pos x="68" y="6"/>
                </a:cxn>
                <a:cxn ang="0">
                  <a:pos x="65" y="0"/>
                </a:cxn>
                <a:cxn ang="0">
                  <a:pos x="0" y="26"/>
                </a:cxn>
                <a:cxn ang="0">
                  <a:pos x="3" y="33"/>
                </a:cxn>
                <a:cxn ang="0">
                  <a:pos x="68" y="6"/>
                </a:cxn>
              </a:cxnLst>
              <a:rect l="0" t="0" r="r" b="b"/>
              <a:pathLst>
                <a:path w="69" h="34">
                  <a:moveTo>
                    <a:pt x="68" y="6"/>
                  </a:moveTo>
                  <a:lnTo>
                    <a:pt x="65" y="0"/>
                  </a:lnTo>
                  <a:lnTo>
                    <a:pt x="0" y="26"/>
                  </a:lnTo>
                  <a:lnTo>
                    <a:pt x="3" y="33"/>
                  </a:lnTo>
                  <a:lnTo>
                    <a:pt x="68" y="6"/>
                  </a:lnTo>
                </a:path>
              </a:pathLst>
            </a:custGeom>
            <a:solidFill>
              <a:srgbClr val="FFFFFF"/>
            </a:solidFill>
            <a:ln w="9525" cap="rnd">
              <a:noFill/>
              <a:round/>
              <a:headEnd type="none" w="sm" len="sm"/>
              <a:tailEnd type="none" w="sm" len="sm"/>
            </a:ln>
            <a:effectLst/>
          </p:spPr>
          <p:txBody>
            <a:bodyPr/>
            <a:lstStyle/>
            <a:p>
              <a:endParaRPr lang="en-US"/>
            </a:p>
          </p:txBody>
        </p:sp>
        <p:sp>
          <p:nvSpPr>
            <p:cNvPr id="11274" name="Freeform 10"/>
            <p:cNvSpPr>
              <a:spLocks/>
            </p:cNvSpPr>
            <p:nvPr/>
          </p:nvSpPr>
          <p:spPr bwMode="auto">
            <a:xfrm>
              <a:off x="219" y="4853"/>
              <a:ext cx="70" cy="35"/>
            </a:xfrm>
            <a:custGeom>
              <a:avLst/>
              <a:gdLst/>
              <a:ahLst/>
              <a:cxnLst>
                <a:cxn ang="0">
                  <a:pos x="69" y="6"/>
                </a:cxn>
                <a:cxn ang="0">
                  <a:pos x="65" y="0"/>
                </a:cxn>
                <a:cxn ang="0">
                  <a:pos x="0" y="27"/>
                </a:cxn>
                <a:cxn ang="0">
                  <a:pos x="3" y="34"/>
                </a:cxn>
                <a:cxn ang="0">
                  <a:pos x="69" y="6"/>
                </a:cxn>
              </a:cxnLst>
              <a:rect l="0" t="0" r="r" b="b"/>
              <a:pathLst>
                <a:path w="70" h="35">
                  <a:moveTo>
                    <a:pt x="69" y="6"/>
                  </a:moveTo>
                  <a:lnTo>
                    <a:pt x="65" y="0"/>
                  </a:lnTo>
                  <a:lnTo>
                    <a:pt x="0" y="27"/>
                  </a:lnTo>
                  <a:lnTo>
                    <a:pt x="3" y="34"/>
                  </a:lnTo>
                  <a:lnTo>
                    <a:pt x="69" y="6"/>
                  </a:lnTo>
                </a:path>
              </a:pathLst>
            </a:custGeom>
            <a:solidFill>
              <a:srgbClr val="FFFFFF"/>
            </a:solidFill>
            <a:ln w="9525" cap="rnd">
              <a:noFill/>
              <a:round/>
              <a:headEnd type="none" w="sm" len="sm"/>
              <a:tailEnd type="none" w="sm" len="sm"/>
            </a:ln>
            <a:effectLst/>
          </p:spPr>
          <p:txBody>
            <a:bodyPr/>
            <a:lstStyle/>
            <a:p>
              <a:endParaRPr lang="en-US"/>
            </a:p>
          </p:txBody>
        </p:sp>
        <p:sp>
          <p:nvSpPr>
            <p:cNvPr id="11275" name="Freeform 11"/>
            <p:cNvSpPr>
              <a:spLocks/>
            </p:cNvSpPr>
            <p:nvPr/>
          </p:nvSpPr>
          <p:spPr bwMode="auto">
            <a:xfrm>
              <a:off x="227" y="4868"/>
              <a:ext cx="69" cy="39"/>
            </a:xfrm>
            <a:custGeom>
              <a:avLst/>
              <a:gdLst/>
              <a:ahLst/>
              <a:cxnLst>
                <a:cxn ang="0">
                  <a:pos x="68" y="7"/>
                </a:cxn>
                <a:cxn ang="0">
                  <a:pos x="65" y="0"/>
                </a:cxn>
                <a:cxn ang="0">
                  <a:pos x="0" y="30"/>
                </a:cxn>
                <a:cxn ang="0">
                  <a:pos x="3" y="38"/>
                </a:cxn>
                <a:cxn ang="0">
                  <a:pos x="68" y="7"/>
                </a:cxn>
              </a:cxnLst>
              <a:rect l="0" t="0" r="r" b="b"/>
              <a:pathLst>
                <a:path w="69" h="39">
                  <a:moveTo>
                    <a:pt x="68" y="7"/>
                  </a:moveTo>
                  <a:lnTo>
                    <a:pt x="65" y="0"/>
                  </a:lnTo>
                  <a:lnTo>
                    <a:pt x="0" y="30"/>
                  </a:lnTo>
                  <a:lnTo>
                    <a:pt x="3" y="38"/>
                  </a:lnTo>
                  <a:lnTo>
                    <a:pt x="68" y="7"/>
                  </a:lnTo>
                </a:path>
              </a:pathLst>
            </a:custGeom>
            <a:solidFill>
              <a:srgbClr val="FFFFFF"/>
            </a:solidFill>
            <a:ln w="9525" cap="rnd">
              <a:noFill/>
              <a:round/>
              <a:headEnd type="none" w="sm" len="sm"/>
              <a:tailEnd type="none" w="sm" len="sm"/>
            </a:ln>
            <a:effectLst/>
          </p:spPr>
          <p:txBody>
            <a:bodyPr/>
            <a:lstStyle/>
            <a:p>
              <a:endParaRPr lang="en-US"/>
            </a:p>
          </p:txBody>
        </p:sp>
        <p:sp>
          <p:nvSpPr>
            <p:cNvPr id="11276" name="Freeform 12"/>
            <p:cNvSpPr>
              <a:spLocks/>
            </p:cNvSpPr>
            <p:nvPr/>
          </p:nvSpPr>
          <p:spPr bwMode="auto">
            <a:xfrm>
              <a:off x="157" y="4767"/>
              <a:ext cx="120" cy="58"/>
            </a:xfrm>
            <a:custGeom>
              <a:avLst/>
              <a:gdLst/>
              <a:ahLst/>
              <a:cxnLst>
                <a:cxn ang="0">
                  <a:pos x="119" y="7"/>
                </a:cxn>
                <a:cxn ang="0">
                  <a:pos x="117" y="0"/>
                </a:cxn>
                <a:cxn ang="0">
                  <a:pos x="0" y="50"/>
                </a:cxn>
                <a:cxn ang="0">
                  <a:pos x="2" y="57"/>
                </a:cxn>
                <a:cxn ang="0">
                  <a:pos x="119" y="7"/>
                </a:cxn>
              </a:cxnLst>
              <a:rect l="0" t="0" r="r" b="b"/>
              <a:pathLst>
                <a:path w="120" h="58">
                  <a:moveTo>
                    <a:pt x="119" y="7"/>
                  </a:moveTo>
                  <a:lnTo>
                    <a:pt x="117" y="0"/>
                  </a:lnTo>
                  <a:lnTo>
                    <a:pt x="0" y="50"/>
                  </a:lnTo>
                  <a:lnTo>
                    <a:pt x="2" y="57"/>
                  </a:lnTo>
                  <a:lnTo>
                    <a:pt x="119" y="7"/>
                  </a:lnTo>
                </a:path>
              </a:pathLst>
            </a:custGeom>
            <a:solidFill>
              <a:srgbClr val="FFFFFF"/>
            </a:solidFill>
            <a:ln w="9525" cap="rnd">
              <a:noFill/>
              <a:round/>
              <a:headEnd type="none" w="sm" len="sm"/>
              <a:tailEnd type="none" w="sm" len="sm"/>
            </a:ln>
            <a:effectLst/>
          </p:spPr>
          <p:txBody>
            <a:bodyPr/>
            <a:lstStyle/>
            <a:p>
              <a:endParaRPr lang="en-US"/>
            </a:p>
          </p:txBody>
        </p:sp>
        <p:sp>
          <p:nvSpPr>
            <p:cNvPr id="11277" name="Freeform 13"/>
            <p:cNvSpPr>
              <a:spLocks/>
            </p:cNvSpPr>
            <p:nvPr/>
          </p:nvSpPr>
          <p:spPr bwMode="auto">
            <a:xfrm>
              <a:off x="139" y="4755"/>
              <a:ext cx="123" cy="59"/>
            </a:xfrm>
            <a:custGeom>
              <a:avLst/>
              <a:gdLst/>
              <a:ahLst/>
              <a:cxnLst>
                <a:cxn ang="0">
                  <a:pos x="122" y="7"/>
                </a:cxn>
                <a:cxn ang="0">
                  <a:pos x="119" y="0"/>
                </a:cxn>
                <a:cxn ang="0">
                  <a:pos x="0" y="51"/>
                </a:cxn>
                <a:cxn ang="0">
                  <a:pos x="2" y="58"/>
                </a:cxn>
                <a:cxn ang="0">
                  <a:pos x="122" y="7"/>
                </a:cxn>
              </a:cxnLst>
              <a:rect l="0" t="0" r="r" b="b"/>
              <a:pathLst>
                <a:path w="123" h="59">
                  <a:moveTo>
                    <a:pt x="122" y="7"/>
                  </a:moveTo>
                  <a:lnTo>
                    <a:pt x="119" y="0"/>
                  </a:lnTo>
                  <a:lnTo>
                    <a:pt x="0" y="51"/>
                  </a:lnTo>
                  <a:lnTo>
                    <a:pt x="2" y="58"/>
                  </a:lnTo>
                  <a:lnTo>
                    <a:pt x="122" y="7"/>
                  </a:lnTo>
                </a:path>
              </a:pathLst>
            </a:custGeom>
            <a:solidFill>
              <a:srgbClr val="FFFFFF"/>
            </a:solidFill>
            <a:ln w="9525" cap="rnd">
              <a:noFill/>
              <a:round/>
              <a:headEnd type="none" w="sm" len="sm"/>
              <a:tailEnd type="none" w="sm" len="sm"/>
            </a:ln>
            <a:effectLst/>
          </p:spPr>
          <p:txBody>
            <a:bodyPr/>
            <a:lstStyle/>
            <a:p>
              <a:endParaRPr lang="en-US"/>
            </a:p>
          </p:txBody>
        </p:sp>
        <p:sp>
          <p:nvSpPr>
            <p:cNvPr id="11278" name="Freeform 14"/>
            <p:cNvSpPr>
              <a:spLocks/>
            </p:cNvSpPr>
            <p:nvPr/>
          </p:nvSpPr>
          <p:spPr bwMode="auto">
            <a:xfrm>
              <a:off x="266" y="4769"/>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type="none" w="sm" len="sm"/>
              <a:tailEnd type="none" w="sm" len="sm"/>
            </a:ln>
            <a:effectLst/>
          </p:spPr>
          <p:txBody>
            <a:bodyPr/>
            <a:lstStyle/>
            <a:p>
              <a:endParaRPr lang="en-US"/>
            </a:p>
          </p:txBody>
        </p:sp>
        <p:sp>
          <p:nvSpPr>
            <p:cNvPr id="11279" name="Freeform 15"/>
            <p:cNvSpPr>
              <a:spLocks/>
            </p:cNvSpPr>
            <p:nvPr/>
          </p:nvSpPr>
          <p:spPr bwMode="auto">
            <a:xfrm>
              <a:off x="157" y="4814"/>
              <a:ext cx="51" cy="107"/>
            </a:xfrm>
            <a:custGeom>
              <a:avLst/>
              <a:gdLst/>
              <a:ahLst/>
              <a:cxnLst>
                <a:cxn ang="0">
                  <a:pos x="43" y="106"/>
                </a:cxn>
                <a:cxn ang="0">
                  <a:pos x="50" y="102"/>
                </a:cxn>
                <a:cxn ang="0">
                  <a:pos x="6" y="0"/>
                </a:cxn>
                <a:cxn ang="0">
                  <a:pos x="0" y="4"/>
                </a:cxn>
                <a:cxn ang="0">
                  <a:pos x="43" y="106"/>
                </a:cxn>
              </a:cxnLst>
              <a:rect l="0" t="0" r="r" b="b"/>
              <a:pathLst>
                <a:path w="51" h="107">
                  <a:moveTo>
                    <a:pt x="43" y="106"/>
                  </a:moveTo>
                  <a:lnTo>
                    <a:pt x="50" y="102"/>
                  </a:lnTo>
                  <a:lnTo>
                    <a:pt x="6" y="0"/>
                  </a:lnTo>
                  <a:lnTo>
                    <a:pt x="0" y="4"/>
                  </a:lnTo>
                  <a:lnTo>
                    <a:pt x="43" y="106"/>
                  </a:lnTo>
                </a:path>
              </a:pathLst>
            </a:custGeom>
            <a:solidFill>
              <a:srgbClr val="FFFFFF"/>
            </a:solidFill>
            <a:ln w="9525" cap="rnd">
              <a:noFill/>
              <a:round/>
              <a:headEnd type="none" w="sm" len="sm"/>
              <a:tailEnd type="none" w="sm" len="sm"/>
            </a:ln>
            <a:effectLst/>
          </p:spPr>
          <p:txBody>
            <a:bodyPr/>
            <a:lstStyle/>
            <a:p>
              <a:endParaRPr lang="en-US"/>
            </a:p>
          </p:txBody>
        </p:sp>
        <p:sp>
          <p:nvSpPr>
            <p:cNvPr id="11280" name="Freeform 16"/>
            <p:cNvSpPr>
              <a:spLocks/>
            </p:cNvSpPr>
            <p:nvPr/>
          </p:nvSpPr>
          <p:spPr bwMode="auto">
            <a:xfrm>
              <a:off x="135" y="4806"/>
              <a:ext cx="60" cy="115"/>
            </a:xfrm>
            <a:custGeom>
              <a:avLst/>
              <a:gdLst/>
              <a:ahLst/>
              <a:cxnLst>
                <a:cxn ang="0">
                  <a:pos x="51" y="114"/>
                </a:cxn>
                <a:cxn ang="0">
                  <a:pos x="59" y="111"/>
                </a:cxn>
                <a:cxn ang="0">
                  <a:pos x="6" y="0"/>
                </a:cxn>
                <a:cxn ang="0">
                  <a:pos x="0" y="2"/>
                </a:cxn>
                <a:cxn ang="0">
                  <a:pos x="51" y="114"/>
                </a:cxn>
              </a:cxnLst>
              <a:rect l="0" t="0" r="r" b="b"/>
              <a:pathLst>
                <a:path w="60" h="115">
                  <a:moveTo>
                    <a:pt x="51" y="114"/>
                  </a:moveTo>
                  <a:lnTo>
                    <a:pt x="59" y="111"/>
                  </a:lnTo>
                  <a:lnTo>
                    <a:pt x="6" y="0"/>
                  </a:lnTo>
                  <a:lnTo>
                    <a:pt x="0" y="2"/>
                  </a:lnTo>
                  <a:lnTo>
                    <a:pt x="51" y="114"/>
                  </a:lnTo>
                </a:path>
              </a:pathLst>
            </a:custGeom>
            <a:solidFill>
              <a:srgbClr val="FFFFFF"/>
            </a:solidFill>
            <a:ln w="9525" cap="rnd">
              <a:noFill/>
              <a:round/>
              <a:headEnd type="none" w="sm" len="sm"/>
              <a:tailEnd type="none" w="sm" len="sm"/>
            </a:ln>
            <a:effectLst/>
          </p:spPr>
          <p:txBody>
            <a:bodyPr/>
            <a:lstStyle/>
            <a:p>
              <a:endParaRPr lang="en-US"/>
            </a:p>
          </p:txBody>
        </p:sp>
        <p:sp>
          <p:nvSpPr>
            <p:cNvPr id="11281" name="Freeform 17"/>
            <p:cNvSpPr>
              <a:spLocks/>
            </p:cNvSpPr>
            <p:nvPr/>
          </p:nvSpPr>
          <p:spPr bwMode="auto">
            <a:xfrm>
              <a:off x="138" y="4806"/>
              <a:ext cx="27" cy="18"/>
            </a:xfrm>
            <a:custGeom>
              <a:avLst/>
              <a:gdLst/>
              <a:ahLst/>
              <a:cxnLst>
                <a:cxn ang="0">
                  <a:pos x="22" y="17"/>
                </a:cxn>
                <a:cxn ang="0">
                  <a:pos x="26" y="10"/>
                </a:cxn>
                <a:cxn ang="0">
                  <a:pos x="4" y="0"/>
                </a:cxn>
                <a:cxn ang="0">
                  <a:pos x="0" y="6"/>
                </a:cxn>
                <a:cxn ang="0">
                  <a:pos x="22" y="17"/>
                </a:cxn>
              </a:cxnLst>
              <a:rect l="0" t="0" r="r" b="b"/>
              <a:pathLst>
                <a:path w="27" h="18">
                  <a:moveTo>
                    <a:pt x="22" y="17"/>
                  </a:moveTo>
                  <a:lnTo>
                    <a:pt x="26" y="10"/>
                  </a:lnTo>
                  <a:lnTo>
                    <a:pt x="4" y="0"/>
                  </a:lnTo>
                  <a:lnTo>
                    <a:pt x="0" y="6"/>
                  </a:lnTo>
                  <a:lnTo>
                    <a:pt x="22" y="17"/>
                  </a:lnTo>
                </a:path>
              </a:pathLst>
            </a:custGeom>
            <a:solidFill>
              <a:srgbClr val="FFFFFF"/>
            </a:solidFill>
            <a:ln w="9525" cap="rnd">
              <a:noFill/>
              <a:round/>
              <a:headEnd type="none" w="sm" len="sm"/>
              <a:tailEnd type="none" w="sm" len="sm"/>
            </a:ln>
            <a:effectLst/>
          </p:spPr>
          <p:txBody>
            <a:bodyPr/>
            <a:lstStyle/>
            <a:p>
              <a:endParaRPr lang="en-US"/>
            </a:p>
          </p:txBody>
        </p:sp>
        <p:sp>
          <p:nvSpPr>
            <p:cNvPr id="11282" name="Freeform 18"/>
            <p:cNvSpPr>
              <a:spLocks/>
            </p:cNvSpPr>
            <p:nvPr/>
          </p:nvSpPr>
          <p:spPr bwMode="auto">
            <a:xfrm>
              <a:off x="245" y="4762"/>
              <a:ext cx="29" cy="19"/>
            </a:xfrm>
            <a:custGeom>
              <a:avLst/>
              <a:gdLst/>
              <a:ahLst/>
              <a:cxnLst>
                <a:cxn ang="0">
                  <a:pos x="24" y="18"/>
                </a:cxn>
                <a:cxn ang="0">
                  <a:pos x="28" y="11"/>
                </a:cxn>
                <a:cxn ang="0">
                  <a:pos x="4" y="0"/>
                </a:cxn>
                <a:cxn ang="0">
                  <a:pos x="0" y="6"/>
                </a:cxn>
                <a:cxn ang="0">
                  <a:pos x="24" y="18"/>
                </a:cxn>
              </a:cxnLst>
              <a:rect l="0" t="0" r="r" b="b"/>
              <a:pathLst>
                <a:path w="29" h="19">
                  <a:moveTo>
                    <a:pt x="24" y="18"/>
                  </a:moveTo>
                  <a:lnTo>
                    <a:pt x="28" y="11"/>
                  </a:lnTo>
                  <a:lnTo>
                    <a:pt x="4" y="0"/>
                  </a:lnTo>
                  <a:lnTo>
                    <a:pt x="0" y="6"/>
                  </a:lnTo>
                  <a:lnTo>
                    <a:pt x="24" y="18"/>
                  </a:lnTo>
                </a:path>
              </a:pathLst>
            </a:custGeom>
            <a:solidFill>
              <a:srgbClr val="FFFFFF"/>
            </a:solidFill>
            <a:ln w="9525" cap="rnd">
              <a:noFill/>
              <a:round/>
              <a:headEnd type="none" w="sm" len="sm"/>
              <a:tailEnd type="none" w="sm" len="sm"/>
            </a:ln>
            <a:effectLst/>
          </p:spPr>
          <p:txBody>
            <a:bodyPr/>
            <a:lstStyle/>
            <a:p>
              <a:endParaRPr lang="en-US"/>
            </a:p>
          </p:txBody>
        </p:sp>
      </p:grpSp>
    </p:spTree>
    <p:extLst>
      <p:ext uri="{BB962C8B-B14F-4D97-AF65-F5344CB8AC3E}">
        <p14:creationId xmlns:p14="http://schemas.microsoft.com/office/powerpoint/2010/main" val="905604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p:spPr>
        <p:txBody>
          <a:bodyPr/>
          <a:lstStyle/>
          <a:p>
            <a:r>
              <a:rPr lang="en-US"/>
              <a:t>The CREATE TABLE Statement</a:t>
            </a:r>
          </a:p>
          <a:p>
            <a:pPr lvl="1"/>
            <a:r>
              <a:rPr lang="en-US"/>
              <a:t>Create tables to store data by executing the SQL CREATE TABLE statement. This statement is one of the </a:t>
            </a:r>
            <a:r>
              <a:rPr lang="en-US">
                <a:solidFill>
                  <a:srgbClr val="FC0128"/>
                </a:solidFill>
              </a:rPr>
              <a:t>data definition language </a:t>
            </a:r>
            <a:r>
              <a:rPr lang="en-US"/>
              <a:t>(</a:t>
            </a:r>
            <a:r>
              <a:rPr lang="en-US">
                <a:solidFill>
                  <a:srgbClr val="FC0128"/>
                </a:solidFill>
              </a:rPr>
              <a:t>DDL)</a:t>
            </a:r>
            <a:r>
              <a:rPr lang="en-US"/>
              <a:t> statements, which are covered in subsequent lessons. DDL statements are a subset of SQL statements used to create, modify, or remove Oracle8 database structures. These statements have an immediate effect on the database, and they also record information in the data dictionary. </a:t>
            </a:r>
          </a:p>
          <a:p>
            <a:pPr lvl="1"/>
            <a:r>
              <a:rPr lang="en-US"/>
              <a:t>To create a table, a user must have the </a:t>
            </a:r>
            <a:r>
              <a:rPr lang="en-US">
                <a:solidFill>
                  <a:srgbClr val="FC0128"/>
                </a:solidFill>
              </a:rPr>
              <a:t>CREATE TABLE </a:t>
            </a:r>
            <a:r>
              <a:rPr lang="en-US"/>
              <a:t>privilege and a storage area in which to create objects. The database administrator uses data control language (DCL) statements, which are covered in a later lesson, to grant privileges to users.</a:t>
            </a:r>
          </a:p>
          <a:p>
            <a:pPr lvl="1"/>
            <a:r>
              <a:rPr lang="en-US"/>
              <a:t>In the syntax:</a:t>
            </a:r>
          </a:p>
          <a:p>
            <a:pPr lvl="1"/>
            <a:r>
              <a:rPr lang="en-US"/>
              <a:t>	</a:t>
            </a:r>
            <a:r>
              <a:rPr lang="en-US" i="1"/>
              <a:t>schema</a:t>
            </a:r>
            <a:r>
              <a:rPr lang="en-US"/>
              <a:t>		is the same as the owner’s name</a:t>
            </a:r>
          </a:p>
          <a:p>
            <a:pPr lvl="1"/>
            <a:r>
              <a:rPr lang="en-US" i="1"/>
              <a:t>	table</a:t>
            </a:r>
            <a:r>
              <a:rPr lang="en-US"/>
              <a:t>			is the name of the table</a:t>
            </a:r>
          </a:p>
          <a:p>
            <a:pPr lvl="1"/>
            <a:r>
              <a:rPr lang="en-US"/>
              <a:t>	DEFAULT </a:t>
            </a:r>
            <a:r>
              <a:rPr lang="en-US" i="1"/>
              <a:t>expr	</a:t>
            </a:r>
            <a:r>
              <a:rPr lang="en-US"/>
              <a:t>specifies a default value if a value is omitted in the INSERT statement</a:t>
            </a:r>
          </a:p>
          <a:p>
            <a:pPr lvl="1"/>
            <a:r>
              <a:rPr lang="en-US" i="1"/>
              <a:t>	column</a:t>
            </a:r>
            <a:r>
              <a:rPr lang="en-US"/>
              <a:t>		is the name of the column</a:t>
            </a:r>
          </a:p>
          <a:p>
            <a:pPr lvl="1"/>
            <a:r>
              <a:rPr lang="en-US"/>
              <a:t>	</a:t>
            </a:r>
            <a:r>
              <a:rPr lang="en-US" i="1"/>
              <a:t>datatype</a:t>
            </a:r>
            <a:r>
              <a:rPr lang="en-US"/>
              <a:t>		is the column’s datatype and length</a:t>
            </a:r>
          </a:p>
          <a:p>
            <a:pPr lvl="1"/>
            <a:r>
              <a:rPr lang="en-US"/>
              <a:t>For more information, see</a:t>
            </a:r>
            <a:br>
              <a:rPr lang="en-US"/>
            </a:br>
            <a:r>
              <a:rPr lang="en-US" i="1"/>
              <a:t>Oracle Server SQL Reference, </a:t>
            </a:r>
            <a:r>
              <a:rPr lang="en-US"/>
              <a:t>Release 8, “CREATE TABLE.”</a:t>
            </a:r>
          </a:p>
          <a:p>
            <a:pPr lvl="1"/>
            <a:endParaRPr lang="en-US"/>
          </a:p>
          <a:p>
            <a:endParaRPr lang="en-US" b="0">
              <a:latin typeface="Times New Roman" pitchFamily="18" charset="0"/>
            </a:endParaRPr>
          </a:p>
        </p:txBody>
      </p:sp>
      <p:sp>
        <p:nvSpPr>
          <p:cNvPr id="13315" name="Rectangle 3"/>
          <p:cNvSpPr>
            <a:spLocks noGrp="1" noRot="1" noChangeAspect="1" noChangeArrowheads="1" noTextEdit="1"/>
          </p:cNvSpPr>
          <p:nvPr>
            <p:ph type="sldImg"/>
          </p:nvPr>
        </p:nvSpPr>
        <p:spPr>
          <a:xfrm>
            <a:off x="473075" y="160338"/>
            <a:ext cx="5865813" cy="4398962"/>
          </a:xfrm>
          <a:ln cap="flat"/>
        </p:spPr>
      </p:sp>
      <p:grpSp>
        <p:nvGrpSpPr>
          <p:cNvPr id="13329" name="Group 17"/>
          <p:cNvGrpSpPr>
            <a:grpSpLocks/>
          </p:cNvGrpSpPr>
          <p:nvPr/>
        </p:nvGrpSpPr>
        <p:grpSpPr bwMode="auto">
          <a:xfrm>
            <a:off x="227013" y="7810500"/>
            <a:ext cx="293687" cy="292100"/>
            <a:chOff x="143" y="4920"/>
            <a:chExt cx="185" cy="184"/>
          </a:xfrm>
        </p:grpSpPr>
        <p:sp>
          <p:nvSpPr>
            <p:cNvPr id="13316" name="Freeform 4"/>
            <p:cNvSpPr>
              <a:spLocks/>
            </p:cNvSpPr>
            <p:nvPr/>
          </p:nvSpPr>
          <p:spPr bwMode="auto">
            <a:xfrm>
              <a:off x="143" y="4920"/>
              <a:ext cx="177" cy="178"/>
            </a:xfrm>
            <a:custGeom>
              <a:avLst/>
              <a:gdLst/>
              <a:ahLst/>
              <a:cxnLst>
                <a:cxn ang="0">
                  <a:pos x="176" y="177"/>
                </a:cxn>
                <a:cxn ang="0">
                  <a:pos x="176" y="0"/>
                </a:cxn>
                <a:cxn ang="0">
                  <a:pos x="0" y="0"/>
                </a:cxn>
                <a:cxn ang="0">
                  <a:pos x="0" y="177"/>
                </a:cxn>
                <a:cxn ang="0">
                  <a:pos x="176" y="177"/>
                </a:cxn>
              </a:cxnLst>
              <a:rect l="0" t="0" r="r" b="b"/>
              <a:pathLst>
                <a:path w="177" h="178">
                  <a:moveTo>
                    <a:pt x="176" y="177"/>
                  </a:moveTo>
                  <a:lnTo>
                    <a:pt x="176" y="0"/>
                  </a:lnTo>
                  <a:lnTo>
                    <a:pt x="0" y="0"/>
                  </a:lnTo>
                  <a:lnTo>
                    <a:pt x="0" y="177"/>
                  </a:lnTo>
                  <a:lnTo>
                    <a:pt x="176" y="177"/>
                  </a:lnTo>
                </a:path>
              </a:pathLst>
            </a:custGeom>
            <a:solidFill>
              <a:srgbClr val="000000"/>
            </a:solidFill>
            <a:ln w="9525" cap="rnd">
              <a:noFill/>
              <a:round/>
              <a:headEnd type="none" w="sm" len="sm"/>
              <a:tailEnd type="none" w="sm" len="sm"/>
            </a:ln>
            <a:effectLst/>
          </p:spPr>
          <p:txBody>
            <a:bodyPr/>
            <a:lstStyle/>
            <a:p>
              <a:endParaRPr lang="en-US"/>
            </a:p>
          </p:txBody>
        </p:sp>
        <p:sp>
          <p:nvSpPr>
            <p:cNvPr id="13317" name="Freeform 5"/>
            <p:cNvSpPr>
              <a:spLocks/>
            </p:cNvSpPr>
            <p:nvPr/>
          </p:nvSpPr>
          <p:spPr bwMode="auto">
            <a:xfrm>
              <a:off x="204" y="4986"/>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type="none" w="sm" len="sm"/>
              <a:tailEnd type="none" w="sm" len="sm"/>
            </a:ln>
            <a:effectLst/>
          </p:spPr>
          <p:txBody>
            <a:bodyPr/>
            <a:lstStyle/>
            <a:p>
              <a:endParaRPr lang="en-US"/>
            </a:p>
          </p:txBody>
        </p:sp>
        <p:sp>
          <p:nvSpPr>
            <p:cNvPr id="13318" name="Freeform 6"/>
            <p:cNvSpPr>
              <a:spLocks/>
            </p:cNvSpPr>
            <p:nvPr/>
          </p:nvSpPr>
          <p:spPr bwMode="auto">
            <a:xfrm>
              <a:off x="212" y="5003"/>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type="none" w="sm" len="sm"/>
              <a:tailEnd type="none" w="sm" len="sm"/>
            </a:ln>
            <a:effectLst/>
          </p:spPr>
          <p:txBody>
            <a:bodyPr/>
            <a:lstStyle/>
            <a:p>
              <a:endParaRPr lang="en-US"/>
            </a:p>
          </p:txBody>
        </p:sp>
        <p:sp>
          <p:nvSpPr>
            <p:cNvPr id="13319" name="Freeform 7"/>
            <p:cNvSpPr>
              <a:spLocks/>
            </p:cNvSpPr>
            <p:nvPr/>
          </p:nvSpPr>
          <p:spPr bwMode="auto">
            <a:xfrm>
              <a:off x="219" y="5018"/>
              <a:ext cx="68" cy="35"/>
            </a:xfrm>
            <a:custGeom>
              <a:avLst/>
              <a:gdLst/>
              <a:ahLst/>
              <a:cxnLst>
                <a:cxn ang="0">
                  <a:pos x="67" y="6"/>
                </a:cxn>
                <a:cxn ang="0">
                  <a:pos x="64" y="0"/>
                </a:cxn>
                <a:cxn ang="0">
                  <a:pos x="0" y="27"/>
                </a:cxn>
                <a:cxn ang="0">
                  <a:pos x="2" y="34"/>
                </a:cxn>
                <a:cxn ang="0">
                  <a:pos x="67" y="6"/>
                </a:cxn>
              </a:cxnLst>
              <a:rect l="0" t="0" r="r" b="b"/>
              <a:pathLst>
                <a:path w="68" h="35">
                  <a:moveTo>
                    <a:pt x="67" y="6"/>
                  </a:moveTo>
                  <a:lnTo>
                    <a:pt x="64" y="0"/>
                  </a:lnTo>
                  <a:lnTo>
                    <a:pt x="0" y="27"/>
                  </a:lnTo>
                  <a:lnTo>
                    <a:pt x="2" y="34"/>
                  </a:lnTo>
                  <a:lnTo>
                    <a:pt x="67" y="6"/>
                  </a:lnTo>
                </a:path>
              </a:pathLst>
            </a:custGeom>
            <a:solidFill>
              <a:srgbClr val="FFFFFF"/>
            </a:solidFill>
            <a:ln w="9525" cap="rnd">
              <a:noFill/>
              <a:round/>
              <a:headEnd type="none" w="sm" len="sm"/>
              <a:tailEnd type="none" w="sm" len="sm"/>
            </a:ln>
            <a:effectLst/>
          </p:spPr>
          <p:txBody>
            <a:bodyPr/>
            <a:lstStyle/>
            <a:p>
              <a:endParaRPr lang="en-US"/>
            </a:p>
          </p:txBody>
        </p:sp>
        <p:sp>
          <p:nvSpPr>
            <p:cNvPr id="13320" name="Freeform 8"/>
            <p:cNvSpPr>
              <a:spLocks/>
            </p:cNvSpPr>
            <p:nvPr/>
          </p:nvSpPr>
          <p:spPr bwMode="auto">
            <a:xfrm>
              <a:off x="227" y="5036"/>
              <a:ext cx="70" cy="34"/>
            </a:xfrm>
            <a:custGeom>
              <a:avLst/>
              <a:gdLst/>
              <a:ahLst/>
              <a:cxnLst>
                <a:cxn ang="0">
                  <a:pos x="69" y="6"/>
                </a:cxn>
                <a:cxn ang="0">
                  <a:pos x="65" y="0"/>
                </a:cxn>
                <a:cxn ang="0">
                  <a:pos x="0" y="26"/>
                </a:cxn>
                <a:cxn ang="0">
                  <a:pos x="3" y="33"/>
                </a:cxn>
                <a:cxn ang="0">
                  <a:pos x="69" y="6"/>
                </a:cxn>
              </a:cxnLst>
              <a:rect l="0" t="0" r="r" b="b"/>
              <a:pathLst>
                <a:path w="70" h="34">
                  <a:moveTo>
                    <a:pt x="69" y="6"/>
                  </a:moveTo>
                  <a:lnTo>
                    <a:pt x="65" y="0"/>
                  </a:lnTo>
                  <a:lnTo>
                    <a:pt x="0" y="26"/>
                  </a:lnTo>
                  <a:lnTo>
                    <a:pt x="3" y="33"/>
                  </a:lnTo>
                  <a:lnTo>
                    <a:pt x="69" y="6"/>
                  </a:lnTo>
                </a:path>
              </a:pathLst>
            </a:custGeom>
            <a:solidFill>
              <a:srgbClr val="FFFFFF"/>
            </a:solidFill>
            <a:ln w="9525" cap="rnd">
              <a:noFill/>
              <a:round/>
              <a:headEnd type="none" w="sm" len="sm"/>
              <a:tailEnd type="none" w="sm" len="sm"/>
            </a:ln>
            <a:effectLst/>
          </p:spPr>
          <p:txBody>
            <a:bodyPr/>
            <a:lstStyle/>
            <a:p>
              <a:endParaRPr lang="en-US"/>
            </a:p>
          </p:txBody>
        </p:sp>
        <p:sp>
          <p:nvSpPr>
            <p:cNvPr id="13321" name="Freeform 9"/>
            <p:cNvSpPr>
              <a:spLocks/>
            </p:cNvSpPr>
            <p:nvPr/>
          </p:nvSpPr>
          <p:spPr bwMode="auto">
            <a:xfrm>
              <a:off x="235" y="5050"/>
              <a:ext cx="69" cy="38"/>
            </a:xfrm>
            <a:custGeom>
              <a:avLst/>
              <a:gdLst/>
              <a:ahLst/>
              <a:cxnLst>
                <a:cxn ang="0">
                  <a:pos x="68" y="7"/>
                </a:cxn>
                <a:cxn ang="0">
                  <a:pos x="65" y="0"/>
                </a:cxn>
                <a:cxn ang="0">
                  <a:pos x="0" y="29"/>
                </a:cxn>
                <a:cxn ang="0">
                  <a:pos x="3" y="37"/>
                </a:cxn>
                <a:cxn ang="0">
                  <a:pos x="68" y="7"/>
                </a:cxn>
              </a:cxnLst>
              <a:rect l="0" t="0" r="r" b="b"/>
              <a:pathLst>
                <a:path w="69" h="38">
                  <a:moveTo>
                    <a:pt x="68" y="7"/>
                  </a:moveTo>
                  <a:lnTo>
                    <a:pt x="65" y="0"/>
                  </a:lnTo>
                  <a:lnTo>
                    <a:pt x="0" y="29"/>
                  </a:lnTo>
                  <a:lnTo>
                    <a:pt x="3" y="37"/>
                  </a:lnTo>
                  <a:lnTo>
                    <a:pt x="68" y="7"/>
                  </a:lnTo>
                </a:path>
              </a:pathLst>
            </a:custGeom>
            <a:solidFill>
              <a:srgbClr val="FFFFFF"/>
            </a:solidFill>
            <a:ln w="9525" cap="rnd">
              <a:noFill/>
              <a:round/>
              <a:headEnd type="none" w="sm" len="sm"/>
              <a:tailEnd type="none" w="sm" len="sm"/>
            </a:ln>
            <a:effectLst/>
          </p:spPr>
          <p:txBody>
            <a:bodyPr/>
            <a:lstStyle/>
            <a:p>
              <a:endParaRPr lang="en-US"/>
            </a:p>
          </p:txBody>
        </p:sp>
        <p:sp>
          <p:nvSpPr>
            <p:cNvPr id="13322" name="Freeform 10"/>
            <p:cNvSpPr>
              <a:spLocks/>
            </p:cNvSpPr>
            <p:nvPr/>
          </p:nvSpPr>
          <p:spPr bwMode="auto">
            <a:xfrm>
              <a:off x="163" y="4949"/>
              <a:ext cx="122" cy="58"/>
            </a:xfrm>
            <a:custGeom>
              <a:avLst/>
              <a:gdLst/>
              <a:ahLst/>
              <a:cxnLst>
                <a:cxn ang="0">
                  <a:pos x="121" y="7"/>
                </a:cxn>
                <a:cxn ang="0">
                  <a:pos x="119" y="0"/>
                </a:cxn>
                <a:cxn ang="0">
                  <a:pos x="0" y="50"/>
                </a:cxn>
                <a:cxn ang="0">
                  <a:pos x="2" y="57"/>
                </a:cxn>
                <a:cxn ang="0">
                  <a:pos x="121" y="7"/>
                </a:cxn>
              </a:cxnLst>
              <a:rect l="0" t="0" r="r" b="b"/>
              <a:pathLst>
                <a:path w="122" h="58">
                  <a:moveTo>
                    <a:pt x="121" y="7"/>
                  </a:moveTo>
                  <a:lnTo>
                    <a:pt x="119" y="0"/>
                  </a:lnTo>
                  <a:lnTo>
                    <a:pt x="0" y="50"/>
                  </a:lnTo>
                  <a:lnTo>
                    <a:pt x="2" y="57"/>
                  </a:lnTo>
                  <a:lnTo>
                    <a:pt x="121" y="7"/>
                  </a:lnTo>
                </a:path>
              </a:pathLst>
            </a:custGeom>
            <a:solidFill>
              <a:srgbClr val="FFFFFF"/>
            </a:solidFill>
            <a:ln w="9525" cap="rnd">
              <a:noFill/>
              <a:round/>
              <a:headEnd type="none" w="sm" len="sm"/>
              <a:tailEnd type="none" w="sm" len="sm"/>
            </a:ln>
            <a:effectLst/>
          </p:spPr>
          <p:txBody>
            <a:bodyPr/>
            <a:lstStyle/>
            <a:p>
              <a:endParaRPr lang="en-US"/>
            </a:p>
          </p:txBody>
        </p:sp>
        <p:sp>
          <p:nvSpPr>
            <p:cNvPr id="13323" name="Freeform 11"/>
            <p:cNvSpPr>
              <a:spLocks/>
            </p:cNvSpPr>
            <p:nvPr/>
          </p:nvSpPr>
          <p:spPr bwMode="auto">
            <a:xfrm>
              <a:off x="147" y="4938"/>
              <a:ext cx="123" cy="58"/>
            </a:xfrm>
            <a:custGeom>
              <a:avLst/>
              <a:gdLst/>
              <a:ahLst/>
              <a:cxnLst>
                <a:cxn ang="0">
                  <a:pos x="122" y="6"/>
                </a:cxn>
                <a:cxn ang="0">
                  <a:pos x="119" y="0"/>
                </a:cxn>
                <a:cxn ang="0">
                  <a:pos x="0" y="50"/>
                </a:cxn>
                <a:cxn ang="0">
                  <a:pos x="2" y="57"/>
                </a:cxn>
                <a:cxn ang="0">
                  <a:pos x="122" y="6"/>
                </a:cxn>
              </a:cxnLst>
              <a:rect l="0" t="0" r="r" b="b"/>
              <a:pathLst>
                <a:path w="123" h="58">
                  <a:moveTo>
                    <a:pt x="122" y="6"/>
                  </a:moveTo>
                  <a:lnTo>
                    <a:pt x="119" y="0"/>
                  </a:lnTo>
                  <a:lnTo>
                    <a:pt x="0" y="50"/>
                  </a:lnTo>
                  <a:lnTo>
                    <a:pt x="2" y="57"/>
                  </a:lnTo>
                  <a:lnTo>
                    <a:pt x="122" y="6"/>
                  </a:lnTo>
                </a:path>
              </a:pathLst>
            </a:custGeom>
            <a:solidFill>
              <a:srgbClr val="FFFFFF"/>
            </a:solidFill>
            <a:ln w="9525" cap="rnd">
              <a:noFill/>
              <a:round/>
              <a:headEnd type="none" w="sm" len="sm"/>
              <a:tailEnd type="none" w="sm" len="sm"/>
            </a:ln>
            <a:effectLst/>
          </p:spPr>
          <p:txBody>
            <a:bodyPr/>
            <a:lstStyle/>
            <a:p>
              <a:endParaRPr lang="en-US"/>
            </a:p>
          </p:txBody>
        </p:sp>
        <p:sp>
          <p:nvSpPr>
            <p:cNvPr id="13324" name="Freeform 12"/>
            <p:cNvSpPr>
              <a:spLocks/>
            </p:cNvSpPr>
            <p:nvPr/>
          </p:nvSpPr>
          <p:spPr bwMode="auto">
            <a:xfrm>
              <a:off x="274" y="4951"/>
              <a:ext cx="54" cy="104"/>
            </a:xfrm>
            <a:custGeom>
              <a:avLst/>
              <a:gdLst/>
              <a:ahLst/>
              <a:cxnLst>
                <a:cxn ang="0">
                  <a:pos x="46" y="103"/>
                </a:cxn>
                <a:cxn ang="0">
                  <a:pos x="53" y="100"/>
                </a:cxn>
                <a:cxn ang="0">
                  <a:pos x="7" y="0"/>
                </a:cxn>
                <a:cxn ang="0">
                  <a:pos x="0" y="2"/>
                </a:cxn>
                <a:cxn ang="0">
                  <a:pos x="46" y="103"/>
                </a:cxn>
              </a:cxnLst>
              <a:rect l="0" t="0" r="r" b="b"/>
              <a:pathLst>
                <a:path w="54" h="104">
                  <a:moveTo>
                    <a:pt x="46" y="103"/>
                  </a:moveTo>
                  <a:lnTo>
                    <a:pt x="53" y="100"/>
                  </a:lnTo>
                  <a:lnTo>
                    <a:pt x="7" y="0"/>
                  </a:lnTo>
                  <a:lnTo>
                    <a:pt x="0" y="2"/>
                  </a:lnTo>
                  <a:lnTo>
                    <a:pt x="46" y="103"/>
                  </a:lnTo>
                </a:path>
              </a:pathLst>
            </a:custGeom>
            <a:solidFill>
              <a:srgbClr val="FFFFFF"/>
            </a:solidFill>
            <a:ln w="9525" cap="rnd">
              <a:noFill/>
              <a:round/>
              <a:headEnd type="none" w="sm" len="sm"/>
              <a:tailEnd type="none" w="sm" len="sm"/>
            </a:ln>
            <a:effectLst/>
          </p:spPr>
          <p:txBody>
            <a:bodyPr/>
            <a:lstStyle/>
            <a:p>
              <a:endParaRPr lang="en-US"/>
            </a:p>
          </p:txBody>
        </p:sp>
        <p:sp>
          <p:nvSpPr>
            <p:cNvPr id="13325" name="Freeform 13"/>
            <p:cNvSpPr>
              <a:spLocks/>
            </p:cNvSpPr>
            <p:nvPr/>
          </p:nvSpPr>
          <p:spPr bwMode="auto">
            <a:xfrm>
              <a:off x="163" y="4997"/>
              <a:ext cx="54" cy="107"/>
            </a:xfrm>
            <a:custGeom>
              <a:avLst/>
              <a:gdLst/>
              <a:ahLst/>
              <a:cxnLst>
                <a:cxn ang="0">
                  <a:pos x="46" y="106"/>
                </a:cxn>
                <a:cxn ang="0">
                  <a:pos x="53" y="102"/>
                </a:cxn>
                <a:cxn ang="0">
                  <a:pos x="7" y="0"/>
                </a:cxn>
                <a:cxn ang="0">
                  <a:pos x="0" y="4"/>
                </a:cxn>
                <a:cxn ang="0">
                  <a:pos x="46" y="106"/>
                </a:cxn>
              </a:cxnLst>
              <a:rect l="0" t="0" r="r" b="b"/>
              <a:pathLst>
                <a:path w="54" h="107">
                  <a:moveTo>
                    <a:pt x="46" y="106"/>
                  </a:moveTo>
                  <a:lnTo>
                    <a:pt x="53" y="102"/>
                  </a:lnTo>
                  <a:lnTo>
                    <a:pt x="7" y="0"/>
                  </a:lnTo>
                  <a:lnTo>
                    <a:pt x="0" y="4"/>
                  </a:lnTo>
                  <a:lnTo>
                    <a:pt x="46" y="106"/>
                  </a:lnTo>
                </a:path>
              </a:pathLst>
            </a:custGeom>
            <a:solidFill>
              <a:srgbClr val="FFFFFF"/>
            </a:solidFill>
            <a:ln w="9525" cap="rnd">
              <a:noFill/>
              <a:round/>
              <a:headEnd type="none" w="sm" len="sm"/>
              <a:tailEnd type="none" w="sm" len="sm"/>
            </a:ln>
            <a:effectLst/>
          </p:spPr>
          <p:txBody>
            <a:bodyPr/>
            <a:lstStyle/>
            <a:p>
              <a:endParaRPr lang="en-US"/>
            </a:p>
          </p:txBody>
        </p:sp>
        <p:sp>
          <p:nvSpPr>
            <p:cNvPr id="13326" name="Freeform 14"/>
            <p:cNvSpPr>
              <a:spLocks/>
            </p:cNvSpPr>
            <p:nvPr/>
          </p:nvSpPr>
          <p:spPr bwMode="auto">
            <a:xfrm>
              <a:off x="143" y="4988"/>
              <a:ext cx="59" cy="116"/>
            </a:xfrm>
            <a:custGeom>
              <a:avLst/>
              <a:gdLst/>
              <a:ahLst/>
              <a:cxnLst>
                <a:cxn ang="0">
                  <a:pos x="51" y="115"/>
                </a:cxn>
                <a:cxn ang="0">
                  <a:pos x="58" y="112"/>
                </a:cxn>
                <a:cxn ang="0">
                  <a:pos x="6" y="0"/>
                </a:cxn>
                <a:cxn ang="0">
                  <a:pos x="0" y="2"/>
                </a:cxn>
                <a:cxn ang="0">
                  <a:pos x="51" y="115"/>
                </a:cxn>
              </a:cxnLst>
              <a:rect l="0" t="0" r="r" b="b"/>
              <a:pathLst>
                <a:path w="59" h="116">
                  <a:moveTo>
                    <a:pt x="51" y="115"/>
                  </a:moveTo>
                  <a:lnTo>
                    <a:pt x="58" y="112"/>
                  </a:lnTo>
                  <a:lnTo>
                    <a:pt x="6" y="0"/>
                  </a:lnTo>
                  <a:lnTo>
                    <a:pt x="0" y="2"/>
                  </a:lnTo>
                  <a:lnTo>
                    <a:pt x="51" y="115"/>
                  </a:lnTo>
                </a:path>
              </a:pathLst>
            </a:custGeom>
            <a:solidFill>
              <a:srgbClr val="FFFFFF"/>
            </a:solidFill>
            <a:ln w="9525" cap="rnd">
              <a:noFill/>
              <a:round/>
              <a:headEnd type="none" w="sm" len="sm"/>
              <a:tailEnd type="none" w="sm" len="sm"/>
            </a:ln>
            <a:effectLst/>
          </p:spPr>
          <p:txBody>
            <a:bodyPr/>
            <a:lstStyle/>
            <a:p>
              <a:endParaRPr lang="en-US"/>
            </a:p>
          </p:txBody>
        </p:sp>
        <p:sp>
          <p:nvSpPr>
            <p:cNvPr id="13327" name="Freeform 15"/>
            <p:cNvSpPr>
              <a:spLocks/>
            </p:cNvSpPr>
            <p:nvPr/>
          </p:nvSpPr>
          <p:spPr bwMode="auto">
            <a:xfrm>
              <a:off x="146" y="4988"/>
              <a:ext cx="28" cy="18"/>
            </a:xfrm>
            <a:custGeom>
              <a:avLst/>
              <a:gdLst/>
              <a:ahLst/>
              <a:cxnLst>
                <a:cxn ang="0">
                  <a:pos x="23" y="17"/>
                </a:cxn>
                <a:cxn ang="0">
                  <a:pos x="27" y="10"/>
                </a:cxn>
                <a:cxn ang="0">
                  <a:pos x="4" y="0"/>
                </a:cxn>
                <a:cxn ang="0">
                  <a:pos x="0" y="6"/>
                </a:cxn>
                <a:cxn ang="0">
                  <a:pos x="23" y="17"/>
                </a:cxn>
              </a:cxnLst>
              <a:rect l="0" t="0" r="r" b="b"/>
              <a:pathLst>
                <a:path w="28" h="18">
                  <a:moveTo>
                    <a:pt x="23" y="17"/>
                  </a:moveTo>
                  <a:lnTo>
                    <a:pt x="27" y="10"/>
                  </a:lnTo>
                  <a:lnTo>
                    <a:pt x="4" y="0"/>
                  </a:lnTo>
                  <a:lnTo>
                    <a:pt x="0" y="6"/>
                  </a:lnTo>
                  <a:lnTo>
                    <a:pt x="23" y="17"/>
                  </a:lnTo>
                </a:path>
              </a:pathLst>
            </a:custGeom>
            <a:solidFill>
              <a:srgbClr val="FFFFFF"/>
            </a:solidFill>
            <a:ln w="9525" cap="rnd">
              <a:noFill/>
              <a:round/>
              <a:headEnd type="none" w="sm" len="sm"/>
              <a:tailEnd type="none" w="sm" len="sm"/>
            </a:ln>
            <a:effectLst/>
          </p:spPr>
          <p:txBody>
            <a:bodyPr/>
            <a:lstStyle/>
            <a:p>
              <a:endParaRPr lang="en-US"/>
            </a:p>
          </p:txBody>
        </p:sp>
        <p:sp>
          <p:nvSpPr>
            <p:cNvPr id="13328" name="Freeform 16"/>
            <p:cNvSpPr>
              <a:spLocks/>
            </p:cNvSpPr>
            <p:nvPr/>
          </p:nvSpPr>
          <p:spPr bwMode="auto">
            <a:xfrm>
              <a:off x="253" y="4945"/>
              <a:ext cx="28" cy="17"/>
            </a:xfrm>
            <a:custGeom>
              <a:avLst/>
              <a:gdLst/>
              <a:ahLst/>
              <a:cxnLst>
                <a:cxn ang="0">
                  <a:pos x="23" y="16"/>
                </a:cxn>
                <a:cxn ang="0">
                  <a:pos x="27" y="9"/>
                </a:cxn>
                <a:cxn ang="0">
                  <a:pos x="4" y="0"/>
                </a:cxn>
                <a:cxn ang="0">
                  <a:pos x="0" y="5"/>
                </a:cxn>
                <a:cxn ang="0">
                  <a:pos x="23" y="16"/>
                </a:cxn>
              </a:cxnLst>
              <a:rect l="0" t="0" r="r" b="b"/>
              <a:pathLst>
                <a:path w="28" h="17">
                  <a:moveTo>
                    <a:pt x="23" y="16"/>
                  </a:moveTo>
                  <a:lnTo>
                    <a:pt x="27" y="9"/>
                  </a:lnTo>
                  <a:lnTo>
                    <a:pt x="4" y="0"/>
                  </a:lnTo>
                  <a:lnTo>
                    <a:pt x="0" y="5"/>
                  </a:lnTo>
                  <a:lnTo>
                    <a:pt x="23" y="16"/>
                  </a:lnTo>
                </a:path>
              </a:pathLst>
            </a:custGeom>
            <a:solidFill>
              <a:srgbClr val="FFFFFF"/>
            </a:solidFill>
            <a:ln w="9525" cap="rnd">
              <a:noFill/>
              <a:round/>
              <a:headEnd type="none" w="sm" len="sm"/>
              <a:tailEnd type="none" w="sm" len="sm"/>
            </a:ln>
            <a:effectLst/>
          </p:spPr>
          <p:txBody>
            <a:bodyPr/>
            <a:lstStyle/>
            <a:p>
              <a:endParaRPr lang="en-US"/>
            </a:p>
          </p:txBody>
        </p:sp>
      </p:grpSp>
    </p:spTree>
    <p:extLst>
      <p:ext uri="{BB962C8B-B14F-4D97-AF65-F5344CB8AC3E}">
        <p14:creationId xmlns:p14="http://schemas.microsoft.com/office/powerpoint/2010/main" val="1273283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473075" y="160338"/>
            <a:ext cx="5865813" cy="4398962"/>
          </a:xfrm>
          <a:ln cap="flat"/>
        </p:spPr>
      </p:sp>
      <p:sp>
        <p:nvSpPr>
          <p:cNvPr id="15363" name="Rectangle 3"/>
          <p:cNvSpPr>
            <a:spLocks noGrp="1" noChangeArrowheads="1"/>
          </p:cNvSpPr>
          <p:nvPr>
            <p:ph type="body" idx="1"/>
          </p:nvPr>
        </p:nvSpPr>
        <p:spPr>
          <a:noFill/>
          <a:ln/>
        </p:spPr>
        <p:txBody>
          <a:bodyPr/>
          <a:lstStyle/>
          <a:p>
            <a:r>
              <a:rPr lang="en-US"/>
              <a:t>Creating Tables</a:t>
            </a:r>
          </a:p>
          <a:p>
            <a:pPr lvl="1"/>
            <a:r>
              <a:rPr lang="en-US"/>
              <a:t>The example on the slide creates the DEPT table, with three columns—namely, DEPTNO, DNAME, and LOC. It further confirms the creation of the table by issuing the DESCRIBE command. </a:t>
            </a:r>
          </a:p>
          <a:p>
            <a:pPr lvl="1"/>
            <a:r>
              <a:rPr lang="en-US"/>
              <a:t>Since creating a table is a DDL statement, an automatic commit takes place when this statement is executed. </a:t>
            </a:r>
          </a:p>
        </p:txBody>
      </p:sp>
    </p:spTree>
    <p:extLst>
      <p:ext uri="{BB962C8B-B14F-4D97-AF65-F5344CB8AC3E}">
        <p14:creationId xmlns:p14="http://schemas.microsoft.com/office/powerpoint/2010/main" val="408855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474663" y="161925"/>
            <a:ext cx="5864225" cy="4397375"/>
          </a:xfrm>
          <a:ln cap="flat"/>
        </p:spPr>
      </p:sp>
      <p:sp>
        <p:nvSpPr>
          <p:cNvPr id="17411" name="Rectangle 3"/>
          <p:cNvSpPr>
            <a:spLocks noGrp="1" noChangeArrowheads="1"/>
          </p:cNvSpPr>
          <p:nvPr>
            <p:ph type="body" idx="1"/>
          </p:nvPr>
        </p:nvSpPr>
        <p:spPr>
          <a:xfrm>
            <a:off x="409575" y="4678363"/>
            <a:ext cx="5995988" cy="3749675"/>
          </a:xfrm>
          <a:noFill/>
          <a:ln/>
        </p:spPr>
        <p:txBody>
          <a:bodyPr/>
          <a:lstStyle/>
          <a:p>
            <a:pPr>
              <a:tabLst/>
            </a:pPr>
            <a:r>
              <a:rPr lang="en-US"/>
              <a:t>Datatypes</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latin typeface="Times" charset="0"/>
            </a:endParaRPr>
          </a:p>
          <a:p>
            <a:pPr>
              <a:tabLst/>
            </a:pPr>
            <a:endParaRPr lang="en-US" b="0">
              <a:latin typeface="Times" charset="0"/>
            </a:endParaRPr>
          </a:p>
        </p:txBody>
      </p:sp>
      <p:graphicFrame>
        <p:nvGraphicFramePr>
          <p:cNvPr id="17412" name="Object 4"/>
          <p:cNvGraphicFramePr>
            <a:graphicFrameLocks/>
          </p:cNvGraphicFramePr>
          <p:nvPr/>
        </p:nvGraphicFramePr>
        <p:xfrm>
          <a:off x="590550" y="4918075"/>
          <a:ext cx="5854700" cy="3662363"/>
        </p:xfrm>
        <a:graphic>
          <a:graphicData uri="http://schemas.openxmlformats.org/presentationml/2006/ole">
            <mc:AlternateContent xmlns:mc="http://schemas.openxmlformats.org/markup-compatibility/2006">
              <mc:Choice xmlns:v="urn:schemas-microsoft-com:vml" Requires="v">
                <p:oleObj spid="_x0000_s17418" name="Document" r:id="rId4" imgW="5854680" imgH="3662280" progId="Word.Document.6">
                  <p:embed/>
                </p:oleObj>
              </mc:Choice>
              <mc:Fallback>
                <p:oleObj name="Document" r:id="rId4" imgW="5854680" imgH="3662280" progId="Word.Document.6">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550" y="4918075"/>
                        <a:ext cx="5854700"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837832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19459"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19460" name="Rectangle 4"/>
          <p:cNvSpPr>
            <a:spLocks noGrp="1" noChangeArrowheads="1"/>
          </p:cNvSpPr>
          <p:nvPr>
            <p:ph type="body" idx="1"/>
          </p:nvPr>
        </p:nvSpPr>
        <p:spPr>
          <a:noFill/>
          <a:ln/>
        </p:spPr>
        <p:txBody>
          <a:bodyPr/>
          <a:lstStyle/>
          <a:p>
            <a:r>
              <a:rPr lang="en-US"/>
              <a:t>ALTER TABLE Statement</a:t>
            </a:r>
          </a:p>
          <a:p>
            <a:pPr lvl="1"/>
            <a:r>
              <a:rPr lang="en-US"/>
              <a:t>After you create your tables, you may need to change the table structures because you omitted a column or your column definition needs to be changed. You can do this by using the ALTER TABLE statement. </a:t>
            </a:r>
          </a:p>
          <a:p>
            <a:pPr lvl="1"/>
            <a:r>
              <a:rPr lang="en-US"/>
              <a:t>You can add columns to a table by using the </a:t>
            </a:r>
            <a:r>
              <a:rPr lang="en-US">
                <a:solidFill>
                  <a:srgbClr val="FC0128"/>
                </a:solidFill>
              </a:rPr>
              <a:t>ALTER TABLE </a:t>
            </a:r>
            <a:r>
              <a:rPr lang="en-US"/>
              <a:t>statement with the ADD clause.</a:t>
            </a:r>
          </a:p>
          <a:p>
            <a:pPr lvl="1"/>
            <a:r>
              <a:rPr lang="en-US"/>
              <a:t>In the syntax:</a:t>
            </a:r>
          </a:p>
          <a:p>
            <a:pPr lvl="1"/>
            <a:r>
              <a:rPr lang="en-US"/>
              <a:t>	</a:t>
            </a:r>
            <a:r>
              <a:rPr lang="en-US" i="1"/>
              <a:t>table</a:t>
            </a:r>
            <a:r>
              <a:rPr lang="en-US"/>
              <a:t>			is the name of the table</a:t>
            </a:r>
          </a:p>
          <a:p>
            <a:pPr lvl="1"/>
            <a:r>
              <a:rPr lang="en-US"/>
              <a:t>	</a:t>
            </a:r>
            <a:r>
              <a:rPr lang="en-US" i="1"/>
              <a:t>column</a:t>
            </a:r>
            <a:r>
              <a:rPr lang="en-US"/>
              <a:t>		is the name of the new column</a:t>
            </a:r>
          </a:p>
          <a:p>
            <a:pPr lvl="1"/>
            <a:r>
              <a:rPr lang="en-US"/>
              <a:t>	</a:t>
            </a:r>
            <a:r>
              <a:rPr lang="en-US" i="1"/>
              <a:t>datatype</a:t>
            </a:r>
            <a:r>
              <a:rPr lang="en-US"/>
              <a:t>		is the datatype and length of the new column</a:t>
            </a:r>
          </a:p>
          <a:p>
            <a:pPr lvl="1"/>
            <a:r>
              <a:rPr lang="en-US"/>
              <a:t>	DEFAULT </a:t>
            </a:r>
            <a:r>
              <a:rPr lang="en-US" i="1"/>
              <a:t>expr	</a:t>
            </a:r>
            <a:r>
              <a:rPr lang="en-US"/>
              <a:t>specifies the default value for a new column</a:t>
            </a:r>
          </a:p>
          <a:p>
            <a:pPr lvl="1"/>
            <a:r>
              <a:rPr lang="en-US"/>
              <a:t>You can modify existing columns in a table by using the ALTER TABLE statement with the MODIFY clause.</a:t>
            </a:r>
          </a:p>
          <a:p>
            <a:pPr lvl="1"/>
            <a:r>
              <a:rPr lang="en-US" b="1"/>
              <a:t>Note:</a:t>
            </a:r>
            <a:r>
              <a:rPr lang="en-US"/>
              <a:t> The slide gives the abridged syntax for ALTER TABLE. More about ALTER TABLE is covered in a subsequent lesson.</a:t>
            </a:r>
          </a:p>
        </p:txBody>
      </p:sp>
      <p:sp>
        <p:nvSpPr>
          <p:cNvPr id="19461" name="Rectangle 5"/>
          <p:cNvSpPr>
            <a:spLocks noGrp="1" noRot="1" noChangeAspect="1" noChangeArrowheads="1" noTextEdit="1"/>
          </p:cNvSpPr>
          <p:nvPr>
            <p:ph type="sldImg"/>
          </p:nvPr>
        </p:nvSpPr>
        <p:spPr>
          <a:xfrm>
            <a:off x="473075" y="160338"/>
            <a:ext cx="5865813" cy="4398962"/>
          </a:xfrm>
          <a:ln cap="flat"/>
        </p:spPr>
      </p:sp>
    </p:spTree>
    <p:extLst>
      <p:ext uri="{BB962C8B-B14F-4D97-AF65-F5344CB8AC3E}">
        <p14:creationId xmlns:p14="http://schemas.microsoft.com/office/powerpoint/2010/main" val="174067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473075" y="160338"/>
            <a:ext cx="5865813" cy="4398962"/>
          </a:xfrm>
          <a:ln cap="flat"/>
        </p:spPr>
      </p:sp>
      <p:sp>
        <p:nvSpPr>
          <p:cNvPr id="21507" name="Rectangle 3"/>
          <p:cNvSpPr>
            <a:spLocks noGrp="1" noChangeArrowheads="1"/>
          </p:cNvSpPr>
          <p:nvPr>
            <p:ph type="body" idx="1"/>
          </p:nvPr>
        </p:nvSpPr>
        <p:spPr>
          <a:noFill/>
          <a:ln/>
        </p:spPr>
        <p:txBody>
          <a:bodyPr/>
          <a:lstStyle/>
          <a:p>
            <a:r>
              <a:rPr lang="en-US"/>
              <a:t>Adding a Column</a:t>
            </a:r>
          </a:p>
          <a:p>
            <a:pPr lvl="1"/>
            <a:r>
              <a:rPr lang="en-US"/>
              <a:t>The graphic adds the JOB column to DEPT30 table. Notice that the new column becomes the last column in the table.</a:t>
            </a:r>
          </a:p>
        </p:txBody>
      </p:sp>
    </p:spTree>
    <p:extLst>
      <p:ext uri="{BB962C8B-B14F-4D97-AF65-F5344CB8AC3E}">
        <p14:creationId xmlns:p14="http://schemas.microsoft.com/office/powerpoint/2010/main" val="673224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1143000"/>
          </a:xfrm>
          <a:prstGeom prst="rect">
            <a:avLst/>
          </a:prstGeom>
          <a:noFill/>
          <a:ln w="9525">
            <a:noFill/>
            <a:miter lim="800000"/>
            <a:headEnd/>
            <a:tailEnd/>
          </a:ln>
          <a:effec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676400"/>
            <a:ext cx="7772400" cy="4114800"/>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AutoShape 4"/>
          <p:cNvSpPr>
            <a:spLocks noChangeArrowheads="1"/>
          </p:cNvSpPr>
          <p:nvPr/>
        </p:nvSpPr>
        <p:spPr bwMode="auto">
          <a:xfrm>
            <a:off x="228600" y="228600"/>
            <a:ext cx="381000" cy="381000"/>
          </a:xfrm>
          <a:prstGeom prst="cube">
            <a:avLst>
              <a:gd name="adj" fmla="val 24972"/>
            </a:avLst>
          </a:prstGeom>
          <a:gradFill rotWithShape="0">
            <a:gsLst>
              <a:gs pos="0">
                <a:srgbClr val="FFFF99"/>
              </a:gs>
              <a:gs pos="50000">
                <a:srgbClr val="FFFF99">
                  <a:gamma/>
                  <a:shade val="49804"/>
                  <a:invGamma/>
                </a:srgbClr>
              </a:gs>
              <a:gs pos="100000">
                <a:srgbClr val="FFFF99"/>
              </a:gs>
            </a:gsLst>
            <a:lin ang="18900000" scaled="1"/>
          </a:gradFill>
          <a:ln w="9525">
            <a:noFill/>
            <a:miter lim="800000"/>
            <a:headEnd/>
            <a:tailEnd/>
          </a:ln>
          <a:effectLst/>
        </p:spPr>
        <p:txBody>
          <a:bodyPr wrap="none" anchor="ctr"/>
          <a:lstStyle/>
          <a:p>
            <a:endParaRPr lang="en-US"/>
          </a:p>
        </p:txBody>
      </p:sp>
      <p:sp>
        <p:nvSpPr>
          <p:cNvPr id="1029" name="AutoShape 5"/>
          <p:cNvSpPr>
            <a:spLocks noChangeArrowheads="1"/>
          </p:cNvSpPr>
          <p:nvPr/>
        </p:nvSpPr>
        <p:spPr bwMode="auto">
          <a:xfrm>
            <a:off x="228600" y="685800"/>
            <a:ext cx="381000" cy="381000"/>
          </a:xfrm>
          <a:prstGeom prst="cube">
            <a:avLst>
              <a:gd name="adj" fmla="val 24972"/>
            </a:avLst>
          </a:prstGeom>
          <a:gradFill rotWithShape="0">
            <a:gsLst>
              <a:gs pos="0">
                <a:srgbClr val="FFFF99"/>
              </a:gs>
              <a:gs pos="50000">
                <a:srgbClr val="FFFF99">
                  <a:gamma/>
                  <a:shade val="49804"/>
                  <a:invGamma/>
                </a:srgbClr>
              </a:gs>
              <a:gs pos="100000">
                <a:srgbClr val="FFFF99"/>
              </a:gs>
            </a:gsLst>
            <a:lin ang="18900000" scaled="1"/>
          </a:gradFill>
          <a:ln w="9525">
            <a:noFill/>
            <a:miter lim="800000"/>
            <a:headEnd/>
            <a:tailEnd/>
          </a:ln>
          <a:effectLst/>
        </p:spPr>
        <p:txBody>
          <a:bodyPr wrap="none" anchor="ctr"/>
          <a:lstStyle/>
          <a:p>
            <a:endParaRPr lang="en-US"/>
          </a:p>
        </p:txBody>
      </p:sp>
      <p:sp>
        <p:nvSpPr>
          <p:cNvPr id="1030" name="AutoShape 6"/>
          <p:cNvSpPr>
            <a:spLocks noChangeArrowheads="1"/>
          </p:cNvSpPr>
          <p:nvPr/>
        </p:nvSpPr>
        <p:spPr bwMode="auto">
          <a:xfrm>
            <a:off x="228600" y="1143000"/>
            <a:ext cx="381000" cy="381000"/>
          </a:xfrm>
          <a:prstGeom prst="cube">
            <a:avLst>
              <a:gd name="adj" fmla="val 24972"/>
            </a:avLst>
          </a:prstGeom>
          <a:gradFill rotWithShape="0">
            <a:gsLst>
              <a:gs pos="0">
                <a:srgbClr val="FFFF99"/>
              </a:gs>
              <a:gs pos="50000">
                <a:srgbClr val="FFFF99">
                  <a:gamma/>
                  <a:shade val="49804"/>
                  <a:invGamma/>
                </a:srgbClr>
              </a:gs>
              <a:gs pos="100000">
                <a:srgbClr val="FFFF99"/>
              </a:gs>
            </a:gsLst>
            <a:lin ang="18900000" scaled="1"/>
          </a:gradFill>
          <a:ln w="9525">
            <a:noFill/>
            <a:miter lim="800000"/>
            <a:headEnd/>
            <a:tailEnd/>
          </a:ln>
          <a:effectLst/>
        </p:spPr>
        <p:txBody>
          <a:bodyPr wrap="none" anchor="ctr"/>
          <a:lstStyle/>
          <a:p>
            <a:endParaRPr lang="en-US"/>
          </a:p>
        </p:txBody>
      </p:sp>
      <p:sp>
        <p:nvSpPr>
          <p:cNvPr id="1031" name="AutoShape 7"/>
          <p:cNvSpPr>
            <a:spLocks noChangeArrowheads="1"/>
          </p:cNvSpPr>
          <p:nvPr/>
        </p:nvSpPr>
        <p:spPr bwMode="auto">
          <a:xfrm>
            <a:off x="8610600" y="5410200"/>
            <a:ext cx="381000" cy="381000"/>
          </a:xfrm>
          <a:prstGeom prst="cube">
            <a:avLst>
              <a:gd name="adj" fmla="val 24972"/>
            </a:avLst>
          </a:prstGeom>
          <a:gradFill rotWithShape="0">
            <a:gsLst>
              <a:gs pos="0">
                <a:srgbClr val="FFFF99"/>
              </a:gs>
              <a:gs pos="50000">
                <a:srgbClr val="FFFF99">
                  <a:gamma/>
                  <a:shade val="49804"/>
                  <a:invGamma/>
                </a:srgbClr>
              </a:gs>
              <a:gs pos="100000">
                <a:srgbClr val="FFFF99"/>
              </a:gs>
            </a:gsLst>
            <a:lin ang="18900000" scaled="1"/>
          </a:gradFill>
          <a:ln w="9525">
            <a:noFill/>
            <a:miter lim="800000"/>
            <a:headEnd/>
            <a:tailEnd/>
          </a:ln>
          <a:effectLst/>
        </p:spPr>
        <p:txBody>
          <a:bodyPr wrap="none" anchor="ctr"/>
          <a:lstStyle/>
          <a:p>
            <a:endParaRPr lang="en-US"/>
          </a:p>
        </p:txBody>
      </p:sp>
      <p:sp>
        <p:nvSpPr>
          <p:cNvPr id="1032" name="AutoShape 8"/>
          <p:cNvSpPr>
            <a:spLocks noChangeArrowheads="1"/>
          </p:cNvSpPr>
          <p:nvPr/>
        </p:nvSpPr>
        <p:spPr bwMode="auto">
          <a:xfrm>
            <a:off x="8610600" y="5867400"/>
            <a:ext cx="381000" cy="381000"/>
          </a:xfrm>
          <a:prstGeom prst="cube">
            <a:avLst>
              <a:gd name="adj" fmla="val 24972"/>
            </a:avLst>
          </a:prstGeom>
          <a:gradFill rotWithShape="0">
            <a:gsLst>
              <a:gs pos="0">
                <a:srgbClr val="FFFF99"/>
              </a:gs>
              <a:gs pos="50000">
                <a:srgbClr val="FFFF99">
                  <a:gamma/>
                  <a:shade val="49804"/>
                  <a:invGamma/>
                </a:srgbClr>
              </a:gs>
              <a:gs pos="100000">
                <a:srgbClr val="FFFF99"/>
              </a:gs>
            </a:gsLst>
            <a:lin ang="18900000" scaled="1"/>
          </a:gradFill>
          <a:ln w="9525">
            <a:noFill/>
            <a:miter lim="800000"/>
            <a:headEnd/>
            <a:tailEnd/>
          </a:ln>
          <a:effectLst/>
        </p:spPr>
        <p:txBody>
          <a:bodyPr wrap="none" anchor="ctr"/>
          <a:lstStyle/>
          <a:p>
            <a:endParaRPr lang="en-US"/>
          </a:p>
        </p:txBody>
      </p:sp>
      <p:sp>
        <p:nvSpPr>
          <p:cNvPr id="1033" name="AutoShape 9"/>
          <p:cNvSpPr>
            <a:spLocks noChangeArrowheads="1"/>
          </p:cNvSpPr>
          <p:nvPr/>
        </p:nvSpPr>
        <p:spPr bwMode="auto">
          <a:xfrm>
            <a:off x="8610600" y="6324600"/>
            <a:ext cx="381000" cy="381000"/>
          </a:xfrm>
          <a:prstGeom prst="cube">
            <a:avLst>
              <a:gd name="adj" fmla="val 24972"/>
            </a:avLst>
          </a:prstGeom>
          <a:gradFill rotWithShape="0">
            <a:gsLst>
              <a:gs pos="0">
                <a:srgbClr val="FFFF99"/>
              </a:gs>
              <a:gs pos="50000">
                <a:srgbClr val="FFFF99">
                  <a:gamma/>
                  <a:shade val="49804"/>
                  <a:invGamma/>
                </a:srgbClr>
              </a:gs>
              <a:gs pos="100000">
                <a:srgbClr val="FFFF99"/>
              </a:gs>
            </a:gsLst>
            <a:lin ang="18900000" scaled="1"/>
          </a:gradFill>
          <a:ln w="9525">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b="1" i="1">
          <a:solidFill>
            <a:schemeClr val="tx2"/>
          </a:solidFill>
          <a:latin typeface="+mj-lt"/>
          <a:ea typeface="+mj-ea"/>
          <a:cs typeface="+mj-cs"/>
        </a:defRPr>
      </a:lvl1pPr>
      <a:lvl2pPr algn="ctr" rtl="0" eaLnBrk="0" fontAlgn="base" hangingPunct="0">
        <a:spcBef>
          <a:spcPct val="0"/>
        </a:spcBef>
        <a:spcAft>
          <a:spcPct val="0"/>
        </a:spcAft>
        <a:defRPr sz="4400" b="1" i="1">
          <a:solidFill>
            <a:schemeClr val="tx2"/>
          </a:solidFill>
          <a:latin typeface="Times New Roman" pitchFamily="18" charset="0"/>
        </a:defRPr>
      </a:lvl2pPr>
      <a:lvl3pPr algn="ctr" rtl="0" eaLnBrk="0" fontAlgn="base" hangingPunct="0">
        <a:spcBef>
          <a:spcPct val="0"/>
        </a:spcBef>
        <a:spcAft>
          <a:spcPct val="0"/>
        </a:spcAft>
        <a:defRPr sz="4400" b="1" i="1">
          <a:solidFill>
            <a:schemeClr val="tx2"/>
          </a:solidFill>
          <a:latin typeface="Times New Roman" pitchFamily="18" charset="0"/>
        </a:defRPr>
      </a:lvl3pPr>
      <a:lvl4pPr algn="ctr" rtl="0" eaLnBrk="0" fontAlgn="base" hangingPunct="0">
        <a:spcBef>
          <a:spcPct val="0"/>
        </a:spcBef>
        <a:spcAft>
          <a:spcPct val="0"/>
        </a:spcAft>
        <a:defRPr sz="4400" b="1" i="1">
          <a:solidFill>
            <a:schemeClr val="tx2"/>
          </a:solidFill>
          <a:latin typeface="Times New Roman" pitchFamily="18" charset="0"/>
        </a:defRPr>
      </a:lvl4pPr>
      <a:lvl5pPr algn="ctr" rtl="0" eaLnBrk="0" fontAlgn="base" hangingPunct="0">
        <a:spcBef>
          <a:spcPct val="0"/>
        </a:spcBef>
        <a:spcAft>
          <a:spcPct val="0"/>
        </a:spcAft>
        <a:defRPr sz="4400" b="1" i="1">
          <a:solidFill>
            <a:schemeClr val="tx2"/>
          </a:solidFill>
          <a:latin typeface="Times New Roman" pitchFamily="18" charset="0"/>
        </a:defRPr>
      </a:lvl5pPr>
      <a:lvl6pPr marL="457200" algn="ctr" rtl="0" eaLnBrk="0" fontAlgn="base" hangingPunct="0">
        <a:spcBef>
          <a:spcPct val="0"/>
        </a:spcBef>
        <a:spcAft>
          <a:spcPct val="0"/>
        </a:spcAft>
        <a:defRPr sz="4400" b="1" i="1">
          <a:solidFill>
            <a:schemeClr val="tx2"/>
          </a:solidFill>
          <a:latin typeface="Times New Roman" pitchFamily="18" charset="0"/>
        </a:defRPr>
      </a:lvl6pPr>
      <a:lvl7pPr marL="914400" algn="ctr" rtl="0" eaLnBrk="0" fontAlgn="base" hangingPunct="0">
        <a:spcBef>
          <a:spcPct val="0"/>
        </a:spcBef>
        <a:spcAft>
          <a:spcPct val="0"/>
        </a:spcAft>
        <a:defRPr sz="4400" b="1" i="1">
          <a:solidFill>
            <a:schemeClr val="tx2"/>
          </a:solidFill>
          <a:latin typeface="Times New Roman" pitchFamily="18" charset="0"/>
        </a:defRPr>
      </a:lvl7pPr>
      <a:lvl8pPr marL="1371600" algn="ctr" rtl="0" eaLnBrk="0" fontAlgn="base" hangingPunct="0">
        <a:spcBef>
          <a:spcPct val="0"/>
        </a:spcBef>
        <a:spcAft>
          <a:spcPct val="0"/>
        </a:spcAft>
        <a:defRPr sz="4400" b="1" i="1">
          <a:solidFill>
            <a:schemeClr val="tx2"/>
          </a:solidFill>
          <a:latin typeface="Times New Roman" pitchFamily="18" charset="0"/>
        </a:defRPr>
      </a:lvl8pPr>
      <a:lvl9pPr marL="1828800" algn="ctr" rtl="0" eaLnBrk="0" fontAlgn="base" hangingPunct="0">
        <a:spcBef>
          <a:spcPct val="0"/>
        </a:spcBef>
        <a:spcAft>
          <a:spcPct val="0"/>
        </a:spcAft>
        <a:defRPr sz="4400" b="1"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286000"/>
            <a:ext cx="7772400" cy="1143000"/>
          </a:xfrm>
          <a:noFill/>
          <a:ln/>
          <a:effectLst>
            <a:outerShdw dist="53882" dir="2700000" algn="ctr" rotWithShape="0">
              <a:srgbClr val="000000">
                <a:alpha val="50000"/>
              </a:srgbClr>
            </a:outerShdw>
          </a:effectLst>
        </p:spPr>
        <p:txBody>
          <a:bodyPr lIns="92075" tIns="46038" rIns="92075" bIns="46038" anchor="t"/>
          <a:lstStyle/>
          <a:p>
            <a:r>
              <a:rPr lang="en-US" sz="4800"/>
              <a:t>Creating and Managing Tables</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Adding a Column</a:t>
            </a:r>
          </a:p>
        </p:txBody>
      </p:sp>
      <p:sp>
        <p:nvSpPr>
          <p:cNvPr id="22531" name="Rectangle 3"/>
          <p:cNvSpPr>
            <a:spLocks noGrp="1" noChangeArrowheads="1"/>
          </p:cNvSpPr>
          <p:nvPr>
            <p:ph type="body" idx="1"/>
          </p:nvPr>
        </p:nvSpPr>
        <p:spPr>
          <a:xfrm>
            <a:off x="725488" y="1528763"/>
            <a:ext cx="7732712" cy="519112"/>
          </a:xfrm>
          <a:noFill/>
          <a:ln/>
          <a:effectLst>
            <a:outerShdw dist="53882" dir="2700000" algn="ctr" rotWithShape="0">
              <a:srgbClr val="000000">
                <a:alpha val="50000"/>
              </a:srgbClr>
            </a:outerShdw>
          </a:effectLst>
        </p:spPr>
        <p:txBody>
          <a:bodyPr lIns="92075" tIns="46038" rIns="92075" bIns="46038">
            <a:spAutoFit/>
          </a:bodyPr>
          <a:lstStyle/>
          <a:p>
            <a:pPr lvl="1"/>
            <a:r>
              <a:rPr lang="en-US"/>
              <a:t>You use the ADD clause to add columns.</a:t>
            </a:r>
          </a:p>
        </p:txBody>
      </p:sp>
      <p:sp>
        <p:nvSpPr>
          <p:cNvPr id="22532" name="Rectangle 4"/>
          <p:cNvSpPr>
            <a:spLocks noChangeArrowheads="1"/>
          </p:cNvSpPr>
          <p:nvPr/>
        </p:nvSpPr>
        <p:spPr bwMode="blackWhite">
          <a:xfrm>
            <a:off x="901700" y="2052638"/>
            <a:ext cx="7523163"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p:txBody>
      </p:sp>
      <p:sp>
        <p:nvSpPr>
          <p:cNvPr id="22533" name="Rectangle 5"/>
          <p:cNvSpPr>
            <a:spLocks noChangeArrowheads="1"/>
          </p:cNvSpPr>
          <p:nvPr/>
        </p:nvSpPr>
        <p:spPr bwMode="auto">
          <a:xfrm>
            <a:off x="787400" y="3516313"/>
            <a:ext cx="7385050" cy="1066800"/>
          </a:xfrm>
          <a:prstGeom prst="rect">
            <a:avLst/>
          </a:prstGeom>
          <a:noFill/>
          <a:ln w="9525">
            <a:noFill/>
            <a:miter lim="800000"/>
            <a:headEnd/>
            <a:tailEnd/>
          </a:ln>
          <a:effectLst>
            <a:outerShdw dist="53882" dir="2700000" algn="ctr" rotWithShape="0">
              <a:schemeClr val="bg2">
                <a:alpha val="50000"/>
              </a:schemeClr>
            </a:outerShdw>
          </a:effectLst>
        </p:spPr>
        <p:txBody>
          <a:bodyPr wrap="none" anchor="ctr"/>
          <a:lstStyle/>
          <a:p>
            <a:endParaRPr lang="en-US"/>
          </a:p>
        </p:txBody>
      </p:sp>
      <p:sp>
        <p:nvSpPr>
          <p:cNvPr id="22534" name="Rectangle 6"/>
          <p:cNvSpPr>
            <a:spLocks noChangeArrowheads="1"/>
          </p:cNvSpPr>
          <p:nvPr/>
        </p:nvSpPr>
        <p:spPr bwMode="blackWhite">
          <a:xfrm>
            <a:off x="901700" y="3727450"/>
            <a:ext cx="7523163" cy="237648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tabLst>
                <a:tab pos="692150" algn="l"/>
                <a:tab pos="1200150" algn="l"/>
              </a:tabLst>
            </a:pPr>
            <a:r>
              <a:rPr lang="en-US" sz="1800" b="1">
                <a:solidFill>
                  <a:srgbClr val="000000"/>
                </a:solidFill>
                <a:latin typeface="Courier New" pitchFamily="49" charset="0"/>
              </a:rPr>
              <a:t>    EMPNO ENAME         ANNSAL HIREDATE  JOB</a:t>
            </a:r>
          </a:p>
          <a:p>
            <a:pPr>
              <a:tabLst>
                <a:tab pos="692150" algn="l"/>
                <a:tab pos="1200150" algn="l"/>
              </a:tabLst>
            </a:pPr>
            <a:r>
              <a:rPr lang="en-US" sz="1800" b="1">
                <a:solidFill>
                  <a:srgbClr val="000000"/>
                </a:solidFill>
                <a:latin typeface="Courier New" pitchFamily="49" charset="0"/>
              </a:rPr>
              <a:t>--------- ---------- --------- --------- ----</a:t>
            </a:r>
          </a:p>
          <a:p>
            <a:pPr>
              <a:tabLst>
                <a:tab pos="692150" algn="l"/>
                <a:tab pos="1200150" algn="l"/>
              </a:tabLst>
            </a:pPr>
            <a:r>
              <a:rPr lang="en-US" sz="1800" b="1">
                <a:solidFill>
                  <a:srgbClr val="000000"/>
                </a:solidFill>
                <a:latin typeface="Courier New" pitchFamily="49" charset="0"/>
              </a:rPr>
              <a:t>     7698 BLAKE          34200 01-MAY-81</a:t>
            </a:r>
          </a:p>
          <a:p>
            <a:pPr>
              <a:tabLst>
                <a:tab pos="692150" algn="l"/>
                <a:tab pos="1200150" algn="l"/>
              </a:tabLst>
            </a:pPr>
            <a:r>
              <a:rPr lang="en-US" sz="1800" b="1">
                <a:solidFill>
                  <a:srgbClr val="000000"/>
                </a:solidFill>
                <a:latin typeface="Courier New" pitchFamily="49" charset="0"/>
              </a:rPr>
              <a:t>     7654 MARTIN         15000 28-SEP-81</a:t>
            </a:r>
          </a:p>
          <a:p>
            <a:pPr>
              <a:tabLst>
                <a:tab pos="692150" algn="l"/>
                <a:tab pos="1200150" algn="l"/>
              </a:tabLst>
            </a:pPr>
            <a:r>
              <a:rPr lang="en-US" sz="1800" b="1">
                <a:solidFill>
                  <a:srgbClr val="000000"/>
                </a:solidFill>
                <a:latin typeface="Courier New" pitchFamily="49" charset="0"/>
              </a:rPr>
              <a:t>     7499 ALLEN          19200 20-FEB-81</a:t>
            </a:r>
          </a:p>
          <a:p>
            <a:pPr>
              <a:tabLst>
                <a:tab pos="692150" algn="l"/>
                <a:tab pos="1200150" algn="l"/>
              </a:tabLst>
            </a:pPr>
            <a:r>
              <a:rPr lang="en-US" sz="1800" b="1">
                <a:solidFill>
                  <a:srgbClr val="000000"/>
                </a:solidFill>
                <a:latin typeface="Courier New" pitchFamily="49" charset="0"/>
              </a:rPr>
              <a:t>     7844 TURNER         18000 08-SEP-81</a:t>
            </a:r>
          </a:p>
          <a:p>
            <a:pPr>
              <a:tabLst>
                <a:tab pos="692150" algn="l"/>
                <a:tab pos="1200150" algn="l"/>
              </a:tabLst>
            </a:pPr>
            <a:r>
              <a:rPr lang="en-US" sz="1800" b="1">
                <a:solidFill>
                  <a:srgbClr val="000000"/>
                </a:solidFill>
                <a:latin typeface="Courier New" pitchFamily="49" charset="0"/>
              </a:rPr>
              <a:t>...</a:t>
            </a:r>
          </a:p>
          <a:p>
            <a:pPr>
              <a:tabLst>
                <a:tab pos="692150" algn="l"/>
                <a:tab pos="1200150" algn="l"/>
              </a:tabLst>
            </a:pPr>
            <a:r>
              <a:rPr lang="en-US" sz="1800" b="1">
                <a:solidFill>
                  <a:srgbClr val="000000"/>
                </a:solidFill>
                <a:latin typeface="Courier New" pitchFamily="49" charset="0"/>
              </a:rPr>
              <a:t>6 rows selected.</a:t>
            </a:r>
          </a:p>
        </p:txBody>
      </p:sp>
      <p:sp>
        <p:nvSpPr>
          <p:cNvPr id="22535" name="Rectangle 7"/>
          <p:cNvSpPr>
            <a:spLocks noChangeArrowheads="1"/>
          </p:cNvSpPr>
          <p:nvPr/>
        </p:nvSpPr>
        <p:spPr bwMode="blackWhite">
          <a:xfrm>
            <a:off x="915988" y="2058988"/>
            <a:ext cx="7205662" cy="941387"/>
          </a:xfrm>
          <a:prstGeom prst="rect">
            <a:avLst/>
          </a:prstGeom>
          <a:noFill/>
          <a:ln w="9525">
            <a:noFill/>
            <a:miter lim="800000"/>
            <a:headEnd/>
            <a:tailEnd/>
          </a:ln>
          <a:effectLst/>
        </p:spPr>
        <p:txBody>
          <a:bodyPr wrap="none" lIns="92075" tIns="46038" rIns="92075" bIns="46038" anchor="ctr"/>
          <a:lstStyle/>
          <a:p>
            <a:pPr>
              <a:tabLst>
                <a:tab pos="692150" algn="l"/>
                <a:tab pos="1200150" algn="l"/>
              </a:tabLst>
            </a:pPr>
            <a:r>
              <a:rPr lang="en-US" sz="1800" b="1">
                <a:solidFill>
                  <a:srgbClr val="000000"/>
                </a:solidFill>
                <a:latin typeface="Courier New" pitchFamily="49" charset="0"/>
              </a:rPr>
              <a:t>SQL&gt; ALTER TABLE dept30</a:t>
            </a:r>
          </a:p>
          <a:p>
            <a:pPr>
              <a:tabLst>
                <a:tab pos="692150" algn="l"/>
                <a:tab pos="1200150" algn="l"/>
              </a:tabLst>
            </a:pPr>
            <a:r>
              <a:rPr lang="en-US" sz="1800" b="1">
                <a:solidFill>
                  <a:srgbClr val="000000"/>
                </a:solidFill>
                <a:latin typeface="Courier New" pitchFamily="49" charset="0"/>
              </a:rPr>
              <a:t>  2  ADD		   (job VARCHAR2(9));</a:t>
            </a:r>
          </a:p>
          <a:p>
            <a:pPr>
              <a:tabLst>
                <a:tab pos="692150" algn="l"/>
                <a:tab pos="1200150" algn="l"/>
              </a:tabLst>
            </a:pPr>
            <a:r>
              <a:rPr lang="en-US" sz="1800" b="1">
                <a:solidFill>
                  <a:srgbClr val="FF3300"/>
                </a:solidFill>
                <a:effectLst>
                  <a:outerShdw blurRad="38100" dist="38100" dir="2700000" algn="tl">
                    <a:srgbClr val="FFFFFF"/>
                  </a:outerShdw>
                </a:effectLst>
                <a:latin typeface="Courier New" pitchFamily="49" charset="0"/>
              </a:rPr>
              <a:t>Table altered.</a:t>
            </a:r>
          </a:p>
        </p:txBody>
      </p:sp>
      <p:sp>
        <p:nvSpPr>
          <p:cNvPr id="22536" name="Rectangle 8"/>
          <p:cNvSpPr>
            <a:spLocks noChangeArrowheads="1"/>
          </p:cNvSpPr>
          <p:nvPr/>
        </p:nvSpPr>
        <p:spPr bwMode="auto">
          <a:xfrm>
            <a:off x="733425" y="3219450"/>
            <a:ext cx="7842250" cy="498475"/>
          </a:xfrm>
          <a:prstGeom prst="rect">
            <a:avLst/>
          </a:prstGeom>
          <a:noFill/>
          <a:ln w="9525">
            <a:noFill/>
            <a:miter lim="800000"/>
            <a:headEnd/>
            <a:tailEnd/>
          </a:ln>
          <a:effectLst>
            <a:outerShdw dist="53882" dir="2700000" algn="ctr" rotWithShape="0">
              <a:srgbClr val="000000">
                <a:alpha val="50000"/>
              </a:srgbClr>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pPr>
            <a:r>
              <a:rPr lang="en-US" sz="2800" b="1">
                <a:solidFill>
                  <a:srgbClr val="F8F8D3"/>
                </a:solidFill>
                <a:latin typeface="Arial" pitchFamily="34" charset="0"/>
              </a:rPr>
              <a:t>The new column becomes the last column.</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Modifying a Column</a:t>
            </a:r>
          </a:p>
        </p:txBody>
      </p:sp>
      <p:sp>
        <p:nvSpPr>
          <p:cNvPr id="24579" name="Rectangle 3"/>
          <p:cNvSpPr>
            <a:spLocks noGrp="1" noChangeArrowheads="1"/>
          </p:cNvSpPr>
          <p:nvPr>
            <p:ph type="body" idx="1"/>
          </p:nvPr>
        </p:nvSpPr>
        <p:spPr>
          <a:xfrm>
            <a:off x="858838" y="1528763"/>
            <a:ext cx="7385050" cy="3424237"/>
          </a:xfrm>
          <a:noFill/>
          <a:ln/>
          <a:effectLst>
            <a:outerShdw dist="53882" dir="2700000" algn="ctr" rotWithShape="0">
              <a:srgbClr val="000000">
                <a:alpha val="50000"/>
              </a:srgbClr>
            </a:outerShdw>
          </a:effectLst>
        </p:spPr>
        <p:txBody>
          <a:bodyPr lIns="92075" tIns="46038" rIns="92075" bIns="46038">
            <a:spAutoFit/>
          </a:bodyPr>
          <a:lstStyle/>
          <a:p>
            <a:pPr lvl="1"/>
            <a:r>
              <a:rPr lang="en-US"/>
              <a:t>You can change a column’s data type, size, and default value.</a:t>
            </a:r>
          </a:p>
          <a:p>
            <a:pPr lvl="1">
              <a:buFontTx/>
              <a:buNone/>
            </a:pPr>
            <a:endParaRPr lang="en-US"/>
          </a:p>
          <a:p>
            <a:pPr lvl="1">
              <a:buFontTx/>
              <a:buNone/>
            </a:pPr>
            <a:endParaRPr lang="en-US"/>
          </a:p>
          <a:p>
            <a:pPr lvl="1">
              <a:buFontTx/>
              <a:buNone/>
            </a:pPr>
            <a:endParaRPr lang="en-US"/>
          </a:p>
          <a:p>
            <a:pPr lvl="1"/>
            <a:r>
              <a:rPr lang="en-US"/>
              <a:t>A change to the default value affects only subsequent insertions to the table.</a:t>
            </a:r>
          </a:p>
        </p:txBody>
      </p:sp>
      <p:sp>
        <p:nvSpPr>
          <p:cNvPr id="24580" name="Rectangle 4"/>
          <p:cNvSpPr>
            <a:spLocks noChangeArrowheads="1"/>
          </p:cNvSpPr>
          <p:nvPr/>
        </p:nvSpPr>
        <p:spPr bwMode="blackWhite">
          <a:xfrm>
            <a:off x="914400" y="2557463"/>
            <a:ext cx="7510463" cy="9461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95000"/>
              </a:lnSpc>
              <a:tabLst>
                <a:tab pos="1200150" algn="l"/>
              </a:tabLst>
            </a:pPr>
            <a:endParaRPr lang="en-US" sz="1800" b="1">
              <a:solidFill>
                <a:srgbClr val="000000"/>
              </a:solidFill>
              <a:latin typeface="Courier New" pitchFamily="49" charset="0"/>
            </a:endParaRPr>
          </a:p>
          <a:p>
            <a:pPr>
              <a:lnSpc>
                <a:spcPct val="95000"/>
              </a:lnSpc>
              <a:tabLst>
                <a:tab pos="1200150" algn="l"/>
              </a:tabLst>
            </a:pPr>
            <a:endParaRPr lang="en-US" sz="1800" b="1">
              <a:solidFill>
                <a:srgbClr val="000000"/>
              </a:solidFill>
              <a:latin typeface="Courier New" pitchFamily="49" charset="0"/>
            </a:endParaRPr>
          </a:p>
          <a:p>
            <a:pPr>
              <a:lnSpc>
                <a:spcPct val="95000"/>
              </a:lnSpc>
              <a:tabLst>
                <a:tab pos="1200150" algn="l"/>
              </a:tabLst>
            </a:pPr>
            <a:endParaRPr lang="en-US" sz="1800" b="1">
              <a:solidFill>
                <a:srgbClr val="000000"/>
              </a:solidFill>
              <a:latin typeface="Courier New" pitchFamily="49" charset="0"/>
            </a:endParaRPr>
          </a:p>
          <a:p>
            <a:pPr>
              <a:lnSpc>
                <a:spcPct val="95000"/>
              </a:lnSpc>
              <a:tabLst>
                <a:tab pos="1200150" algn="l"/>
              </a:tabLst>
            </a:pPr>
            <a:endParaRPr lang="en-US" sz="1800" b="1">
              <a:solidFill>
                <a:srgbClr val="000000"/>
              </a:solidFill>
              <a:latin typeface="Courier New" pitchFamily="49" charset="0"/>
            </a:endParaRPr>
          </a:p>
        </p:txBody>
      </p:sp>
      <p:sp>
        <p:nvSpPr>
          <p:cNvPr id="24581" name="Rectangle 5"/>
          <p:cNvSpPr>
            <a:spLocks noChangeArrowheads="1"/>
          </p:cNvSpPr>
          <p:nvPr/>
        </p:nvSpPr>
        <p:spPr bwMode="blackWhite">
          <a:xfrm>
            <a:off x="995363" y="2609850"/>
            <a:ext cx="6578600" cy="860425"/>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ALTER TABLE	dept30</a:t>
            </a:r>
          </a:p>
          <a:p>
            <a:pPr>
              <a:tabLst>
                <a:tab pos="1200150" algn="l"/>
              </a:tabLst>
            </a:pPr>
            <a:r>
              <a:rPr lang="en-US" sz="1800" b="1">
                <a:solidFill>
                  <a:srgbClr val="000000"/>
                </a:solidFill>
                <a:latin typeface="Courier New" pitchFamily="49" charset="0"/>
              </a:rPr>
              <a:t>MODIFY		(ename VARCHAR2(15));</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Table altered.</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Dropping a Table</a:t>
            </a:r>
          </a:p>
        </p:txBody>
      </p:sp>
      <p:sp>
        <p:nvSpPr>
          <p:cNvPr id="26627" name="Rectangle 3"/>
          <p:cNvSpPr>
            <a:spLocks noGrp="1" noChangeArrowheads="1"/>
          </p:cNvSpPr>
          <p:nvPr>
            <p:ph type="body" idx="1"/>
          </p:nvPr>
        </p:nvSpPr>
        <p:spPr>
          <a:xfrm>
            <a:off x="858838" y="1795463"/>
            <a:ext cx="7385050" cy="2057400"/>
          </a:xfrm>
          <a:noFill/>
          <a:ln/>
          <a:effectLst>
            <a:outerShdw dist="53882" dir="2700000" algn="ctr" rotWithShape="0">
              <a:srgbClr val="000000">
                <a:alpha val="50000"/>
              </a:srgbClr>
            </a:outerShdw>
          </a:effectLst>
        </p:spPr>
        <p:txBody>
          <a:bodyPr lIns="92075" tIns="46038" rIns="92075" bIns="46038">
            <a:spAutoFit/>
          </a:bodyPr>
          <a:lstStyle/>
          <a:p>
            <a:pPr lvl="1"/>
            <a:r>
              <a:rPr lang="en-US"/>
              <a:t>All data and structure in the table is deleted.</a:t>
            </a:r>
          </a:p>
          <a:p>
            <a:pPr lvl="1"/>
            <a:r>
              <a:rPr lang="en-US"/>
              <a:t>Any pending transactions are committed.</a:t>
            </a:r>
          </a:p>
          <a:p>
            <a:pPr lvl="1"/>
            <a:r>
              <a:rPr lang="en-US"/>
              <a:t>All indexes are dropped.</a:t>
            </a:r>
          </a:p>
          <a:p>
            <a:pPr lvl="1"/>
            <a:r>
              <a:rPr lang="en-US"/>
              <a:t>You </a:t>
            </a:r>
            <a:r>
              <a:rPr lang="en-US" i="1"/>
              <a:t>cannot</a:t>
            </a:r>
            <a:r>
              <a:rPr lang="en-US"/>
              <a:t> roll back this statement.</a:t>
            </a:r>
          </a:p>
        </p:txBody>
      </p:sp>
      <p:sp>
        <p:nvSpPr>
          <p:cNvPr id="26628" name="Rectangle 4"/>
          <p:cNvSpPr>
            <a:spLocks noChangeArrowheads="1"/>
          </p:cNvSpPr>
          <p:nvPr/>
        </p:nvSpPr>
        <p:spPr bwMode="blackWhite">
          <a:xfrm>
            <a:off x="895350" y="4943475"/>
            <a:ext cx="7529513" cy="7588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50000"/>
              </a:lnSpc>
              <a:tabLst>
                <a:tab pos="1200150" algn="l"/>
              </a:tabLst>
            </a:pPr>
            <a:endParaRPr lang="en-US" sz="1800" b="1">
              <a:solidFill>
                <a:srgbClr val="000000"/>
              </a:solidFill>
              <a:latin typeface="Courier New" pitchFamily="49" charset="0"/>
            </a:endParaRPr>
          </a:p>
          <a:p>
            <a:pPr>
              <a:lnSpc>
                <a:spcPct val="150000"/>
              </a:lnSpc>
              <a:tabLst>
                <a:tab pos="1200150" algn="l"/>
              </a:tabLst>
            </a:pPr>
            <a:endParaRPr lang="en-US" sz="1800" b="1">
              <a:solidFill>
                <a:srgbClr val="000000"/>
              </a:solidFill>
              <a:latin typeface="Courier New" pitchFamily="49" charset="0"/>
            </a:endParaRPr>
          </a:p>
          <a:p>
            <a:pPr>
              <a:lnSpc>
                <a:spcPct val="150000"/>
              </a:lnSpc>
              <a:tabLst>
                <a:tab pos="1200150" algn="l"/>
              </a:tabLst>
            </a:pPr>
            <a:endParaRPr lang="en-US" sz="1800" b="1">
              <a:solidFill>
                <a:srgbClr val="000000"/>
              </a:solidFill>
              <a:latin typeface="Courier New" pitchFamily="49" charset="0"/>
            </a:endParaRPr>
          </a:p>
        </p:txBody>
      </p:sp>
      <p:sp>
        <p:nvSpPr>
          <p:cNvPr id="26629" name="Rectangle 5"/>
          <p:cNvSpPr>
            <a:spLocks noChangeArrowheads="1"/>
          </p:cNvSpPr>
          <p:nvPr/>
        </p:nvSpPr>
        <p:spPr bwMode="blackWhite">
          <a:xfrm>
            <a:off x="1039813" y="4840288"/>
            <a:ext cx="6446837" cy="995362"/>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DROP TABLE dept30;</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Table dropped.</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Changing the Name of an Object</a:t>
            </a:r>
          </a:p>
        </p:txBody>
      </p:sp>
      <p:sp>
        <p:nvSpPr>
          <p:cNvPr id="28675" name="Rectangle 3"/>
          <p:cNvSpPr>
            <a:spLocks noGrp="1" noChangeArrowheads="1"/>
          </p:cNvSpPr>
          <p:nvPr>
            <p:ph type="body" idx="1"/>
          </p:nvPr>
        </p:nvSpPr>
        <p:spPr>
          <a:xfrm>
            <a:off x="858838" y="1795463"/>
            <a:ext cx="7385050" cy="2911475"/>
          </a:xfrm>
          <a:noFill/>
          <a:ln/>
          <a:effectLst>
            <a:outerShdw dist="53882" dir="2700000" algn="ctr" rotWithShape="0">
              <a:srgbClr val="000000">
                <a:alpha val="50000"/>
              </a:srgbClr>
            </a:outerShdw>
          </a:effectLst>
        </p:spPr>
        <p:txBody>
          <a:bodyPr lIns="92075" tIns="46038" rIns="92075" bIns="46038">
            <a:spAutoFit/>
          </a:bodyPr>
          <a:lstStyle/>
          <a:p>
            <a:pPr lvl="1"/>
            <a:r>
              <a:rPr lang="en-US"/>
              <a:t>To change the name of a table, view, sequence, or synonym, you execute the RENAME statement.</a:t>
            </a:r>
          </a:p>
          <a:p>
            <a:pPr lvl="1">
              <a:buFontTx/>
              <a:buNone/>
            </a:pPr>
            <a:endParaRPr lang="en-US"/>
          </a:p>
          <a:p>
            <a:pPr lvl="1">
              <a:buFontTx/>
              <a:buNone/>
            </a:pPr>
            <a:endParaRPr lang="en-US"/>
          </a:p>
          <a:p>
            <a:pPr lvl="1"/>
            <a:r>
              <a:rPr lang="en-US"/>
              <a:t>You must be the owner of the object.</a:t>
            </a:r>
          </a:p>
        </p:txBody>
      </p:sp>
      <p:sp>
        <p:nvSpPr>
          <p:cNvPr id="28676" name="Rectangle 4"/>
          <p:cNvSpPr>
            <a:spLocks noChangeArrowheads="1"/>
          </p:cNvSpPr>
          <p:nvPr/>
        </p:nvSpPr>
        <p:spPr bwMode="blackWhite">
          <a:xfrm>
            <a:off x="971550" y="3206750"/>
            <a:ext cx="7453313" cy="7048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50000"/>
              </a:lnSpc>
              <a:tabLst>
                <a:tab pos="1200150" algn="l"/>
              </a:tabLst>
            </a:pPr>
            <a:endParaRPr lang="en-US" sz="1800" b="1">
              <a:solidFill>
                <a:srgbClr val="000000"/>
              </a:solidFill>
              <a:latin typeface="Courier New" pitchFamily="49" charset="0"/>
            </a:endParaRPr>
          </a:p>
          <a:p>
            <a:pPr>
              <a:lnSpc>
                <a:spcPct val="150000"/>
              </a:lnSpc>
              <a:tabLst>
                <a:tab pos="1200150" algn="l"/>
              </a:tabLst>
            </a:pPr>
            <a:endParaRPr lang="en-US" sz="1800" b="1">
              <a:solidFill>
                <a:srgbClr val="000000"/>
              </a:solidFill>
              <a:latin typeface="Courier New" pitchFamily="49" charset="0"/>
            </a:endParaRPr>
          </a:p>
          <a:p>
            <a:pPr>
              <a:lnSpc>
                <a:spcPct val="150000"/>
              </a:lnSpc>
              <a:tabLst>
                <a:tab pos="1200150" algn="l"/>
              </a:tabLst>
            </a:pPr>
            <a:endParaRPr lang="en-US" sz="1800" b="1">
              <a:solidFill>
                <a:srgbClr val="000000"/>
              </a:solidFill>
              <a:latin typeface="Courier New" pitchFamily="49" charset="0"/>
            </a:endParaRPr>
          </a:p>
        </p:txBody>
      </p:sp>
      <p:sp>
        <p:nvSpPr>
          <p:cNvPr id="28677" name="Rectangle 5"/>
          <p:cNvSpPr>
            <a:spLocks noChangeArrowheads="1"/>
          </p:cNvSpPr>
          <p:nvPr/>
        </p:nvSpPr>
        <p:spPr bwMode="blackWhite">
          <a:xfrm>
            <a:off x="1146175" y="3128963"/>
            <a:ext cx="5422900" cy="842962"/>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RENAME dept TO department;</a:t>
            </a: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Table renamed.</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Truncating a Table</a:t>
            </a:r>
          </a:p>
        </p:txBody>
      </p:sp>
      <p:sp>
        <p:nvSpPr>
          <p:cNvPr id="30723" name="Rectangle 3"/>
          <p:cNvSpPr>
            <a:spLocks noGrp="1" noChangeArrowheads="1"/>
          </p:cNvSpPr>
          <p:nvPr>
            <p:ph type="body" idx="1"/>
          </p:nvPr>
        </p:nvSpPr>
        <p:spPr>
          <a:xfrm>
            <a:off x="858838" y="1223963"/>
            <a:ext cx="7385050" cy="4664075"/>
          </a:xfrm>
          <a:noFill/>
          <a:ln/>
          <a:effectLst>
            <a:outerShdw dist="53882" dir="2700000" algn="ctr" rotWithShape="0">
              <a:srgbClr val="000000">
                <a:alpha val="50000"/>
              </a:srgbClr>
            </a:outerShdw>
          </a:effectLst>
        </p:spPr>
        <p:txBody>
          <a:bodyPr lIns="92075" tIns="46038" rIns="92075" bIns="46038">
            <a:spAutoFit/>
          </a:bodyPr>
          <a:lstStyle/>
          <a:p>
            <a:pPr lvl="1"/>
            <a:r>
              <a:rPr lang="en-US"/>
              <a:t>The TRUNCATE TABLE statement:</a:t>
            </a:r>
          </a:p>
          <a:p>
            <a:pPr lvl="2"/>
            <a:r>
              <a:rPr lang="en-US"/>
              <a:t>Removes all rows from a table</a:t>
            </a:r>
          </a:p>
          <a:p>
            <a:pPr lvl="2"/>
            <a:r>
              <a:rPr lang="en-US"/>
              <a:t>Releases the storage space used by that table</a:t>
            </a:r>
          </a:p>
          <a:p>
            <a:pPr lvl="2">
              <a:buFontTx/>
              <a:buNone/>
            </a:pPr>
            <a:endParaRPr lang="en-US"/>
          </a:p>
          <a:p>
            <a:pPr lvl="2">
              <a:buFontTx/>
              <a:buNone/>
            </a:pPr>
            <a:endParaRPr lang="en-US"/>
          </a:p>
          <a:p>
            <a:pPr lvl="1"/>
            <a:endParaRPr lang="en-US"/>
          </a:p>
          <a:p>
            <a:pPr lvl="1"/>
            <a:r>
              <a:rPr lang="en-US"/>
              <a:t>You cannot roll back row removal when using TRUNCATE.</a:t>
            </a:r>
          </a:p>
          <a:p>
            <a:pPr lvl="1"/>
            <a:r>
              <a:rPr lang="en-US"/>
              <a:t>Alternatively, you can remove rows by using the DELETE statement.</a:t>
            </a:r>
          </a:p>
        </p:txBody>
      </p:sp>
      <p:sp>
        <p:nvSpPr>
          <p:cNvPr id="30724" name="Rectangle 4"/>
          <p:cNvSpPr>
            <a:spLocks noChangeArrowheads="1"/>
          </p:cNvSpPr>
          <p:nvPr/>
        </p:nvSpPr>
        <p:spPr bwMode="blackWhite">
          <a:xfrm>
            <a:off x="914400" y="3278188"/>
            <a:ext cx="7510463" cy="76676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50000"/>
              </a:lnSpc>
              <a:tabLst>
                <a:tab pos="1200150" algn="l"/>
              </a:tabLst>
            </a:pPr>
            <a:endParaRPr lang="en-US" sz="1800" b="1">
              <a:solidFill>
                <a:srgbClr val="000000"/>
              </a:solidFill>
              <a:latin typeface="Courier New" pitchFamily="49" charset="0"/>
            </a:endParaRPr>
          </a:p>
          <a:p>
            <a:pPr>
              <a:lnSpc>
                <a:spcPct val="150000"/>
              </a:lnSpc>
              <a:tabLst>
                <a:tab pos="1200150" algn="l"/>
              </a:tabLst>
            </a:pPr>
            <a:endParaRPr lang="en-US" sz="1800" b="1">
              <a:solidFill>
                <a:srgbClr val="000000"/>
              </a:solidFill>
              <a:latin typeface="Courier New" pitchFamily="49" charset="0"/>
            </a:endParaRPr>
          </a:p>
          <a:p>
            <a:pPr>
              <a:lnSpc>
                <a:spcPct val="150000"/>
              </a:lnSpc>
              <a:tabLst>
                <a:tab pos="1200150" algn="l"/>
              </a:tabLst>
            </a:pPr>
            <a:endParaRPr lang="en-US" sz="1800" b="1">
              <a:solidFill>
                <a:srgbClr val="000000"/>
              </a:solidFill>
              <a:latin typeface="Courier New" pitchFamily="49" charset="0"/>
            </a:endParaRPr>
          </a:p>
        </p:txBody>
      </p:sp>
      <p:sp>
        <p:nvSpPr>
          <p:cNvPr id="30725" name="Rectangle 5"/>
          <p:cNvSpPr>
            <a:spLocks noChangeArrowheads="1"/>
          </p:cNvSpPr>
          <p:nvPr/>
        </p:nvSpPr>
        <p:spPr bwMode="blackWhite">
          <a:xfrm>
            <a:off x="1039813" y="3184525"/>
            <a:ext cx="5957887" cy="938213"/>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TRUNCATE TABLE department;</a:t>
            </a:r>
            <a:endParaRPr lang="en-US" sz="1800" b="1">
              <a:solidFill>
                <a:srgbClr val="000000"/>
              </a:solidFill>
              <a:effectLst>
                <a:outerShdw blurRad="38100" dist="38100" dir="2700000" algn="tl">
                  <a:srgbClr val="FFFFFF"/>
                </a:outerShdw>
              </a:effectLst>
              <a:latin typeface="Courier New" pitchFamily="49" charset="0"/>
            </a:endParaRPr>
          </a:p>
          <a:p>
            <a:pPr>
              <a:tabLst>
                <a:tab pos="1200150" algn="l"/>
              </a:tabLst>
            </a:pPr>
            <a:r>
              <a:rPr lang="en-US" sz="1800" b="1">
                <a:solidFill>
                  <a:srgbClr val="FF3300"/>
                </a:solidFill>
                <a:effectLst>
                  <a:outerShdw blurRad="38100" dist="38100" dir="2700000" algn="tl">
                    <a:srgbClr val="FFFFFF"/>
                  </a:outerShdw>
                </a:effectLst>
                <a:latin typeface="Courier New" pitchFamily="49" charset="0"/>
              </a:rPr>
              <a:t>Table truncated.</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blackWhite">
          <a:xfrm>
            <a:off x="944563" y="1657350"/>
            <a:ext cx="7294562" cy="3143250"/>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32771" name="Line 3"/>
          <p:cNvSpPr>
            <a:spLocks noChangeShapeType="1"/>
          </p:cNvSpPr>
          <p:nvPr/>
        </p:nvSpPr>
        <p:spPr bwMode="auto">
          <a:xfrm>
            <a:off x="939800" y="2574925"/>
            <a:ext cx="7312025" cy="0"/>
          </a:xfrm>
          <a:prstGeom prst="line">
            <a:avLst/>
          </a:prstGeom>
          <a:noFill/>
          <a:ln w="12700">
            <a:solidFill>
              <a:srgbClr val="000000"/>
            </a:solidFill>
            <a:round/>
            <a:headEnd type="none" w="sm" len="sm"/>
            <a:tailEnd type="none" w="sm" len="sm"/>
          </a:ln>
          <a:effectLst/>
        </p:spPr>
        <p:txBody>
          <a:bodyPr/>
          <a:lstStyle/>
          <a:p>
            <a:endParaRPr lang="en-US"/>
          </a:p>
        </p:txBody>
      </p:sp>
      <p:sp>
        <p:nvSpPr>
          <p:cNvPr id="32772" name="Line 4"/>
          <p:cNvSpPr>
            <a:spLocks noChangeShapeType="1"/>
          </p:cNvSpPr>
          <p:nvPr/>
        </p:nvSpPr>
        <p:spPr bwMode="auto">
          <a:xfrm flipV="1">
            <a:off x="3200400" y="1676400"/>
            <a:ext cx="0" cy="3238500"/>
          </a:xfrm>
          <a:prstGeom prst="line">
            <a:avLst/>
          </a:prstGeom>
          <a:noFill/>
          <a:ln w="12700">
            <a:solidFill>
              <a:srgbClr val="000000"/>
            </a:solidFill>
            <a:round/>
            <a:headEnd type="none" w="sm" len="sm"/>
            <a:tailEnd type="none" w="sm" len="sm"/>
          </a:ln>
          <a:effectLst/>
        </p:spPr>
        <p:txBody>
          <a:bodyPr/>
          <a:lstStyle/>
          <a:p>
            <a:endParaRPr lang="en-US"/>
          </a:p>
        </p:txBody>
      </p:sp>
      <p:sp>
        <p:nvSpPr>
          <p:cNvPr id="32773" name="Rectangle 5"/>
          <p:cNvSpPr>
            <a:spLocks noGrp="1" noChangeArrowheads="1"/>
          </p:cNvSpPr>
          <p:nvPr>
            <p:ph type="title"/>
          </p:nvPr>
        </p:nvSpPr>
        <p:spPr>
          <a:xfrm>
            <a:off x="922338" y="530225"/>
            <a:ext cx="7299325" cy="881063"/>
          </a:xfrm>
          <a:noFill/>
          <a:ln/>
          <a:effectLst>
            <a:outerShdw dist="53882" dir="2700000" algn="ctr" rotWithShape="0">
              <a:srgbClr val="000000">
                <a:alpha val="50000"/>
              </a:srgbClr>
            </a:outerShdw>
          </a:effectLst>
        </p:spPr>
        <p:txBody>
          <a:bodyPr lIns="92075" tIns="46038" rIns="92075" bIns="46038" anchor="t"/>
          <a:lstStyle/>
          <a:p>
            <a:r>
              <a:rPr lang="en-US" sz="4300"/>
              <a:t>Summary</a:t>
            </a:r>
          </a:p>
        </p:txBody>
      </p:sp>
      <p:sp>
        <p:nvSpPr>
          <p:cNvPr id="32774" name="Rectangle 6"/>
          <p:cNvSpPr>
            <a:spLocks noGrp="1" noChangeArrowheads="1"/>
          </p:cNvSpPr>
          <p:nvPr>
            <p:ph type="body" idx="1"/>
          </p:nvPr>
        </p:nvSpPr>
        <p:spPr bwMode="blackWhite">
          <a:xfrm>
            <a:off x="5245100" y="3055938"/>
            <a:ext cx="3897313" cy="3443287"/>
          </a:xfrm>
          <a:noFill/>
          <a:ln/>
        </p:spPr>
        <p:txBody>
          <a:bodyPr lIns="92075" tIns="46038" rIns="92075" bIns="46038">
            <a:spAutoFit/>
          </a:bodyPr>
          <a:lstStyle/>
          <a:p>
            <a:pPr>
              <a:spcBef>
                <a:spcPct val="60000"/>
              </a:spcBef>
            </a:pPr>
            <a:endParaRPr lang="en-US" sz="2000">
              <a:solidFill>
                <a:schemeClr val="bg2"/>
              </a:solidFill>
            </a:endParaRPr>
          </a:p>
          <a:p>
            <a:pPr>
              <a:spcBef>
                <a:spcPct val="60000"/>
              </a:spcBef>
            </a:pPr>
            <a:r>
              <a:rPr lang="en-US" sz="2000">
                <a:solidFill>
                  <a:schemeClr val="bg2"/>
                </a:solidFill>
              </a:rPr>
              <a:t>	</a:t>
            </a:r>
          </a:p>
          <a:p>
            <a:pPr>
              <a:spcBef>
                <a:spcPct val="60000"/>
              </a:spcBef>
            </a:pPr>
            <a:endParaRPr lang="en-US" sz="2000">
              <a:solidFill>
                <a:schemeClr val="bg2"/>
              </a:solidFill>
            </a:endParaRPr>
          </a:p>
          <a:p>
            <a:pPr>
              <a:spcBef>
                <a:spcPct val="60000"/>
              </a:spcBef>
            </a:pPr>
            <a:endParaRPr lang="en-US" sz="2000">
              <a:solidFill>
                <a:schemeClr val="bg2"/>
              </a:solidFill>
            </a:endParaRPr>
          </a:p>
          <a:p>
            <a:pPr>
              <a:spcBef>
                <a:spcPct val="60000"/>
              </a:spcBef>
            </a:pPr>
            <a:r>
              <a:rPr lang="en-US" sz="2000">
                <a:solidFill>
                  <a:schemeClr val="bg2"/>
                </a:solidFill>
              </a:rPr>
              <a:t/>
            </a:r>
            <a:br>
              <a:rPr lang="en-US" sz="2000">
                <a:solidFill>
                  <a:schemeClr val="bg2"/>
                </a:solidFill>
              </a:rPr>
            </a:br>
            <a:endParaRPr lang="en-US" sz="2000">
              <a:solidFill>
                <a:schemeClr val="bg2"/>
              </a:solidFill>
            </a:endParaRPr>
          </a:p>
          <a:p>
            <a:pPr>
              <a:spcBef>
                <a:spcPct val="60000"/>
              </a:spcBef>
            </a:pPr>
            <a:r>
              <a:rPr lang="en-US" sz="2000">
                <a:solidFill>
                  <a:schemeClr val="bg2"/>
                </a:solidFill>
              </a:rPr>
              <a:t/>
            </a:r>
            <a:br>
              <a:rPr lang="en-US" sz="2000">
                <a:solidFill>
                  <a:schemeClr val="bg2"/>
                </a:solidFill>
              </a:rPr>
            </a:br>
            <a:endParaRPr lang="en-US" sz="2000">
              <a:solidFill>
                <a:schemeClr val="bg2"/>
              </a:solidFill>
            </a:endParaRPr>
          </a:p>
        </p:txBody>
      </p:sp>
      <p:sp>
        <p:nvSpPr>
          <p:cNvPr id="32775" name="Rectangle 7"/>
          <p:cNvSpPr>
            <a:spLocks noChangeArrowheads="1"/>
          </p:cNvSpPr>
          <p:nvPr/>
        </p:nvSpPr>
        <p:spPr bwMode="blackWhite">
          <a:xfrm>
            <a:off x="1143000" y="1803400"/>
            <a:ext cx="7123113" cy="3000375"/>
          </a:xfrm>
          <a:prstGeom prst="rect">
            <a:avLst/>
          </a:prstGeom>
          <a:noFill/>
          <a:ln w="9525">
            <a:noFill/>
            <a:miter lim="800000"/>
            <a:headEnd/>
            <a:tailEnd/>
          </a:ln>
          <a:effectLst/>
        </p:spPr>
        <p:txBody>
          <a:bodyPr lIns="92075" tIns="46038" rIns="92075" bIns="46038">
            <a:spAutoFit/>
          </a:bodyPr>
          <a:lstStyle/>
          <a:p>
            <a:pPr>
              <a:lnSpc>
                <a:spcPct val="95000"/>
              </a:lnSpc>
              <a:spcBef>
                <a:spcPct val="60000"/>
              </a:spcBef>
              <a:tabLst>
                <a:tab pos="2165350" algn="l"/>
              </a:tabLst>
            </a:pPr>
            <a:r>
              <a:rPr lang="en-US" sz="1800" b="1">
                <a:solidFill>
                  <a:srgbClr val="000000"/>
                </a:solidFill>
                <a:latin typeface="Arial" pitchFamily="34" charset="0"/>
              </a:rPr>
              <a:t>Statement 	Description</a:t>
            </a:r>
          </a:p>
          <a:p>
            <a:pPr>
              <a:lnSpc>
                <a:spcPct val="95000"/>
              </a:lnSpc>
              <a:spcBef>
                <a:spcPct val="60000"/>
              </a:spcBef>
              <a:tabLst>
                <a:tab pos="2165350" algn="l"/>
              </a:tabLst>
            </a:pPr>
            <a:r>
              <a:rPr lang="en-US" sz="1800" b="1">
                <a:solidFill>
                  <a:srgbClr val="000000"/>
                </a:solidFill>
                <a:latin typeface="Arial" pitchFamily="34" charset="0"/>
              </a:rPr>
              <a:t>CREATE TABLE 	Creates a table </a:t>
            </a:r>
          </a:p>
          <a:p>
            <a:pPr>
              <a:lnSpc>
                <a:spcPct val="95000"/>
              </a:lnSpc>
              <a:spcBef>
                <a:spcPct val="60000"/>
              </a:spcBef>
              <a:tabLst>
                <a:tab pos="2165350" algn="l"/>
              </a:tabLst>
            </a:pPr>
            <a:r>
              <a:rPr lang="en-US" sz="1800" b="1">
                <a:solidFill>
                  <a:srgbClr val="000000"/>
                </a:solidFill>
                <a:latin typeface="Arial" pitchFamily="34" charset="0"/>
              </a:rPr>
              <a:t>ALTER TABLE 	Modifies table structures </a:t>
            </a:r>
          </a:p>
          <a:p>
            <a:pPr>
              <a:lnSpc>
                <a:spcPct val="95000"/>
              </a:lnSpc>
              <a:spcBef>
                <a:spcPct val="60000"/>
              </a:spcBef>
              <a:tabLst>
                <a:tab pos="2165350" algn="l"/>
              </a:tabLst>
            </a:pPr>
            <a:r>
              <a:rPr lang="en-US" sz="1800" b="1">
                <a:solidFill>
                  <a:srgbClr val="000000"/>
                </a:solidFill>
                <a:latin typeface="Arial" pitchFamily="34" charset="0"/>
              </a:rPr>
              <a:t>DROP TABLE 	Removes the rows and table structure</a:t>
            </a:r>
          </a:p>
          <a:p>
            <a:pPr>
              <a:lnSpc>
                <a:spcPct val="95000"/>
              </a:lnSpc>
              <a:spcBef>
                <a:spcPct val="60000"/>
              </a:spcBef>
              <a:tabLst>
                <a:tab pos="2165350" algn="l"/>
              </a:tabLst>
            </a:pPr>
            <a:r>
              <a:rPr lang="en-US" sz="1800" b="1">
                <a:solidFill>
                  <a:srgbClr val="000000"/>
                </a:solidFill>
                <a:latin typeface="Arial" pitchFamily="34" charset="0"/>
              </a:rPr>
              <a:t>RENAME 	Changes the name of a table, view, </a:t>
            </a:r>
            <a:br>
              <a:rPr lang="en-US" sz="1800" b="1">
                <a:solidFill>
                  <a:srgbClr val="000000"/>
                </a:solidFill>
                <a:latin typeface="Arial" pitchFamily="34" charset="0"/>
              </a:rPr>
            </a:br>
            <a:r>
              <a:rPr lang="en-US" sz="1800" b="1">
                <a:solidFill>
                  <a:srgbClr val="000000"/>
                </a:solidFill>
                <a:latin typeface="Arial" pitchFamily="34" charset="0"/>
              </a:rPr>
              <a:t>	sequence, or synonym</a:t>
            </a:r>
          </a:p>
          <a:p>
            <a:pPr>
              <a:lnSpc>
                <a:spcPct val="95000"/>
              </a:lnSpc>
              <a:spcBef>
                <a:spcPct val="60000"/>
              </a:spcBef>
              <a:tabLst>
                <a:tab pos="2165350" algn="l"/>
              </a:tabLst>
            </a:pPr>
            <a:r>
              <a:rPr lang="en-US" sz="1800" b="1">
                <a:solidFill>
                  <a:srgbClr val="000000"/>
                </a:solidFill>
                <a:latin typeface="Arial" pitchFamily="34" charset="0"/>
              </a:rPr>
              <a:t>TRUNCATE 	Removes all rows from a table and </a:t>
            </a:r>
            <a:br>
              <a:rPr lang="en-US" sz="1800" b="1">
                <a:solidFill>
                  <a:srgbClr val="000000"/>
                </a:solidFill>
                <a:latin typeface="Arial" pitchFamily="34" charset="0"/>
              </a:rPr>
            </a:br>
            <a:r>
              <a:rPr lang="en-US" sz="1800" b="1">
                <a:solidFill>
                  <a:srgbClr val="000000"/>
                </a:solidFill>
                <a:latin typeface="Arial" pitchFamily="34" charset="0"/>
              </a:rPr>
              <a:t>	releases the storage space</a:t>
            </a:r>
          </a:p>
        </p:txBody>
      </p:sp>
      <p:sp>
        <p:nvSpPr>
          <p:cNvPr id="32776" name="Line 8"/>
          <p:cNvSpPr>
            <a:spLocks noChangeShapeType="1"/>
          </p:cNvSpPr>
          <p:nvPr/>
        </p:nvSpPr>
        <p:spPr bwMode="auto">
          <a:xfrm>
            <a:off x="939800" y="2182813"/>
            <a:ext cx="7312025" cy="0"/>
          </a:xfrm>
          <a:prstGeom prst="line">
            <a:avLst/>
          </a:prstGeom>
          <a:noFill/>
          <a:ln w="50800">
            <a:solidFill>
              <a:srgbClr val="000000"/>
            </a:solidFill>
            <a:round/>
            <a:headEnd type="none" w="sm" len="sm"/>
            <a:tailEnd type="none" w="sm" len="sm"/>
          </a:ln>
          <a:effectLst/>
        </p:spPr>
        <p:txBody>
          <a:bodyPr/>
          <a:lstStyle/>
          <a:p>
            <a:endParaRPr lang="en-US"/>
          </a:p>
        </p:txBody>
      </p:sp>
      <p:sp>
        <p:nvSpPr>
          <p:cNvPr id="32777" name="Line 9"/>
          <p:cNvSpPr>
            <a:spLocks noChangeShapeType="1"/>
          </p:cNvSpPr>
          <p:nvPr/>
        </p:nvSpPr>
        <p:spPr bwMode="auto">
          <a:xfrm>
            <a:off x="939800" y="3006725"/>
            <a:ext cx="7312025" cy="0"/>
          </a:xfrm>
          <a:prstGeom prst="line">
            <a:avLst/>
          </a:prstGeom>
          <a:noFill/>
          <a:ln w="12700">
            <a:solidFill>
              <a:srgbClr val="000000"/>
            </a:solidFill>
            <a:round/>
            <a:headEnd type="none" w="sm" len="sm"/>
            <a:tailEnd type="none" w="sm" len="sm"/>
          </a:ln>
          <a:effectLst/>
        </p:spPr>
        <p:txBody>
          <a:bodyPr/>
          <a:lstStyle/>
          <a:p>
            <a:endParaRPr lang="en-US"/>
          </a:p>
        </p:txBody>
      </p:sp>
      <p:sp>
        <p:nvSpPr>
          <p:cNvPr id="32778" name="Line 10"/>
          <p:cNvSpPr>
            <a:spLocks noChangeShapeType="1"/>
          </p:cNvSpPr>
          <p:nvPr/>
        </p:nvSpPr>
        <p:spPr bwMode="auto">
          <a:xfrm>
            <a:off x="939800" y="3440113"/>
            <a:ext cx="7312025" cy="0"/>
          </a:xfrm>
          <a:prstGeom prst="line">
            <a:avLst/>
          </a:prstGeom>
          <a:noFill/>
          <a:ln w="12700">
            <a:solidFill>
              <a:srgbClr val="000000"/>
            </a:solidFill>
            <a:round/>
            <a:headEnd type="none" w="sm" len="sm"/>
            <a:tailEnd type="none" w="sm" len="sm"/>
          </a:ln>
          <a:effectLst/>
        </p:spPr>
        <p:txBody>
          <a:bodyPr/>
          <a:lstStyle/>
          <a:p>
            <a:endParaRPr lang="en-US"/>
          </a:p>
        </p:txBody>
      </p:sp>
      <p:sp>
        <p:nvSpPr>
          <p:cNvPr id="32779" name="Line 11"/>
          <p:cNvSpPr>
            <a:spLocks noChangeShapeType="1"/>
          </p:cNvSpPr>
          <p:nvPr/>
        </p:nvSpPr>
        <p:spPr bwMode="auto">
          <a:xfrm>
            <a:off x="939800" y="4132263"/>
            <a:ext cx="7312025" cy="0"/>
          </a:xfrm>
          <a:prstGeom prst="line">
            <a:avLst/>
          </a:prstGeom>
          <a:noFill/>
          <a:ln w="12700">
            <a:solidFill>
              <a:srgbClr val="000000"/>
            </a:solidFill>
            <a:round/>
            <a:headEnd type="none" w="sm" len="sm"/>
            <a:tailEnd type="none" w="sm" len="sm"/>
          </a:ln>
          <a:effectLst/>
        </p:spPr>
        <p:txBody>
          <a:bodyPr/>
          <a:lstStyle/>
          <a:p>
            <a:endParaRPr lang="en-US"/>
          </a:p>
        </p:txBody>
      </p:sp>
      <p:sp>
        <p:nvSpPr>
          <p:cNvPr id="32780" name="Line 12"/>
          <p:cNvSpPr>
            <a:spLocks noChangeShapeType="1"/>
          </p:cNvSpPr>
          <p:nvPr/>
        </p:nvSpPr>
        <p:spPr bwMode="auto">
          <a:xfrm>
            <a:off x="939800" y="4810125"/>
            <a:ext cx="7312025" cy="0"/>
          </a:xfrm>
          <a:prstGeom prst="line">
            <a:avLst/>
          </a:prstGeom>
          <a:noFill/>
          <a:ln w="12700">
            <a:solidFill>
              <a:srgbClr val="000000"/>
            </a:solidFill>
            <a:round/>
            <a:headEnd type="none" w="sm" len="sm"/>
            <a:tailEnd type="none" w="sm" len="sm"/>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Practice Overview</a:t>
            </a:r>
          </a:p>
        </p:txBody>
      </p:sp>
      <p:sp>
        <p:nvSpPr>
          <p:cNvPr id="34819" name="Rectangle 3"/>
          <p:cNvSpPr>
            <a:spLocks noGrp="1" noChangeArrowheads="1"/>
          </p:cNvSpPr>
          <p:nvPr>
            <p:ph type="body" idx="1"/>
          </p:nvPr>
        </p:nvSpPr>
        <p:spPr>
          <a:xfrm>
            <a:off x="684213" y="1676400"/>
            <a:ext cx="7772400" cy="947738"/>
          </a:xfrm>
          <a:noFill/>
          <a:ln/>
          <a:effectLst>
            <a:outerShdw dist="53882" dir="2700000" algn="ctr" rotWithShape="0">
              <a:srgbClr val="000000">
                <a:alpha val="50000"/>
              </a:srgbClr>
            </a:outerShdw>
          </a:effectLst>
        </p:spPr>
        <p:txBody>
          <a:bodyPr lIns="92075" tIns="46038" rIns="92075" bIns="46038"/>
          <a:lstStyle/>
          <a:p>
            <a:pPr lvl="1">
              <a:lnSpc>
                <a:spcPct val="90000"/>
              </a:lnSpc>
            </a:pPr>
            <a:r>
              <a:rPr lang="en-US" sz="2400"/>
              <a:t>Creating new tables</a:t>
            </a:r>
          </a:p>
          <a:p>
            <a:pPr lvl="1">
              <a:lnSpc>
                <a:spcPct val="90000"/>
              </a:lnSpc>
            </a:pPr>
            <a:r>
              <a:rPr lang="en-US" sz="2400"/>
              <a:t>Creating a new table by using the CREATE TABLE AS syntax</a:t>
            </a:r>
          </a:p>
          <a:p>
            <a:pPr lvl="1">
              <a:lnSpc>
                <a:spcPct val="90000"/>
              </a:lnSpc>
            </a:pPr>
            <a:r>
              <a:rPr lang="en-US" sz="2400"/>
              <a:t>Modifying column definitions</a:t>
            </a:r>
          </a:p>
          <a:p>
            <a:pPr lvl="1">
              <a:lnSpc>
                <a:spcPct val="90000"/>
              </a:lnSpc>
            </a:pPr>
            <a:r>
              <a:rPr lang="en-US" sz="2400"/>
              <a:t>Verifying that the tables exist</a:t>
            </a:r>
          </a:p>
          <a:p>
            <a:pPr lvl="1">
              <a:lnSpc>
                <a:spcPct val="90000"/>
              </a:lnSpc>
            </a:pPr>
            <a:r>
              <a:rPr lang="en-US" sz="2400"/>
              <a:t>Dropping tables</a:t>
            </a:r>
          </a:p>
          <a:p>
            <a:pPr lvl="1">
              <a:lnSpc>
                <a:spcPct val="90000"/>
              </a:lnSpc>
            </a:pPr>
            <a:r>
              <a:rPr lang="en-US" sz="2400"/>
              <a:t>Altering tables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ln/>
          <a:effectLst>
            <a:outerShdw dist="53882" dir="2700000" algn="ctr" rotWithShape="0">
              <a:srgbClr val="000000">
                <a:alpha val="50000"/>
              </a:srgbClr>
            </a:outerShdw>
          </a:effectLst>
        </p:spPr>
        <p:txBody>
          <a:bodyPr lIns="92075" tIns="46038" rIns="92075" bIns="46038" anchor="t"/>
          <a:lstStyle/>
          <a:p>
            <a:endParaRPr lang="en-US"/>
          </a:p>
        </p:txBody>
      </p:sp>
      <p:sp>
        <p:nvSpPr>
          <p:cNvPr id="36867" name="Rectangle 3"/>
          <p:cNvSpPr>
            <a:spLocks noGrp="1" noChangeArrowheads="1"/>
          </p:cNvSpPr>
          <p:nvPr>
            <p:ph type="body" idx="1"/>
          </p:nvPr>
        </p:nvSpPr>
        <p:spPr>
          <a:xfrm>
            <a:off x="684213" y="1676400"/>
            <a:ext cx="7772400" cy="579438"/>
          </a:xfrm>
          <a:ln/>
          <a:effectLst>
            <a:outerShdw dist="53882" dir="2700000" algn="ctr" rotWithShape="0">
              <a:srgbClr val="000000">
                <a:alpha val="50000"/>
              </a:srgbClr>
            </a:outerShdw>
          </a:effectLst>
        </p:spPr>
        <p:txBody>
          <a:bodyPr lIns="92075" tIns="46038" rIns="92075" bIns="46038">
            <a:spAutoFit/>
          </a:bodyPr>
          <a:lstStyle/>
          <a:p>
            <a:endParaRPr lang="en-US"/>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ln/>
          <a:effectLst>
            <a:outerShdw dist="53882" dir="2700000" algn="ctr" rotWithShape="0">
              <a:srgbClr val="000000">
                <a:alpha val="50000"/>
              </a:srgbClr>
            </a:outerShdw>
          </a:effectLst>
        </p:spPr>
        <p:txBody>
          <a:bodyPr lIns="92075" tIns="46038" rIns="92075" bIns="46038" anchor="t"/>
          <a:lstStyle/>
          <a:p>
            <a:endParaRPr lang="en-US"/>
          </a:p>
        </p:txBody>
      </p:sp>
      <p:sp>
        <p:nvSpPr>
          <p:cNvPr id="38915" name="Rectangle 3"/>
          <p:cNvSpPr>
            <a:spLocks noGrp="1" noChangeArrowheads="1"/>
          </p:cNvSpPr>
          <p:nvPr>
            <p:ph type="body" idx="1"/>
          </p:nvPr>
        </p:nvSpPr>
        <p:spPr>
          <a:xfrm>
            <a:off x="684213" y="1676400"/>
            <a:ext cx="7772400" cy="579438"/>
          </a:xfrm>
          <a:ln/>
          <a:effectLst>
            <a:outerShdw dist="53882" dir="2700000" algn="ctr" rotWithShape="0">
              <a:srgbClr val="000000">
                <a:alpha val="50000"/>
              </a:srgbClr>
            </a:outerShdw>
          </a:effectLst>
        </p:spPr>
        <p:txBody>
          <a:bodyPr lIns="92075" tIns="46038" rIns="92075" bIns="46038">
            <a:spAutoFit/>
          </a:bodyPr>
          <a:lstStyle/>
          <a:p>
            <a:endParaRPr lang="en-US"/>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ln/>
          <a:effectLst>
            <a:outerShdw dist="53882" dir="2700000" algn="ctr" rotWithShape="0">
              <a:srgbClr val="000000">
                <a:alpha val="50000"/>
              </a:srgbClr>
            </a:outerShdw>
          </a:effectLst>
        </p:spPr>
        <p:txBody>
          <a:bodyPr lIns="92075" tIns="46038" rIns="92075" bIns="46038" anchor="t"/>
          <a:lstStyle/>
          <a:p>
            <a:endParaRPr lang="en-US"/>
          </a:p>
        </p:txBody>
      </p:sp>
      <p:sp>
        <p:nvSpPr>
          <p:cNvPr id="40963" name="Rectangle 3"/>
          <p:cNvSpPr>
            <a:spLocks noGrp="1" noChangeArrowheads="1"/>
          </p:cNvSpPr>
          <p:nvPr>
            <p:ph type="body" idx="1"/>
          </p:nvPr>
        </p:nvSpPr>
        <p:spPr>
          <a:xfrm>
            <a:off x="685800" y="1676400"/>
            <a:ext cx="7772400" cy="579438"/>
          </a:xfrm>
          <a:ln/>
          <a:effectLst>
            <a:outerShdw dist="53882" dir="2700000" algn="ctr" rotWithShape="0">
              <a:srgbClr val="000000">
                <a:alpha val="50000"/>
              </a:srgbClr>
            </a:outerShdw>
          </a:effectLst>
        </p:spPr>
        <p:txBody>
          <a:bodyPr lIns="92075" tIns="46038" rIns="92075" bIns="46038">
            <a:spAutoFit/>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Objectives</a:t>
            </a:r>
          </a:p>
        </p:txBody>
      </p:sp>
      <p:sp>
        <p:nvSpPr>
          <p:cNvPr id="6147" name="Rectangle 3"/>
          <p:cNvSpPr>
            <a:spLocks noGrp="1" noChangeArrowheads="1"/>
          </p:cNvSpPr>
          <p:nvPr>
            <p:ph type="body" idx="1"/>
          </p:nvPr>
        </p:nvSpPr>
        <p:spPr>
          <a:xfrm>
            <a:off x="860425" y="1795463"/>
            <a:ext cx="7385050" cy="4057650"/>
          </a:xfrm>
          <a:noFill/>
          <a:ln/>
          <a:effectLst>
            <a:outerShdw dist="53882" dir="2700000" algn="ctr" rotWithShape="0">
              <a:srgbClr val="000000">
                <a:alpha val="50000"/>
              </a:srgbClr>
            </a:outerShdw>
          </a:effectLst>
        </p:spPr>
        <p:txBody>
          <a:bodyPr lIns="92075" tIns="46038" rIns="92075" bIns="46038">
            <a:spAutoFit/>
          </a:bodyPr>
          <a:lstStyle/>
          <a:p>
            <a:r>
              <a:rPr lang="en-US"/>
              <a:t>After completing this lesson, you should be able to do the following:</a:t>
            </a:r>
          </a:p>
          <a:p>
            <a:pPr lvl="1"/>
            <a:r>
              <a:rPr lang="en-US"/>
              <a:t>Describe the main database objects</a:t>
            </a:r>
          </a:p>
          <a:p>
            <a:pPr lvl="1"/>
            <a:r>
              <a:rPr lang="en-US"/>
              <a:t>Create tables</a:t>
            </a:r>
          </a:p>
          <a:p>
            <a:pPr lvl="1"/>
            <a:r>
              <a:rPr lang="en-US"/>
              <a:t>Describe the data types that can be used when specifying column definition</a:t>
            </a:r>
          </a:p>
          <a:p>
            <a:pPr lvl="1"/>
            <a:r>
              <a:rPr lang="en-US"/>
              <a:t>Alter table definitions</a:t>
            </a:r>
          </a:p>
          <a:p>
            <a:pPr lvl="1"/>
            <a:r>
              <a:rPr lang="en-US"/>
              <a:t>Drop, rename, and truncate tables</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blackWhite">
          <a:xfrm>
            <a:off x="1179513" y="1595438"/>
            <a:ext cx="6786562" cy="3609975"/>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8195" name="Rectangle 3"/>
          <p:cNvSpPr>
            <a:spLocks noGrp="1" noChangeArrowheads="1"/>
          </p:cNvSpPr>
          <p:nvPr>
            <p:ph type="title"/>
          </p:nvPr>
        </p:nvSpPr>
        <p:spPr>
          <a:xfrm>
            <a:off x="922338" y="530225"/>
            <a:ext cx="7299325" cy="881063"/>
          </a:xfrm>
          <a:noFill/>
          <a:ln/>
          <a:effectLst>
            <a:outerShdw dist="53882" dir="2700000" algn="ctr" rotWithShape="0">
              <a:srgbClr val="000000">
                <a:alpha val="50000"/>
              </a:srgbClr>
            </a:outerShdw>
          </a:effectLst>
        </p:spPr>
        <p:txBody>
          <a:bodyPr lIns="92075" tIns="46038" rIns="92075" bIns="46038" anchor="t"/>
          <a:lstStyle/>
          <a:p>
            <a:r>
              <a:rPr lang="en-US" sz="4300"/>
              <a:t>Database Objects</a:t>
            </a:r>
          </a:p>
        </p:txBody>
      </p:sp>
      <p:sp>
        <p:nvSpPr>
          <p:cNvPr id="8196" name="Line 4"/>
          <p:cNvSpPr>
            <a:spLocks noChangeShapeType="1"/>
          </p:cNvSpPr>
          <p:nvPr/>
        </p:nvSpPr>
        <p:spPr bwMode="auto">
          <a:xfrm>
            <a:off x="1162050" y="3019425"/>
            <a:ext cx="6813550" cy="0"/>
          </a:xfrm>
          <a:prstGeom prst="line">
            <a:avLst/>
          </a:prstGeom>
          <a:noFill/>
          <a:ln w="12700">
            <a:solidFill>
              <a:srgbClr val="000000"/>
            </a:solidFill>
            <a:round/>
            <a:headEnd type="none" w="sm" len="sm"/>
            <a:tailEnd type="none" w="sm" len="sm"/>
          </a:ln>
          <a:effectLst/>
        </p:spPr>
        <p:txBody>
          <a:bodyPr/>
          <a:lstStyle/>
          <a:p>
            <a:endParaRPr lang="en-US"/>
          </a:p>
        </p:txBody>
      </p:sp>
      <p:sp>
        <p:nvSpPr>
          <p:cNvPr id="8197" name="Line 5"/>
          <p:cNvSpPr>
            <a:spLocks noChangeShapeType="1"/>
          </p:cNvSpPr>
          <p:nvPr/>
        </p:nvSpPr>
        <p:spPr bwMode="auto">
          <a:xfrm>
            <a:off x="1162050" y="3876675"/>
            <a:ext cx="6819900" cy="0"/>
          </a:xfrm>
          <a:prstGeom prst="line">
            <a:avLst/>
          </a:prstGeom>
          <a:noFill/>
          <a:ln w="12700">
            <a:solidFill>
              <a:srgbClr val="000000"/>
            </a:solidFill>
            <a:round/>
            <a:headEnd type="none" w="sm" len="sm"/>
            <a:tailEnd type="none" w="sm" len="sm"/>
          </a:ln>
          <a:effectLst/>
        </p:spPr>
        <p:txBody>
          <a:bodyPr/>
          <a:lstStyle/>
          <a:p>
            <a:endParaRPr lang="en-US"/>
          </a:p>
        </p:txBody>
      </p:sp>
      <p:sp>
        <p:nvSpPr>
          <p:cNvPr id="8198" name="Line 6"/>
          <p:cNvSpPr>
            <a:spLocks noChangeShapeType="1"/>
          </p:cNvSpPr>
          <p:nvPr/>
        </p:nvSpPr>
        <p:spPr bwMode="auto">
          <a:xfrm>
            <a:off x="1162050" y="4303713"/>
            <a:ext cx="6816725" cy="0"/>
          </a:xfrm>
          <a:prstGeom prst="line">
            <a:avLst/>
          </a:prstGeom>
          <a:noFill/>
          <a:ln w="12700">
            <a:solidFill>
              <a:srgbClr val="000000"/>
            </a:solidFill>
            <a:round/>
            <a:headEnd type="none" w="sm" len="sm"/>
            <a:tailEnd type="none" w="sm" len="sm"/>
          </a:ln>
          <a:effectLst/>
        </p:spPr>
        <p:txBody>
          <a:bodyPr/>
          <a:lstStyle/>
          <a:p>
            <a:endParaRPr lang="en-US"/>
          </a:p>
        </p:txBody>
      </p:sp>
      <p:sp>
        <p:nvSpPr>
          <p:cNvPr id="8199" name="Line 7"/>
          <p:cNvSpPr>
            <a:spLocks noChangeShapeType="1"/>
          </p:cNvSpPr>
          <p:nvPr/>
        </p:nvSpPr>
        <p:spPr bwMode="auto">
          <a:xfrm>
            <a:off x="1162050" y="4737100"/>
            <a:ext cx="6816725" cy="0"/>
          </a:xfrm>
          <a:prstGeom prst="line">
            <a:avLst/>
          </a:prstGeom>
          <a:noFill/>
          <a:ln w="12700">
            <a:solidFill>
              <a:srgbClr val="000000"/>
            </a:solidFill>
            <a:round/>
            <a:headEnd type="none" w="sm" len="sm"/>
            <a:tailEnd type="none" w="sm" len="sm"/>
          </a:ln>
          <a:effectLst/>
        </p:spPr>
        <p:txBody>
          <a:bodyPr/>
          <a:lstStyle/>
          <a:p>
            <a:endParaRPr lang="en-US"/>
          </a:p>
        </p:txBody>
      </p:sp>
      <p:sp>
        <p:nvSpPr>
          <p:cNvPr id="8200" name="Line 8"/>
          <p:cNvSpPr>
            <a:spLocks noChangeShapeType="1"/>
          </p:cNvSpPr>
          <p:nvPr/>
        </p:nvSpPr>
        <p:spPr bwMode="auto">
          <a:xfrm>
            <a:off x="1181100" y="2151063"/>
            <a:ext cx="6797675" cy="0"/>
          </a:xfrm>
          <a:prstGeom prst="line">
            <a:avLst/>
          </a:prstGeom>
          <a:noFill/>
          <a:ln w="50800">
            <a:solidFill>
              <a:srgbClr val="000000"/>
            </a:solidFill>
            <a:round/>
            <a:headEnd type="none" w="sm" len="sm"/>
            <a:tailEnd type="none" w="sm" len="sm"/>
          </a:ln>
          <a:effectLst/>
        </p:spPr>
        <p:txBody>
          <a:bodyPr/>
          <a:lstStyle/>
          <a:p>
            <a:endParaRPr lang="en-US"/>
          </a:p>
        </p:txBody>
      </p:sp>
      <p:sp>
        <p:nvSpPr>
          <p:cNvPr id="8201" name="Rectangle 9"/>
          <p:cNvSpPr>
            <a:spLocks noChangeArrowheads="1"/>
          </p:cNvSpPr>
          <p:nvPr/>
        </p:nvSpPr>
        <p:spPr bwMode="ltGray">
          <a:xfrm>
            <a:off x="1190625" y="2190750"/>
            <a:ext cx="6772275" cy="81915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8202" name="Line 10"/>
          <p:cNvSpPr>
            <a:spLocks noChangeShapeType="1"/>
          </p:cNvSpPr>
          <p:nvPr/>
        </p:nvSpPr>
        <p:spPr bwMode="auto">
          <a:xfrm flipV="1">
            <a:off x="2752725" y="1600200"/>
            <a:ext cx="0" cy="3619500"/>
          </a:xfrm>
          <a:prstGeom prst="line">
            <a:avLst/>
          </a:prstGeom>
          <a:noFill/>
          <a:ln w="12700">
            <a:solidFill>
              <a:srgbClr val="000000"/>
            </a:solidFill>
            <a:round/>
            <a:headEnd type="none" w="sm" len="sm"/>
            <a:tailEnd type="none" w="sm" len="sm"/>
          </a:ln>
          <a:effectLst/>
        </p:spPr>
        <p:txBody>
          <a:bodyPr/>
          <a:lstStyle/>
          <a:p>
            <a:endParaRPr lang="en-US"/>
          </a:p>
        </p:txBody>
      </p:sp>
      <p:sp>
        <p:nvSpPr>
          <p:cNvPr id="8203" name="Rectangle 11"/>
          <p:cNvSpPr>
            <a:spLocks noChangeArrowheads="1"/>
          </p:cNvSpPr>
          <p:nvPr/>
        </p:nvSpPr>
        <p:spPr bwMode="blackWhite">
          <a:xfrm>
            <a:off x="1228725" y="1662113"/>
            <a:ext cx="6748463" cy="3497262"/>
          </a:xfrm>
          <a:prstGeom prst="rect">
            <a:avLst/>
          </a:prstGeom>
          <a:noFill/>
          <a:ln w="9525">
            <a:noFill/>
            <a:miter lim="800000"/>
            <a:headEnd/>
            <a:tailEnd/>
          </a:ln>
          <a:effectLst/>
        </p:spPr>
        <p:txBody>
          <a:bodyPr lIns="92075" tIns="46038" rIns="92075" bIns="46038">
            <a:spAutoFit/>
          </a:bodyPr>
          <a:lstStyle/>
          <a:p>
            <a:pPr marL="114300" defTabSz="919163">
              <a:lnSpc>
                <a:spcPct val="150000"/>
              </a:lnSpc>
              <a:tabLst>
                <a:tab pos="1658938" algn="l"/>
              </a:tabLst>
            </a:pPr>
            <a:r>
              <a:rPr lang="en-US" sz="1800" b="1">
                <a:solidFill>
                  <a:srgbClr val="000000"/>
                </a:solidFill>
                <a:latin typeface="Arial" pitchFamily="34" charset="0"/>
              </a:rPr>
              <a:t>Object	Description</a:t>
            </a:r>
          </a:p>
          <a:p>
            <a:pPr marL="114300" defTabSz="919163">
              <a:lnSpc>
                <a:spcPct val="150000"/>
              </a:lnSpc>
              <a:tabLst>
                <a:tab pos="1658938" algn="l"/>
              </a:tabLst>
            </a:pPr>
            <a:r>
              <a:rPr lang="en-US" sz="1800" b="1">
                <a:solidFill>
                  <a:srgbClr val="000000"/>
                </a:solidFill>
                <a:latin typeface="Arial" pitchFamily="34" charset="0"/>
              </a:rPr>
              <a:t>Table	Basic unit of storage; composed of rows  		and columns</a:t>
            </a:r>
          </a:p>
          <a:p>
            <a:pPr marL="114300" defTabSz="919163">
              <a:lnSpc>
                <a:spcPct val="150000"/>
              </a:lnSpc>
              <a:tabLst>
                <a:tab pos="1658938" algn="l"/>
              </a:tabLst>
            </a:pPr>
            <a:r>
              <a:rPr lang="en-US" sz="1800" b="1">
                <a:solidFill>
                  <a:srgbClr val="000000"/>
                </a:solidFill>
                <a:latin typeface="Arial" pitchFamily="34" charset="0"/>
              </a:rPr>
              <a:t>View 	Logically represents subsets of data from    	one or more tables</a:t>
            </a:r>
          </a:p>
          <a:p>
            <a:pPr marL="114300" defTabSz="919163">
              <a:lnSpc>
                <a:spcPct val="150000"/>
              </a:lnSpc>
              <a:tabLst>
                <a:tab pos="1658938" algn="l"/>
              </a:tabLst>
            </a:pPr>
            <a:r>
              <a:rPr lang="en-US" sz="1800" b="1">
                <a:solidFill>
                  <a:srgbClr val="000000"/>
                </a:solidFill>
                <a:latin typeface="Arial" pitchFamily="34" charset="0"/>
              </a:rPr>
              <a:t>Sequence 	Generates primary key values</a:t>
            </a:r>
          </a:p>
          <a:p>
            <a:pPr marL="114300" defTabSz="919163">
              <a:lnSpc>
                <a:spcPct val="120000"/>
              </a:lnSpc>
              <a:spcBef>
                <a:spcPct val="35000"/>
              </a:spcBef>
              <a:tabLst>
                <a:tab pos="1658938" algn="l"/>
              </a:tabLst>
            </a:pPr>
            <a:r>
              <a:rPr lang="en-US" sz="1800" b="1">
                <a:solidFill>
                  <a:srgbClr val="000000"/>
                </a:solidFill>
                <a:latin typeface="Arial" pitchFamily="34" charset="0"/>
              </a:rPr>
              <a:t>Index	Improves the performance of some queries</a:t>
            </a:r>
          </a:p>
          <a:p>
            <a:pPr marL="114300" defTabSz="919163">
              <a:lnSpc>
                <a:spcPct val="150000"/>
              </a:lnSpc>
              <a:tabLst>
                <a:tab pos="1658938" algn="l"/>
              </a:tabLst>
            </a:pPr>
            <a:r>
              <a:rPr lang="en-US" sz="1800" b="1">
                <a:solidFill>
                  <a:srgbClr val="000000"/>
                </a:solidFill>
                <a:latin typeface="Arial" pitchFamily="34" charset="0"/>
              </a:rPr>
              <a:t>Synonym 	Gives alternative names to objects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201"/>
                                        </p:tgtEl>
                                        <p:attrNameLst>
                                          <p:attrName>style.visibility</p:attrName>
                                        </p:attrNameLst>
                                      </p:cBhvr>
                                      <p:to>
                                        <p:strVal val="visible"/>
                                      </p:to>
                                    </p:set>
                                    <p:animEffect transition="in" filter="wipe(up)">
                                      <p:cBhvr>
                                        <p:cTn id="7" dur="500"/>
                                        <p:tgtEl>
                                          <p:spTgt spid="8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Naming Conventions</a:t>
            </a:r>
          </a:p>
        </p:txBody>
      </p:sp>
      <p:sp>
        <p:nvSpPr>
          <p:cNvPr id="10243" name="Rectangle 3"/>
          <p:cNvSpPr>
            <a:spLocks noGrp="1" noChangeArrowheads="1"/>
          </p:cNvSpPr>
          <p:nvPr>
            <p:ph type="body" idx="1"/>
          </p:nvPr>
        </p:nvSpPr>
        <p:spPr>
          <a:xfrm>
            <a:off x="858838" y="1795463"/>
            <a:ext cx="7385050" cy="2997200"/>
          </a:xfrm>
          <a:noFill/>
          <a:ln/>
          <a:effectLst>
            <a:outerShdw dist="53882" dir="2700000" algn="ctr" rotWithShape="0">
              <a:srgbClr val="000000">
                <a:alpha val="50000"/>
              </a:srgbClr>
            </a:outerShdw>
          </a:effectLst>
        </p:spPr>
        <p:txBody>
          <a:bodyPr lIns="92075" tIns="46038" rIns="92075" bIns="46038">
            <a:spAutoFit/>
          </a:bodyPr>
          <a:lstStyle/>
          <a:p>
            <a:pPr lvl="1"/>
            <a:r>
              <a:rPr lang="en-US"/>
              <a:t>Must begin with a letter</a:t>
            </a:r>
          </a:p>
          <a:p>
            <a:pPr lvl="1"/>
            <a:r>
              <a:rPr lang="en-US"/>
              <a:t>Can be 1–30 characters long</a:t>
            </a:r>
          </a:p>
          <a:p>
            <a:pPr lvl="1"/>
            <a:r>
              <a:rPr lang="en-US"/>
              <a:t>Must contain only A–Z, a–z, 0–9, _, $, and #</a:t>
            </a:r>
          </a:p>
          <a:p>
            <a:pPr lvl="1"/>
            <a:r>
              <a:rPr lang="en-US"/>
              <a:t>Must not duplicate the name of another object owned by the same user</a:t>
            </a:r>
          </a:p>
          <a:p>
            <a:pPr lvl="1"/>
            <a:r>
              <a:rPr lang="en-US"/>
              <a:t>Must not be an Oracle Server reserved word</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The CREATE TABLE Statement</a:t>
            </a:r>
          </a:p>
        </p:txBody>
      </p:sp>
      <p:sp>
        <p:nvSpPr>
          <p:cNvPr id="12291" name="Rectangle 3"/>
          <p:cNvSpPr>
            <a:spLocks noGrp="1" noChangeArrowheads="1"/>
          </p:cNvSpPr>
          <p:nvPr>
            <p:ph type="body" idx="1"/>
          </p:nvPr>
        </p:nvSpPr>
        <p:spPr>
          <a:xfrm>
            <a:off x="857250" y="1397000"/>
            <a:ext cx="7385050" cy="3735388"/>
          </a:xfrm>
          <a:noFill/>
          <a:ln/>
          <a:effectLst>
            <a:outerShdw dist="53882" dir="2700000" algn="ctr" rotWithShape="0">
              <a:srgbClr val="000000">
                <a:alpha val="50000"/>
              </a:srgbClr>
            </a:outerShdw>
          </a:effectLst>
        </p:spPr>
        <p:txBody>
          <a:bodyPr lIns="92075" tIns="46038" rIns="92075" bIns="46038">
            <a:spAutoFit/>
          </a:bodyPr>
          <a:lstStyle/>
          <a:p>
            <a:pPr lvl="1"/>
            <a:r>
              <a:rPr lang="en-US"/>
              <a:t>You must have :</a:t>
            </a:r>
          </a:p>
          <a:p>
            <a:pPr lvl="2"/>
            <a:r>
              <a:rPr lang="en-US"/>
              <a:t>CREATE TABLE privilege</a:t>
            </a:r>
          </a:p>
          <a:p>
            <a:pPr lvl="2"/>
            <a:r>
              <a:rPr lang="en-US"/>
              <a:t>A storage area</a:t>
            </a:r>
          </a:p>
          <a:p>
            <a:pPr lvl="2">
              <a:buFontTx/>
              <a:buNone/>
            </a:pPr>
            <a:endParaRPr lang="en-US"/>
          </a:p>
          <a:p>
            <a:pPr lvl="1">
              <a:buFontTx/>
              <a:buNone/>
            </a:pPr>
            <a:endParaRPr lang="en-US"/>
          </a:p>
          <a:p>
            <a:pPr lvl="1"/>
            <a:r>
              <a:rPr lang="en-US"/>
              <a:t>You specify:</a:t>
            </a:r>
          </a:p>
          <a:p>
            <a:pPr lvl="2"/>
            <a:r>
              <a:rPr lang="en-US"/>
              <a:t>Table name</a:t>
            </a:r>
          </a:p>
          <a:p>
            <a:pPr lvl="2"/>
            <a:r>
              <a:rPr lang="en-US"/>
              <a:t>Column name, column datatype, and column size</a:t>
            </a:r>
          </a:p>
        </p:txBody>
      </p:sp>
      <p:sp>
        <p:nvSpPr>
          <p:cNvPr id="12292" name="Rectangle 4"/>
          <p:cNvSpPr>
            <a:spLocks noChangeArrowheads="1"/>
          </p:cNvSpPr>
          <p:nvPr/>
        </p:nvSpPr>
        <p:spPr bwMode="blackWhite">
          <a:xfrm>
            <a:off x="933450" y="3214688"/>
            <a:ext cx="7491413"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12293" name="Rectangle 5"/>
          <p:cNvSpPr>
            <a:spLocks noChangeArrowheads="1"/>
          </p:cNvSpPr>
          <p:nvPr/>
        </p:nvSpPr>
        <p:spPr bwMode="blackWhite">
          <a:xfrm>
            <a:off x="1081088" y="3187700"/>
            <a:ext cx="7165975" cy="666750"/>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CREATE TABLE [</a:t>
            </a:r>
            <a:r>
              <a:rPr lang="en-US" sz="1800" b="1" i="1">
                <a:solidFill>
                  <a:srgbClr val="000000"/>
                </a:solidFill>
                <a:latin typeface="Courier New" pitchFamily="49" charset="0"/>
              </a:rPr>
              <a:t>schema</a:t>
            </a:r>
            <a:r>
              <a:rPr lang="en-US" sz="1800" b="1">
                <a:solidFill>
                  <a:srgbClr val="000000"/>
                </a:solidFill>
                <a:latin typeface="Courier New" pitchFamily="49" charset="0"/>
              </a:rPr>
              <a:t>.]</a:t>
            </a:r>
            <a:r>
              <a:rPr lang="en-US" sz="1800" b="1" i="1">
                <a:solidFill>
                  <a:srgbClr val="000000"/>
                </a:solidFill>
                <a:latin typeface="Courier New" pitchFamily="49" charset="0"/>
              </a:rPr>
              <a:t>table</a:t>
            </a:r>
          </a:p>
          <a:p>
            <a:pPr>
              <a:tabLst>
                <a:tab pos="1200150" algn="l"/>
              </a:tabLst>
            </a:pPr>
            <a:r>
              <a:rPr lang="en-US" sz="1800" b="1">
                <a:solidFill>
                  <a:srgbClr val="000000"/>
                </a:solidFill>
                <a:latin typeface="Courier New" pitchFamily="49" charset="0"/>
              </a:rPr>
              <a:t>	    (</a:t>
            </a:r>
            <a:r>
              <a:rPr lang="en-US" sz="1800" b="1" i="1">
                <a:solidFill>
                  <a:srgbClr val="000000"/>
                </a:solidFill>
                <a:latin typeface="Courier New" pitchFamily="49" charset="0"/>
              </a:rPr>
              <a:t>column</a:t>
            </a:r>
            <a:r>
              <a:rPr lang="en-US" sz="1800" b="1">
                <a:solidFill>
                  <a:srgbClr val="000000"/>
                </a:solidFill>
                <a:latin typeface="Courier New" pitchFamily="49" charset="0"/>
              </a:rPr>
              <a:t> </a:t>
            </a:r>
            <a:r>
              <a:rPr lang="en-US" sz="1800" b="1" i="1">
                <a:solidFill>
                  <a:srgbClr val="000000"/>
                </a:solidFill>
                <a:latin typeface="Courier New" pitchFamily="49" charset="0"/>
              </a:rPr>
              <a:t>datatype</a:t>
            </a:r>
            <a:r>
              <a:rPr lang="en-US" sz="1800" b="1">
                <a:solidFill>
                  <a:srgbClr val="000000"/>
                </a:solidFill>
                <a:latin typeface="Courier New" pitchFamily="49" charset="0"/>
              </a:rPr>
              <a:t> [DEFAULT </a:t>
            </a:r>
            <a:r>
              <a:rPr lang="en-US" sz="1800" b="1" i="1">
                <a:solidFill>
                  <a:srgbClr val="000000"/>
                </a:solidFill>
                <a:latin typeface="Courier New" pitchFamily="49" charset="0"/>
              </a:rPr>
              <a:t>expr</a:t>
            </a:r>
            <a:r>
              <a:rPr lang="en-US" sz="1800" b="1">
                <a:solidFill>
                  <a:srgbClr val="000000"/>
                </a:solidFill>
                <a:latin typeface="Courier New" pitchFamily="49" charset="0"/>
              </a:rPr>
              <a:t>][, ...]);</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Creating Tables</a:t>
            </a:r>
          </a:p>
        </p:txBody>
      </p:sp>
      <p:sp>
        <p:nvSpPr>
          <p:cNvPr id="14339" name="Rectangle 3"/>
          <p:cNvSpPr>
            <a:spLocks noChangeArrowheads="1"/>
          </p:cNvSpPr>
          <p:nvPr/>
        </p:nvSpPr>
        <p:spPr bwMode="blackWhite">
          <a:xfrm>
            <a:off x="933450" y="4384675"/>
            <a:ext cx="7491413" cy="14906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p:txBody>
      </p:sp>
      <p:sp>
        <p:nvSpPr>
          <p:cNvPr id="14340" name="Rectangle 4"/>
          <p:cNvSpPr>
            <a:spLocks noChangeArrowheads="1"/>
          </p:cNvSpPr>
          <p:nvPr/>
        </p:nvSpPr>
        <p:spPr bwMode="auto">
          <a:xfrm>
            <a:off x="928688" y="985838"/>
            <a:ext cx="7385050" cy="1066800"/>
          </a:xfrm>
          <a:prstGeom prst="rect">
            <a:avLst/>
          </a:prstGeom>
          <a:noFill/>
          <a:ln w="9525">
            <a:noFill/>
            <a:miter lim="800000"/>
            <a:headEnd/>
            <a:tailEnd/>
          </a:ln>
          <a:effectLst>
            <a:outerShdw dist="53882" dir="2700000" algn="ctr" rotWithShape="0">
              <a:schemeClr val="bg2">
                <a:alpha val="50000"/>
              </a:schemeClr>
            </a:outerShdw>
          </a:effectLst>
        </p:spPr>
        <p:txBody>
          <a:bodyPr wrap="none" anchor="ctr"/>
          <a:lstStyle/>
          <a:p>
            <a:endParaRPr lang="en-US"/>
          </a:p>
        </p:txBody>
      </p:sp>
      <p:sp>
        <p:nvSpPr>
          <p:cNvPr id="14341" name="Rectangle 5"/>
          <p:cNvSpPr>
            <a:spLocks noChangeArrowheads="1"/>
          </p:cNvSpPr>
          <p:nvPr/>
        </p:nvSpPr>
        <p:spPr bwMode="auto">
          <a:xfrm>
            <a:off x="963613" y="3244850"/>
            <a:ext cx="7385050" cy="1066800"/>
          </a:xfrm>
          <a:prstGeom prst="rect">
            <a:avLst/>
          </a:prstGeom>
          <a:noFill/>
          <a:ln w="9525">
            <a:noFill/>
            <a:miter lim="800000"/>
            <a:headEnd/>
            <a:tailEnd/>
          </a:ln>
          <a:effectLst>
            <a:outerShdw dist="53882" dir="2700000" algn="ctr" rotWithShape="0">
              <a:schemeClr val="bg2">
                <a:alpha val="50000"/>
              </a:schemeClr>
            </a:outerShdw>
          </a:effectLst>
        </p:spPr>
        <p:txBody>
          <a:bodyPr wrap="none" anchor="ctr"/>
          <a:lstStyle/>
          <a:p>
            <a:endParaRPr lang="en-US"/>
          </a:p>
        </p:txBody>
      </p:sp>
      <p:sp>
        <p:nvSpPr>
          <p:cNvPr id="14342" name="Rectangle 6"/>
          <p:cNvSpPr>
            <a:spLocks noChangeArrowheads="1"/>
          </p:cNvSpPr>
          <p:nvPr/>
        </p:nvSpPr>
        <p:spPr bwMode="blackWhite">
          <a:xfrm>
            <a:off x="920750" y="1543050"/>
            <a:ext cx="7516813" cy="1550988"/>
          </a:xfrm>
          <a:prstGeom prst="rect">
            <a:avLst/>
          </a:prstGeom>
          <a:solidFill>
            <a:srgbClr val="FFFFCC"/>
          </a:solidFill>
          <a:ln w="9525">
            <a:noFill/>
            <a:miter lim="800000"/>
            <a:headEnd/>
            <a:tailEnd/>
          </a:ln>
          <a:effectLst>
            <a:outerShdw dist="89803" dir="2700000" algn="ctr" rotWithShape="0">
              <a:srgbClr val="000000">
                <a:alpha val="50000"/>
              </a:srgbClr>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 </a:t>
            </a:r>
          </a:p>
        </p:txBody>
      </p:sp>
      <p:sp>
        <p:nvSpPr>
          <p:cNvPr id="14343" name="Rectangle 7"/>
          <p:cNvSpPr>
            <a:spLocks noChangeArrowheads="1"/>
          </p:cNvSpPr>
          <p:nvPr/>
        </p:nvSpPr>
        <p:spPr bwMode="blackWhite">
          <a:xfrm>
            <a:off x="1008063" y="1671638"/>
            <a:ext cx="7315200" cy="1304925"/>
          </a:xfrm>
          <a:prstGeom prst="rect">
            <a:avLst/>
          </a:prstGeom>
          <a:noFill/>
          <a:ln w="9525">
            <a:noFill/>
            <a:miter lim="800000"/>
            <a:headEnd/>
            <a:tailEnd/>
          </a:ln>
          <a:effectLst/>
        </p:spPr>
        <p:txBody>
          <a:bodyPr wrap="none" lIns="92075" tIns="46038" rIns="92075" bIns="46038" anchor="ctr"/>
          <a:lstStyle/>
          <a:p>
            <a:pPr>
              <a:tabLst>
                <a:tab pos="1601788" algn="l"/>
                <a:tab pos="1717675" algn="l"/>
              </a:tabLst>
            </a:pPr>
            <a:r>
              <a:rPr lang="en-US" sz="1800" b="1">
                <a:solidFill>
                  <a:srgbClr val="000000"/>
                </a:solidFill>
                <a:latin typeface="Courier New" pitchFamily="49" charset="0"/>
              </a:rPr>
              <a:t>SQL&gt; CREATE TABLE dept</a:t>
            </a:r>
            <a:br>
              <a:rPr lang="en-US" sz="1800" b="1">
                <a:solidFill>
                  <a:srgbClr val="000000"/>
                </a:solidFill>
                <a:latin typeface="Courier New" pitchFamily="49" charset="0"/>
              </a:rPr>
            </a:br>
            <a:r>
              <a:rPr lang="en-US" sz="1800" b="1">
                <a:solidFill>
                  <a:srgbClr val="000000"/>
                </a:solidFill>
                <a:latin typeface="Courier New" pitchFamily="49" charset="0"/>
              </a:rPr>
              <a:t>  2	(deptno 	NUMBER(2),</a:t>
            </a:r>
          </a:p>
          <a:p>
            <a:pPr>
              <a:tabLst>
                <a:tab pos="1601788" algn="l"/>
                <a:tab pos="1717675" algn="l"/>
              </a:tabLst>
            </a:pPr>
            <a:r>
              <a:rPr lang="en-US" sz="1800" b="1">
                <a:solidFill>
                  <a:srgbClr val="000000"/>
                </a:solidFill>
                <a:latin typeface="Courier New" pitchFamily="49" charset="0"/>
              </a:rPr>
              <a:t>  3  		dname 	VARCHAR2(14),</a:t>
            </a:r>
          </a:p>
          <a:p>
            <a:pPr>
              <a:tabLst>
                <a:tab pos="1601788" algn="l"/>
                <a:tab pos="1717675" algn="l"/>
              </a:tabLst>
            </a:pPr>
            <a:r>
              <a:rPr lang="en-US" sz="1800" b="1">
                <a:solidFill>
                  <a:srgbClr val="000000"/>
                </a:solidFill>
                <a:latin typeface="Courier New" pitchFamily="49" charset="0"/>
              </a:rPr>
              <a:t>  4  		loc 	VARCHAR2(13));</a:t>
            </a:r>
          </a:p>
          <a:p>
            <a:pPr>
              <a:tabLst>
                <a:tab pos="1601788" algn="l"/>
                <a:tab pos="1717675" algn="l"/>
              </a:tabLst>
            </a:pPr>
            <a:r>
              <a:rPr lang="en-US" sz="1800" b="1">
                <a:solidFill>
                  <a:srgbClr val="FF3300"/>
                </a:solidFill>
                <a:effectLst>
                  <a:outerShdw blurRad="38100" dist="38100" dir="2700000" algn="tl">
                    <a:srgbClr val="FFFFFF"/>
                  </a:outerShdw>
                </a:effectLst>
                <a:latin typeface="Courier New" pitchFamily="49" charset="0"/>
              </a:rPr>
              <a:t>Table created.</a:t>
            </a:r>
          </a:p>
        </p:txBody>
      </p:sp>
      <p:sp>
        <p:nvSpPr>
          <p:cNvPr id="14344" name="Rectangle 8"/>
          <p:cNvSpPr>
            <a:spLocks noGrp="1" noChangeArrowheads="1"/>
          </p:cNvSpPr>
          <p:nvPr>
            <p:ph type="body" idx="1"/>
          </p:nvPr>
        </p:nvSpPr>
        <p:spPr>
          <a:xfrm>
            <a:off x="858838" y="1103313"/>
            <a:ext cx="7385050" cy="519112"/>
          </a:xfrm>
          <a:noFill/>
          <a:ln/>
          <a:effectLst>
            <a:outerShdw dist="53882" dir="2700000" algn="ctr" rotWithShape="0">
              <a:srgbClr val="000000">
                <a:alpha val="50000"/>
              </a:srgbClr>
            </a:outerShdw>
          </a:effectLst>
        </p:spPr>
        <p:txBody>
          <a:bodyPr lIns="92075" tIns="46038" rIns="92075" bIns="46038">
            <a:spAutoFit/>
          </a:bodyPr>
          <a:lstStyle/>
          <a:p>
            <a:pPr lvl="1"/>
            <a:r>
              <a:rPr lang="en-US"/>
              <a:t>Create the table.</a:t>
            </a:r>
          </a:p>
        </p:txBody>
      </p:sp>
      <p:sp>
        <p:nvSpPr>
          <p:cNvPr id="14345" name="Rectangle 9"/>
          <p:cNvSpPr>
            <a:spLocks noChangeArrowheads="1"/>
          </p:cNvSpPr>
          <p:nvPr/>
        </p:nvSpPr>
        <p:spPr bwMode="auto">
          <a:xfrm>
            <a:off x="858838" y="3252788"/>
            <a:ext cx="7385050" cy="498475"/>
          </a:xfrm>
          <a:prstGeom prst="rect">
            <a:avLst/>
          </a:prstGeom>
          <a:noFill/>
          <a:ln w="9525">
            <a:noFill/>
            <a:miter lim="800000"/>
            <a:headEnd/>
            <a:tailEnd/>
          </a:ln>
          <a:effectLst>
            <a:outerShdw dist="53882" dir="2700000" algn="ctr" rotWithShape="0">
              <a:srgbClr val="000000">
                <a:alpha val="50000"/>
              </a:srgbClr>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pPr>
            <a:r>
              <a:rPr lang="en-US" sz="2800" b="1">
                <a:solidFill>
                  <a:srgbClr val="F8F8D3"/>
                </a:solidFill>
                <a:latin typeface="Arial" pitchFamily="34" charset="0"/>
              </a:rPr>
              <a:t>Confirm table creation.</a:t>
            </a:r>
          </a:p>
        </p:txBody>
      </p:sp>
      <p:sp>
        <p:nvSpPr>
          <p:cNvPr id="14346" name="Rectangle 10"/>
          <p:cNvSpPr>
            <a:spLocks noChangeArrowheads="1"/>
          </p:cNvSpPr>
          <p:nvPr/>
        </p:nvSpPr>
        <p:spPr bwMode="blackWhite">
          <a:xfrm>
            <a:off x="920750" y="3733800"/>
            <a:ext cx="7516813" cy="425450"/>
          </a:xfrm>
          <a:prstGeom prst="rect">
            <a:avLst/>
          </a:prstGeom>
          <a:solidFill>
            <a:srgbClr val="FFFFCC"/>
          </a:solidFill>
          <a:ln w="9525">
            <a:noFill/>
            <a:miter lim="800000"/>
            <a:headEnd/>
            <a:tailEnd/>
          </a:ln>
          <a:effectLst>
            <a:outerShdw dist="89803" dir="2700000" algn="ctr" rotWithShape="0">
              <a:srgbClr val="000000">
                <a:alpha val="50000"/>
              </a:srgbClr>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 </a:t>
            </a:r>
          </a:p>
        </p:txBody>
      </p:sp>
      <p:sp>
        <p:nvSpPr>
          <p:cNvPr id="14347" name="Rectangle 11"/>
          <p:cNvSpPr>
            <a:spLocks noChangeArrowheads="1"/>
          </p:cNvSpPr>
          <p:nvPr/>
        </p:nvSpPr>
        <p:spPr bwMode="blackWhite">
          <a:xfrm>
            <a:off x="1054100" y="3736975"/>
            <a:ext cx="7315200" cy="431800"/>
          </a:xfrm>
          <a:prstGeom prst="rect">
            <a:avLst/>
          </a:prstGeom>
          <a:noFill/>
          <a:ln w="9525">
            <a:noFill/>
            <a:miter lim="800000"/>
            <a:headEnd/>
            <a:tailEnd/>
          </a:ln>
          <a:effectLst/>
        </p:spPr>
        <p:txBody>
          <a:bodyPr wrap="none" lIns="92075" tIns="46038" rIns="92075" bIns="46038" anchor="ctr"/>
          <a:lstStyle/>
          <a:p>
            <a:pPr>
              <a:tabLst>
                <a:tab pos="1601788" algn="l"/>
                <a:tab pos="1717675" algn="l"/>
              </a:tabLst>
            </a:pPr>
            <a:r>
              <a:rPr lang="en-US" sz="1800" b="1">
                <a:solidFill>
                  <a:srgbClr val="000000"/>
                </a:solidFill>
                <a:latin typeface="Courier New" pitchFamily="49" charset="0"/>
              </a:rPr>
              <a:t>SQL&gt; DESCRIBE dept</a:t>
            </a:r>
          </a:p>
        </p:txBody>
      </p:sp>
      <p:sp>
        <p:nvSpPr>
          <p:cNvPr id="14348" name="Rectangle 12"/>
          <p:cNvSpPr>
            <a:spLocks noChangeArrowheads="1"/>
          </p:cNvSpPr>
          <p:nvPr/>
        </p:nvSpPr>
        <p:spPr bwMode="blackWhite">
          <a:xfrm>
            <a:off x="889000" y="4403725"/>
            <a:ext cx="7129463" cy="1465263"/>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en-US" sz="1800" b="1">
                <a:solidFill>
                  <a:srgbClr val="000000"/>
                </a:solidFill>
                <a:latin typeface="Courier New" pitchFamily="49" charset="0"/>
              </a:rPr>
              <a:t> Name                        Null?    Type</a:t>
            </a:r>
          </a:p>
          <a:p>
            <a:pPr>
              <a:tabLst>
                <a:tab pos="1828800" algn="l"/>
                <a:tab pos="3086100" algn="l"/>
                <a:tab pos="4229100" algn="l"/>
              </a:tabLst>
            </a:pPr>
            <a:r>
              <a:rPr lang="en-US" sz="1800" b="1">
                <a:solidFill>
                  <a:srgbClr val="000000"/>
                </a:solidFill>
                <a:latin typeface="Courier New" pitchFamily="49" charset="0"/>
              </a:rPr>
              <a:t> --------------------------- -------- ---------</a:t>
            </a:r>
          </a:p>
          <a:p>
            <a:pPr>
              <a:tabLst>
                <a:tab pos="1828800" algn="l"/>
                <a:tab pos="3086100" algn="l"/>
                <a:tab pos="4229100" algn="l"/>
              </a:tabLst>
            </a:pPr>
            <a:r>
              <a:rPr lang="en-US" sz="1800" b="1">
                <a:solidFill>
                  <a:srgbClr val="000000"/>
                </a:solidFill>
                <a:latin typeface="Courier New" pitchFamily="49" charset="0"/>
              </a:rPr>
              <a:t> DEPTNO                               NUMBER(2)</a:t>
            </a:r>
          </a:p>
          <a:p>
            <a:pPr>
              <a:tabLst>
                <a:tab pos="1828800" algn="l"/>
                <a:tab pos="3086100" algn="l"/>
                <a:tab pos="4229100" algn="l"/>
              </a:tabLst>
            </a:pPr>
            <a:r>
              <a:rPr lang="en-US" sz="1800" b="1">
                <a:solidFill>
                  <a:srgbClr val="000000"/>
                </a:solidFill>
                <a:latin typeface="Courier New" pitchFamily="49" charset="0"/>
              </a:rPr>
              <a:t> DNAME                                VARCHAR2(14)</a:t>
            </a:r>
          </a:p>
          <a:p>
            <a:pPr>
              <a:tabLst>
                <a:tab pos="1828800" algn="l"/>
                <a:tab pos="3086100" algn="l"/>
                <a:tab pos="4229100" algn="l"/>
              </a:tabLst>
            </a:pPr>
            <a:r>
              <a:rPr lang="en-US" sz="1800" b="1">
                <a:solidFill>
                  <a:srgbClr val="000000"/>
                </a:solidFill>
                <a:latin typeface="Courier New" pitchFamily="49" charset="0"/>
              </a:rPr>
              <a:t> LOC                                  VARCHAR2(13)</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blackWhite">
          <a:xfrm>
            <a:off x="925513" y="1085850"/>
            <a:ext cx="7294562" cy="2190750"/>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16387" name="Rectangle 3"/>
          <p:cNvSpPr>
            <a:spLocks noGrp="1" noChangeArrowheads="1"/>
          </p:cNvSpPr>
          <p:nvPr>
            <p:ph type="title"/>
          </p:nvPr>
        </p:nvSpPr>
        <p:spPr>
          <a:xfrm>
            <a:off x="922338" y="338138"/>
            <a:ext cx="7299325" cy="881062"/>
          </a:xfrm>
          <a:noFill/>
          <a:ln/>
          <a:effectLst>
            <a:outerShdw dist="53882" dir="2700000" algn="ctr" rotWithShape="0">
              <a:srgbClr val="000000">
                <a:alpha val="50000"/>
              </a:srgbClr>
            </a:outerShdw>
          </a:effectLst>
        </p:spPr>
        <p:txBody>
          <a:bodyPr lIns="92075" tIns="46038" rIns="92075" bIns="46038" anchor="t"/>
          <a:lstStyle/>
          <a:p>
            <a:r>
              <a:rPr lang="en-US" sz="4300"/>
              <a:t>Data types</a:t>
            </a:r>
          </a:p>
        </p:txBody>
      </p:sp>
      <p:sp>
        <p:nvSpPr>
          <p:cNvPr id="16388" name="Rectangle 4"/>
          <p:cNvSpPr>
            <a:spLocks noChangeArrowheads="1"/>
          </p:cNvSpPr>
          <p:nvPr/>
        </p:nvSpPr>
        <p:spPr bwMode="blackWhite">
          <a:xfrm>
            <a:off x="1076325" y="1239838"/>
            <a:ext cx="6872288" cy="1990725"/>
          </a:xfrm>
          <a:prstGeom prst="rect">
            <a:avLst/>
          </a:prstGeom>
          <a:noFill/>
          <a:ln w="9525">
            <a:noFill/>
            <a:miter lim="800000"/>
            <a:headEnd/>
            <a:tailEnd/>
          </a:ln>
          <a:effectLst/>
        </p:spPr>
        <p:txBody>
          <a:bodyPr lIns="92075" tIns="46038" rIns="92075" bIns="46038">
            <a:spAutoFit/>
          </a:bodyPr>
          <a:lstStyle/>
          <a:p>
            <a:pPr>
              <a:lnSpc>
                <a:spcPct val="90000"/>
              </a:lnSpc>
              <a:spcBef>
                <a:spcPct val="60000"/>
              </a:spcBef>
              <a:tabLst>
                <a:tab pos="2684463" algn="l"/>
              </a:tabLst>
            </a:pPr>
            <a:r>
              <a:rPr lang="en-US" sz="1800" b="1">
                <a:solidFill>
                  <a:srgbClr val="000000"/>
                </a:solidFill>
                <a:latin typeface="Arial" pitchFamily="34" charset="0"/>
              </a:rPr>
              <a:t>Datatype	Description</a:t>
            </a:r>
          </a:p>
          <a:p>
            <a:pPr>
              <a:lnSpc>
                <a:spcPct val="90000"/>
              </a:lnSpc>
              <a:spcBef>
                <a:spcPct val="60000"/>
              </a:spcBef>
              <a:tabLst>
                <a:tab pos="2684463" algn="l"/>
              </a:tabLst>
            </a:pPr>
            <a:r>
              <a:rPr lang="en-US" sz="1800" b="1">
                <a:solidFill>
                  <a:srgbClr val="000000"/>
                </a:solidFill>
                <a:latin typeface="Arial" pitchFamily="34" charset="0"/>
              </a:rPr>
              <a:t>VARCHAR2(</a:t>
            </a:r>
            <a:r>
              <a:rPr lang="en-US" sz="1800" b="1" i="1">
                <a:solidFill>
                  <a:srgbClr val="000000"/>
                </a:solidFill>
                <a:latin typeface="Arial" pitchFamily="34" charset="0"/>
              </a:rPr>
              <a:t>size</a:t>
            </a:r>
            <a:r>
              <a:rPr lang="en-US" sz="1800" b="1">
                <a:solidFill>
                  <a:srgbClr val="000000"/>
                </a:solidFill>
                <a:latin typeface="Arial" pitchFamily="34" charset="0"/>
              </a:rPr>
              <a:t>)	Variable-length character data</a:t>
            </a:r>
          </a:p>
          <a:p>
            <a:pPr>
              <a:lnSpc>
                <a:spcPct val="90000"/>
              </a:lnSpc>
              <a:spcBef>
                <a:spcPct val="60000"/>
              </a:spcBef>
              <a:tabLst>
                <a:tab pos="2684463" algn="l"/>
              </a:tabLst>
            </a:pPr>
            <a:r>
              <a:rPr lang="en-US" sz="1800" b="1">
                <a:solidFill>
                  <a:srgbClr val="000000"/>
                </a:solidFill>
                <a:latin typeface="Arial" pitchFamily="34" charset="0"/>
              </a:rPr>
              <a:t>CHAR(</a:t>
            </a:r>
            <a:r>
              <a:rPr lang="en-US" sz="1800" b="1" i="1">
                <a:solidFill>
                  <a:srgbClr val="000000"/>
                </a:solidFill>
                <a:latin typeface="Arial" pitchFamily="34" charset="0"/>
              </a:rPr>
              <a:t>size</a:t>
            </a:r>
            <a:r>
              <a:rPr lang="en-US" sz="1800" b="1">
                <a:solidFill>
                  <a:srgbClr val="000000"/>
                </a:solidFill>
                <a:latin typeface="Arial" pitchFamily="34" charset="0"/>
              </a:rPr>
              <a:t>)  	Fixed-length character data</a:t>
            </a:r>
          </a:p>
          <a:p>
            <a:pPr>
              <a:lnSpc>
                <a:spcPct val="90000"/>
              </a:lnSpc>
              <a:spcBef>
                <a:spcPct val="60000"/>
              </a:spcBef>
              <a:tabLst>
                <a:tab pos="2684463" algn="l"/>
              </a:tabLst>
            </a:pPr>
            <a:r>
              <a:rPr lang="en-US" sz="1800" b="1">
                <a:solidFill>
                  <a:srgbClr val="000000"/>
                </a:solidFill>
                <a:latin typeface="Arial" pitchFamily="34" charset="0"/>
              </a:rPr>
              <a:t>NUMBER(</a:t>
            </a:r>
            <a:r>
              <a:rPr lang="en-US" sz="1800" b="1" i="1">
                <a:solidFill>
                  <a:srgbClr val="000000"/>
                </a:solidFill>
                <a:latin typeface="Arial" pitchFamily="34" charset="0"/>
              </a:rPr>
              <a:t>p</a:t>
            </a:r>
            <a:r>
              <a:rPr lang="en-US" sz="1800" b="1">
                <a:solidFill>
                  <a:srgbClr val="000000"/>
                </a:solidFill>
                <a:latin typeface="Arial" pitchFamily="34" charset="0"/>
              </a:rPr>
              <a:t>,</a:t>
            </a:r>
            <a:r>
              <a:rPr lang="en-US" sz="1800" b="1" i="1">
                <a:solidFill>
                  <a:srgbClr val="000000"/>
                </a:solidFill>
                <a:latin typeface="Arial" pitchFamily="34" charset="0"/>
              </a:rPr>
              <a:t>s)</a:t>
            </a:r>
            <a:r>
              <a:rPr lang="en-US" sz="1800" b="1">
                <a:solidFill>
                  <a:srgbClr val="000000"/>
                </a:solidFill>
                <a:latin typeface="Arial" pitchFamily="34" charset="0"/>
              </a:rPr>
              <a:t>  	Variable-length numeric data</a:t>
            </a:r>
          </a:p>
          <a:p>
            <a:pPr>
              <a:lnSpc>
                <a:spcPct val="90000"/>
              </a:lnSpc>
              <a:spcBef>
                <a:spcPct val="60000"/>
              </a:spcBef>
              <a:tabLst>
                <a:tab pos="2684463" algn="l"/>
              </a:tabLst>
            </a:pPr>
            <a:r>
              <a:rPr lang="en-US" sz="1800" b="1">
                <a:solidFill>
                  <a:srgbClr val="000000"/>
                </a:solidFill>
                <a:latin typeface="Arial" pitchFamily="34" charset="0"/>
              </a:rPr>
              <a:t>DATE 	Date and time values</a:t>
            </a:r>
          </a:p>
        </p:txBody>
      </p:sp>
      <p:sp>
        <p:nvSpPr>
          <p:cNvPr id="16389" name="Line 5"/>
          <p:cNvSpPr>
            <a:spLocks noChangeShapeType="1"/>
          </p:cNvSpPr>
          <p:nvPr/>
        </p:nvSpPr>
        <p:spPr bwMode="auto">
          <a:xfrm>
            <a:off x="939800" y="2003425"/>
            <a:ext cx="7292975" cy="0"/>
          </a:xfrm>
          <a:prstGeom prst="line">
            <a:avLst/>
          </a:prstGeom>
          <a:noFill/>
          <a:ln w="12700">
            <a:solidFill>
              <a:srgbClr val="000000"/>
            </a:solidFill>
            <a:round/>
            <a:headEnd type="none" w="sm" len="sm"/>
            <a:tailEnd type="none" w="sm" len="sm"/>
          </a:ln>
          <a:effectLst/>
        </p:spPr>
        <p:txBody>
          <a:bodyPr/>
          <a:lstStyle/>
          <a:p>
            <a:endParaRPr lang="en-US"/>
          </a:p>
        </p:txBody>
      </p:sp>
      <p:sp>
        <p:nvSpPr>
          <p:cNvPr id="16390" name="Line 6"/>
          <p:cNvSpPr>
            <a:spLocks noChangeShapeType="1"/>
          </p:cNvSpPr>
          <p:nvPr/>
        </p:nvSpPr>
        <p:spPr bwMode="auto">
          <a:xfrm>
            <a:off x="939800" y="1592263"/>
            <a:ext cx="7292975" cy="0"/>
          </a:xfrm>
          <a:prstGeom prst="line">
            <a:avLst/>
          </a:prstGeom>
          <a:noFill/>
          <a:ln w="50800">
            <a:solidFill>
              <a:srgbClr val="000000"/>
            </a:solidFill>
            <a:round/>
            <a:headEnd type="none" w="sm" len="sm"/>
            <a:tailEnd type="none" w="sm" len="sm"/>
          </a:ln>
          <a:effectLst/>
        </p:spPr>
        <p:txBody>
          <a:bodyPr/>
          <a:lstStyle/>
          <a:p>
            <a:endParaRPr lang="en-US"/>
          </a:p>
        </p:txBody>
      </p:sp>
      <p:sp>
        <p:nvSpPr>
          <p:cNvPr id="16391" name="Line 7"/>
          <p:cNvSpPr>
            <a:spLocks noChangeShapeType="1"/>
          </p:cNvSpPr>
          <p:nvPr/>
        </p:nvSpPr>
        <p:spPr bwMode="auto">
          <a:xfrm flipH="1" flipV="1">
            <a:off x="3643313" y="1085850"/>
            <a:ext cx="11112" cy="2114550"/>
          </a:xfrm>
          <a:prstGeom prst="line">
            <a:avLst/>
          </a:prstGeom>
          <a:noFill/>
          <a:ln w="12700">
            <a:solidFill>
              <a:srgbClr val="000000"/>
            </a:solidFill>
            <a:round/>
            <a:headEnd type="none" w="sm" len="sm"/>
            <a:tailEnd type="none" w="sm" len="sm"/>
          </a:ln>
          <a:effectLst/>
        </p:spPr>
        <p:txBody>
          <a:bodyPr/>
          <a:lstStyle/>
          <a:p>
            <a:endParaRPr lang="en-US"/>
          </a:p>
        </p:txBody>
      </p:sp>
      <p:sp>
        <p:nvSpPr>
          <p:cNvPr id="16392" name="Line 8"/>
          <p:cNvSpPr>
            <a:spLocks noChangeShapeType="1"/>
          </p:cNvSpPr>
          <p:nvPr/>
        </p:nvSpPr>
        <p:spPr bwMode="auto">
          <a:xfrm>
            <a:off x="939800" y="2435225"/>
            <a:ext cx="7292975" cy="0"/>
          </a:xfrm>
          <a:prstGeom prst="line">
            <a:avLst/>
          </a:prstGeom>
          <a:noFill/>
          <a:ln w="12700">
            <a:solidFill>
              <a:srgbClr val="000000"/>
            </a:solidFill>
            <a:round/>
            <a:headEnd type="none" w="sm" len="sm"/>
            <a:tailEnd type="none" w="sm" len="sm"/>
          </a:ln>
          <a:effectLst/>
        </p:spPr>
        <p:txBody>
          <a:bodyPr/>
          <a:lstStyle/>
          <a:p>
            <a:endParaRPr lang="en-US"/>
          </a:p>
        </p:txBody>
      </p:sp>
      <p:sp>
        <p:nvSpPr>
          <p:cNvPr id="16393" name="Line 9"/>
          <p:cNvSpPr>
            <a:spLocks noChangeShapeType="1"/>
          </p:cNvSpPr>
          <p:nvPr/>
        </p:nvSpPr>
        <p:spPr bwMode="auto">
          <a:xfrm>
            <a:off x="939800" y="2840038"/>
            <a:ext cx="7292975" cy="0"/>
          </a:xfrm>
          <a:prstGeom prst="line">
            <a:avLst/>
          </a:prstGeom>
          <a:noFill/>
          <a:ln w="12700">
            <a:solidFill>
              <a:srgbClr val="000000"/>
            </a:solidFill>
            <a:round/>
            <a:headEnd type="none" w="sm" len="sm"/>
            <a:tailEnd type="none" w="sm" len="sm"/>
          </a:ln>
          <a:effectLst/>
        </p:spPr>
        <p:txBody>
          <a:bodyPr/>
          <a:lstStyle/>
          <a:p>
            <a:endParaRPr lang="en-US"/>
          </a:p>
        </p:txBody>
      </p:sp>
      <p:sp>
        <p:nvSpPr>
          <p:cNvPr id="16394" name="Line 10"/>
          <p:cNvSpPr>
            <a:spLocks noChangeShapeType="1"/>
          </p:cNvSpPr>
          <p:nvPr/>
        </p:nvSpPr>
        <p:spPr bwMode="auto">
          <a:xfrm>
            <a:off x="939800" y="3257550"/>
            <a:ext cx="7292975" cy="0"/>
          </a:xfrm>
          <a:prstGeom prst="line">
            <a:avLst/>
          </a:prstGeom>
          <a:noFill/>
          <a:ln w="12700">
            <a:solidFill>
              <a:srgbClr val="000000"/>
            </a:solidFill>
            <a:round/>
            <a:headEnd type="none" w="sm" len="sm"/>
            <a:tailEnd type="none" w="sm" len="sm"/>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The ALTER TABLE Statement</a:t>
            </a:r>
          </a:p>
        </p:txBody>
      </p:sp>
      <p:sp>
        <p:nvSpPr>
          <p:cNvPr id="18435" name="Rectangle 3"/>
          <p:cNvSpPr>
            <a:spLocks noGrp="1" noChangeArrowheads="1"/>
          </p:cNvSpPr>
          <p:nvPr>
            <p:ph type="body" idx="1"/>
          </p:nvPr>
        </p:nvSpPr>
        <p:spPr>
          <a:xfrm>
            <a:off x="849066" y="1066800"/>
            <a:ext cx="7594600" cy="2653676"/>
          </a:xfrm>
          <a:noFill/>
          <a:ln/>
          <a:effectLst>
            <a:outerShdw dist="53882" dir="2700000" algn="ctr" rotWithShape="0">
              <a:srgbClr val="000000">
                <a:alpha val="50000"/>
              </a:srgbClr>
            </a:outerShdw>
          </a:effectLst>
        </p:spPr>
        <p:txBody>
          <a:bodyPr lIns="92075" tIns="46038" rIns="92075" bIns="46038">
            <a:spAutoFit/>
          </a:bodyPr>
          <a:lstStyle/>
          <a:p>
            <a:r>
              <a:rPr lang="en-US" dirty="0"/>
              <a:t>Use the ALTER TABLE statement to:</a:t>
            </a:r>
          </a:p>
          <a:p>
            <a:pPr lvl="1"/>
            <a:r>
              <a:rPr lang="en-US" dirty="0"/>
              <a:t>Add a new column</a:t>
            </a:r>
          </a:p>
          <a:p>
            <a:pPr lvl="1"/>
            <a:r>
              <a:rPr lang="en-US" dirty="0"/>
              <a:t>Modify an existing column</a:t>
            </a:r>
          </a:p>
          <a:p>
            <a:pPr lvl="1"/>
            <a:r>
              <a:rPr lang="en-US" dirty="0"/>
              <a:t>Define a default value for the new </a:t>
            </a:r>
            <a:r>
              <a:rPr lang="en-US" dirty="0" smtClean="0"/>
              <a:t>column</a:t>
            </a:r>
          </a:p>
          <a:p>
            <a:pPr lvl="1"/>
            <a:r>
              <a:rPr lang="en-US" dirty="0" smtClean="0"/>
              <a:t>ADD, Drop, Modify, Rename</a:t>
            </a:r>
            <a:endParaRPr lang="en-US" dirty="0"/>
          </a:p>
        </p:txBody>
      </p:sp>
      <p:sp>
        <p:nvSpPr>
          <p:cNvPr id="18436" name="Rectangle 4"/>
          <p:cNvSpPr>
            <a:spLocks noChangeArrowheads="1"/>
          </p:cNvSpPr>
          <p:nvPr/>
        </p:nvSpPr>
        <p:spPr bwMode="blackWhite">
          <a:xfrm>
            <a:off x="896938" y="3629025"/>
            <a:ext cx="7527925" cy="9159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p:txBody>
      </p:sp>
      <p:sp>
        <p:nvSpPr>
          <p:cNvPr id="18437" name="Rectangle 5"/>
          <p:cNvSpPr>
            <a:spLocks noChangeArrowheads="1"/>
          </p:cNvSpPr>
          <p:nvPr/>
        </p:nvSpPr>
        <p:spPr bwMode="blackWhite">
          <a:xfrm>
            <a:off x="904875" y="4849813"/>
            <a:ext cx="7519988"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a:p>
            <a:pPr>
              <a:tabLst>
                <a:tab pos="692150" algn="l"/>
                <a:tab pos="1200150" algn="l"/>
              </a:tabLst>
            </a:pPr>
            <a:endParaRPr lang="en-US" sz="1800" b="1">
              <a:solidFill>
                <a:srgbClr val="000000"/>
              </a:solidFill>
              <a:latin typeface="Courier New" pitchFamily="49" charset="0"/>
            </a:endParaRPr>
          </a:p>
        </p:txBody>
      </p:sp>
      <p:sp>
        <p:nvSpPr>
          <p:cNvPr id="18438" name="Rectangle 6"/>
          <p:cNvSpPr>
            <a:spLocks noChangeArrowheads="1"/>
          </p:cNvSpPr>
          <p:nvPr/>
        </p:nvSpPr>
        <p:spPr bwMode="blackWhite">
          <a:xfrm>
            <a:off x="931863" y="3616325"/>
            <a:ext cx="7300912" cy="941388"/>
          </a:xfrm>
          <a:prstGeom prst="rect">
            <a:avLst/>
          </a:prstGeom>
          <a:noFill/>
          <a:ln w="9525">
            <a:noFill/>
            <a:miter lim="800000"/>
            <a:headEnd/>
            <a:tailEnd/>
          </a:ln>
          <a:effectLst/>
        </p:spPr>
        <p:txBody>
          <a:bodyPr wrap="none" lIns="92075" tIns="46038" rIns="92075" bIns="46038" anchor="ctr"/>
          <a:lstStyle/>
          <a:p>
            <a:pPr>
              <a:tabLst>
                <a:tab pos="692150" algn="l"/>
                <a:tab pos="1200150" algn="l"/>
              </a:tabLst>
            </a:pPr>
            <a:r>
              <a:rPr lang="en-US" sz="1800" b="1">
                <a:solidFill>
                  <a:srgbClr val="000000"/>
                </a:solidFill>
                <a:latin typeface="Courier New" pitchFamily="49" charset="0"/>
              </a:rPr>
              <a:t>ALTER TABLE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692150" algn="l"/>
                <a:tab pos="1200150" algn="l"/>
              </a:tabLst>
            </a:pPr>
            <a:r>
              <a:rPr lang="en-US" sz="1800" b="1">
                <a:solidFill>
                  <a:srgbClr val="000000"/>
                </a:solidFill>
                <a:latin typeface="Courier New" pitchFamily="49" charset="0"/>
              </a:rPr>
              <a:t>ADD		   (</a:t>
            </a:r>
            <a:r>
              <a:rPr lang="en-US" sz="1800" b="1" i="1">
                <a:solidFill>
                  <a:srgbClr val="000000"/>
                </a:solidFill>
                <a:latin typeface="Courier New" pitchFamily="49" charset="0"/>
              </a:rPr>
              <a:t>column datatype </a:t>
            </a:r>
            <a:r>
              <a:rPr lang="en-US" sz="1800" b="1">
                <a:solidFill>
                  <a:srgbClr val="000000"/>
                </a:solidFill>
                <a:latin typeface="Courier New" pitchFamily="49" charset="0"/>
              </a:rPr>
              <a:t>[DEFAULT </a:t>
            </a:r>
            <a:r>
              <a:rPr lang="en-US" sz="1800" b="1" i="1">
                <a:solidFill>
                  <a:srgbClr val="000000"/>
                </a:solidFill>
                <a:latin typeface="Courier New" pitchFamily="49" charset="0"/>
              </a:rPr>
              <a:t>expr</a:t>
            </a:r>
            <a:r>
              <a:rPr lang="en-US" sz="1800" b="1">
                <a:solidFill>
                  <a:srgbClr val="000000"/>
                </a:solidFill>
                <a:latin typeface="Courier New" pitchFamily="49" charset="0"/>
              </a:rPr>
              <a:t>]</a:t>
            </a:r>
          </a:p>
          <a:p>
            <a:pPr>
              <a:tabLst>
                <a:tab pos="692150" algn="l"/>
                <a:tab pos="1200150" algn="l"/>
              </a:tabLst>
            </a:pPr>
            <a:r>
              <a:rPr lang="en-US" sz="1800" b="1">
                <a:solidFill>
                  <a:srgbClr val="000000"/>
                </a:solidFill>
                <a:latin typeface="Courier New" pitchFamily="49" charset="0"/>
              </a:rPr>
              <a:t>		   [, </a:t>
            </a:r>
            <a:r>
              <a:rPr lang="en-US" sz="1800" b="1" i="1">
                <a:solidFill>
                  <a:srgbClr val="000000"/>
                </a:solidFill>
                <a:latin typeface="Courier New" pitchFamily="49" charset="0"/>
              </a:rPr>
              <a:t>column datatype</a:t>
            </a:r>
            <a:r>
              <a:rPr lang="en-US" sz="1800" b="1">
                <a:solidFill>
                  <a:srgbClr val="000000"/>
                </a:solidFill>
                <a:latin typeface="Courier New" pitchFamily="49" charset="0"/>
              </a:rPr>
              <a:t>]...);</a:t>
            </a:r>
          </a:p>
        </p:txBody>
      </p:sp>
      <p:sp>
        <p:nvSpPr>
          <p:cNvPr id="18439" name="Rectangle 7"/>
          <p:cNvSpPr>
            <a:spLocks noChangeArrowheads="1"/>
          </p:cNvSpPr>
          <p:nvPr/>
        </p:nvSpPr>
        <p:spPr bwMode="blackWhite">
          <a:xfrm>
            <a:off x="919699" y="4869440"/>
            <a:ext cx="7300913" cy="941387"/>
          </a:xfrm>
          <a:prstGeom prst="rect">
            <a:avLst/>
          </a:prstGeom>
          <a:noFill/>
          <a:ln w="9525">
            <a:noFill/>
            <a:miter lim="800000"/>
            <a:headEnd/>
            <a:tailEnd/>
          </a:ln>
          <a:effectLst/>
        </p:spPr>
        <p:txBody>
          <a:bodyPr wrap="none" lIns="92075" tIns="46038" rIns="92075" bIns="46038" anchor="ctr"/>
          <a:lstStyle/>
          <a:p>
            <a:pPr>
              <a:tabLst>
                <a:tab pos="692150" algn="l"/>
                <a:tab pos="1200150" algn="l"/>
              </a:tabLst>
            </a:pPr>
            <a:r>
              <a:rPr lang="en-US" sz="1800" b="1" dirty="0">
                <a:solidFill>
                  <a:srgbClr val="000000"/>
                </a:solidFill>
                <a:latin typeface="Courier New" pitchFamily="49" charset="0"/>
              </a:rPr>
              <a:t>ALTER TABLE </a:t>
            </a:r>
            <a:r>
              <a:rPr lang="en-US" sz="1800" b="1" i="1" dirty="0">
                <a:solidFill>
                  <a:srgbClr val="000000"/>
                </a:solidFill>
                <a:latin typeface="Courier New" pitchFamily="49" charset="0"/>
              </a:rPr>
              <a:t>table</a:t>
            </a:r>
            <a:endParaRPr lang="en-US" sz="1800" b="1" dirty="0">
              <a:solidFill>
                <a:srgbClr val="000000"/>
              </a:solidFill>
              <a:latin typeface="Courier New" pitchFamily="49" charset="0"/>
            </a:endParaRPr>
          </a:p>
          <a:p>
            <a:pPr>
              <a:tabLst>
                <a:tab pos="692150" algn="l"/>
                <a:tab pos="1200150" algn="l"/>
              </a:tabLst>
            </a:pPr>
            <a:r>
              <a:rPr lang="en-US" sz="1800" b="1" dirty="0">
                <a:solidFill>
                  <a:srgbClr val="000000"/>
                </a:solidFill>
                <a:latin typeface="Courier New" pitchFamily="49" charset="0"/>
              </a:rPr>
              <a:t>MODIFY	   (</a:t>
            </a:r>
            <a:r>
              <a:rPr lang="en-US" sz="1800" b="1" i="1" dirty="0">
                <a:solidFill>
                  <a:srgbClr val="000000"/>
                </a:solidFill>
                <a:latin typeface="Courier New" pitchFamily="49" charset="0"/>
              </a:rPr>
              <a:t>column datatype </a:t>
            </a:r>
            <a:r>
              <a:rPr lang="en-US" sz="1800" b="1" dirty="0">
                <a:solidFill>
                  <a:srgbClr val="000000"/>
                </a:solidFill>
                <a:latin typeface="Courier New" pitchFamily="49" charset="0"/>
              </a:rPr>
              <a:t>[DEFAULT </a:t>
            </a:r>
            <a:r>
              <a:rPr lang="en-US" sz="1800" b="1" i="1" dirty="0">
                <a:solidFill>
                  <a:srgbClr val="000000"/>
                </a:solidFill>
                <a:latin typeface="Courier New" pitchFamily="49" charset="0"/>
              </a:rPr>
              <a:t>expr</a:t>
            </a:r>
            <a:r>
              <a:rPr lang="en-US" sz="1800" b="1" dirty="0">
                <a:solidFill>
                  <a:srgbClr val="000000"/>
                </a:solidFill>
                <a:latin typeface="Courier New" pitchFamily="49" charset="0"/>
              </a:rPr>
              <a:t>]</a:t>
            </a:r>
          </a:p>
          <a:p>
            <a:pPr>
              <a:tabLst>
                <a:tab pos="692150" algn="l"/>
                <a:tab pos="1200150" algn="l"/>
              </a:tabLst>
            </a:pPr>
            <a:r>
              <a:rPr lang="en-US" sz="1800" b="1" dirty="0">
                <a:solidFill>
                  <a:srgbClr val="000000"/>
                </a:solidFill>
                <a:latin typeface="Courier New" pitchFamily="49" charset="0"/>
              </a:rPr>
              <a:t>		   [, </a:t>
            </a:r>
            <a:r>
              <a:rPr lang="en-US" sz="1800" b="1" i="1" dirty="0">
                <a:solidFill>
                  <a:srgbClr val="000000"/>
                </a:solidFill>
                <a:latin typeface="Courier New" pitchFamily="49" charset="0"/>
              </a:rPr>
              <a:t>column datatype</a:t>
            </a:r>
            <a:r>
              <a:rPr lang="en-US" sz="1800" b="1" dirty="0">
                <a:solidFill>
                  <a:srgbClr val="000000"/>
                </a:solidFill>
                <a:latin typeface="Courier New" pitchFamily="49" charset="0"/>
              </a:rPr>
              <a:t>]...);</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Adding a Column</a:t>
            </a:r>
          </a:p>
        </p:txBody>
      </p:sp>
      <p:sp>
        <p:nvSpPr>
          <p:cNvPr id="20483" name="Rectangle 3"/>
          <p:cNvSpPr>
            <a:spLocks noChangeArrowheads="1"/>
          </p:cNvSpPr>
          <p:nvPr/>
        </p:nvSpPr>
        <p:spPr bwMode="blackWhite">
          <a:xfrm>
            <a:off x="684213" y="1612900"/>
            <a:ext cx="5332412" cy="19399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sp>
        <p:nvSpPr>
          <p:cNvPr id="20484" name="Rectangle 4"/>
          <p:cNvSpPr>
            <a:spLocks noChangeArrowheads="1"/>
          </p:cNvSpPr>
          <p:nvPr/>
        </p:nvSpPr>
        <p:spPr bwMode="auto">
          <a:xfrm>
            <a:off x="596900" y="1249363"/>
            <a:ext cx="1144588" cy="396875"/>
          </a:xfrm>
          <a:prstGeom prst="rect">
            <a:avLst/>
          </a:prstGeom>
          <a:noFill/>
          <a:ln w="9525">
            <a:noFill/>
            <a:miter lim="800000"/>
            <a:headEnd/>
            <a:tailEnd/>
          </a:ln>
          <a:effectLst/>
        </p:spPr>
        <p:txBody>
          <a:bodyPr wrap="none" lIns="92075" tIns="46038" rIns="92075" bIns="46038">
            <a:spAutoFit/>
          </a:bodyPr>
          <a:lstStyle/>
          <a:p>
            <a:r>
              <a:rPr lang="en-US" sz="2000" b="1">
                <a:effectLst>
                  <a:outerShdw blurRad="38100" dist="38100" dir="2700000" algn="tl">
                    <a:srgbClr val="808080"/>
                  </a:outerShdw>
                </a:effectLst>
                <a:latin typeface="Arial" pitchFamily="34" charset="0"/>
              </a:rPr>
              <a:t>DEPT30</a:t>
            </a:r>
          </a:p>
        </p:txBody>
      </p:sp>
      <p:sp>
        <p:nvSpPr>
          <p:cNvPr id="20485" name="Rectangle 5"/>
          <p:cNvSpPr>
            <a:spLocks noChangeArrowheads="1"/>
          </p:cNvSpPr>
          <p:nvPr/>
        </p:nvSpPr>
        <p:spPr bwMode="blackWhite">
          <a:xfrm>
            <a:off x="720725" y="1644650"/>
            <a:ext cx="5508625" cy="1914525"/>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 pos="3886200" algn="l"/>
              </a:tabLst>
            </a:pPr>
            <a:r>
              <a:rPr lang="en-US" sz="1800" b="1">
                <a:solidFill>
                  <a:srgbClr val="000000"/>
                </a:solidFill>
                <a:latin typeface="Courier New" pitchFamily="49" charset="0"/>
              </a:rPr>
              <a:t> EMPNO ENAME     	  ANNSAL	 HIREDATE     </a:t>
            </a:r>
          </a:p>
          <a:p>
            <a:pPr>
              <a:lnSpc>
                <a:spcPct val="95000"/>
              </a:lnSpc>
              <a:tabLst>
                <a:tab pos="966788" algn="l"/>
                <a:tab pos="1885950" algn="l"/>
                <a:tab pos="2457450" algn="l"/>
                <a:tab pos="3886200" algn="l"/>
              </a:tabLst>
            </a:pPr>
            <a:r>
              <a:rPr lang="en-US" sz="1800" b="1">
                <a:solidFill>
                  <a:srgbClr val="000000"/>
                </a:solidFill>
                <a:latin typeface="Courier New" pitchFamily="49" charset="0"/>
              </a:rPr>
              <a:t>------ ----------	--------</a:t>
            </a:r>
          </a:p>
          <a:p>
            <a:pPr>
              <a:lnSpc>
                <a:spcPct val="95000"/>
              </a:lnSpc>
              <a:tabLst>
                <a:tab pos="966788" algn="l"/>
                <a:tab pos="1885950" algn="l"/>
                <a:tab pos="2457450" algn="l"/>
                <a:tab pos="3886200" algn="l"/>
              </a:tabLst>
            </a:pPr>
            <a:r>
              <a:rPr lang="en-US" sz="1800" b="1">
                <a:solidFill>
                  <a:srgbClr val="000000"/>
                </a:solidFill>
                <a:latin typeface="Courier New" pitchFamily="49" charset="0"/>
              </a:rPr>
              <a:t>  7698	BLAKE	   	   34200	01-MAY-81</a:t>
            </a:r>
          </a:p>
          <a:p>
            <a:pPr>
              <a:lnSpc>
                <a:spcPct val="95000"/>
              </a:lnSpc>
              <a:tabLst>
                <a:tab pos="966788" algn="l"/>
                <a:tab pos="1885950" algn="l"/>
                <a:tab pos="2457450" algn="l"/>
                <a:tab pos="3886200" algn="l"/>
              </a:tabLst>
            </a:pPr>
            <a:r>
              <a:rPr lang="en-US" sz="1800" b="1">
                <a:solidFill>
                  <a:srgbClr val="000000"/>
                </a:solidFill>
                <a:latin typeface="Courier New" pitchFamily="49" charset="0"/>
              </a:rPr>
              <a:t>  7654	MARTIN	   	   15000	28-SEP-81</a:t>
            </a:r>
          </a:p>
          <a:p>
            <a:pPr>
              <a:lnSpc>
                <a:spcPct val="95000"/>
              </a:lnSpc>
              <a:tabLst>
                <a:tab pos="966788" algn="l"/>
                <a:tab pos="1885950" algn="l"/>
                <a:tab pos="2457450" algn="l"/>
                <a:tab pos="3886200" algn="l"/>
              </a:tabLst>
            </a:pPr>
            <a:r>
              <a:rPr lang="en-US" sz="1800" b="1">
                <a:solidFill>
                  <a:srgbClr val="000000"/>
                </a:solidFill>
                <a:latin typeface="Courier New" pitchFamily="49" charset="0"/>
              </a:rPr>
              <a:t>  7499	ALLEN		   19200	20-FEB-81</a:t>
            </a:r>
          </a:p>
          <a:p>
            <a:pPr>
              <a:lnSpc>
                <a:spcPct val="95000"/>
              </a:lnSpc>
              <a:tabLst>
                <a:tab pos="966788" algn="l"/>
                <a:tab pos="1885950" algn="l"/>
                <a:tab pos="2457450" algn="l"/>
                <a:tab pos="3886200" algn="l"/>
              </a:tabLst>
            </a:pPr>
            <a:r>
              <a:rPr lang="en-US" sz="1800" b="1">
                <a:solidFill>
                  <a:srgbClr val="000000"/>
                </a:solidFill>
                <a:latin typeface="Courier New" pitchFamily="49" charset="0"/>
              </a:rPr>
              <a:t>  7844	TURNER	   	   18000	08-SEP-81</a:t>
            </a:r>
          </a:p>
          <a:p>
            <a:pPr>
              <a:lnSpc>
                <a:spcPct val="95000"/>
              </a:lnSpc>
              <a:tabLst>
                <a:tab pos="966788" algn="l"/>
                <a:tab pos="1885950" algn="l"/>
                <a:tab pos="2457450" algn="l"/>
                <a:tab pos="3886200" algn="l"/>
              </a:tabLst>
            </a:pPr>
            <a:r>
              <a:rPr lang="en-US" sz="1800" b="1">
                <a:solidFill>
                  <a:srgbClr val="000000"/>
                </a:solidFill>
                <a:latin typeface="Courier New" pitchFamily="49" charset="0"/>
              </a:rPr>
              <a:t>...</a:t>
            </a:r>
          </a:p>
        </p:txBody>
      </p:sp>
      <p:sp>
        <p:nvSpPr>
          <p:cNvPr id="20486" name="Line 6"/>
          <p:cNvSpPr>
            <a:spLocks noChangeShapeType="1"/>
          </p:cNvSpPr>
          <p:nvPr/>
        </p:nvSpPr>
        <p:spPr bwMode="auto">
          <a:xfrm>
            <a:off x="685800" y="2076450"/>
            <a:ext cx="5343525" cy="0"/>
          </a:xfrm>
          <a:prstGeom prst="line">
            <a:avLst/>
          </a:prstGeom>
          <a:noFill/>
          <a:ln w="50800">
            <a:solidFill>
              <a:srgbClr val="000000"/>
            </a:solidFill>
            <a:round/>
            <a:headEnd type="none" w="sm" len="sm"/>
            <a:tailEnd type="none" w="sm" len="sm"/>
          </a:ln>
          <a:effectLst/>
        </p:spPr>
        <p:txBody>
          <a:bodyPr/>
          <a:lstStyle/>
          <a:p>
            <a:endParaRPr lang="en-US"/>
          </a:p>
        </p:txBody>
      </p:sp>
      <p:sp>
        <p:nvSpPr>
          <p:cNvPr id="20487" name="Line 7"/>
          <p:cNvSpPr>
            <a:spLocks noChangeShapeType="1"/>
          </p:cNvSpPr>
          <p:nvPr/>
        </p:nvSpPr>
        <p:spPr bwMode="auto">
          <a:xfrm>
            <a:off x="679450" y="2470150"/>
            <a:ext cx="5368925" cy="0"/>
          </a:xfrm>
          <a:prstGeom prst="line">
            <a:avLst/>
          </a:prstGeom>
          <a:noFill/>
          <a:ln w="25400">
            <a:solidFill>
              <a:srgbClr val="000000"/>
            </a:solidFill>
            <a:round/>
            <a:headEnd type="none" w="sm" len="sm"/>
            <a:tailEnd type="none" w="sm" len="sm"/>
          </a:ln>
          <a:effectLst/>
        </p:spPr>
        <p:txBody>
          <a:bodyPr/>
          <a:lstStyle/>
          <a:p>
            <a:endParaRPr lang="en-US"/>
          </a:p>
        </p:txBody>
      </p:sp>
      <p:sp>
        <p:nvSpPr>
          <p:cNvPr id="20488" name="Line 8"/>
          <p:cNvSpPr>
            <a:spLocks noChangeShapeType="1"/>
          </p:cNvSpPr>
          <p:nvPr/>
        </p:nvSpPr>
        <p:spPr bwMode="auto">
          <a:xfrm>
            <a:off x="679450" y="2730500"/>
            <a:ext cx="5368925" cy="0"/>
          </a:xfrm>
          <a:prstGeom prst="line">
            <a:avLst/>
          </a:prstGeom>
          <a:noFill/>
          <a:ln w="25400">
            <a:solidFill>
              <a:srgbClr val="000000"/>
            </a:solidFill>
            <a:round/>
            <a:headEnd type="none" w="sm" len="sm"/>
            <a:tailEnd type="none" w="sm" len="sm"/>
          </a:ln>
          <a:effectLst/>
        </p:spPr>
        <p:txBody>
          <a:bodyPr/>
          <a:lstStyle/>
          <a:p>
            <a:endParaRPr lang="en-US"/>
          </a:p>
        </p:txBody>
      </p:sp>
      <p:sp>
        <p:nvSpPr>
          <p:cNvPr id="20489" name="Line 9"/>
          <p:cNvSpPr>
            <a:spLocks noChangeShapeType="1"/>
          </p:cNvSpPr>
          <p:nvPr/>
        </p:nvSpPr>
        <p:spPr bwMode="auto">
          <a:xfrm>
            <a:off x="679450" y="2990850"/>
            <a:ext cx="5349875" cy="0"/>
          </a:xfrm>
          <a:prstGeom prst="line">
            <a:avLst/>
          </a:prstGeom>
          <a:noFill/>
          <a:ln w="25400">
            <a:solidFill>
              <a:srgbClr val="000000"/>
            </a:solidFill>
            <a:round/>
            <a:headEnd type="none" w="sm" len="sm"/>
            <a:tailEnd type="none" w="sm" len="sm"/>
          </a:ln>
          <a:effectLst/>
        </p:spPr>
        <p:txBody>
          <a:bodyPr/>
          <a:lstStyle/>
          <a:p>
            <a:endParaRPr lang="en-US"/>
          </a:p>
        </p:txBody>
      </p:sp>
      <p:sp>
        <p:nvSpPr>
          <p:cNvPr id="20490" name="Line 10"/>
          <p:cNvSpPr>
            <a:spLocks noChangeShapeType="1"/>
          </p:cNvSpPr>
          <p:nvPr/>
        </p:nvSpPr>
        <p:spPr bwMode="auto">
          <a:xfrm>
            <a:off x="1682750" y="1612900"/>
            <a:ext cx="0" cy="1987550"/>
          </a:xfrm>
          <a:prstGeom prst="line">
            <a:avLst/>
          </a:prstGeom>
          <a:noFill/>
          <a:ln w="25400">
            <a:solidFill>
              <a:srgbClr val="000000"/>
            </a:solidFill>
            <a:round/>
            <a:headEnd type="none" w="sm" len="sm"/>
            <a:tailEnd type="none" w="sm" len="sm"/>
          </a:ln>
          <a:effectLst/>
        </p:spPr>
        <p:txBody>
          <a:bodyPr/>
          <a:lstStyle/>
          <a:p>
            <a:endParaRPr lang="en-US"/>
          </a:p>
        </p:txBody>
      </p:sp>
      <p:sp>
        <p:nvSpPr>
          <p:cNvPr id="20491" name="Line 11"/>
          <p:cNvSpPr>
            <a:spLocks noChangeShapeType="1"/>
          </p:cNvSpPr>
          <p:nvPr/>
        </p:nvSpPr>
        <p:spPr bwMode="auto">
          <a:xfrm>
            <a:off x="3181350" y="1612900"/>
            <a:ext cx="0" cy="1968500"/>
          </a:xfrm>
          <a:prstGeom prst="line">
            <a:avLst/>
          </a:prstGeom>
          <a:noFill/>
          <a:ln w="25400">
            <a:solidFill>
              <a:srgbClr val="000000"/>
            </a:solidFill>
            <a:round/>
            <a:headEnd type="none" w="sm" len="sm"/>
            <a:tailEnd type="none" w="sm" len="sm"/>
          </a:ln>
          <a:effectLst/>
        </p:spPr>
        <p:txBody>
          <a:bodyPr/>
          <a:lstStyle/>
          <a:p>
            <a:endParaRPr lang="en-US"/>
          </a:p>
        </p:txBody>
      </p:sp>
      <p:grpSp>
        <p:nvGrpSpPr>
          <p:cNvPr id="20494" name="Group 14"/>
          <p:cNvGrpSpPr>
            <a:grpSpLocks/>
          </p:cNvGrpSpPr>
          <p:nvPr/>
        </p:nvGrpSpPr>
        <p:grpSpPr bwMode="auto">
          <a:xfrm>
            <a:off x="7046913" y="1098550"/>
            <a:ext cx="1658937" cy="2890838"/>
            <a:chOff x="4439" y="692"/>
            <a:chExt cx="1045" cy="1821"/>
          </a:xfrm>
        </p:grpSpPr>
        <p:sp>
          <p:nvSpPr>
            <p:cNvPr id="20492" name="Rectangle 12"/>
            <p:cNvSpPr>
              <a:spLocks noChangeArrowheads="1"/>
            </p:cNvSpPr>
            <p:nvPr/>
          </p:nvSpPr>
          <p:spPr bwMode="auto">
            <a:xfrm>
              <a:off x="4439" y="692"/>
              <a:ext cx="1045" cy="1234"/>
            </a:xfrm>
            <a:prstGeom prst="rect">
              <a:avLst/>
            </a:prstGeom>
            <a:noFill/>
            <a:ln w="9525">
              <a:noFill/>
              <a:miter lim="800000"/>
              <a:headEnd/>
              <a:tailEnd/>
            </a:ln>
            <a:effectLst/>
          </p:spPr>
          <p:txBody>
            <a:bodyPr lIns="92075" tIns="46038" rIns="92075" bIns="46038">
              <a:spAutoFit/>
            </a:bodyPr>
            <a:lstStyle/>
            <a:p>
              <a:pPr defTabSz="346075">
                <a:lnSpc>
                  <a:spcPct val="85000"/>
                </a:lnSpc>
                <a:spcBef>
                  <a:spcPct val="35000"/>
                </a:spcBef>
                <a:tabLst>
                  <a:tab pos="576263" algn="l"/>
                </a:tabLst>
              </a:pPr>
              <a:r>
                <a:rPr lang="en-US" b="1">
                  <a:solidFill>
                    <a:srgbClr val="FFFFCC"/>
                  </a:solidFill>
                  <a:effectLst>
                    <a:outerShdw blurRad="38100" dist="38100" dir="2700000" algn="tl">
                      <a:srgbClr val="FFFFFF"/>
                    </a:outerShdw>
                  </a:effectLst>
                  <a:latin typeface="Arial" pitchFamily="34" charset="0"/>
                </a:rPr>
                <a:t>“…add a new</a:t>
              </a:r>
              <a:br>
                <a:rPr lang="en-US" b="1">
                  <a:solidFill>
                    <a:srgbClr val="FFFFCC"/>
                  </a:solidFill>
                  <a:effectLst>
                    <a:outerShdw blurRad="38100" dist="38100" dir="2700000" algn="tl">
                      <a:srgbClr val="FFFFFF"/>
                    </a:outerShdw>
                  </a:effectLst>
                  <a:latin typeface="Arial" pitchFamily="34" charset="0"/>
                </a:rPr>
              </a:br>
              <a:r>
                <a:rPr lang="en-US" b="1">
                  <a:solidFill>
                    <a:srgbClr val="FFFFCC"/>
                  </a:solidFill>
                  <a:effectLst>
                    <a:outerShdw blurRad="38100" dist="38100" dir="2700000" algn="tl">
                      <a:srgbClr val="FFFFFF"/>
                    </a:outerShdw>
                  </a:effectLst>
                  <a:latin typeface="Arial" pitchFamily="34" charset="0"/>
                </a:rPr>
                <a:t>column into</a:t>
              </a:r>
              <a:br>
                <a:rPr lang="en-US" b="1">
                  <a:solidFill>
                    <a:srgbClr val="FFFFCC"/>
                  </a:solidFill>
                  <a:effectLst>
                    <a:outerShdw blurRad="38100" dist="38100" dir="2700000" algn="tl">
                      <a:srgbClr val="FFFFFF"/>
                    </a:outerShdw>
                  </a:effectLst>
                  <a:latin typeface="Arial" pitchFamily="34" charset="0"/>
                </a:rPr>
              </a:br>
              <a:r>
                <a:rPr lang="en-US" b="1">
                  <a:solidFill>
                    <a:srgbClr val="FFFFCC"/>
                  </a:solidFill>
                  <a:effectLst>
                    <a:outerShdw blurRad="38100" dist="38100" dir="2700000" algn="tl">
                      <a:srgbClr val="FFFFFF"/>
                    </a:outerShdw>
                  </a:effectLst>
                  <a:latin typeface="Arial" pitchFamily="34" charset="0"/>
                </a:rPr>
                <a:t>DEPT30 table…”</a:t>
              </a:r>
            </a:p>
          </p:txBody>
        </p:sp>
        <p:sp>
          <p:nvSpPr>
            <p:cNvPr id="20493" name="Arc 13"/>
            <p:cNvSpPr>
              <a:spLocks/>
            </p:cNvSpPr>
            <p:nvPr/>
          </p:nvSpPr>
          <p:spPr bwMode="auto">
            <a:xfrm>
              <a:off x="4548" y="1919"/>
              <a:ext cx="684" cy="594"/>
            </a:xfrm>
            <a:custGeom>
              <a:avLst/>
              <a:gdLst>
                <a:gd name="G0" fmla="+- 0 0 0"/>
                <a:gd name="G1" fmla="+- 21600 0 0"/>
                <a:gd name="G2" fmla="+- 21600 0 0"/>
                <a:gd name="T0" fmla="*/ 0 w 21600"/>
                <a:gd name="T1" fmla="*/ 0 h 25060"/>
                <a:gd name="T2" fmla="*/ 21321 w 21600"/>
                <a:gd name="T3" fmla="*/ 25060 h 25060"/>
                <a:gd name="T4" fmla="*/ 0 w 21600"/>
                <a:gd name="T5" fmla="*/ 21600 h 25060"/>
              </a:gdLst>
              <a:ahLst/>
              <a:cxnLst>
                <a:cxn ang="0">
                  <a:pos x="T0" y="T1"/>
                </a:cxn>
                <a:cxn ang="0">
                  <a:pos x="T2" y="T3"/>
                </a:cxn>
                <a:cxn ang="0">
                  <a:pos x="T4" y="T5"/>
                </a:cxn>
              </a:cxnLst>
              <a:rect l="0" t="0" r="r" b="b"/>
              <a:pathLst>
                <a:path w="21600" h="25060" fill="none" extrusionOk="0">
                  <a:moveTo>
                    <a:pt x="-1" y="0"/>
                  </a:moveTo>
                  <a:cubicBezTo>
                    <a:pt x="11929" y="0"/>
                    <a:pt x="21600" y="9670"/>
                    <a:pt x="21600" y="21600"/>
                  </a:cubicBezTo>
                  <a:cubicBezTo>
                    <a:pt x="21600" y="22758"/>
                    <a:pt x="21506" y="23916"/>
                    <a:pt x="21321" y="25060"/>
                  </a:cubicBezTo>
                </a:path>
                <a:path w="21600" h="25060" stroke="0" extrusionOk="0">
                  <a:moveTo>
                    <a:pt x="-1" y="0"/>
                  </a:moveTo>
                  <a:cubicBezTo>
                    <a:pt x="11929" y="0"/>
                    <a:pt x="21600" y="9670"/>
                    <a:pt x="21600" y="21600"/>
                  </a:cubicBezTo>
                  <a:cubicBezTo>
                    <a:pt x="21600" y="22758"/>
                    <a:pt x="21506" y="23916"/>
                    <a:pt x="21321" y="25060"/>
                  </a:cubicBezTo>
                  <a:lnTo>
                    <a:pt x="0" y="21600"/>
                  </a:lnTo>
                  <a:close/>
                </a:path>
              </a:pathLst>
            </a:custGeom>
            <a:noFill/>
            <a:ln w="50800" cap="rnd">
              <a:solidFill>
                <a:srgbClr val="FFCC00"/>
              </a:solidFill>
              <a:round/>
              <a:headEnd type="none" w="sm" len="sm"/>
              <a:tailEnd type="stealth" w="med" len="lg"/>
            </a:ln>
            <a:effectLst>
              <a:outerShdw dist="53882" dir="2700000" algn="ctr" rotWithShape="0">
                <a:srgbClr val="000000">
                  <a:alpha val="50000"/>
                </a:srgbClr>
              </a:outerShdw>
            </a:effectLst>
          </p:spPr>
          <p:txBody>
            <a:bodyPr/>
            <a:lstStyle/>
            <a:p>
              <a:endParaRPr lang="en-US"/>
            </a:p>
          </p:txBody>
        </p:sp>
      </p:grpSp>
      <p:sp>
        <p:nvSpPr>
          <p:cNvPr id="20495" name="Line 15"/>
          <p:cNvSpPr>
            <a:spLocks noChangeShapeType="1"/>
          </p:cNvSpPr>
          <p:nvPr/>
        </p:nvSpPr>
        <p:spPr bwMode="auto">
          <a:xfrm>
            <a:off x="679450" y="3267075"/>
            <a:ext cx="53975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0496" name="Line 16"/>
          <p:cNvSpPr>
            <a:spLocks noChangeShapeType="1"/>
          </p:cNvSpPr>
          <p:nvPr/>
        </p:nvSpPr>
        <p:spPr bwMode="auto">
          <a:xfrm>
            <a:off x="4552950" y="1612900"/>
            <a:ext cx="0" cy="1968500"/>
          </a:xfrm>
          <a:prstGeom prst="line">
            <a:avLst/>
          </a:prstGeom>
          <a:noFill/>
          <a:ln w="25400">
            <a:solidFill>
              <a:srgbClr val="000000"/>
            </a:solidFill>
            <a:round/>
            <a:headEnd type="none" w="sm" len="sm"/>
            <a:tailEnd type="none" w="sm" len="sm"/>
          </a:ln>
          <a:effectLst/>
        </p:spPr>
        <p:txBody>
          <a:bodyPr/>
          <a:lstStyle/>
          <a:p>
            <a:endParaRPr lang="en-US"/>
          </a:p>
        </p:txBody>
      </p:sp>
      <p:sp>
        <p:nvSpPr>
          <p:cNvPr id="20497" name="Rectangle 17"/>
          <p:cNvSpPr>
            <a:spLocks noChangeArrowheads="1"/>
          </p:cNvSpPr>
          <p:nvPr/>
        </p:nvSpPr>
        <p:spPr bwMode="blackWhite">
          <a:xfrm>
            <a:off x="2398713" y="4129088"/>
            <a:ext cx="5332412" cy="19399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sp>
        <p:nvSpPr>
          <p:cNvPr id="20498" name="Rectangle 18"/>
          <p:cNvSpPr>
            <a:spLocks noChangeArrowheads="1"/>
          </p:cNvSpPr>
          <p:nvPr/>
        </p:nvSpPr>
        <p:spPr bwMode="auto">
          <a:xfrm>
            <a:off x="2311400" y="3765550"/>
            <a:ext cx="1144588" cy="396875"/>
          </a:xfrm>
          <a:prstGeom prst="rect">
            <a:avLst/>
          </a:prstGeom>
          <a:noFill/>
          <a:ln w="9525">
            <a:noFill/>
            <a:miter lim="800000"/>
            <a:headEnd/>
            <a:tailEnd/>
          </a:ln>
          <a:effectLst/>
        </p:spPr>
        <p:txBody>
          <a:bodyPr wrap="none" lIns="92075" tIns="46038" rIns="92075" bIns="46038">
            <a:spAutoFit/>
          </a:bodyPr>
          <a:lstStyle/>
          <a:p>
            <a:r>
              <a:rPr lang="en-US" sz="2000" b="1">
                <a:effectLst>
                  <a:outerShdw blurRad="38100" dist="38100" dir="2700000" algn="tl">
                    <a:srgbClr val="808080"/>
                  </a:outerShdw>
                </a:effectLst>
                <a:latin typeface="Arial" pitchFamily="34" charset="0"/>
              </a:rPr>
              <a:t>DEPT30</a:t>
            </a:r>
          </a:p>
        </p:txBody>
      </p:sp>
      <p:sp>
        <p:nvSpPr>
          <p:cNvPr id="20499" name="Rectangle 19"/>
          <p:cNvSpPr>
            <a:spLocks noChangeArrowheads="1"/>
          </p:cNvSpPr>
          <p:nvPr/>
        </p:nvSpPr>
        <p:spPr bwMode="blackWhite">
          <a:xfrm>
            <a:off x="2435225" y="4160838"/>
            <a:ext cx="5508625" cy="1914525"/>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 pos="3886200" algn="l"/>
              </a:tabLst>
            </a:pPr>
            <a:r>
              <a:rPr lang="en-US" sz="1800" b="1">
                <a:solidFill>
                  <a:srgbClr val="000000"/>
                </a:solidFill>
                <a:latin typeface="Courier New" pitchFamily="49" charset="0"/>
              </a:rPr>
              <a:t> EMPNO ENAME     	  ANNSAL	 HIREDATE     </a:t>
            </a:r>
          </a:p>
          <a:p>
            <a:pPr>
              <a:lnSpc>
                <a:spcPct val="95000"/>
              </a:lnSpc>
              <a:tabLst>
                <a:tab pos="966788" algn="l"/>
                <a:tab pos="1885950" algn="l"/>
                <a:tab pos="2457450" algn="l"/>
                <a:tab pos="3886200" algn="l"/>
              </a:tabLst>
            </a:pPr>
            <a:r>
              <a:rPr lang="en-US" sz="1800" b="1">
                <a:solidFill>
                  <a:srgbClr val="000000"/>
                </a:solidFill>
                <a:latin typeface="Courier New" pitchFamily="49" charset="0"/>
              </a:rPr>
              <a:t>------ ----------	--------</a:t>
            </a:r>
          </a:p>
          <a:p>
            <a:pPr>
              <a:lnSpc>
                <a:spcPct val="95000"/>
              </a:lnSpc>
              <a:tabLst>
                <a:tab pos="966788" algn="l"/>
                <a:tab pos="1885950" algn="l"/>
                <a:tab pos="2457450" algn="l"/>
                <a:tab pos="3886200" algn="l"/>
              </a:tabLst>
            </a:pPr>
            <a:r>
              <a:rPr lang="en-US" sz="1800" b="1">
                <a:solidFill>
                  <a:srgbClr val="000000"/>
                </a:solidFill>
                <a:latin typeface="Courier New" pitchFamily="49" charset="0"/>
              </a:rPr>
              <a:t>  7698	BLAKE	   	   34200	01-MAY-81</a:t>
            </a:r>
          </a:p>
          <a:p>
            <a:pPr>
              <a:lnSpc>
                <a:spcPct val="95000"/>
              </a:lnSpc>
              <a:tabLst>
                <a:tab pos="966788" algn="l"/>
                <a:tab pos="1885950" algn="l"/>
                <a:tab pos="2457450" algn="l"/>
                <a:tab pos="3886200" algn="l"/>
              </a:tabLst>
            </a:pPr>
            <a:r>
              <a:rPr lang="en-US" sz="1800" b="1">
                <a:solidFill>
                  <a:srgbClr val="000000"/>
                </a:solidFill>
                <a:latin typeface="Courier New" pitchFamily="49" charset="0"/>
              </a:rPr>
              <a:t>  7654	MARTIN	   	   15000	28-SEP-81</a:t>
            </a:r>
          </a:p>
          <a:p>
            <a:pPr>
              <a:lnSpc>
                <a:spcPct val="95000"/>
              </a:lnSpc>
              <a:tabLst>
                <a:tab pos="966788" algn="l"/>
                <a:tab pos="1885950" algn="l"/>
                <a:tab pos="2457450" algn="l"/>
                <a:tab pos="3886200" algn="l"/>
              </a:tabLst>
            </a:pPr>
            <a:r>
              <a:rPr lang="en-US" sz="1800" b="1">
                <a:solidFill>
                  <a:srgbClr val="000000"/>
                </a:solidFill>
                <a:latin typeface="Courier New" pitchFamily="49" charset="0"/>
              </a:rPr>
              <a:t>  7499	ALLEN		   19200	20-FEB-81</a:t>
            </a:r>
          </a:p>
          <a:p>
            <a:pPr>
              <a:lnSpc>
                <a:spcPct val="95000"/>
              </a:lnSpc>
              <a:tabLst>
                <a:tab pos="966788" algn="l"/>
                <a:tab pos="1885950" algn="l"/>
                <a:tab pos="2457450" algn="l"/>
                <a:tab pos="3886200" algn="l"/>
              </a:tabLst>
            </a:pPr>
            <a:r>
              <a:rPr lang="en-US" sz="1800" b="1">
                <a:solidFill>
                  <a:srgbClr val="000000"/>
                </a:solidFill>
                <a:latin typeface="Courier New" pitchFamily="49" charset="0"/>
              </a:rPr>
              <a:t>  7844	TURNER	   	   18000	08-SEP-81</a:t>
            </a:r>
          </a:p>
          <a:p>
            <a:pPr>
              <a:lnSpc>
                <a:spcPct val="95000"/>
              </a:lnSpc>
              <a:tabLst>
                <a:tab pos="966788" algn="l"/>
                <a:tab pos="1885950" algn="l"/>
                <a:tab pos="2457450" algn="l"/>
                <a:tab pos="3886200" algn="l"/>
              </a:tabLst>
            </a:pPr>
            <a:r>
              <a:rPr lang="en-US" sz="1800" b="1">
                <a:solidFill>
                  <a:srgbClr val="000000"/>
                </a:solidFill>
                <a:latin typeface="Courier New" pitchFamily="49" charset="0"/>
              </a:rPr>
              <a:t>...</a:t>
            </a:r>
          </a:p>
        </p:txBody>
      </p:sp>
      <p:sp>
        <p:nvSpPr>
          <p:cNvPr id="20500" name="Line 20"/>
          <p:cNvSpPr>
            <a:spLocks noChangeShapeType="1"/>
          </p:cNvSpPr>
          <p:nvPr/>
        </p:nvSpPr>
        <p:spPr bwMode="auto">
          <a:xfrm>
            <a:off x="2400300" y="4592638"/>
            <a:ext cx="5343525" cy="0"/>
          </a:xfrm>
          <a:prstGeom prst="line">
            <a:avLst/>
          </a:prstGeom>
          <a:noFill/>
          <a:ln w="50800">
            <a:solidFill>
              <a:srgbClr val="000000"/>
            </a:solidFill>
            <a:round/>
            <a:headEnd type="none" w="sm" len="sm"/>
            <a:tailEnd type="none" w="sm" len="sm"/>
          </a:ln>
          <a:effectLst/>
        </p:spPr>
        <p:txBody>
          <a:bodyPr/>
          <a:lstStyle/>
          <a:p>
            <a:endParaRPr lang="en-US"/>
          </a:p>
        </p:txBody>
      </p:sp>
      <p:sp>
        <p:nvSpPr>
          <p:cNvPr id="20501" name="Line 21"/>
          <p:cNvSpPr>
            <a:spLocks noChangeShapeType="1"/>
          </p:cNvSpPr>
          <p:nvPr/>
        </p:nvSpPr>
        <p:spPr bwMode="auto">
          <a:xfrm>
            <a:off x="2393950" y="4986338"/>
            <a:ext cx="5368925" cy="0"/>
          </a:xfrm>
          <a:prstGeom prst="line">
            <a:avLst/>
          </a:prstGeom>
          <a:noFill/>
          <a:ln w="25400">
            <a:solidFill>
              <a:srgbClr val="000000"/>
            </a:solidFill>
            <a:round/>
            <a:headEnd type="none" w="sm" len="sm"/>
            <a:tailEnd type="none" w="sm" len="sm"/>
          </a:ln>
          <a:effectLst/>
        </p:spPr>
        <p:txBody>
          <a:bodyPr/>
          <a:lstStyle/>
          <a:p>
            <a:endParaRPr lang="en-US"/>
          </a:p>
        </p:txBody>
      </p:sp>
      <p:sp>
        <p:nvSpPr>
          <p:cNvPr id="20502" name="Line 22"/>
          <p:cNvSpPr>
            <a:spLocks noChangeShapeType="1"/>
          </p:cNvSpPr>
          <p:nvPr/>
        </p:nvSpPr>
        <p:spPr bwMode="auto">
          <a:xfrm>
            <a:off x="2393950" y="5246688"/>
            <a:ext cx="5368925" cy="0"/>
          </a:xfrm>
          <a:prstGeom prst="line">
            <a:avLst/>
          </a:prstGeom>
          <a:noFill/>
          <a:ln w="25400">
            <a:solidFill>
              <a:srgbClr val="000000"/>
            </a:solidFill>
            <a:round/>
            <a:headEnd type="none" w="sm" len="sm"/>
            <a:tailEnd type="none" w="sm" len="sm"/>
          </a:ln>
          <a:effectLst/>
        </p:spPr>
        <p:txBody>
          <a:bodyPr/>
          <a:lstStyle/>
          <a:p>
            <a:endParaRPr lang="en-US"/>
          </a:p>
        </p:txBody>
      </p:sp>
      <p:sp>
        <p:nvSpPr>
          <p:cNvPr id="20503" name="Line 23"/>
          <p:cNvSpPr>
            <a:spLocks noChangeShapeType="1"/>
          </p:cNvSpPr>
          <p:nvPr/>
        </p:nvSpPr>
        <p:spPr bwMode="auto">
          <a:xfrm>
            <a:off x="2393950" y="5507038"/>
            <a:ext cx="5349875" cy="0"/>
          </a:xfrm>
          <a:prstGeom prst="line">
            <a:avLst/>
          </a:prstGeom>
          <a:noFill/>
          <a:ln w="25400">
            <a:solidFill>
              <a:srgbClr val="000000"/>
            </a:solidFill>
            <a:round/>
            <a:headEnd type="none" w="sm" len="sm"/>
            <a:tailEnd type="none" w="sm" len="sm"/>
          </a:ln>
          <a:effectLst/>
        </p:spPr>
        <p:txBody>
          <a:bodyPr/>
          <a:lstStyle/>
          <a:p>
            <a:endParaRPr lang="en-US"/>
          </a:p>
        </p:txBody>
      </p:sp>
      <p:sp>
        <p:nvSpPr>
          <p:cNvPr id="20504" name="Line 24"/>
          <p:cNvSpPr>
            <a:spLocks noChangeShapeType="1"/>
          </p:cNvSpPr>
          <p:nvPr/>
        </p:nvSpPr>
        <p:spPr bwMode="auto">
          <a:xfrm>
            <a:off x="3397250" y="4129088"/>
            <a:ext cx="0" cy="1987550"/>
          </a:xfrm>
          <a:prstGeom prst="line">
            <a:avLst/>
          </a:prstGeom>
          <a:noFill/>
          <a:ln w="25400">
            <a:solidFill>
              <a:srgbClr val="000000"/>
            </a:solidFill>
            <a:round/>
            <a:headEnd type="none" w="sm" len="sm"/>
            <a:tailEnd type="none" w="sm" len="sm"/>
          </a:ln>
          <a:effectLst/>
        </p:spPr>
        <p:txBody>
          <a:bodyPr/>
          <a:lstStyle/>
          <a:p>
            <a:endParaRPr lang="en-US"/>
          </a:p>
        </p:txBody>
      </p:sp>
      <p:sp>
        <p:nvSpPr>
          <p:cNvPr id="20505" name="Line 25"/>
          <p:cNvSpPr>
            <a:spLocks noChangeShapeType="1"/>
          </p:cNvSpPr>
          <p:nvPr/>
        </p:nvSpPr>
        <p:spPr bwMode="auto">
          <a:xfrm>
            <a:off x="4895850" y="4129088"/>
            <a:ext cx="0" cy="1968500"/>
          </a:xfrm>
          <a:prstGeom prst="line">
            <a:avLst/>
          </a:prstGeom>
          <a:noFill/>
          <a:ln w="25400">
            <a:solidFill>
              <a:srgbClr val="000000"/>
            </a:solidFill>
            <a:round/>
            <a:headEnd type="none" w="sm" len="sm"/>
            <a:tailEnd type="none" w="sm" len="sm"/>
          </a:ln>
          <a:effectLst/>
        </p:spPr>
        <p:txBody>
          <a:bodyPr/>
          <a:lstStyle/>
          <a:p>
            <a:endParaRPr lang="en-US"/>
          </a:p>
        </p:txBody>
      </p:sp>
      <p:sp>
        <p:nvSpPr>
          <p:cNvPr id="20506" name="Line 26"/>
          <p:cNvSpPr>
            <a:spLocks noChangeShapeType="1"/>
          </p:cNvSpPr>
          <p:nvPr/>
        </p:nvSpPr>
        <p:spPr bwMode="auto">
          <a:xfrm>
            <a:off x="2393950" y="5783263"/>
            <a:ext cx="53975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0507" name="Line 27"/>
          <p:cNvSpPr>
            <a:spLocks noChangeShapeType="1"/>
          </p:cNvSpPr>
          <p:nvPr/>
        </p:nvSpPr>
        <p:spPr bwMode="auto">
          <a:xfrm>
            <a:off x="6267450" y="4129088"/>
            <a:ext cx="0" cy="1968500"/>
          </a:xfrm>
          <a:prstGeom prst="line">
            <a:avLst/>
          </a:prstGeom>
          <a:noFill/>
          <a:ln w="25400">
            <a:solidFill>
              <a:srgbClr val="000000"/>
            </a:solidFill>
            <a:round/>
            <a:headEnd type="none" w="sm" len="sm"/>
            <a:tailEnd type="none" w="sm" len="sm"/>
          </a:ln>
          <a:effectLst/>
        </p:spPr>
        <p:txBody>
          <a:bodyPr/>
          <a:lstStyle/>
          <a:p>
            <a:endParaRPr lang="en-US"/>
          </a:p>
        </p:txBody>
      </p:sp>
      <p:grpSp>
        <p:nvGrpSpPr>
          <p:cNvPr id="20516" name="Group 36"/>
          <p:cNvGrpSpPr>
            <a:grpSpLocks/>
          </p:cNvGrpSpPr>
          <p:nvPr/>
        </p:nvGrpSpPr>
        <p:grpSpPr bwMode="auto">
          <a:xfrm>
            <a:off x="7753350" y="4129088"/>
            <a:ext cx="749300" cy="1939925"/>
            <a:chOff x="4884" y="2601"/>
            <a:chExt cx="472" cy="1222"/>
          </a:xfrm>
        </p:grpSpPr>
        <p:sp>
          <p:nvSpPr>
            <p:cNvPr id="20508" name="Rectangle 28"/>
            <p:cNvSpPr>
              <a:spLocks noChangeArrowheads="1"/>
            </p:cNvSpPr>
            <p:nvPr/>
          </p:nvSpPr>
          <p:spPr bwMode="blackWhite">
            <a:xfrm>
              <a:off x="4887" y="2601"/>
              <a:ext cx="449" cy="1222"/>
            </a:xfrm>
            <a:prstGeom prst="rect">
              <a:avLst/>
            </a:prstGeom>
            <a:solidFill>
              <a:srgbClr val="FF9966"/>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sp>
          <p:nvSpPr>
            <p:cNvPr id="20509" name="Rectangle 29"/>
            <p:cNvSpPr>
              <a:spLocks noChangeArrowheads="1"/>
            </p:cNvSpPr>
            <p:nvPr/>
          </p:nvSpPr>
          <p:spPr bwMode="blackWhite">
            <a:xfrm>
              <a:off x="4910" y="2621"/>
              <a:ext cx="418" cy="222"/>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 pos="3886200" algn="l"/>
                </a:tabLst>
              </a:pPr>
              <a:r>
                <a:rPr lang="en-US" sz="1800" b="1">
                  <a:solidFill>
                    <a:srgbClr val="000000"/>
                  </a:solidFill>
                  <a:latin typeface="Courier New" pitchFamily="49" charset="0"/>
                </a:rPr>
                <a:t>JOB</a:t>
              </a:r>
            </a:p>
          </p:txBody>
        </p:sp>
        <p:grpSp>
          <p:nvGrpSpPr>
            <p:cNvPr id="20515" name="Group 35"/>
            <p:cNvGrpSpPr>
              <a:grpSpLocks/>
            </p:cNvGrpSpPr>
            <p:nvPr/>
          </p:nvGrpSpPr>
          <p:grpSpPr bwMode="auto">
            <a:xfrm>
              <a:off x="4884" y="2893"/>
              <a:ext cx="472" cy="750"/>
              <a:chOff x="4884" y="2893"/>
              <a:chExt cx="472" cy="750"/>
            </a:xfrm>
          </p:grpSpPr>
          <p:sp>
            <p:nvSpPr>
              <p:cNvPr id="20510" name="Line 30"/>
              <p:cNvSpPr>
                <a:spLocks noChangeShapeType="1"/>
              </p:cNvSpPr>
              <p:nvPr/>
            </p:nvSpPr>
            <p:spPr bwMode="auto">
              <a:xfrm>
                <a:off x="4885" y="2893"/>
                <a:ext cx="467" cy="0"/>
              </a:xfrm>
              <a:prstGeom prst="line">
                <a:avLst/>
              </a:prstGeom>
              <a:noFill/>
              <a:ln w="50800">
                <a:solidFill>
                  <a:srgbClr val="000000"/>
                </a:solidFill>
                <a:round/>
                <a:headEnd type="none" w="sm" len="sm"/>
                <a:tailEnd type="none" w="sm" len="sm"/>
              </a:ln>
              <a:effectLst/>
            </p:spPr>
            <p:txBody>
              <a:bodyPr/>
              <a:lstStyle/>
              <a:p>
                <a:endParaRPr lang="en-US"/>
              </a:p>
            </p:txBody>
          </p:sp>
          <p:sp>
            <p:nvSpPr>
              <p:cNvPr id="20511" name="Line 31"/>
              <p:cNvSpPr>
                <a:spLocks noChangeShapeType="1"/>
              </p:cNvSpPr>
              <p:nvPr/>
            </p:nvSpPr>
            <p:spPr bwMode="auto">
              <a:xfrm>
                <a:off x="4884" y="3141"/>
                <a:ext cx="470" cy="0"/>
              </a:xfrm>
              <a:prstGeom prst="line">
                <a:avLst/>
              </a:prstGeom>
              <a:noFill/>
              <a:ln w="25400">
                <a:solidFill>
                  <a:srgbClr val="000000"/>
                </a:solidFill>
                <a:round/>
                <a:headEnd type="none" w="sm" len="sm"/>
                <a:tailEnd type="none" w="sm" len="sm"/>
              </a:ln>
              <a:effectLst/>
            </p:spPr>
            <p:txBody>
              <a:bodyPr/>
              <a:lstStyle/>
              <a:p>
                <a:endParaRPr lang="en-US"/>
              </a:p>
            </p:txBody>
          </p:sp>
          <p:sp>
            <p:nvSpPr>
              <p:cNvPr id="20512" name="Line 32"/>
              <p:cNvSpPr>
                <a:spLocks noChangeShapeType="1"/>
              </p:cNvSpPr>
              <p:nvPr/>
            </p:nvSpPr>
            <p:spPr bwMode="auto">
              <a:xfrm>
                <a:off x="4884" y="3305"/>
                <a:ext cx="470" cy="0"/>
              </a:xfrm>
              <a:prstGeom prst="line">
                <a:avLst/>
              </a:prstGeom>
              <a:noFill/>
              <a:ln w="25400">
                <a:solidFill>
                  <a:srgbClr val="000000"/>
                </a:solidFill>
                <a:round/>
                <a:headEnd type="none" w="sm" len="sm"/>
                <a:tailEnd type="none" w="sm" len="sm"/>
              </a:ln>
              <a:effectLst/>
            </p:spPr>
            <p:txBody>
              <a:bodyPr/>
              <a:lstStyle/>
              <a:p>
                <a:endParaRPr lang="en-US"/>
              </a:p>
            </p:txBody>
          </p:sp>
          <p:sp>
            <p:nvSpPr>
              <p:cNvPr id="20513" name="Line 33"/>
              <p:cNvSpPr>
                <a:spLocks noChangeShapeType="1"/>
              </p:cNvSpPr>
              <p:nvPr/>
            </p:nvSpPr>
            <p:spPr bwMode="auto">
              <a:xfrm>
                <a:off x="4884" y="3469"/>
                <a:ext cx="468" cy="0"/>
              </a:xfrm>
              <a:prstGeom prst="line">
                <a:avLst/>
              </a:prstGeom>
              <a:noFill/>
              <a:ln w="25400">
                <a:solidFill>
                  <a:srgbClr val="000000"/>
                </a:solidFill>
                <a:round/>
                <a:headEnd type="none" w="sm" len="sm"/>
                <a:tailEnd type="none" w="sm" len="sm"/>
              </a:ln>
              <a:effectLst/>
            </p:spPr>
            <p:txBody>
              <a:bodyPr/>
              <a:lstStyle/>
              <a:p>
                <a:endParaRPr lang="en-US"/>
              </a:p>
            </p:txBody>
          </p:sp>
          <p:sp>
            <p:nvSpPr>
              <p:cNvPr id="20514" name="Line 34"/>
              <p:cNvSpPr>
                <a:spLocks noChangeShapeType="1"/>
              </p:cNvSpPr>
              <p:nvPr/>
            </p:nvSpPr>
            <p:spPr bwMode="auto">
              <a:xfrm>
                <a:off x="4884" y="3643"/>
                <a:ext cx="472" cy="0"/>
              </a:xfrm>
              <a:prstGeom prst="line">
                <a:avLst/>
              </a:prstGeom>
              <a:noFill/>
              <a:ln w="25400">
                <a:solidFill>
                  <a:srgbClr val="000000"/>
                </a:solidFill>
                <a:round/>
                <a:headEnd type="none" w="sm" len="sm"/>
                <a:tailEnd type="none" w="sm" len="sm"/>
              </a:ln>
              <a:effectLst/>
            </p:spPr>
            <p:txBody>
              <a:bodyPr/>
              <a:lstStyle/>
              <a:p>
                <a:endParaRPr lang="en-US"/>
              </a:p>
            </p:txBody>
          </p:sp>
        </p:grpSp>
      </p:grpSp>
      <p:sp>
        <p:nvSpPr>
          <p:cNvPr id="20517" name="Rectangle 37"/>
          <p:cNvSpPr>
            <a:spLocks noChangeArrowheads="1"/>
          </p:cNvSpPr>
          <p:nvPr/>
        </p:nvSpPr>
        <p:spPr bwMode="blackWhite">
          <a:xfrm>
            <a:off x="6157913" y="1614488"/>
            <a:ext cx="712787" cy="1939925"/>
          </a:xfrm>
          <a:prstGeom prst="rect">
            <a:avLst/>
          </a:prstGeom>
          <a:solidFill>
            <a:srgbClr val="FF9966"/>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sp>
        <p:nvSpPr>
          <p:cNvPr id="20518" name="Rectangle 38"/>
          <p:cNvSpPr>
            <a:spLocks noChangeArrowheads="1"/>
          </p:cNvSpPr>
          <p:nvPr/>
        </p:nvSpPr>
        <p:spPr bwMode="blackWhite">
          <a:xfrm>
            <a:off x="6194425" y="1646238"/>
            <a:ext cx="663575" cy="352425"/>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 pos="3886200" algn="l"/>
              </a:tabLst>
            </a:pPr>
            <a:r>
              <a:rPr lang="en-US" sz="1800" b="1">
                <a:solidFill>
                  <a:srgbClr val="000000"/>
                </a:solidFill>
                <a:latin typeface="Courier New" pitchFamily="49" charset="0"/>
              </a:rPr>
              <a:t>JOB</a:t>
            </a:r>
          </a:p>
        </p:txBody>
      </p:sp>
      <p:grpSp>
        <p:nvGrpSpPr>
          <p:cNvPr id="20524" name="Group 44"/>
          <p:cNvGrpSpPr>
            <a:grpSpLocks/>
          </p:cNvGrpSpPr>
          <p:nvPr/>
        </p:nvGrpSpPr>
        <p:grpSpPr bwMode="auto">
          <a:xfrm>
            <a:off x="6153150" y="2078038"/>
            <a:ext cx="749300" cy="1190625"/>
            <a:chOff x="3876" y="1309"/>
            <a:chExt cx="472" cy="750"/>
          </a:xfrm>
        </p:grpSpPr>
        <p:sp>
          <p:nvSpPr>
            <p:cNvPr id="20519" name="Line 39"/>
            <p:cNvSpPr>
              <a:spLocks noChangeShapeType="1"/>
            </p:cNvSpPr>
            <p:nvPr/>
          </p:nvSpPr>
          <p:spPr bwMode="auto">
            <a:xfrm>
              <a:off x="3877" y="1309"/>
              <a:ext cx="467" cy="0"/>
            </a:xfrm>
            <a:prstGeom prst="line">
              <a:avLst/>
            </a:prstGeom>
            <a:noFill/>
            <a:ln w="50800">
              <a:solidFill>
                <a:srgbClr val="000000"/>
              </a:solidFill>
              <a:round/>
              <a:headEnd type="none" w="sm" len="sm"/>
              <a:tailEnd type="none" w="sm" len="sm"/>
            </a:ln>
            <a:effectLst/>
          </p:spPr>
          <p:txBody>
            <a:bodyPr/>
            <a:lstStyle/>
            <a:p>
              <a:endParaRPr lang="en-US"/>
            </a:p>
          </p:txBody>
        </p:sp>
        <p:sp>
          <p:nvSpPr>
            <p:cNvPr id="20520" name="Line 40"/>
            <p:cNvSpPr>
              <a:spLocks noChangeShapeType="1"/>
            </p:cNvSpPr>
            <p:nvPr/>
          </p:nvSpPr>
          <p:spPr bwMode="auto">
            <a:xfrm>
              <a:off x="3876" y="1557"/>
              <a:ext cx="470" cy="0"/>
            </a:xfrm>
            <a:prstGeom prst="line">
              <a:avLst/>
            </a:prstGeom>
            <a:noFill/>
            <a:ln w="25400">
              <a:solidFill>
                <a:srgbClr val="000000"/>
              </a:solidFill>
              <a:round/>
              <a:headEnd type="none" w="sm" len="sm"/>
              <a:tailEnd type="none" w="sm" len="sm"/>
            </a:ln>
            <a:effectLst/>
          </p:spPr>
          <p:txBody>
            <a:bodyPr/>
            <a:lstStyle/>
            <a:p>
              <a:endParaRPr lang="en-US"/>
            </a:p>
          </p:txBody>
        </p:sp>
        <p:sp>
          <p:nvSpPr>
            <p:cNvPr id="20521" name="Line 41"/>
            <p:cNvSpPr>
              <a:spLocks noChangeShapeType="1"/>
            </p:cNvSpPr>
            <p:nvPr/>
          </p:nvSpPr>
          <p:spPr bwMode="auto">
            <a:xfrm>
              <a:off x="3876" y="1721"/>
              <a:ext cx="470" cy="0"/>
            </a:xfrm>
            <a:prstGeom prst="line">
              <a:avLst/>
            </a:prstGeom>
            <a:noFill/>
            <a:ln w="25400">
              <a:solidFill>
                <a:srgbClr val="000000"/>
              </a:solidFill>
              <a:round/>
              <a:headEnd type="none" w="sm" len="sm"/>
              <a:tailEnd type="none" w="sm" len="sm"/>
            </a:ln>
            <a:effectLst/>
          </p:spPr>
          <p:txBody>
            <a:bodyPr/>
            <a:lstStyle/>
            <a:p>
              <a:endParaRPr lang="en-US"/>
            </a:p>
          </p:txBody>
        </p:sp>
        <p:sp>
          <p:nvSpPr>
            <p:cNvPr id="20522" name="Line 42"/>
            <p:cNvSpPr>
              <a:spLocks noChangeShapeType="1"/>
            </p:cNvSpPr>
            <p:nvPr/>
          </p:nvSpPr>
          <p:spPr bwMode="auto">
            <a:xfrm>
              <a:off x="3876" y="1885"/>
              <a:ext cx="468" cy="0"/>
            </a:xfrm>
            <a:prstGeom prst="line">
              <a:avLst/>
            </a:prstGeom>
            <a:noFill/>
            <a:ln w="25400">
              <a:solidFill>
                <a:srgbClr val="000000"/>
              </a:solidFill>
              <a:round/>
              <a:headEnd type="none" w="sm" len="sm"/>
              <a:tailEnd type="none" w="sm" len="sm"/>
            </a:ln>
            <a:effectLst/>
          </p:spPr>
          <p:txBody>
            <a:bodyPr/>
            <a:lstStyle/>
            <a:p>
              <a:endParaRPr lang="en-US"/>
            </a:p>
          </p:txBody>
        </p:sp>
        <p:sp>
          <p:nvSpPr>
            <p:cNvPr id="20523" name="Line 43"/>
            <p:cNvSpPr>
              <a:spLocks noChangeShapeType="1"/>
            </p:cNvSpPr>
            <p:nvPr/>
          </p:nvSpPr>
          <p:spPr bwMode="auto">
            <a:xfrm>
              <a:off x="3876" y="2059"/>
              <a:ext cx="472" cy="0"/>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20525" name="Rectangle 45"/>
          <p:cNvSpPr>
            <a:spLocks noChangeArrowheads="1"/>
          </p:cNvSpPr>
          <p:nvPr/>
        </p:nvSpPr>
        <p:spPr bwMode="auto">
          <a:xfrm>
            <a:off x="5283200" y="1249363"/>
            <a:ext cx="1679575" cy="396875"/>
          </a:xfrm>
          <a:prstGeom prst="rect">
            <a:avLst/>
          </a:prstGeom>
          <a:noFill/>
          <a:ln w="9525">
            <a:noFill/>
            <a:miter lim="800000"/>
            <a:headEnd/>
            <a:tailEnd/>
          </a:ln>
          <a:effectLst/>
        </p:spPr>
        <p:txBody>
          <a:bodyPr wrap="none" lIns="92075" tIns="46038" rIns="92075" bIns="46038">
            <a:spAutoFit/>
          </a:bodyPr>
          <a:lstStyle/>
          <a:p>
            <a:r>
              <a:rPr lang="en-US" sz="2000" b="1">
                <a:effectLst>
                  <a:outerShdw blurRad="38100" dist="38100" dir="2700000" algn="tl">
                    <a:srgbClr val="808080"/>
                  </a:outerShdw>
                </a:effectLst>
                <a:latin typeface="Arial" pitchFamily="34" charset="0"/>
              </a:rPr>
              <a:t>New column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494"/>
                                        </p:tgtEl>
                                        <p:attrNameLst>
                                          <p:attrName>style.visibility</p:attrName>
                                        </p:attrNameLst>
                                      </p:cBhvr>
                                      <p:to>
                                        <p:strVal val="visible"/>
                                      </p:to>
                                    </p:set>
                                    <p:animEffect transition="in" filter="wipe(up)">
                                      <p:cBhvr>
                                        <p:cTn id="7" dur="500"/>
                                        <p:tgtEl>
                                          <p:spTgt spid="20494"/>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20516"/>
                                        </p:tgtEl>
                                        <p:attrNameLst>
                                          <p:attrName>style.visibility</p:attrName>
                                        </p:attrNameLst>
                                      </p:cBhvr>
                                      <p:to>
                                        <p:strVal val="visible"/>
                                      </p:to>
                                    </p:set>
                                    <p:anim calcmode="lin" valueType="num">
                                      <p:cBhvr additive="base">
                                        <p:cTn id="11" dur="500" fill="hold"/>
                                        <p:tgtEl>
                                          <p:spTgt spid="20516"/>
                                        </p:tgtEl>
                                        <p:attrNameLst>
                                          <p:attrName>ppt_x</p:attrName>
                                        </p:attrNameLst>
                                      </p:cBhvr>
                                      <p:tavLst>
                                        <p:tav tm="0">
                                          <p:val>
                                            <p:strVal val="1+#ppt_w/2"/>
                                          </p:val>
                                        </p:tav>
                                        <p:tav tm="100000">
                                          <p:val>
                                            <p:strVal val="#ppt_x"/>
                                          </p:val>
                                        </p:tav>
                                      </p:tavLst>
                                    </p:anim>
                                    <p:anim calcmode="lin" valueType="num">
                                      <p:cBhvr additive="base">
                                        <p:cTn id="12" dur="500" fill="hold"/>
                                        <p:tgtEl>
                                          <p:spTgt spid="205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SQUARES">
  <a:themeElements>
    <a:clrScheme name="">
      <a:dk1>
        <a:srgbClr val="808080"/>
      </a:dk1>
      <a:lt1>
        <a:srgbClr val="FFFFFF"/>
      </a:lt1>
      <a:dk2>
        <a:srgbClr val="000000"/>
      </a:dk2>
      <a:lt2>
        <a:srgbClr val="FFFF99"/>
      </a:lt2>
      <a:accent1>
        <a:srgbClr val="FFFF99"/>
      </a:accent1>
      <a:accent2>
        <a:srgbClr val="3333CC"/>
      </a:accent2>
      <a:accent3>
        <a:srgbClr val="AAAAAA"/>
      </a:accent3>
      <a:accent4>
        <a:srgbClr val="DADADA"/>
      </a:accent4>
      <a:accent5>
        <a:srgbClr val="FFFFCA"/>
      </a:accent5>
      <a:accent6>
        <a:srgbClr val="2D2DB9"/>
      </a:accent6>
      <a:hlink>
        <a:srgbClr val="CCCCFF"/>
      </a:hlink>
      <a:folHlink>
        <a:srgbClr val="B2B2B2"/>
      </a:folHlink>
    </a:clrScheme>
    <a:fontScheme name="3SQUAR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3SQUAR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SQUAR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SQUAR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SQUAR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SQUAR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SQUAR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SQUAR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Designs\3SQUARES.POT</Template>
  <TotalTime>2358</TotalTime>
  <Words>1744</Words>
  <Application>Microsoft Macintosh PowerPoint</Application>
  <PresentationFormat>On-screen Show (4:3)</PresentationFormat>
  <Paragraphs>393</Paragraphs>
  <Slides>19</Slides>
  <Notes>19</Notes>
  <HiddenSlides>2</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Courier New</vt:lpstr>
      <vt:lpstr>Times</vt:lpstr>
      <vt:lpstr>Times New Roman</vt:lpstr>
      <vt:lpstr>Arial</vt:lpstr>
      <vt:lpstr>3SQUARES</vt:lpstr>
      <vt:lpstr>Document</vt:lpstr>
      <vt:lpstr>Creating and Managing Tables</vt:lpstr>
      <vt:lpstr>Objectives</vt:lpstr>
      <vt:lpstr>Database Objects</vt:lpstr>
      <vt:lpstr>Naming Conventions</vt:lpstr>
      <vt:lpstr>The CREATE TABLE Statement</vt:lpstr>
      <vt:lpstr>Creating Tables</vt:lpstr>
      <vt:lpstr>Data types</vt:lpstr>
      <vt:lpstr>The ALTER TABLE Statement</vt:lpstr>
      <vt:lpstr>Adding a Column</vt:lpstr>
      <vt:lpstr>Adding a Column</vt:lpstr>
      <vt:lpstr>Modifying a Column</vt:lpstr>
      <vt:lpstr>Dropping a Table</vt:lpstr>
      <vt:lpstr>Changing the Name of an Object</vt:lpstr>
      <vt:lpstr>Truncating a Table</vt:lpstr>
      <vt:lpstr>Summary</vt:lpstr>
      <vt:lpstr>Practice Overview</vt:lpstr>
      <vt:lpstr>PowerPoint Presentation</vt:lpstr>
      <vt:lpstr>PowerPoint Presentation</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Microsoft Office User</cp:lastModifiedBy>
  <cp:revision>200</cp:revision>
  <cp:lastPrinted>1998-06-30T23:36:58Z</cp:lastPrinted>
  <dcterms:created xsi:type="dcterms:W3CDTF">1995-06-17T23:31:02Z</dcterms:created>
  <dcterms:modified xsi:type="dcterms:W3CDTF">2022-03-01T04:41:43Z</dcterms:modified>
</cp:coreProperties>
</file>