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257" r:id="rId2"/>
    <p:sldId id="311" r:id="rId3"/>
    <p:sldId id="340" r:id="rId4"/>
    <p:sldId id="341" r:id="rId5"/>
    <p:sldId id="342" r:id="rId6"/>
    <p:sldId id="343" r:id="rId7"/>
    <p:sldId id="344" r:id="rId8"/>
    <p:sldId id="350" r:id="rId9"/>
    <p:sldId id="351" r:id="rId10"/>
    <p:sldId id="352" r:id="rId11"/>
    <p:sldId id="353" r:id="rId12"/>
    <p:sldId id="354" r:id="rId13"/>
    <p:sldId id="355" r:id="rId14"/>
    <p:sldId id="356" r:id="rId15"/>
    <p:sldId id="357" r:id="rId16"/>
    <p:sldId id="358" r:id="rId17"/>
    <p:sldId id="359" r:id="rId18"/>
    <p:sldId id="365" r:id="rId19"/>
    <p:sldId id="364" r:id="rId20"/>
    <p:sldId id="360" r:id="rId21"/>
    <p:sldId id="361" r:id="rId22"/>
    <p:sldId id="362" r:id="rId23"/>
    <p:sldId id="347" r:id="rId24"/>
    <p:sldId id="348" r:id="rId25"/>
    <p:sldId id="349" r:id="rId26"/>
    <p:sldId id="366" r:id="rId27"/>
    <p:sldId id="367" r:id="rId28"/>
    <p:sldId id="368" r:id="rId29"/>
    <p:sldId id="369" r:id="rId30"/>
    <p:sldId id="370" r:id="rId31"/>
    <p:sldId id="371" r:id="rId32"/>
    <p:sldId id="372"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42" autoAdjust="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ltLang="zh-CN"/>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ltLang="zh-CN"/>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SimSun" panose="02010600030101010101" pitchFamily="2" charset="-122"/>
              </a:defRPr>
            </a:lvl1pPr>
          </a:lstStyle>
          <a:p>
            <a:pPr>
              <a:defRPr/>
            </a:pPr>
            <a:fld id="{33E7A8C9-E367-4B4F-B613-A9E705663DB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mit.edu/"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www.cmu.edu/"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9C76C10-AF1D-436A-A31B-E809E48E31F8}" type="slidenum">
              <a:rPr lang="en-US" altLang="en-US" sz="1200" smtClean="0">
                <a:latin typeface="Arial" panose="020B0604020202020204" pitchFamily="34" charset="0"/>
                <a:ea typeface="SimSun" panose="02010600030101010101" pitchFamily="2" charset="-122"/>
              </a:rPr>
              <a:pPr/>
              <a:t>2</a:t>
            </a:fld>
            <a:endParaRPr lang="en-US" altLang="en-US" sz="1200" smtClean="0">
              <a:latin typeface="Arial" panose="020B0604020202020204" pitchFamily="34" charset="0"/>
              <a:ea typeface="SimSun" panose="02010600030101010101" pitchFamily="2"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C4546A3C-73E9-4D76-A6AA-B3C9F93DDE2F}" type="slidenum">
              <a:rPr lang="en-US" altLang="zh-CN" sz="1200" smtClean="0">
                <a:latin typeface="Arial" panose="020B0604020202020204" pitchFamily="34" charset="0"/>
                <a:ea typeface="SimSun" panose="02010600030101010101" pitchFamily="2" charset="-122"/>
              </a:rPr>
              <a:pPr/>
              <a:t>19</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D5D841B7-E8A0-4603-9E77-5662C62B119D}" type="slidenum">
              <a:rPr lang="en-US" altLang="zh-CN" sz="1200" smtClean="0">
                <a:latin typeface="Arial" panose="020B0604020202020204" pitchFamily="34" charset="0"/>
                <a:ea typeface="SimSun" panose="02010600030101010101" pitchFamily="2" charset="-122"/>
              </a:rPr>
              <a:pPr/>
              <a:t>20</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A9F75195-4D70-4E00-9306-601A01FC9DC1}" type="slidenum">
              <a:rPr lang="en-US" altLang="zh-CN" sz="1200" smtClean="0">
                <a:latin typeface="Arial" panose="020B0604020202020204" pitchFamily="34" charset="0"/>
                <a:ea typeface="SimSun" panose="02010600030101010101" pitchFamily="2" charset="-122"/>
              </a:rPr>
              <a:pPr/>
              <a:t>21</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18737C0-9EE2-47D9-B085-3569BF6B66AE}" type="slidenum">
              <a:rPr lang="en-US" altLang="zh-CN" sz="1200" smtClean="0">
                <a:latin typeface="Arial" panose="020B0604020202020204" pitchFamily="34" charset="0"/>
                <a:ea typeface="SimSun" panose="02010600030101010101" pitchFamily="2" charset="-122"/>
              </a:rPr>
              <a:pPr/>
              <a:t>22</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FA271F9-4DE5-4DF3-A866-AC6F1E22C6E7}" type="slidenum">
              <a:rPr lang="en-US" altLang="zh-CN" sz="1200" smtClean="0">
                <a:latin typeface="Arial" panose="020B0604020202020204" pitchFamily="34" charset="0"/>
                <a:ea typeface="SimSun" panose="02010600030101010101" pitchFamily="2" charset="-122"/>
              </a:rPr>
              <a:pPr/>
              <a:t>23</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Conjecture: </a:t>
            </a:r>
            <a:r>
              <a:rPr lang="en-US" altLang="en-US" smtClean="0"/>
              <a:t>Notion.. </a:t>
            </a:r>
            <a:r>
              <a:rPr lang="ur-PK" altLang="en-US" smtClean="0"/>
              <a:t>گمان</a:t>
            </a:r>
            <a:r>
              <a:rPr lang="en-US" altLang="en-US" smtClean="0"/>
              <a:t>, </a:t>
            </a:r>
            <a:r>
              <a:rPr lang="ar-AE" altLang="en-US" smtClean="0"/>
              <a:t>قیاس آرائی</a:t>
            </a:r>
            <a:r>
              <a:rPr lang="en-US" altLang="en-US" smtClean="0"/>
              <a:t>    Inference </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64076230-BA19-495E-82AC-38EB06E20659}" type="slidenum">
              <a:rPr lang="en-US" altLang="zh-CN" sz="1200" smtClean="0">
                <a:latin typeface="Arial" panose="020B0604020202020204" pitchFamily="34" charset="0"/>
                <a:ea typeface="SimSun" panose="02010600030101010101" pitchFamily="2" charset="-122"/>
              </a:rPr>
              <a:pPr/>
              <a:t>26</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MIT: </a:t>
            </a:r>
            <a:r>
              <a:rPr lang="en-US" altLang="en-US" u="sng" smtClean="0">
                <a:hlinkClick r:id="rId3"/>
              </a:rPr>
              <a:t>Massachusetts Institute of Technology</a:t>
            </a:r>
          </a:p>
          <a:p>
            <a:r>
              <a:rPr lang="en-US" altLang="en-US" smtClean="0"/>
              <a:t>CMU: </a:t>
            </a:r>
            <a:r>
              <a:rPr lang="en-US" altLang="en-US" u="sng" smtClean="0">
                <a:hlinkClick r:id="rId4"/>
              </a:rPr>
              <a:t>Carnegie Mellon University</a:t>
            </a:r>
          </a:p>
          <a:p>
            <a:r>
              <a:rPr lang="en-US" altLang="en-US" smtClean="0">
                <a:hlinkClick r:id="rId4"/>
              </a:rPr>
              <a:t>IBM: </a:t>
            </a:r>
            <a:r>
              <a:rPr lang="en-US" altLang="en-US" smtClean="0"/>
              <a:t>International Business Machines </a:t>
            </a:r>
            <a:endParaRPr lang="en-US" altLang="en-US" smtClean="0">
              <a:hlinkClick r:id="rId4"/>
            </a:endParaRPr>
          </a:p>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F72BCC4E-6812-4E78-BE87-D22EEC99207D}" type="slidenum">
              <a:rPr lang="en-US" altLang="zh-CN" sz="1200" smtClean="0">
                <a:latin typeface="Arial" panose="020B0604020202020204" pitchFamily="34" charset="0"/>
                <a:ea typeface="SimSun" panose="02010600030101010101" pitchFamily="2" charset="-122"/>
              </a:rPr>
              <a:pPr/>
              <a:t>27</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In the early years AI met drastic success. The researchers were highly motivated to try out AI techniques to solve problems that were not yet been solved. Many of them met great successes  (</a:t>
            </a:r>
            <a:r>
              <a:rPr lang="en-US" altLang="en-US" b="1" dirty="0" smtClean="0"/>
              <a:t>GPS,1959</a:t>
            </a:r>
            <a:r>
              <a:rPr lang="en-US" altLang="en-US" dirty="0" smtClean="0"/>
              <a:t>)</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3ED891EC-0901-4EC9-9690-6FCF4234F835}" type="slidenum">
              <a:rPr lang="en-US" altLang="zh-CN" sz="1200" smtClean="0">
                <a:latin typeface="Arial" panose="020B0604020202020204" pitchFamily="34" charset="0"/>
                <a:ea typeface="SimSun" panose="02010600030101010101" pitchFamily="2" charset="-122"/>
              </a:rPr>
              <a:pPr/>
              <a:t>28</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ea typeface="PMingLiU" pitchFamily="18" charset="-120"/>
              </a:rPr>
              <a:t>Machine language: 1940’s</a:t>
            </a:r>
          </a:p>
          <a:p>
            <a:pPr eaLnBrk="1" hangingPunct="1"/>
            <a:r>
              <a:rPr lang="en-US" altLang="zh-TW" smtClean="0">
                <a:ea typeface="PMingLiU" pitchFamily="18" charset="-120"/>
              </a:rPr>
              <a:t>Assembly language: early 1950’s</a:t>
            </a:r>
          </a:p>
          <a:p>
            <a:endParaRPr lang="en-US" alt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7718ADA7-F558-4EE2-91C6-2EC65185F7D0}" type="slidenum">
              <a:rPr lang="en-US" altLang="zh-CN" sz="1200" smtClean="0">
                <a:latin typeface="Arial" panose="020B0604020202020204" pitchFamily="34" charset="0"/>
                <a:ea typeface="SimSun" panose="02010600030101010101" pitchFamily="2" charset="-122"/>
              </a:rPr>
              <a:pPr/>
              <a:t>29</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BA5F74D1-206C-4E39-B93C-BBD6C96BAFD9}" type="slidenum">
              <a:rPr lang="en-US" altLang="zh-CN" sz="1200" smtClean="0">
                <a:latin typeface="Arial" panose="020B0604020202020204" pitchFamily="34" charset="0"/>
                <a:ea typeface="SimSun" panose="02010600030101010101" pitchFamily="2" charset="-122"/>
              </a:rPr>
              <a:pPr/>
              <a:t>30</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0" indent="0">
              <a:buFontTx/>
              <a:buNone/>
              <a:defRPr/>
            </a:pPr>
            <a:endParaRPr lang="en-US" dirty="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E07DE454-6BE4-4C3C-82D6-DD63D321DA1C}" type="slidenum">
              <a:rPr lang="en-US" altLang="zh-CN" sz="1200" smtClean="0">
                <a:latin typeface="Arial" panose="020B0604020202020204" pitchFamily="34" charset="0"/>
                <a:ea typeface="SimSun" panose="02010600030101010101" pitchFamily="2" charset="-122"/>
              </a:rPr>
              <a:pPr/>
              <a:t>8</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A22B3586-1B8F-4517-8332-ED63BCFA9E8F}" type="slidenum">
              <a:rPr lang="en-US" altLang="zh-CN" sz="1200" smtClean="0">
                <a:latin typeface="Arial" panose="020B0604020202020204" pitchFamily="34" charset="0"/>
                <a:ea typeface="SimSun" panose="02010600030101010101" pitchFamily="2" charset="-122"/>
              </a:rPr>
              <a:pPr/>
              <a:t>31</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D2B62AB3-3E3C-467B-AEC2-0ACD80349EF2}" type="slidenum">
              <a:rPr lang="en-US" altLang="zh-CN" sz="1200" smtClean="0">
                <a:latin typeface="Arial" panose="020B0604020202020204" pitchFamily="34" charset="0"/>
                <a:ea typeface="SimSun" panose="02010600030101010101" pitchFamily="2" charset="-122"/>
              </a:rPr>
              <a:pPr/>
              <a:t>9</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C454E0A4-D953-4722-8A08-FD00FA25904D}" type="slidenum">
              <a:rPr lang="en-US" altLang="zh-CN" sz="1200" smtClean="0">
                <a:latin typeface="Arial" panose="020B0604020202020204" pitchFamily="34" charset="0"/>
                <a:ea typeface="SimSun" panose="02010600030101010101" pitchFamily="2" charset="-122"/>
              </a:rPr>
              <a:pPr/>
              <a:t>10</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A4C7929A-F721-45E2-A4B0-58580D5693F1}" type="slidenum">
              <a:rPr lang="en-US" altLang="zh-CN" sz="1200" smtClean="0">
                <a:latin typeface="Arial" panose="020B0604020202020204" pitchFamily="34" charset="0"/>
                <a:ea typeface="SimSun" panose="02010600030101010101" pitchFamily="2" charset="-122"/>
              </a:rPr>
              <a:pPr/>
              <a:t>11</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Fuzzy systems and logics</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FC2D5FE4-96D8-466A-A19D-44267CF090B1}" type="slidenum">
              <a:rPr lang="en-US" altLang="zh-CN" sz="1200" smtClean="0">
                <a:latin typeface="Arial" panose="020B0604020202020204" pitchFamily="34" charset="0"/>
                <a:ea typeface="SimSun" panose="02010600030101010101" pitchFamily="2" charset="-122"/>
              </a:rPr>
              <a:pPr/>
              <a:t>12</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0B1872C-A03F-499F-ABD2-0CCED5BB3D7D}" type="slidenum">
              <a:rPr lang="en-US" altLang="zh-CN" sz="1200" smtClean="0">
                <a:latin typeface="Arial" panose="020B0604020202020204" pitchFamily="34" charset="0"/>
                <a:ea typeface="SimSun" panose="02010600030101010101" pitchFamily="2" charset="-122"/>
              </a:rPr>
              <a:pPr/>
              <a:t>13</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6BF87CD9-2E8C-4584-8C05-4A0BA80DE28D}" type="slidenum">
              <a:rPr lang="en-US" altLang="zh-CN" sz="1200" smtClean="0">
                <a:latin typeface="Arial" panose="020B0604020202020204" pitchFamily="34" charset="0"/>
                <a:ea typeface="SimSun" panose="02010600030101010101" pitchFamily="2" charset="-122"/>
              </a:rPr>
              <a:pPr/>
              <a:t>16</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Artificial Intelligence is an effort to create systems that can learn, think, perceive, analyze and act in the same manner as real humans.</a:t>
            </a: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DDA20D6-FDB6-4042-8EA1-8B67C128DB02}" type="slidenum">
              <a:rPr lang="en-US" altLang="zh-CN" sz="1200" smtClean="0">
                <a:latin typeface="Arial" panose="020B0604020202020204" pitchFamily="34" charset="0"/>
                <a:ea typeface="SimSun" panose="02010600030101010101" pitchFamily="2" charset="-122"/>
              </a:rPr>
              <a:pPr/>
              <a:t>17</a:t>
            </a:fld>
            <a:endParaRPr lang="en-US" altLang="zh-CN" sz="1200" smtClean="0">
              <a:latin typeface="Arial" panose="020B0604020202020204" pitchFamily="34" charset="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201874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3075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28600"/>
            <a:ext cx="2076450" cy="58769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79413" y="228600"/>
            <a:ext cx="6078537" cy="5876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60643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058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79413" y="1295400"/>
            <a:ext cx="40767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08513" y="1295400"/>
            <a:ext cx="4078287"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30866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058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79413" y="1295400"/>
            <a:ext cx="40767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08513" y="1295400"/>
            <a:ext cx="4078287" cy="2328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608513" y="3776663"/>
            <a:ext cx="4078287" cy="2328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267534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990600" y="6096000"/>
            <a:ext cx="1905000" cy="457200"/>
          </a:xfrm>
        </p:spPr>
        <p:txBody>
          <a:bodyPr rtlCol="0"/>
          <a:lstStyle>
            <a:lvl1pPr>
              <a:defRPr>
                <a:solidFill>
                  <a:schemeClr val="tx1">
                    <a:tint val="75000"/>
                  </a:schemeClr>
                </a:solidFill>
                <a:latin typeface="Times New Roman" charset="0"/>
                <a:ea typeface="ＭＳ Ｐゴシック" charset="0"/>
                <a:cs typeface="+mn-cs"/>
              </a:defRPr>
            </a:lvl1pPr>
          </a:lstStyle>
          <a:p>
            <a:pPr>
              <a:defRPr/>
            </a:pPr>
            <a:endParaRPr lang="en-US"/>
          </a:p>
        </p:txBody>
      </p:sp>
      <p:sp>
        <p:nvSpPr>
          <p:cNvPr id="5" name="Footer Placeholder 4"/>
          <p:cNvSpPr>
            <a:spLocks noGrp="1"/>
          </p:cNvSpPr>
          <p:nvPr>
            <p:ph type="ftr" sz="quarter" idx="11"/>
          </p:nvPr>
        </p:nvSpPr>
        <p:spPr>
          <a:xfrm>
            <a:off x="3429000" y="6096000"/>
            <a:ext cx="2895600" cy="457200"/>
          </a:xfrm>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a:xfrm>
            <a:off x="6858000" y="60960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037DCF2-CD7A-47DE-80C8-F8C661C24773}" type="slidenum">
              <a:rPr lang="en-US" altLang="en-US"/>
              <a:pPr>
                <a:defRPr/>
              </a:pPr>
              <a:t>‹#›</a:t>
            </a:fld>
            <a:endParaRPr lang="en-US" altLang="en-US"/>
          </a:p>
        </p:txBody>
      </p:sp>
    </p:spTree>
    <p:extLst>
      <p:ext uri="{BB962C8B-B14F-4D97-AF65-F5344CB8AC3E}">
        <p14:creationId xmlns:p14="http://schemas.microsoft.com/office/powerpoint/2010/main" val="427680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748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38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79413" y="1295400"/>
            <a:ext cx="4076700" cy="481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08513" y="1295400"/>
            <a:ext cx="4078287" cy="481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70850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2395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67832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205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2212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0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smtClean="0"/>
              <a:t>Linear Algebra</a:t>
            </a:r>
          </a:p>
        </p:txBody>
      </p:sp>
      <p:sp>
        <p:nvSpPr>
          <p:cNvPr id="1027" name="Rectangle 3"/>
          <p:cNvSpPr>
            <a:spLocks noGrp="1" noChangeArrowheads="1"/>
          </p:cNvSpPr>
          <p:nvPr>
            <p:ph type="body" idx="1"/>
          </p:nvPr>
        </p:nvSpPr>
        <p:spPr bwMode="auto">
          <a:xfrm>
            <a:off x="379413" y="1295400"/>
            <a:ext cx="8307387"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ＭＳ Ｐゴシック" charset="0"/>
                <a:cs typeface="ＭＳ Ｐゴシック" charset="0"/>
              </a:defRPr>
            </a:lvl1pPr>
          </a:lstStyle>
          <a:p>
            <a:pPr>
              <a:defRPr/>
            </a:pPr>
            <a:r>
              <a:rPr lang="en-US"/>
              <a:t>UET-</a:t>
            </a:r>
            <a:r>
              <a:rPr lang="en-US" err="1"/>
              <a:t>Taxila</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435FE59B-F0AA-4416-B6F8-467EF8ADB25B}" type="datetimeFigureOut">
              <a:rPr lang="en-US" altLang="en-US"/>
              <a:pPr>
                <a:defRPr/>
              </a:pPr>
              <a:t>2/18/2022</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Lst>
  <p:txStyles>
    <p:titleStyle>
      <a:lvl1pPr algn="ctr" rtl="0" eaLnBrk="0" fontAlgn="base" hangingPunct="0">
        <a:spcBef>
          <a:spcPct val="0"/>
        </a:spcBef>
        <a:spcAft>
          <a:spcPct val="0"/>
        </a:spcAft>
        <a:defRPr sz="3600" b="1">
          <a:solidFill>
            <a:schemeClr val="accent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sz="3600" b="1">
          <a:solidFill>
            <a:schemeClr val="accent1"/>
          </a:solidFill>
          <a:latin typeface="Times New Roman" pitchFamily="18" charset="0"/>
        </a:defRPr>
      </a:lvl6pPr>
      <a:lvl7pPr marL="914400" algn="ctr" rtl="0" eaLnBrk="0" fontAlgn="base" hangingPunct="0">
        <a:spcBef>
          <a:spcPct val="0"/>
        </a:spcBef>
        <a:spcAft>
          <a:spcPct val="0"/>
        </a:spcAft>
        <a:defRPr sz="3600" b="1">
          <a:solidFill>
            <a:schemeClr val="accent1"/>
          </a:solidFill>
          <a:latin typeface="Times New Roman" pitchFamily="18" charset="0"/>
        </a:defRPr>
      </a:lvl7pPr>
      <a:lvl8pPr marL="1371600" algn="ctr" rtl="0" eaLnBrk="0" fontAlgn="base" hangingPunct="0">
        <a:spcBef>
          <a:spcPct val="0"/>
        </a:spcBef>
        <a:spcAft>
          <a:spcPct val="0"/>
        </a:spcAft>
        <a:defRPr sz="3600" b="1">
          <a:solidFill>
            <a:schemeClr val="accent1"/>
          </a:solidFill>
          <a:latin typeface="Times New Roman" pitchFamily="18" charset="0"/>
        </a:defRPr>
      </a:lvl8pPr>
      <a:lvl9pPr marL="1828800" algn="ctr" rtl="0" eaLnBrk="0" fontAlgn="base" hangingPunct="0">
        <a:spcBef>
          <a:spcPct val="0"/>
        </a:spcBef>
        <a:spcAft>
          <a:spcPct val="0"/>
        </a:spcAft>
        <a:defRPr sz="3600" b="1">
          <a:solidFill>
            <a:schemeClr val="accent1"/>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6pPr>
      <a:lvl7pPr marL="29718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7pPr>
      <a:lvl8pPr marL="34290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8pPr>
      <a:lvl9pPr marL="38862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www.amazon.com/Artificial-Intelligence-Modern-Approach-Edition/dp/0136042597"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hyperlink" Target="http://www.amazon.com/Data-Mining-Practical-Techniques-Management/dp/0120884070" TargetMode="External"/><Relationship Id="rId4" Type="http://schemas.openxmlformats.org/officeDocument/2006/relationships/hyperlink" Target="http://www.amazon.com/Multiagent-Systems-Distributed-Artificial-Intelligence/dp/0262731312"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hyperlink" Target="http://www.computing.co.uk/computing/news/2186117/scientists-test-gait-biometrics" TargetMode="External"/><Relationship Id="rId3" Type="http://schemas.openxmlformats.org/officeDocument/2006/relationships/image" Target="../media/image9.jpeg"/><Relationship Id="rId7" Type="http://schemas.openxmlformats.org/officeDocument/2006/relationships/image" Target="../media/image12.jpeg"/><Relationship Id="rId2" Type="http://schemas.openxmlformats.org/officeDocument/2006/relationships/hyperlink" Target="http://lisa.nationalrail.co.uk/NRE/bot.htm?uid=1222342920321" TargetMode="Externa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hyperlink" Target="http://uk.youtube.com/watch?v=b2bExqhhWRI" TargetMode="External"/><Relationship Id="rId4" Type="http://schemas.openxmlformats.org/officeDocument/2006/relationships/image" Target="../media/image10.png"/><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533400" y="1219200"/>
            <a:ext cx="8305800" cy="3886200"/>
          </a:xfrm>
        </p:spPr>
        <p:txBody>
          <a:bodyPr/>
          <a:lstStyle/>
          <a:p>
            <a:pPr>
              <a:lnSpc>
                <a:spcPct val="150000"/>
              </a:lnSpc>
              <a:defRPr/>
            </a:pPr>
            <a:r>
              <a:rPr lang="en-GB" altLang="en-US" sz="3200" dirty="0" smtClean="0"/>
              <a:t>Artificial Intelligence</a:t>
            </a:r>
            <a:br>
              <a:rPr lang="en-GB" altLang="en-US" sz="3200" dirty="0" smtClean="0"/>
            </a:br>
            <a:r>
              <a:rPr lang="en-US" altLang="zh-CN" sz="3200" u="sng" dirty="0" smtClean="0">
                <a:latin typeface="Times New Roman" panose="02020603050405020304" pitchFamily="18" charset="0"/>
                <a:ea typeface="SimSun" panose="02010600030101010101" pitchFamily="2" charset="-122"/>
              </a:rPr>
              <a:t/>
            </a:r>
            <a:br>
              <a:rPr lang="en-US" altLang="zh-CN" sz="3200" u="sng" dirty="0" smtClean="0">
                <a:latin typeface="Times New Roman" panose="02020603050405020304" pitchFamily="18" charset="0"/>
                <a:ea typeface="SimSun" panose="02010600030101010101" pitchFamily="2" charset="-122"/>
              </a:rPr>
            </a:br>
            <a:r>
              <a:rPr lang="en-US" altLang="en-US" sz="2000" dirty="0" smtClean="0">
                <a:solidFill>
                  <a:schemeClr val="tx1"/>
                </a:solidFill>
              </a:rPr>
              <a:t/>
            </a:r>
            <a:br>
              <a:rPr lang="en-US" altLang="en-US" sz="2000" dirty="0" smtClean="0">
                <a:solidFill>
                  <a:schemeClr val="tx1"/>
                </a:solidFill>
              </a:rPr>
            </a:br>
            <a:endParaRPr lang="en-US" altLang="zh-CN" sz="1800" dirty="0" smtClean="0">
              <a:solidFill>
                <a:schemeClr val="tx1"/>
              </a:solidFill>
              <a:latin typeface="Times New Roman" panose="02020603050405020304" pitchFamily="18" charset="0"/>
              <a:ea typeface="SimSun"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Contd..</a:t>
            </a:r>
          </a:p>
        </p:txBody>
      </p:sp>
      <p:sp>
        <p:nvSpPr>
          <p:cNvPr id="3" name="Content Placeholder 2"/>
          <p:cNvSpPr>
            <a:spLocks noGrp="1"/>
          </p:cNvSpPr>
          <p:nvPr>
            <p:ph idx="1"/>
          </p:nvPr>
        </p:nvSpPr>
        <p:spPr/>
        <p:txBody>
          <a:bodyPr/>
          <a:lstStyle/>
          <a:p>
            <a:pPr>
              <a:defRPr/>
            </a:pPr>
            <a:r>
              <a:rPr lang="en-US" b="1" dirty="0"/>
              <a:t>T</a:t>
            </a:r>
            <a:r>
              <a:rPr lang="en-US" b="1" dirty="0" smtClean="0"/>
              <a:t>hinking, memory manipulation capability and numerical processing ability </a:t>
            </a:r>
            <a:r>
              <a:rPr lang="en-US" dirty="0" smtClean="0"/>
              <a:t>is intelligence.</a:t>
            </a:r>
          </a:p>
          <a:p>
            <a:pPr lvl="1">
              <a:defRPr/>
            </a:pPr>
            <a:r>
              <a:rPr lang="en-US" dirty="0" smtClean="0"/>
              <a:t>Consider the sequence of numbers</a:t>
            </a:r>
          </a:p>
          <a:p>
            <a:pPr marL="457200" lvl="1" indent="0">
              <a:buFont typeface="Monotype Sorts" pitchFamily="-84" charset="2"/>
              <a:buNone/>
              <a:defRPr/>
            </a:pPr>
            <a:r>
              <a:rPr lang="en-US" dirty="0" smtClean="0"/>
              <a:t>			1, 3, 7, 13, 21, ___</a:t>
            </a:r>
          </a:p>
          <a:p>
            <a:pPr lvl="1">
              <a:defRPr/>
            </a:pPr>
            <a:r>
              <a:rPr lang="en-US" dirty="0" smtClean="0"/>
              <a:t>What’s the next number?</a:t>
            </a:r>
          </a:p>
          <a:p>
            <a:pPr lvl="1">
              <a:defRPr/>
            </a:pPr>
            <a:endParaRPr lang="en-US" dirty="0"/>
          </a:p>
          <a:p>
            <a:pPr lvl="1">
              <a:defRPr/>
            </a:pPr>
            <a:r>
              <a:rPr lang="en-US" dirty="0" smtClean="0"/>
              <a:t>To answer the question, a little bit intelligence is required.</a:t>
            </a:r>
          </a:p>
          <a:p>
            <a:pPr lvl="1">
              <a:defRPr/>
            </a:pPr>
            <a:r>
              <a:rPr lang="en-US" dirty="0" smtClean="0"/>
              <a:t>To solve something, different solutions are thought.</a:t>
            </a:r>
          </a:p>
          <a:p>
            <a:pPr lvl="1">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Contd..</a:t>
            </a:r>
          </a:p>
        </p:txBody>
      </p:sp>
      <p:sp>
        <p:nvSpPr>
          <p:cNvPr id="3" name="Content Placeholder 2"/>
          <p:cNvSpPr>
            <a:spLocks noGrp="1"/>
          </p:cNvSpPr>
          <p:nvPr>
            <p:ph idx="1"/>
          </p:nvPr>
        </p:nvSpPr>
        <p:spPr>
          <a:xfrm>
            <a:off x="379413" y="1295400"/>
            <a:ext cx="8459787" cy="4810125"/>
          </a:xfrm>
        </p:spPr>
        <p:txBody>
          <a:bodyPr/>
          <a:lstStyle/>
          <a:p>
            <a:r>
              <a:rPr lang="en-US" altLang="en-US" b="1" smtClean="0"/>
              <a:t>The ability to think, plan and schedule </a:t>
            </a:r>
            <a:r>
              <a:rPr lang="en-US" altLang="en-US" smtClean="0"/>
              <a:t>is intelligence</a:t>
            </a:r>
          </a:p>
          <a:p>
            <a:pPr lvl="1"/>
            <a:r>
              <a:rPr lang="en-US" altLang="en-US" smtClean="0"/>
              <a:t>In simple cases developing a timetable is simple</a:t>
            </a:r>
          </a:p>
          <a:p>
            <a:pPr lvl="1"/>
            <a:r>
              <a:rPr lang="en-US" altLang="en-US" smtClean="0"/>
              <a:t>Consider we have 100s of students studying in different classes, where we have only a few rooms and limited time to schedule all those classes.</a:t>
            </a:r>
          </a:p>
          <a:p>
            <a:pPr lvl="1"/>
            <a:endParaRPr lang="en-US" altLang="en-US" smtClean="0"/>
          </a:p>
          <a:p>
            <a:pPr lvl="1"/>
            <a:r>
              <a:rPr lang="en-US" altLang="en-US" smtClean="0">
                <a:solidFill>
                  <a:srgbClr val="FF0000"/>
                </a:solidFill>
              </a:rPr>
              <a:t>A good planner </a:t>
            </a:r>
            <a:r>
              <a:rPr lang="en-US" altLang="en-US" smtClean="0"/>
              <a:t>can manage much better and easily.</a:t>
            </a:r>
          </a:p>
          <a:p>
            <a:pPr lvl="1"/>
            <a:endParaRPr lang="en-US" altLang="en-US" smtClean="0"/>
          </a:p>
          <a:p>
            <a:pPr lvl="1"/>
            <a:r>
              <a:rPr lang="en-US" altLang="en-US" smtClean="0"/>
              <a:t>So, your coordinators are intelligent. </a:t>
            </a:r>
          </a:p>
          <a:p>
            <a:pPr lvl="1"/>
            <a:endParaRPr lang="en-US" altLang="en-US" smtClean="0"/>
          </a:p>
          <a:p>
            <a:pPr lvl="1"/>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Contd..</a:t>
            </a:r>
          </a:p>
        </p:txBody>
      </p:sp>
      <p:sp>
        <p:nvSpPr>
          <p:cNvPr id="3" name="Content Placeholder 2"/>
          <p:cNvSpPr>
            <a:spLocks noGrp="1"/>
          </p:cNvSpPr>
          <p:nvPr>
            <p:ph idx="1"/>
          </p:nvPr>
        </p:nvSpPr>
        <p:spPr>
          <a:xfrm>
            <a:off x="379413" y="1295400"/>
            <a:ext cx="8459787" cy="4810125"/>
          </a:xfrm>
        </p:spPr>
        <p:txBody>
          <a:bodyPr/>
          <a:lstStyle/>
          <a:p>
            <a:r>
              <a:rPr lang="en-US" altLang="en-US" b="1" smtClean="0"/>
              <a:t>The ability to tackle </a:t>
            </a:r>
            <a:r>
              <a:rPr lang="en-US" altLang="en-US" b="1" smtClean="0">
                <a:solidFill>
                  <a:srgbClr val="FF0000"/>
                </a:solidFill>
              </a:rPr>
              <a:t>ambiguous and fuzzy problems</a:t>
            </a:r>
          </a:p>
          <a:p>
            <a:pPr lvl="1"/>
            <a:r>
              <a:rPr lang="en-US" altLang="en-US" smtClean="0"/>
              <a:t>Take an extremely simple and easy question:</a:t>
            </a:r>
          </a:p>
          <a:p>
            <a:pPr lvl="2"/>
            <a:r>
              <a:rPr lang="en-US" altLang="en-US" smtClean="0"/>
              <a:t>Tell us about your height. Are you short, medium or tall?</a:t>
            </a:r>
          </a:p>
          <a:p>
            <a:pPr lvl="1"/>
            <a:endParaRPr lang="en-US" altLang="en-US" smtClean="0"/>
          </a:p>
          <a:p>
            <a:pPr lvl="1"/>
            <a:r>
              <a:rPr lang="en-US" altLang="en-US" smtClean="0"/>
              <a:t>Different people think differently to the same problem</a:t>
            </a:r>
          </a:p>
          <a:p>
            <a:pPr lvl="2"/>
            <a:r>
              <a:rPr lang="en-US" altLang="en-US" smtClean="0"/>
              <a:t>It becomes more complex when the same person, having observed same measurements solves the same problem in two different ways and reaches different solutions</a:t>
            </a:r>
          </a:p>
          <a:p>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Contd..</a:t>
            </a:r>
          </a:p>
        </p:txBody>
      </p:sp>
      <p:sp>
        <p:nvSpPr>
          <p:cNvPr id="3" name="Content Placeholder 2"/>
          <p:cNvSpPr>
            <a:spLocks noGrp="1"/>
          </p:cNvSpPr>
          <p:nvPr>
            <p:ph idx="1"/>
          </p:nvPr>
        </p:nvSpPr>
        <p:spPr>
          <a:xfrm>
            <a:off x="379413" y="1295400"/>
            <a:ext cx="8459787" cy="4810125"/>
          </a:xfrm>
        </p:spPr>
        <p:txBody>
          <a:bodyPr/>
          <a:lstStyle/>
          <a:p>
            <a:r>
              <a:rPr lang="en-US" altLang="en-US" b="1" smtClean="0"/>
              <a:t>Correct and efficient memory and information manipulation based on expertise (</a:t>
            </a:r>
            <a:r>
              <a:rPr lang="en-US" altLang="en-US" b="1" smtClean="0">
                <a:solidFill>
                  <a:srgbClr val="FF0000"/>
                </a:solidFill>
              </a:rPr>
              <a:t>Expert Systems</a:t>
            </a:r>
            <a:r>
              <a:rPr lang="en-US" altLang="en-US" b="1" smtClean="0"/>
              <a:t>)</a:t>
            </a:r>
          </a:p>
          <a:p>
            <a:pPr lvl="1"/>
            <a:r>
              <a:rPr lang="en-US" altLang="en-US" sz="2400" smtClean="0"/>
              <a:t>Suppose you visit a doctor. The doctor takes a few measurements like temperature (T), Blood Pressure (BP), Pulse Rate (PR) etc. Doctor uses these measurements and tries to come up with a diagnosis for the disease based on his previous knowledge</a:t>
            </a:r>
            <a:r>
              <a:rPr lang="en-US" altLang="en-US" smtClean="0"/>
              <a:t>.</a:t>
            </a:r>
          </a:p>
          <a:p>
            <a:pPr lvl="1"/>
            <a:r>
              <a:rPr lang="en-US" altLang="en-US" sz="2400" smtClean="0"/>
              <a:t>Previous knowledge is based on some rules. E.g.</a:t>
            </a:r>
          </a:p>
          <a:p>
            <a:pPr lvl="2"/>
            <a:r>
              <a:rPr lang="en-US" altLang="en-US" sz="2000" smtClean="0"/>
              <a:t>“If the patient has a high BP and normal T and normal PR then he is not well”. </a:t>
            </a:r>
          </a:p>
          <a:p>
            <a:pPr lvl="2"/>
            <a:r>
              <a:rPr lang="en-US" altLang="en-US" sz="2000" smtClean="0"/>
              <a:t>“If only the BP is normal then what ever the other measurements may be the person should be healthy” and many such other rules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Contd..</a:t>
            </a:r>
          </a:p>
        </p:txBody>
      </p:sp>
      <p:sp>
        <p:nvSpPr>
          <p:cNvPr id="3" name="Content Placeholder 2"/>
          <p:cNvSpPr>
            <a:spLocks noGrp="1"/>
          </p:cNvSpPr>
          <p:nvPr>
            <p:ph idx="1"/>
          </p:nvPr>
        </p:nvSpPr>
        <p:spPr/>
        <p:txBody>
          <a:bodyPr/>
          <a:lstStyle/>
          <a:p>
            <a:pPr>
              <a:defRPr/>
            </a:pPr>
            <a:r>
              <a:rPr lang="en-US" sz="2400" dirty="0" smtClean="0"/>
              <a:t>Every human has a distinct pattern of his/her fingerprint. So, can you recognize a person just by looking at his/her fingerprint?</a:t>
            </a:r>
          </a:p>
          <a:p>
            <a:pPr lvl="1">
              <a:defRPr/>
            </a:pPr>
            <a:r>
              <a:rPr lang="en-US" sz="2400" dirty="0" smtClean="0"/>
              <a:t>Let us just consider 5 different people and ask a sixth one to have a look at different images of their fingerprints</a:t>
            </a:r>
          </a:p>
          <a:p>
            <a:pPr lvl="1">
              <a:defRPr/>
            </a:pPr>
            <a:r>
              <a:rPr lang="en-US" sz="2400" dirty="0" smtClean="0"/>
              <a:t>After having seen the images a several times, he somehow will learn the patterns to make prints distinct. </a:t>
            </a:r>
          </a:p>
          <a:p>
            <a:pPr lvl="2">
              <a:defRPr/>
            </a:pPr>
            <a:r>
              <a:rPr lang="en-US" sz="2000" dirty="0" smtClean="0"/>
              <a:t>One may have fewer lines in the print, the other one has sharply curved lines, some might have larger distance between the lines in the print and some might have smaller displacement between the lines and many such features.</a:t>
            </a:r>
          </a:p>
          <a:p>
            <a:pPr lvl="1">
              <a:defRPr/>
            </a:pPr>
            <a:r>
              <a:rPr lang="en-US" sz="2400" dirty="0" smtClean="0"/>
              <a:t>..</a:t>
            </a:r>
          </a:p>
          <a:p>
            <a:pPr marL="0" indent="0">
              <a:buFont typeface="Monotype Sorts" pitchFamily="-84" charset="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Contd..</a:t>
            </a:r>
          </a:p>
        </p:txBody>
      </p:sp>
      <p:sp>
        <p:nvSpPr>
          <p:cNvPr id="3" name="Content Placeholder 2"/>
          <p:cNvSpPr>
            <a:spLocks noGrp="1"/>
          </p:cNvSpPr>
          <p:nvPr>
            <p:ph idx="1"/>
          </p:nvPr>
        </p:nvSpPr>
        <p:spPr/>
        <p:txBody>
          <a:bodyPr/>
          <a:lstStyle/>
          <a:p>
            <a:r>
              <a:rPr lang="en-US" altLang="en-US" smtClean="0"/>
              <a:t>After sometime, that sixth person will be able to look at a new fingerprint of one of those five persons and he might with some degree of accuracy recognize that which one amongst the five does it belong.</a:t>
            </a:r>
          </a:p>
          <a:p>
            <a:endParaRPr lang="en-US" altLang="en-US" smtClean="0"/>
          </a:p>
          <a:p>
            <a:r>
              <a:rPr lang="en-US" altLang="en-US" b="1" smtClean="0"/>
              <a:t>The ability to learn and recognize (Machine learning and pattern recognition)</a:t>
            </a:r>
          </a:p>
          <a:p>
            <a:endParaRPr lang="en-US" altLang="en-US" smtClean="0"/>
          </a:p>
          <a:p>
            <a:endParaRPr lang="en-US" altLang="en-US" smtClean="0"/>
          </a:p>
          <a:p>
            <a:endParaRPr lang="en-US" altLang="en-US" smtClean="0"/>
          </a:p>
          <a:p>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Intelligent Machines </a:t>
            </a:r>
            <a:endParaRPr lang="en-US" dirty="0">
              <a:latin typeface="+mn-lt"/>
            </a:endParaRPr>
          </a:p>
        </p:txBody>
      </p:sp>
      <p:sp>
        <p:nvSpPr>
          <p:cNvPr id="3" name="Content Placeholder 2"/>
          <p:cNvSpPr>
            <a:spLocks noGrp="1"/>
          </p:cNvSpPr>
          <p:nvPr>
            <p:ph idx="1"/>
          </p:nvPr>
        </p:nvSpPr>
        <p:spPr/>
        <p:txBody>
          <a:bodyPr/>
          <a:lstStyle/>
          <a:p>
            <a:r>
              <a:rPr lang="en-US" altLang="en-US" sz="2400" b="1" smtClean="0"/>
              <a:t>What if?</a:t>
            </a:r>
          </a:p>
          <a:p>
            <a:pPr lvl="1"/>
            <a:r>
              <a:rPr lang="en-US" altLang="en-US" sz="2000" smtClean="0"/>
              <a:t>A machine searches through a mesh and finds a path?</a:t>
            </a:r>
          </a:p>
          <a:p>
            <a:pPr lvl="1"/>
            <a:r>
              <a:rPr lang="en-US" altLang="en-US" sz="2000" smtClean="0"/>
              <a:t>A machine solves problems like the next number in the sequence? </a:t>
            </a:r>
          </a:p>
          <a:p>
            <a:pPr lvl="1"/>
            <a:r>
              <a:rPr lang="en-US" altLang="en-US" sz="2000" smtClean="0"/>
              <a:t>A machine develops plans? </a:t>
            </a:r>
          </a:p>
          <a:p>
            <a:pPr lvl="1"/>
            <a:r>
              <a:rPr lang="en-US" altLang="en-US" sz="2000" smtClean="0"/>
              <a:t>A machine diagnoses and prescribes? </a:t>
            </a:r>
          </a:p>
          <a:p>
            <a:pPr lvl="1"/>
            <a:r>
              <a:rPr lang="en-US" altLang="en-US" sz="2000" smtClean="0"/>
              <a:t>A machine answers ambiguous questions? </a:t>
            </a:r>
          </a:p>
          <a:p>
            <a:pPr lvl="1"/>
            <a:r>
              <a:rPr lang="en-US" altLang="en-US" sz="2000" smtClean="0"/>
              <a:t>A machine recognizes fingerprints? </a:t>
            </a:r>
          </a:p>
          <a:p>
            <a:pPr lvl="1"/>
            <a:r>
              <a:rPr lang="en-US" altLang="en-US" sz="2000" smtClean="0"/>
              <a:t>A machine understands? </a:t>
            </a:r>
          </a:p>
          <a:p>
            <a:pPr lvl="1"/>
            <a:r>
              <a:rPr lang="en-US" altLang="en-US" sz="2000" smtClean="0"/>
              <a:t>A machine perceives? </a:t>
            </a:r>
          </a:p>
          <a:p>
            <a:pPr lvl="1"/>
            <a:r>
              <a:rPr lang="en-US" altLang="en-US" sz="2000" smtClean="0"/>
              <a:t>A machine does MANY MORE SUCH THINGS! </a:t>
            </a:r>
          </a:p>
          <a:p>
            <a:pPr lvl="1"/>
            <a:r>
              <a:rPr lang="en-US" altLang="en-US" sz="2000" smtClean="0"/>
              <a:t>A machine behaves as HUMANS do?</a:t>
            </a:r>
          </a:p>
          <a:p>
            <a:r>
              <a:rPr lang="en-US" altLang="en-US" sz="2400" smtClean="0"/>
              <a:t>Such a machine will be called Intelligent.</a:t>
            </a:r>
          </a:p>
          <a:p>
            <a:r>
              <a:rPr lang="en-US" altLang="en-US" sz="2400" smtClean="0">
                <a:solidFill>
                  <a:srgbClr val="FF0000"/>
                </a:solidFill>
              </a:rPr>
              <a:t>Is this real or natural intelligence? </a:t>
            </a:r>
            <a:endParaRPr lang="en-US" alt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Formal Definition for AI</a:t>
            </a:r>
            <a:endParaRPr lang="en-US" dirty="0">
              <a:latin typeface="+mn-lt"/>
            </a:endParaRPr>
          </a:p>
        </p:txBody>
      </p:sp>
      <p:sp>
        <p:nvSpPr>
          <p:cNvPr id="3" name="Content Placeholder 2"/>
          <p:cNvSpPr>
            <a:spLocks noGrp="1"/>
          </p:cNvSpPr>
          <p:nvPr>
            <p:ph idx="1"/>
          </p:nvPr>
        </p:nvSpPr>
        <p:spPr/>
        <p:txBody>
          <a:bodyPr/>
          <a:lstStyle/>
          <a:p>
            <a:pPr>
              <a:defRPr/>
            </a:pPr>
            <a:r>
              <a:rPr lang="en-GB" altLang="en-US" dirty="0" smtClean="0"/>
              <a:t>“It </a:t>
            </a:r>
            <a:r>
              <a:rPr lang="en-GB" altLang="en-US" dirty="0"/>
              <a:t>is the science and engineering of making intelligent </a:t>
            </a:r>
            <a:r>
              <a:rPr lang="en-GB" altLang="en-US" dirty="0">
                <a:solidFill>
                  <a:srgbClr val="FF0000"/>
                </a:solidFill>
              </a:rPr>
              <a:t>machines</a:t>
            </a:r>
            <a:r>
              <a:rPr lang="en-GB" altLang="en-US" dirty="0"/>
              <a:t>, especially </a:t>
            </a:r>
            <a:r>
              <a:rPr lang="en-GB" altLang="en-US" dirty="0">
                <a:solidFill>
                  <a:srgbClr val="FF0000"/>
                </a:solidFill>
              </a:rPr>
              <a:t>intelligent computer programs</a:t>
            </a:r>
            <a:r>
              <a:rPr lang="en-GB" altLang="en-US" dirty="0"/>
              <a:t>. It is related to the similar task of using computers to understand human intelligence, but AI does not have to confine itself to methods that are biologically observable.”</a:t>
            </a:r>
          </a:p>
          <a:p>
            <a:pPr lvl="1">
              <a:defRPr/>
            </a:pPr>
            <a:r>
              <a:rPr lang="en-GB" altLang="en-US" dirty="0"/>
              <a:t>John McCarthy, 2007.</a:t>
            </a:r>
          </a:p>
          <a:p>
            <a:pPr marL="457200" lvl="1" indent="0">
              <a:buFont typeface="Monotype Sorts" pitchFamily="-84" charset="2"/>
              <a:buNone/>
              <a:defRPr/>
            </a:pPr>
            <a:endParaRPr lang="en-US" dirty="0" smtClean="0"/>
          </a:p>
          <a:p>
            <a:pPr>
              <a:defRPr/>
            </a:pPr>
            <a:r>
              <a:rPr lang="en-GB" altLang="en-US" dirty="0"/>
              <a:t>It’s aim is “</a:t>
            </a:r>
            <a:r>
              <a:rPr lang="en-GB" altLang="ja-JP" dirty="0">
                <a:solidFill>
                  <a:srgbClr val="FF0000"/>
                </a:solidFill>
              </a:rPr>
              <a:t>to build intelligent entities</a:t>
            </a:r>
            <a:r>
              <a:rPr lang="en-GB" altLang="en-US" dirty="0"/>
              <a:t>”</a:t>
            </a:r>
            <a:r>
              <a:rPr lang="en-GB" altLang="ja-JP" dirty="0"/>
              <a:t>.</a:t>
            </a:r>
          </a:p>
          <a:p>
            <a:pPr lvl="1">
              <a:defRPr/>
            </a:pPr>
            <a:r>
              <a:rPr lang="en-GB" altLang="en-US" dirty="0"/>
              <a:t>Russell &amp; </a:t>
            </a:r>
            <a:r>
              <a:rPr lang="en-GB" altLang="en-US" dirty="0" err="1"/>
              <a:t>Norvig</a:t>
            </a:r>
            <a:endParaRPr lang="en-US" dirty="0"/>
          </a:p>
          <a:p>
            <a:pP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Exercise</a:t>
            </a:r>
            <a:endParaRPr lang="en-US" dirty="0">
              <a:latin typeface="+mn-lt"/>
            </a:endParaRPr>
          </a:p>
        </p:txBody>
      </p:sp>
      <p:sp>
        <p:nvSpPr>
          <p:cNvPr id="3" name="Content Placeholder 2"/>
          <p:cNvSpPr>
            <a:spLocks noGrp="1"/>
          </p:cNvSpPr>
          <p:nvPr>
            <p:ph idx="1"/>
          </p:nvPr>
        </p:nvSpPr>
        <p:spPr>
          <a:xfrm>
            <a:off x="379413" y="1295400"/>
            <a:ext cx="8535987" cy="4810125"/>
          </a:xfrm>
        </p:spPr>
        <p:txBody>
          <a:bodyPr/>
          <a:lstStyle/>
          <a:p>
            <a:pPr>
              <a:defRPr/>
            </a:pPr>
            <a:endParaRPr lang="en-US" dirty="0" smtClean="0"/>
          </a:p>
          <a:p>
            <a:pPr marL="0" indent="0">
              <a:buFont typeface="Monotype Sorts" pitchFamily="-84" charset="2"/>
              <a:buNone/>
              <a:defRPr/>
            </a:pPr>
            <a:endParaRPr lang="en-US" dirty="0"/>
          </a:p>
          <a:p>
            <a:pPr marL="400050" lvl="1" indent="0">
              <a:buFont typeface="Monotype Sorts" pitchFamily="-84" charset="2"/>
              <a:buNone/>
              <a:defRPr/>
            </a:pPr>
            <a:r>
              <a:rPr lang="en-GB" altLang="en-US" dirty="0">
                <a:latin typeface="Georgia" panose="02040502050405020303" pitchFamily="18" charset="0"/>
              </a:rPr>
              <a:t>“A computer can only do what the programmer tells it to do.  So a computer cannot be intelligent</a:t>
            </a:r>
            <a:r>
              <a:rPr lang="en-GB" altLang="en-US" dirty="0" smtClean="0">
                <a:latin typeface="Georgia" panose="02040502050405020303" pitchFamily="18" charset="0"/>
              </a:rPr>
              <a:t>”. </a:t>
            </a:r>
          </a:p>
          <a:p>
            <a:pPr marL="400050" lvl="1" indent="0">
              <a:buFont typeface="Monotype Sorts" pitchFamily="-84" charset="2"/>
              <a:buNone/>
              <a:defRPr/>
            </a:pPr>
            <a:r>
              <a:rPr lang="en-GB" altLang="en-US" dirty="0" smtClean="0">
                <a:latin typeface="Georgia" panose="02040502050405020303" pitchFamily="18" charset="0"/>
              </a:rPr>
              <a:t> </a:t>
            </a:r>
            <a:r>
              <a:rPr lang="en-GB" altLang="en-US" dirty="0">
                <a:latin typeface="Georgia" panose="02040502050405020303" pitchFamily="18" charset="0"/>
              </a:rPr>
              <a:t>Is this statement true?</a:t>
            </a:r>
          </a:p>
          <a:p>
            <a:pP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Strong AI vs. Weak AI</a:t>
            </a:r>
          </a:p>
        </p:txBody>
      </p:sp>
      <p:sp>
        <p:nvSpPr>
          <p:cNvPr id="3" name="Content Placeholder 2"/>
          <p:cNvSpPr>
            <a:spLocks noGrp="1"/>
          </p:cNvSpPr>
          <p:nvPr>
            <p:ph idx="1"/>
          </p:nvPr>
        </p:nvSpPr>
        <p:spPr>
          <a:xfrm>
            <a:off x="379413" y="1295400"/>
            <a:ext cx="8154987" cy="4810125"/>
          </a:xfrm>
        </p:spPr>
        <p:txBody>
          <a:bodyPr/>
          <a:lstStyle/>
          <a:p>
            <a:r>
              <a:rPr lang="en-US" altLang="en-US" smtClean="0"/>
              <a:t>Strong AI</a:t>
            </a:r>
          </a:p>
          <a:p>
            <a:pPr lvl="1"/>
            <a:r>
              <a:rPr lang="en-US" altLang="en-US" sz="2000" smtClean="0"/>
              <a:t>Machines act intelligently and they have real conscious minds.</a:t>
            </a:r>
          </a:p>
          <a:p>
            <a:pPr lvl="1"/>
            <a:r>
              <a:rPr lang="en-US" altLang="en-US" sz="2000" smtClean="0"/>
              <a:t>actually tries to recreate the functions of the inside of the brain as opposed to simply emulating behavior</a:t>
            </a:r>
          </a:p>
          <a:p>
            <a:r>
              <a:rPr lang="en-US" altLang="en-US" smtClean="0"/>
              <a:t>Weak AI</a:t>
            </a:r>
          </a:p>
          <a:p>
            <a:pPr lvl="1"/>
            <a:r>
              <a:rPr lang="en-US" altLang="en-US" sz="2000" smtClean="0"/>
              <a:t>Machines can be made to act as if they are intelligent</a:t>
            </a:r>
          </a:p>
          <a:p>
            <a:pPr lvl="1"/>
            <a:r>
              <a:rPr lang="en-US" altLang="en-US" sz="2000" smtClean="0"/>
              <a:t>treats the brain as a black box and just emulates its functionality</a:t>
            </a:r>
            <a:endParaRPr lang="en-US" altLang="en-US" smtClean="0"/>
          </a:p>
          <a:p>
            <a:r>
              <a:rPr lang="en-US" altLang="en-US" smtClean="0"/>
              <a:t>Example: </a:t>
            </a:r>
          </a:p>
          <a:p>
            <a:pPr lvl="1"/>
            <a:r>
              <a:rPr lang="en-US" altLang="en-US" sz="2000" smtClean="0"/>
              <a:t>Take a very intelligent machine and a very trivial specie e.g. a cat.</a:t>
            </a:r>
          </a:p>
          <a:p>
            <a:pPr lvl="1"/>
            <a:r>
              <a:rPr lang="en-US" altLang="en-US" sz="2000" smtClean="0"/>
              <a:t>throw both of them into a pool of water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p:txBody>
          <a:bodyPr/>
          <a:lstStyle/>
          <a:p>
            <a:r>
              <a:rPr lang="en-US" altLang="zh-TW" smtClean="0">
                <a:latin typeface="Times New Roman" panose="02020603050405020304" pitchFamily="18" charset="0"/>
                <a:ea typeface="PMingLiU" pitchFamily="18" charset="-120"/>
              </a:rPr>
              <a:t>Course Reference Books</a:t>
            </a:r>
          </a:p>
        </p:txBody>
      </p:sp>
      <p:sp>
        <p:nvSpPr>
          <p:cNvPr id="18435" name="Rectangle 2051"/>
          <p:cNvSpPr>
            <a:spLocks noGrp="1" noChangeArrowheads="1"/>
          </p:cNvSpPr>
          <p:nvPr>
            <p:ph type="body" idx="1"/>
          </p:nvPr>
        </p:nvSpPr>
        <p:spPr/>
        <p:txBody>
          <a:bodyPr/>
          <a:lstStyle/>
          <a:p>
            <a:pPr>
              <a:buFont typeface="Wingdings" panose="05000000000000000000" pitchFamily="2" charset="2"/>
              <a:buChar char="q"/>
            </a:pPr>
            <a:r>
              <a:rPr lang="en-US" altLang="en-US" sz="2000" i="1" smtClean="0"/>
              <a:t>“</a:t>
            </a:r>
            <a:r>
              <a:rPr lang="en-US" altLang="ja-JP" sz="2000" i="1" smtClean="0">
                <a:solidFill>
                  <a:srgbClr val="0000FF"/>
                </a:solidFill>
              </a:rPr>
              <a:t>Artificial Intelligence, A Modern Approach</a:t>
            </a:r>
            <a:r>
              <a:rPr lang="en-US" altLang="en-US" sz="2000" smtClean="0"/>
              <a:t>”</a:t>
            </a:r>
            <a:r>
              <a:rPr lang="en-US" altLang="ja-JP" sz="2000" smtClean="0"/>
              <a:t> Stuart Russell and Peter Norvig </a:t>
            </a:r>
            <a:r>
              <a:rPr lang="en-US" altLang="ja-JP" sz="2000" smtClean="0">
                <a:hlinkClick r:id="rId3"/>
              </a:rPr>
              <a:t>(</a:t>
            </a:r>
            <a:r>
              <a:rPr lang="en-US" altLang="ja-JP" sz="2000" u="sng" smtClean="0">
                <a:hlinkClick r:id="rId3"/>
              </a:rPr>
              <a:t>http://www.amazon.com/Artificial-Intelligence-Modern-Approach-Edition/dp/0136042597</a:t>
            </a:r>
            <a:r>
              <a:rPr lang="en-US" altLang="ja-JP" sz="2000" smtClean="0"/>
              <a:t>) </a:t>
            </a:r>
            <a:endParaRPr lang="en-GB" altLang="ja-JP" sz="2000" smtClean="0"/>
          </a:p>
          <a:p>
            <a:pPr>
              <a:buFont typeface="Wingdings" panose="05000000000000000000" pitchFamily="2" charset="2"/>
              <a:buChar char="q"/>
            </a:pPr>
            <a:r>
              <a:rPr lang="en-US" altLang="en-US" sz="2000" i="1" smtClean="0"/>
              <a:t>“</a:t>
            </a:r>
            <a:r>
              <a:rPr lang="en-US" altLang="ja-JP" sz="2000" i="1" smtClean="0"/>
              <a:t>Multiagent Systems - A Modern Approach to Distributed Artificial Intelligence</a:t>
            </a:r>
            <a:r>
              <a:rPr lang="en-US" altLang="en-US" sz="2000" i="1" smtClean="0"/>
              <a:t>”</a:t>
            </a:r>
            <a:r>
              <a:rPr lang="en-US" altLang="ja-JP" sz="2000" i="1" smtClean="0"/>
              <a:t>, </a:t>
            </a:r>
            <a:r>
              <a:rPr lang="en-US" altLang="ja-JP" sz="2000" smtClean="0"/>
              <a:t>Gerhard Weiss (</a:t>
            </a:r>
            <a:r>
              <a:rPr lang="en-US" altLang="ja-JP" sz="2000" u="sng" smtClean="0">
                <a:hlinkClick r:id="rId4"/>
              </a:rPr>
              <a:t>http://www.amazon.com/Multiagent-Systems-Distributed-Artificial-Intelligence/dp/0262731312</a:t>
            </a:r>
            <a:r>
              <a:rPr lang="en-US" altLang="ja-JP" sz="2000" smtClean="0"/>
              <a:t>) </a:t>
            </a:r>
            <a:endParaRPr lang="en-GB" altLang="ja-JP" sz="2000" smtClean="0"/>
          </a:p>
          <a:p>
            <a:pPr>
              <a:buFont typeface="Wingdings" panose="05000000000000000000" pitchFamily="2" charset="2"/>
              <a:buChar char="q"/>
            </a:pPr>
            <a:r>
              <a:rPr lang="en-US" altLang="en-US" sz="2000" i="1" smtClean="0"/>
              <a:t>“Collective Intelligence in Acton”, </a:t>
            </a:r>
            <a:r>
              <a:rPr lang="en-US" altLang="en-US" sz="2000" smtClean="0"/>
              <a:t>Satnam Alag, </a:t>
            </a:r>
            <a:r>
              <a:rPr lang="en-GB" altLang="en-US" sz="2000" smtClean="0"/>
              <a:t>(</a:t>
            </a:r>
            <a:r>
              <a:rPr lang="en-GB" altLang="en-US" sz="2000" u="sng" smtClean="0">
                <a:hlinkClick r:id="rId4"/>
              </a:rPr>
              <a:t>http://www.amazon.com/Multiagent-Systems-Distributed-Artificial-Intelligence/dp/0262731312</a:t>
            </a:r>
            <a:r>
              <a:rPr lang="en-GB" altLang="en-US" sz="2000" smtClean="0"/>
              <a:t>) </a:t>
            </a:r>
          </a:p>
          <a:p>
            <a:pPr>
              <a:buFont typeface="Wingdings" panose="05000000000000000000" pitchFamily="2" charset="2"/>
              <a:buChar char="q"/>
            </a:pPr>
            <a:r>
              <a:rPr lang="en-US" altLang="en-US" sz="2000" i="1" smtClean="0"/>
              <a:t>“</a:t>
            </a:r>
            <a:r>
              <a:rPr lang="en-US" altLang="ja-JP" sz="2000" i="1" smtClean="0">
                <a:solidFill>
                  <a:srgbClr val="0000FF"/>
                </a:solidFill>
              </a:rPr>
              <a:t>Data Mining Practical Machine Learning Tools and Techniques</a:t>
            </a:r>
            <a:r>
              <a:rPr lang="en-US" altLang="en-US" sz="2000" i="1" smtClean="0"/>
              <a:t>”</a:t>
            </a:r>
            <a:r>
              <a:rPr lang="en-US" altLang="ja-JP" sz="2000" smtClean="0"/>
              <a:t> Second Edition by Ian. H Witten (</a:t>
            </a:r>
            <a:r>
              <a:rPr lang="en-US" altLang="ja-JP" sz="2000" u="sng" smtClean="0">
                <a:hlinkClick r:id="rId5"/>
              </a:rPr>
              <a:t>http://www.amazon.com/Data-Mining-Practical-Techniques-Management/dp/0120884070</a:t>
            </a:r>
            <a:r>
              <a:rPr lang="en-US" altLang="ja-JP" sz="2000" smtClean="0"/>
              <a:t>)</a:t>
            </a:r>
            <a:endParaRPr lang="en-US" altLang="en-US" sz="2000" smtClean="0">
              <a:solidFill>
                <a:schemeClr val="bg2"/>
              </a:solidFill>
              <a:cs typeface="Arial" panose="020B0604020202020204" pitchFamily="34" charset="0"/>
            </a:endParaRPr>
          </a:p>
          <a:p>
            <a:pPr>
              <a:buFont typeface="Wingdings" panose="05000000000000000000" pitchFamily="2" charset="2"/>
              <a:buChar char="q"/>
            </a:pPr>
            <a:endParaRPr lang="en-US" altLang="zh-TW" smtClean="0">
              <a:ea typeface="PMingLiU" pitchFamily="18"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Some AI application </a:t>
            </a:r>
          </a:p>
        </p:txBody>
      </p:sp>
      <p:sp>
        <p:nvSpPr>
          <p:cNvPr id="48131" name="Content Placeholder 2"/>
          <p:cNvSpPr>
            <a:spLocks noGrp="1"/>
          </p:cNvSpPr>
          <p:nvPr>
            <p:ph idx="1"/>
          </p:nvPr>
        </p:nvSpPr>
        <p:spPr/>
        <p:txBody>
          <a:bodyPr/>
          <a:lstStyle/>
          <a:p>
            <a:r>
              <a:rPr lang="en-US" altLang="en-US" smtClean="0"/>
              <a:t>Robotics</a:t>
            </a:r>
          </a:p>
          <a:p>
            <a:pPr lvl="1" eaLnBrk="1" hangingPunct="1">
              <a:lnSpc>
                <a:spcPct val="80000"/>
              </a:lnSpc>
            </a:pPr>
            <a:r>
              <a:rPr lang="en-US" altLang="en-US" sz="2000" smtClean="0"/>
              <a:t>Part mech. Eng. and AI </a:t>
            </a:r>
          </a:p>
          <a:p>
            <a:pPr lvl="1" eaLnBrk="1" hangingPunct="1">
              <a:lnSpc>
                <a:spcPct val="80000"/>
              </a:lnSpc>
            </a:pPr>
            <a:r>
              <a:rPr lang="en-US" altLang="en-US" sz="2000" smtClean="0"/>
              <a:t>Reality-- much harder than simulations</a:t>
            </a:r>
          </a:p>
          <a:p>
            <a:r>
              <a:rPr lang="en-US" altLang="en-US" smtClean="0"/>
              <a:t>Technologies</a:t>
            </a:r>
          </a:p>
          <a:p>
            <a:pPr lvl="1" eaLnBrk="1" hangingPunct="1">
              <a:lnSpc>
                <a:spcPct val="80000"/>
              </a:lnSpc>
            </a:pPr>
            <a:r>
              <a:rPr lang="en-US" altLang="en-US" sz="2000" smtClean="0"/>
              <a:t>Vehicles</a:t>
            </a:r>
          </a:p>
          <a:p>
            <a:pPr lvl="1" eaLnBrk="1" hangingPunct="1">
              <a:lnSpc>
                <a:spcPct val="80000"/>
              </a:lnSpc>
            </a:pPr>
            <a:r>
              <a:rPr lang="en-US" altLang="en-US" sz="2000" smtClean="0"/>
              <a:t>Rescue</a:t>
            </a:r>
          </a:p>
          <a:p>
            <a:pPr lvl="1" eaLnBrk="1" hangingPunct="1">
              <a:lnSpc>
                <a:spcPct val="80000"/>
              </a:lnSpc>
            </a:pPr>
            <a:r>
              <a:rPr lang="en-US" altLang="en-US" sz="2000" smtClean="0"/>
              <a:t>Lots of automation…</a:t>
            </a:r>
          </a:p>
          <a:p>
            <a:r>
              <a:rPr lang="en-US" altLang="en-US" smtClean="0"/>
              <a:t>Vision (Perception)</a:t>
            </a:r>
          </a:p>
          <a:p>
            <a:pPr lvl="1"/>
            <a:r>
              <a:rPr lang="en-US" altLang="en-US" sz="2000" smtClean="0"/>
              <a:t>Object and character recognition</a:t>
            </a:r>
          </a:p>
          <a:p>
            <a:pPr lvl="1"/>
            <a:r>
              <a:rPr lang="en-US" altLang="en-US" sz="2000" smtClean="0"/>
              <a:t>Scene segmentation</a:t>
            </a:r>
          </a:p>
          <a:p>
            <a:pPr lvl="1"/>
            <a:r>
              <a:rPr lang="en-US" altLang="en-US" sz="2000" smtClean="0"/>
              <a:t>Image classification</a:t>
            </a:r>
          </a:p>
          <a:p>
            <a:endParaRPr lang="en-US" altLang="en-US" smtClean="0"/>
          </a:p>
          <a:p>
            <a:endParaRPr lang="en-US" altLang="en-US" smtClean="0"/>
          </a:p>
          <a:p>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Contd..</a:t>
            </a:r>
          </a:p>
        </p:txBody>
      </p:sp>
      <p:sp>
        <p:nvSpPr>
          <p:cNvPr id="3" name="Content Placeholder 2"/>
          <p:cNvSpPr>
            <a:spLocks noGrp="1"/>
          </p:cNvSpPr>
          <p:nvPr>
            <p:ph idx="1"/>
          </p:nvPr>
        </p:nvSpPr>
        <p:spPr/>
        <p:txBody>
          <a:bodyPr/>
          <a:lstStyle/>
          <a:p>
            <a:pPr>
              <a:defRPr/>
            </a:pPr>
            <a:r>
              <a:rPr lang="en-US" altLang="en-US" dirty="0" smtClean="0"/>
              <a:t>Logical systems</a:t>
            </a:r>
          </a:p>
          <a:p>
            <a:pPr lvl="1" eaLnBrk="1" hangingPunct="1">
              <a:lnSpc>
                <a:spcPct val="90000"/>
              </a:lnSpc>
              <a:defRPr/>
            </a:pPr>
            <a:r>
              <a:rPr lang="en-US" altLang="en-US" sz="2000" dirty="0" smtClean="0"/>
              <a:t>Theorem provers </a:t>
            </a:r>
          </a:p>
          <a:p>
            <a:pPr lvl="1" eaLnBrk="1" hangingPunct="1">
              <a:lnSpc>
                <a:spcPct val="90000"/>
              </a:lnSpc>
              <a:defRPr/>
            </a:pPr>
            <a:r>
              <a:rPr lang="en-US" altLang="en-US" sz="2000" dirty="0"/>
              <a:t>F</a:t>
            </a:r>
            <a:r>
              <a:rPr lang="en-US" altLang="en-US" sz="2000" dirty="0" smtClean="0"/>
              <a:t>ault diagnosis</a:t>
            </a:r>
          </a:p>
          <a:p>
            <a:pPr lvl="1" eaLnBrk="1" hangingPunct="1">
              <a:lnSpc>
                <a:spcPct val="90000"/>
              </a:lnSpc>
              <a:defRPr/>
            </a:pPr>
            <a:r>
              <a:rPr lang="en-US" altLang="en-US" sz="2000" dirty="0" smtClean="0"/>
              <a:t>Question answering</a:t>
            </a:r>
          </a:p>
          <a:p>
            <a:pPr>
              <a:defRPr/>
            </a:pPr>
            <a:r>
              <a:rPr lang="en-US" altLang="en-US" dirty="0" smtClean="0"/>
              <a:t>Games</a:t>
            </a:r>
          </a:p>
          <a:p>
            <a:pPr lvl="1">
              <a:defRPr/>
            </a:pPr>
            <a:r>
              <a:rPr lang="en-US" altLang="en-US" sz="2000" dirty="0"/>
              <a:t>Deep </a:t>
            </a:r>
            <a:r>
              <a:rPr lang="en-US" altLang="en-US" sz="2000" dirty="0" smtClean="0"/>
              <a:t>Blue (</a:t>
            </a:r>
            <a:r>
              <a:rPr lang="en-US" sz="2000" kern="1200" dirty="0">
                <a:cs typeface="ＭＳ Ｐゴシック" charset="0"/>
              </a:rPr>
              <a:t>IBM supercomputer</a:t>
            </a:r>
            <a:r>
              <a:rPr lang="en-US" altLang="en-US" sz="2000" dirty="0" smtClean="0"/>
              <a:t>) vs</a:t>
            </a:r>
            <a:r>
              <a:rPr lang="en-US" altLang="en-US" sz="2000" dirty="0"/>
              <a:t>. </a:t>
            </a:r>
            <a:r>
              <a:rPr lang="en-US" altLang="en-US" sz="2000" dirty="0" smtClean="0"/>
              <a:t>Kasparov (</a:t>
            </a:r>
            <a:r>
              <a:rPr lang="en-US" sz="2000" kern="1200" dirty="0">
                <a:cs typeface="ＭＳ Ｐゴシック" charset="0"/>
              </a:rPr>
              <a:t>world chess </a:t>
            </a:r>
            <a:r>
              <a:rPr lang="en-US" sz="2000" kern="1200" dirty="0" smtClean="0">
                <a:cs typeface="ＭＳ Ｐゴシック" charset="0"/>
              </a:rPr>
              <a:t>champion</a:t>
            </a:r>
            <a:r>
              <a:rPr lang="en-US" altLang="en-US" sz="2000" dirty="0" smtClean="0"/>
              <a:t>)</a:t>
            </a:r>
            <a:endParaRPr lang="en-US" altLang="en-US" sz="2000" dirty="0"/>
          </a:p>
          <a:p>
            <a:pPr lvl="1">
              <a:defRPr/>
            </a:pPr>
            <a:r>
              <a:rPr lang="en-US" sz="2000" dirty="0" smtClean="0"/>
              <a:t>First match, 1996: </a:t>
            </a:r>
            <a:r>
              <a:rPr lang="en-US" altLang="en-US" sz="2000" dirty="0" smtClean="0"/>
              <a:t>Kasparov won</a:t>
            </a:r>
          </a:p>
          <a:p>
            <a:pPr lvl="1">
              <a:defRPr/>
            </a:pPr>
            <a:r>
              <a:rPr lang="en-US" sz="2000" dirty="0" smtClean="0"/>
              <a:t>Second match, 1997: </a:t>
            </a:r>
            <a:r>
              <a:rPr lang="en-US" altLang="en-US" sz="2000" dirty="0"/>
              <a:t>Deep Blue </a:t>
            </a:r>
            <a:r>
              <a:rPr lang="en-US" altLang="en-US" sz="2000" dirty="0" smtClean="0"/>
              <a:t>won</a:t>
            </a:r>
            <a:endParaRPr lang="en-US" sz="2000" dirty="0" smtClean="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Contd..</a:t>
            </a:r>
          </a:p>
        </p:txBody>
      </p:sp>
      <p:sp>
        <p:nvSpPr>
          <p:cNvPr id="52227" name="Content Placeholder 2"/>
          <p:cNvSpPr>
            <a:spLocks noGrp="1"/>
          </p:cNvSpPr>
          <p:nvPr>
            <p:ph idx="1"/>
          </p:nvPr>
        </p:nvSpPr>
        <p:spPr/>
        <p:txBody>
          <a:bodyPr/>
          <a:lstStyle/>
          <a:p>
            <a:r>
              <a:rPr lang="en-US" altLang="en-US" smtClean="0"/>
              <a:t>Decision Making</a:t>
            </a:r>
          </a:p>
          <a:p>
            <a:pPr lvl="1"/>
            <a:r>
              <a:rPr lang="en-US" altLang="en-US" sz="2400" smtClean="0"/>
              <a:t> Scheduling, e.g. airline routing, military</a:t>
            </a:r>
          </a:p>
          <a:p>
            <a:pPr lvl="1"/>
            <a:r>
              <a:rPr lang="en-US" altLang="en-US" sz="2400" smtClean="0"/>
              <a:t> Route planning, e.g. google maps</a:t>
            </a:r>
          </a:p>
          <a:p>
            <a:pPr lvl="1"/>
            <a:r>
              <a:rPr lang="en-US" altLang="en-US" sz="2400" smtClean="0"/>
              <a:t> Medical diagnosis</a:t>
            </a:r>
          </a:p>
          <a:p>
            <a:pPr lvl="1"/>
            <a:r>
              <a:rPr lang="en-US" altLang="en-US" sz="2400" smtClean="0"/>
              <a:t> Automated help desks</a:t>
            </a:r>
          </a:p>
          <a:p>
            <a:pPr lvl="1"/>
            <a:r>
              <a:rPr lang="en-US" altLang="en-US" sz="2400" smtClean="0"/>
              <a:t> Fraud detection (Expert Systems)</a:t>
            </a:r>
          </a:p>
          <a:p>
            <a:pPr lvl="1"/>
            <a:r>
              <a:rPr lang="en-US" altLang="en-US" sz="2400" smtClean="0"/>
              <a:t> Spam classifiers (a case of NLP)</a:t>
            </a:r>
          </a:p>
          <a:p>
            <a:pPr lvl="1"/>
            <a:r>
              <a:rPr lang="en-US" altLang="en-US" sz="2400" smtClean="0"/>
              <a:t> Web search engines</a:t>
            </a:r>
          </a:p>
          <a:p>
            <a:pPr lvl="1"/>
            <a:r>
              <a:rPr lang="en-US" altLang="en-US" sz="2400" smtClean="0"/>
              <a:t> Movie and book recommendations</a:t>
            </a:r>
          </a:p>
          <a:p>
            <a:pPr lvl="1"/>
            <a:r>
              <a:rPr lang="en-US" altLang="en-US" sz="2400" smtClean="0"/>
              <a:t> … Lots more!</a:t>
            </a:r>
          </a:p>
          <a:p>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History of AI</a:t>
            </a:r>
            <a:endParaRPr lang="en-US" dirty="0">
              <a:latin typeface="+mn-lt"/>
            </a:endParaRPr>
          </a:p>
        </p:txBody>
      </p:sp>
      <p:sp>
        <p:nvSpPr>
          <p:cNvPr id="54275" name="Content Placeholder 2"/>
          <p:cNvSpPr>
            <a:spLocks noGrp="1"/>
          </p:cNvSpPr>
          <p:nvPr>
            <p:ph idx="1"/>
          </p:nvPr>
        </p:nvSpPr>
        <p:spPr/>
        <p:txBody>
          <a:bodyPr/>
          <a:lstStyle/>
          <a:p>
            <a:r>
              <a:rPr lang="en-US" altLang="en-US" smtClean="0"/>
              <a:t>Pre-History</a:t>
            </a:r>
          </a:p>
          <a:p>
            <a:r>
              <a:rPr lang="en-US" altLang="en-US" smtClean="0"/>
              <a:t>The Birth of AI</a:t>
            </a:r>
          </a:p>
          <a:p>
            <a:r>
              <a:rPr lang="en-US" altLang="en-US" smtClean="0"/>
              <a:t>First program that thought humanly</a:t>
            </a:r>
          </a:p>
          <a:p>
            <a:r>
              <a:rPr lang="en-US" altLang="en-US" smtClean="0"/>
              <a:t>Development of Lisp</a:t>
            </a:r>
          </a:p>
          <a:p>
            <a:r>
              <a:rPr lang="en-US" altLang="en-US" smtClean="0"/>
              <a:t>Microworlds</a:t>
            </a:r>
          </a:p>
          <a:p>
            <a:r>
              <a:rPr lang="en-US" altLang="en-US" smtClean="0"/>
              <a:t>90s…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Pre-History: Tributes of AI</a:t>
            </a:r>
            <a:endParaRPr lang="en-US" dirty="0">
              <a:latin typeface="+mn-lt"/>
            </a:endParaRPr>
          </a:p>
        </p:txBody>
      </p:sp>
      <p:sp>
        <p:nvSpPr>
          <p:cNvPr id="56323" name="Content Placeholder 2"/>
          <p:cNvSpPr>
            <a:spLocks noGrp="1"/>
          </p:cNvSpPr>
          <p:nvPr>
            <p:ph idx="1"/>
          </p:nvPr>
        </p:nvSpPr>
        <p:spPr>
          <a:xfrm>
            <a:off x="379413" y="1295400"/>
            <a:ext cx="8459787" cy="4810125"/>
          </a:xfrm>
        </p:spPr>
        <p:txBody>
          <a:bodyPr/>
          <a:lstStyle/>
          <a:p>
            <a:r>
              <a:rPr lang="en-US" altLang="en-US" smtClean="0"/>
              <a:t>Philosophy</a:t>
            </a:r>
          </a:p>
          <a:p>
            <a:pPr lvl="1"/>
            <a:r>
              <a:rPr lang="en-US" altLang="en-US" sz="2000" smtClean="0"/>
              <a:t>Logic, methods (theories) of reasoning, phil. of mind, learning </a:t>
            </a:r>
            <a:endParaRPr lang="en-US" altLang="en-US" smtClean="0"/>
          </a:p>
          <a:p>
            <a:r>
              <a:rPr lang="en-US" altLang="en-US" smtClean="0"/>
              <a:t>Mathematics</a:t>
            </a:r>
          </a:p>
          <a:p>
            <a:pPr lvl="1"/>
            <a:r>
              <a:rPr lang="en-US" altLang="en-US" sz="2000" smtClean="0"/>
              <a:t>Theories of logic, probability, decision-making computation, algorithms</a:t>
            </a:r>
          </a:p>
          <a:p>
            <a:r>
              <a:rPr lang="en-US" altLang="en-US" smtClean="0"/>
              <a:t>Psychology</a:t>
            </a:r>
          </a:p>
          <a:p>
            <a:pPr lvl="1"/>
            <a:r>
              <a:rPr lang="en-US" altLang="en-US" sz="2000" smtClean="0"/>
              <a:t>Tools and techniques to investigate the human mind and ways to represent the resulting theories</a:t>
            </a:r>
          </a:p>
          <a:p>
            <a:r>
              <a:rPr lang="en-US" altLang="en-US" smtClean="0"/>
              <a:t>Engineering</a:t>
            </a:r>
          </a:p>
          <a:p>
            <a:pPr lvl="1"/>
            <a:r>
              <a:rPr lang="en-US" altLang="en-US" sz="2000" smtClean="0"/>
              <a:t>Building (fast) computing devices</a:t>
            </a:r>
          </a:p>
          <a:p>
            <a:r>
              <a:rPr lang="en-US" altLang="en-US" smtClean="0"/>
              <a:t>Linguistics </a:t>
            </a:r>
          </a:p>
          <a:p>
            <a:pPr lvl="1"/>
            <a:r>
              <a:rPr lang="en-US" altLang="en-US" sz="2000" smtClean="0"/>
              <a:t>Theories of structure and meaning of language, Knowledge representation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Contd..</a:t>
            </a:r>
          </a:p>
        </p:txBody>
      </p:sp>
      <p:sp>
        <p:nvSpPr>
          <p:cNvPr id="57347" name="Content Placeholder 2"/>
          <p:cNvSpPr>
            <a:spLocks noGrp="1"/>
          </p:cNvSpPr>
          <p:nvPr>
            <p:ph idx="1"/>
          </p:nvPr>
        </p:nvSpPr>
        <p:spPr/>
        <p:txBody>
          <a:bodyPr/>
          <a:lstStyle/>
          <a:p>
            <a:r>
              <a:rPr lang="en-US" altLang="en-US" smtClean="0"/>
              <a:t>Neuroscience</a:t>
            </a:r>
          </a:p>
          <a:p>
            <a:pPr lvl="1"/>
            <a:r>
              <a:rPr lang="en-US" altLang="en-US" sz="2000" smtClean="0"/>
              <a:t>Information about the network structure of a human brain and all the theories on functionalities of different human organs</a:t>
            </a:r>
          </a:p>
          <a:p>
            <a:r>
              <a:rPr lang="en-US" altLang="en-US" smtClean="0"/>
              <a:t>Economics </a:t>
            </a:r>
          </a:p>
          <a:p>
            <a:pPr lvl="1"/>
            <a:r>
              <a:rPr lang="en-US" altLang="en-US" sz="2000" smtClean="0"/>
              <a:t>Utility, decision theory</a:t>
            </a:r>
            <a:endParaRPr lang="en-US" altLang="en-US" smtClean="0"/>
          </a:p>
          <a:p>
            <a:r>
              <a:rPr lang="en-US" altLang="en-US" smtClean="0"/>
              <a:t>Computer science</a:t>
            </a:r>
          </a:p>
          <a:p>
            <a:pPr lvl="1"/>
            <a:r>
              <a:rPr lang="en-US" altLang="en-US" sz="2000" smtClean="0"/>
              <a:t>Tools and concepts to make AI a reality</a:t>
            </a:r>
          </a:p>
          <a:p>
            <a:endParaRPr lang="en-US" altLang="en-US" smtClean="0"/>
          </a:p>
          <a:p>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The Birth of AI (1956)</a:t>
            </a:r>
            <a:endParaRPr lang="en-US" dirty="0">
              <a:latin typeface="+mn-lt"/>
            </a:endParaRPr>
          </a:p>
        </p:txBody>
      </p:sp>
      <p:sp>
        <p:nvSpPr>
          <p:cNvPr id="58371" name="Content Placeholder 2"/>
          <p:cNvSpPr>
            <a:spLocks noGrp="1"/>
          </p:cNvSpPr>
          <p:nvPr>
            <p:ph idx="1"/>
          </p:nvPr>
        </p:nvSpPr>
        <p:spPr/>
        <p:txBody>
          <a:bodyPr/>
          <a:lstStyle/>
          <a:p>
            <a:r>
              <a:rPr lang="en-US" altLang="en-US" smtClean="0"/>
              <a:t>The </a:t>
            </a:r>
            <a:r>
              <a:rPr lang="en-US" altLang="en-US" sz="2000" smtClean="0"/>
              <a:t>Dartmouth</a:t>
            </a:r>
            <a:r>
              <a:rPr lang="en-US" altLang="en-US" smtClean="0"/>
              <a:t> Workshop brings together 10 top minds on automata theory, neural nets and the study of intelligence</a:t>
            </a:r>
          </a:p>
          <a:p>
            <a:r>
              <a:rPr lang="en-US" altLang="en-US" smtClean="0"/>
              <a:t>Though all the researchers had some excellent ideas, Allen Newell and Herbert Simon dominated the workshop with a reasoning program, the </a:t>
            </a:r>
            <a:r>
              <a:rPr lang="en-US" altLang="en-US" sz="2000" smtClean="0"/>
              <a:t>Logic Theorist</a:t>
            </a:r>
          </a:p>
          <a:p>
            <a:endParaRPr lang="en-US" altLang="en-US" sz="2000" smtClean="0"/>
          </a:p>
          <a:p>
            <a:r>
              <a:rPr lang="en-GB" altLang="en-US" sz="2400" smtClean="0"/>
              <a:t>Conjecture: “</a:t>
            </a:r>
            <a:r>
              <a:rPr lang="en-GB" altLang="ja-JP" sz="2400" smtClean="0">
                <a:solidFill>
                  <a:schemeClr val="folHlink"/>
                </a:solidFill>
              </a:rPr>
              <a:t>every aspect of learning or any other feature of intelligence can be described so precisely that a machine can be made to simulate it</a:t>
            </a:r>
            <a:r>
              <a:rPr lang="en-GB" altLang="en-US" sz="2400" smtClean="0"/>
              <a:t>”</a:t>
            </a:r>
            <a:endParaRPr lang="en-GB" altLang="ja-JP"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Contd..</a:t>
            </a:r>
          </a:p>
        </p:txBody>
      </p:sp>
      <p:sp>
        <p:nvSpPr>
          <p:cNvPr id="60419" name="Content Placeholder 2"/>
          <p:cNvSpPr>
            <a:spLocks noGrp="1"/>
          </p:cNvSpPr>
          <p:nvPr>
            <p:ph idx="1"/>
          </p:nvPr>
        </p:nvSpPr>
        <p:spPr/>
        <p:txBody>
          <a:bodyPr/>
          <a:lstStyle/>
          <a:p>
            <a:endParaRPr lang="en-US" altLang="en-US" sz="2000" smtClean="0"/>
          </a:p>
          <a:p>
            <a:r>
              <a:rPr lang="en-US" altLang="en-US" smtClean="0"/>
              <a:t>Workshop didn’t lead to any new breakthroughs but an agreement camo out to adopt the new name for the field: </a:t>
            </a:r>
            <a:r>
              <a:rPr lang="en-US" altLang="en-US" b="1" smtClean="0"/>
              <a:t>Artificial Intelligence</a:t>
            </a:r>
          </a:p>
          <a:p>
            <a:r>
              <a:rPr lang="en-US" altLang="en-US" smtClean="0"/>
              <a:t>For the next 20 years the field was dominated by these participants, their students and colleagues at MIT, CMU, Stanford and IBM</a:t>
            </a:r>
          </a:p>
          <a:p>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First program that thought humanly</a:t>
            </a:r>
            <a:endParaRPr lang="en-US" dirty="0">
              <a:latin typeface="+mn-lt"/>
            </a:endParaRPr>
          </a:p>
        </p:txBody>
      </p:sp>
      <p:sp>
        <p:nvSpPr>
          <p:cNvPr id="62467" name="Content Placeholder 2"/>
          <p:cNvSpPr>
            <a:spLocks noGrp="1"/>
          </p:cNvSpPr>
          <p:nvPr>
            <p:ph idx="1"/>
          </p:nvPr>
        </p:nvSpPr>
        <p:spPr/>
        <p:txBody>
          <a:bodyPr/>
          <a:lstStyle/>
          <a:p>
            <a:r>
              <a:rPr lang="en-US" altLang="en-US" smtClean="0"/>
              <a:t>Newell and Simon’s early success was followed up with the </a:t>
            </a:r>
            <a:r>
              <a:rPr lang="en-US" altLang="en-US" smtClean="0">
                <a:solidFill>
                  <a:srgbClr val="FF0000"/>
                </a:solidFill>
              </a:rPr>
              <a:t>General Problem Solver (GPS)</a:t>
            </a:r>
          </a:p>
          <a:p>
            <a:r>
              <a:rPr lang="en-US" altLang="en-US" smtClean="0"/>
              <a:t>Unlike Logic Theorist, this program was developed in the manner that </a:t>
            </a:r>
            <a:r>
              <a:rPr lang="en-US" altLang="en-US" b="1" i="1" smtClean="0"/>
              <a:t>it attacked a problem following the steps that human take when solving a problem</a:t>
            </a:r>
          </a:p>
          <a:p>
            <a:r>
              <a:rPr lang="en-US" altLang="en-US" smtClean="0"/>
              <a:t>GPS was intended to provide a core set of processes that could be used to solve a variety of different types of problems</a:t>
            </a:r>
          </a:p>
          <a:p>
            <a:r>
              <a:rPr lang="en-US" altLang="en-US" smtClean="0"/>
              <a:t>Probably the first program that imitated human thinking approach</a:t>
            </a:r>
            <a:endParaRPr lang="en-US" altLang="en-US" smtClean="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Development of Lisp</a:t>
            </a:r>
            <a:endParaRPr lang="en-US" dirty="0">
              <a:latin typeface="+mn-lt"/>
            </a:endParaRPr>
          </a:p>
        </p:txBody>
      </p:sp>
      <p:sp>
        <p:nvSpPr>
          <p:cNvPr id="64515" name="Content Placeholder 2"/>
          <p:cNvSpPr>
            <a:spLocks noGrp="1"/>
          </p:cNvSpPr>
          <p:nvPr>
            <p:ph idx="1"/>
          </p:nvPr>
        </p:nvSpPr>
        <p:spPr/>
        <p:txBody>
          <a:bodyPr/>
          <a:lstStyle/>
          <a:p>
            <a:r>
              <a:rPr lang="en-US" altLang="en-US" smtClean="0"/>
              <a:t>McCarthy (MIT AI lab,1958) defined the </a:t>
            </a:r>
            <a:r>
              <a:rPr lang="en-US" altLang="en-US" smtClean="0">
                <a:solidFill>
                  <a:srgbClr val="FF0000"/>
                </a:solidFill>
              </a:rPr>
              <a:t>high-level language Lisp</a:t>
            </a:r>
            <a:r>
              <a:rPr lang="en-US" altLang="en-US" smtClean="0"/>
              <a:t> that became the dominant AI programming language</a:t>
            </a:r>
          </a:p>
          <a:p>
            <a:r>
              <a:rPr lang="en-US" altLang="en-US" smtClean="0"/>
              <a:t>Limited and expensive computing resources were a serious problem, </a:t>
            </a:r>
            <a:r>
              <a:rPr lang="en-US" altLang="en-US" smtClean="0">
                <a:solidFill>
                  <a:srgbClr val="FF0000"/>
                </a:solidFill>
              </a:rPr>
              <a:t>Invented time sharing</a:t>
            </a:r>
          </a:p>
          <a:p>
            <a:endParaRPr lang="en-US" altLang="en-US" smtClean="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Throughout the course</a:t>
            </a:r>
            <a:endParaRPr lang="en-US" dirty="0">
              <a:latin typeface="+mn-lt"/>
            </a:endParaRPr>
          </a:p>
        </p:txBody>
      </p:sp>
      <p:sp>
        <p:nvSpPr>
          <p:cNvPr id="21507" name="Content Placeholder 2"/>
          <p:cNvSpPr>
            <a:spLocks noGrp="1"/>
          </p:cNvSpPr>
          <p:nvPr>
            <p:ph idx="1"/>
          </p:nvPr>
        </p:nvSpPr>
        <p:spPr/>
        <p:txBody>
          <a:bodyPr/>
          <a:lstStyle/>
          <a:p>
            <a:pPr eaLnBrk="1" hangingPunct="1"/>
            <a:r>
              <a:rPr lang="en-US" altLang="en-US" sz="2400" i="1" smtClean="0"/>
              <a:t>Focus on </a:t>
            </a:r>
            <a:r>
              <a:rPr lang="en-US" altLang="en-US" sz="2400" i="1" smtClean="0">
                <a:solidFill>
                  <a:srgbClr val="FF0000"/>
                </a:solidFill>
              </a:rPr>
              <a:t>LEARNING</a:t>
            </a:r>
          </a:p>
          <a:p>
            <a:pPr eaLnBrk="1" hangingPunct="1"/>
            <a:r>
              <a:rPr lang="en-US" altLang="en-US" sz="2400" i="1" smtClean="0"/>
              <a:t>Think  </a:t>
            </a:r>
            <a:r>
              <a:rPr lang="en-US" altLang="en-US" sz="2400" smtClean="0"/>
              <a:t>about the topics – bigger picture</a:t>
            </a:r>
          </a:p>
          <a:p>
            <a:pPr eaLnBrk="1" hangingPunct="1"/>
            <a:endParaRPr lang="en-US" altLang="en-US" sz="2400" smtClean="0"/>
          </a:p>
          <a:p>
            <a:pPr eaLnBrk="1" hangingPunct="1"/>
            <a:r>
              <a:rPr lang="en-US" altLang="en-US" sz="2400" smtClean="0"/>
              <a:t>Not just learning techniques</a:t>
            </a:r>
          </a:p>
          <a:p>
            <a:pPr lvl="1" eaLnBrk="1" hangingPunct="1"/>
            <a:r>
              <a:rPr lang="en-US" altLang="en-US" sz="2400" smtClean="0">
                <a:solidFill>
                  <a:srgbClr val="FF0000"/>
                </a:solidFill>
              </a:rPr>
              <a:t>Need to </a:t>
            </a:r>
            <a:r>
              <a:rPr lang="en-US" altLang="en-US" sz="2400" i="1" smtClean="0">
                <a:solidFill>
                  <a:srgbClr val="FF0000"/>
                </a:solidFill>
              </a:rPr>
              <a:t>understand </a:t>
            </a:r>
            <a:r>
              <a:rPr lang="en-US" altLang="en-US" sz="2400" smtClean="0">
                <a:solidFill>
                  <a:srgbClr val="FF0000"/>
                </a:solidFill>
              </a:rPr>
              <a:t>their application</a:t>
            </a:r>
          </a:p>
          <a:p>
            <a:pPr lvl="1" eaLnBrk="1" hangingPunct="1"/>
            <a:endParaRPr lang="en-US" altLang="en-US" smtClean="0"/>
          </a:p>
          <a:p>
            <a:pPr eaLnBrk="1" hangingPunct="1"/>
            <a:r>
              <a:rPr lang="en-US" altLang="en-US" sz="2400" smtClean="0"/>
              <a:t>AI is a good topic to </a:t>
            </a:r>
            <a:r>
              <a:rPr lang="ja-JP" altLang="en-US" sz="2400" smtClean="0"/>
              <a:t>‘</a:t>
            </a:r>
            <a:r>
              <a:rPr lang="en-US" altLang="ja-JP" sz="2400" smtClean="0"/>
              <a:t>read around</a:t>
            </a:r>
            <a:r>
              <a:rPr lang="ja-JP" altLang="en-US" sz="2400" smtClean="0"/>
              <a:t>’</a:t>
            </a:r>
            <a:endParaRPr lang="en-US" altLang="ja-JP" sz="2400" smtClean="0"/>
          </a:p>
          <a:p>
            <a:pPr lvl="1" eaLnBrk="1" hangingPunct="1"/>
            <a:r>
              <a:rPr lang="en-US" altLang="en-US" sz="2400" smtClean="0"/>
              <a:t>Try to be </a:t>
            </a:r>
            <a:r>
              <a:rPr lang="ja-JP" altLang="en-US" sz="2400" smtClean="0"/>
              <a:t>‘</a:t>
            </a:r>
            <a:r>
              <a:rPr lang="en-US" altLang="ja-JP" sz="2400" smtClean="0"/>
              <a:t>scientific</a:t>
            </a:r>
            <a:r>
              <a:rPr lang="ja-JP" altLang="en-US" sz="2400" smtClean="0"/>
              <a:t>’</a:t>
            </a:r>
            <a:r>
              <a:rPr lang="en-US" altLang="ja-JP" sz="2400" smtClean="0"/>
              <a:t> in your approach</a:t>
            </a:r>
            <a:endParaRPr lang="en-US" altLang="en-US" sz="2400" smtClean="0"/>
          </a:p>
          <a:p>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latin typeface="+mn-lt"/>
              </a:rPr>
              <a:t>Microworlds</a:t>
            </a:r>
            <a:endParaRPr lang="en-US" dirty="0">
              <a:latin typeface="+mn-lt"/>
            </a:endParaRPr>
          </a:p>
        </p:txBody>
      </p:sp>
      <p:sp>
        <p:nvSpPr>
          <p:cNvPr id="66563" name="Content Placeholder 2"/>
          <p:cNvSpPr>
            <a:spLocks noGrp="1"/>
          </p:cNvSpPr>
          <p:nvPr>
            <p:ph idx="1"/>
          </p:nvPr>
        </p:nvSpPr>
        <p:spPr>
          <a:xfrm>
            <a:off x="379413" y="1295400"/>
            <a:ext cx="8459787" cy="4810125"/>
          </a:xfrm>
        </p:spPr>
        <p:txBody>
          <a:bodyPr/>
          <a:lstStyle/>
          <a:p>
            <a:r>
              <a:rPr lang="en-US" altLang="en-US" smtClean="0"/>
              <a:t>Marvin Minsky (1963), a researcher at MIT supervised a number of students who chose limited problems that appeared to require intelligence to solve. </a:t>
            </a:r>
          </a:p>
          <a:p>
            <a:r>
              <a:rPr lang="en-US" altLang="en-US" smtClean="0"/>
              <a:t>These limited domains became known as Microworlds. </a:t>
            </a:r>
          </a:p>
          <a:p>
            <a:pPr lvl="1"/>
            <a:r>
              <a:rPr lang="en-US" altLang="en-US" sz="2400" smtClean="0"/>
              <a:t>developed programs that solved calculus problems;</a:t>
            </a:r>
          </a:p>
          <a:p>
            <a:pPr lvl="1"/>
            <a:r>
              <a:rPr lang="en-US" altLang="en-US" sz="2400" smtClean="0"/>
              <a:t>developed programs, which were able to accept input statements in a very restricted subset of English language, and generated answers to these statements</a:t>
            </a:r>
          </a:p>
          <a:p>
            <a:pPr lvl="1"/>
            <a:r>
              <a:rPr lang="en-US" altLang="en-US" sz="2400" smtClean="0"/>
              <a:t>E.g. If Ali is 2 years younger than Umar and Umar is 23 years old. How old is Ali? </a:t>
            </a:r>
          </a:p>
          <a:p>
            <a:pPr lvl="2"/>
            <a:r>
              <a:rPr lang="en-US" altLang="en-US" sz="2400" smtClean="0"/>
              <a:t>Answer: Ali is 21 years old. </a:t>
            </a:r>
          </a:p>
          <a:p>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Contd..</a:t>
            </a:r>
          </a:p>
        </p:txBody>
      </p:sp>
      <p:sp>
        <p:nvSpPr>
          <p:cNvPr id="68611" name="Content Placeholder 2"/>
          <p:cNvSpPr>
            <a:spLocks noGrp="1"/>
          </p:cNvSpPr>
          <p:nvPr>
            <p:ph idx="1"/>
          </p:nvPr>
        </p:nvSpPr>
        <p:spPr/>
        <p:txBody>
          <a:bodyPr/>
          <a:lstStyle/>
          <a:p>
            <a:r>
              <a:rPr lang="en-US" altLang="en-US" sz="2400" smtClean="0"/>
              <a:t>Perceptrons (Minsky and Papert’s book, 1969)</a:t>
            </a:r>
          </a:p>
          <a:p>
            <a:r>
              <a:rPr lang="en-US" altLang="en-US" sz="2400" smtClean="0"/>
              <a:t>The first successful commercial </a:t>
            </a:r>
            <a:r>
              <a:rPr lang="en-US" altLang="en-US" sz="2400" b="1" smtClean="0"/>
              <a:t>expert system, R1</a:t>
            </a:r>
            <a:r>
              <a:rPr lang="en-US" altLang="en-US" sz="2400" smtClean="0"/>
              <a:t>, (McDermott, 1982)</a:t>
            </a:r>
          </a:p>
          <a:p>
            <a:r>
              <a:rPr lang="en-US" altLang="en-US" sz="2400" smtClean="0"/>
              <a:t>Neural networks reinvented </a:t>
            </a:r>
          </a:p>
          <a:p>
            <a:pPr lvl="1"/>
            <a:r>
              <a:rPr lang="en-US" altLang="en-US" sz="2400" smtClean="0"/>
              <a:t>Multi-level </a:t>
            </a:r>
            <a:r>
              <a:rPr lang="en-US" altLang="en-US" sz="2400" smtClean="0">
                <a:solidFill>
                  <a:srgbClr val="FF0000"/>
                </a:solidFill>
              </a:rPr>
              <a:t>perceptrons </a:t>
            </a:r>
            <a:r>
              <a:rPr lang="en-US" altLang="en-US" sz="2400" smtClean="0"/>
              <a:t>and backpropagation learning</a:t>
            </a:r>
          </a:p>
          <a:p>
            <a:r>
              <a:rPr lang="en-US" altLang="en-US" sz="2400" smtClean="0"/>
              <a:t>Parallel Distributed Processing (Rumelhart and McClelland, 1986)</a:t>
            </a:r>
          </a:p>
          <a:p>
            <a:pPr eaLnBrk="1" hangingPunct="1">
              <a:spcAft>
                <a:spcPct val="50000"/>
              </a:spcAft>
            </a:pPr>
            <a:r>
              <a:rPr lang="en-US" altLang="en-US" sz="2400" smtClean="0"/>
              <a:t>90s: Fully recurrent networks and robot control</a:t>
            </a:r>
          </a:p>
          <a:p>
            <a:pPr eaLnBrk="1" hangingPunct="1">
              <a:spcAft>
                <a:spcPct val="50000"/>
              </a:spcAft>
            </a:pPr>
            <a:r>
              <a:rPr lang="en-US" altLang="en-US" sz="2400" smtClean="0"/>
              <a:t>Ultimately… </a:t>
            </a:r>
            <a:r>
              <a:rPr lang="ja-JP" altLang="en-US" sz="2400" smtClean="0"/>
              <a:t>“</a:t>
            </a:r>
            <a:r>
              <a:rPr lang="en-US" altLang="ja-JP" sz="2400" smtClean="0">
                <a:solidFill>
                  <a:srgbClr val="FF0000"/>
                </a:solidFill>
              </a:rPr>
              <a:t>neural</a:t>
            </a:r>
            <a:r>
              <a:rPr lang="ja-JP" altLang="en-US" sz="2400" smtClean="0"/>
              <a:t>”</a:t>
            </a:r>
            <a:r>
              <a:rPr lang="en-US" altLang="ja-JP" sz="2400" smtClean="0"/>
              <a:t> networks as </a:t>
            </a:r>
            <a:r>
              <a:rPr lang="en-US" altLang="ja-JP" sz="2400" smtClean="0">
                <a:solidFill>
                  <a:srgbClr val="FF0000"/>
                </a:solidFill>
              </a:rPr>
              <a:t>data-mining</a:t>
            </a:r>
            <a:r>
              <a:rPr lang="en-US" altLang="ja-JP" sz="2400" smtClean="0"/>
              <a:t>, statistics…</a:t>
            </a:r>
            <a:endParaRPr lang="en-US" altLang="en-US" sz="2400" smtClean="0"/>
          </a:p>
          <a:p>
            <a:endParaRPr lang="en-US"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p:txBody>
          <a:bodyPr/>
          <a:lstStyle/>
          <a:p>
            <a:pPr marL="0" indent="0" algn="ctr">
              <a:buFont typeface="Monotype Sorts" pitchFamily="-84" charset="2"/>
              <a:buNone/>
            </a:pPr>
            <a:endParaRPr lang="en-US" altLang="en-US" sz="4000" smtClean="0"/>
          </a:p>
          <a:p>
            <a:pPr marL="0" indent="0" algn="ctr">
              <a:buFont typeface="Monotype Sorts" pitchFamily="-84" charset="2"/>
              <a:buNone/>
            </a:pPr>
            <a:endParaRPr lang="en-US" altLang="en-US" sz="4000" smtClean="0"/>
          </a:p>
          <a:p>
            <a:pPr marL="0" indent="0" algn="ctr">
              <a:buFont typeface="Monotype Sorts" pitchFamily="-84" charset="2"/>
              <a:buNone/>
            </a:pPr>
            <a:r>
              <a:rPr lang="en-US" altLang="en-US" sz="4000" smtClean="0"/>
              <a:t>END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Outline</a:t>
            </a:r>
            <a:endParaRPr lang="en-US" dirty="0">
              <a:latin typeface="+mn-lt"/>
            </a:endParaRPr>
          </a:p>
        </p:txBody>
      </p:sp>
      <p:sp>
        <p:nvSpPr>
          <p:cNvPr id="3" name="Content Placeholder 2"/>
          <p:cNvSpPr>
            <a:spLocks noGrp="1"/>
          </p:cNvSpPr>
          <p:nvPr>
            <p:ph idx="1"/>
          </p:nvPr>
        </p:nvSpPr>
        <p:spPr/>
        <p:txBody>
          <a:bodyPr/>
          <a:lstStyle/>
          <a:p>
            <a:pPr marL="271463" indent="-271463" eaLnBrk="1" hangingPunct="1">
              <a:tabLst>
                <a:tab pos="446088" algn="l"/>
              </a:tabLst>
              <a:defRPr/>
            </a:pPr>
            <a:r>
              <a:rPr lang="en-GB" altLang="en-US" dirty="0"/>
              <a:t>Definition</a:t>
            </a:r>
          </a:p>
          <a:p>
            <a:pPr marL="671513" lvl="1" indent="-271463" eaLnBrk="1" hangingPunct="1">
              <a:tabLst>
                <a:tab pos="446088" algn="l"/>
              </a:tabLst>
              <a:defRPr/>
            </a:pPr>
            <a:r>
              <a:rPr lang="en-GB" altLang="en-US" dirty="0" smtClean="0"/>
              <a:t>Intelligence</a:t>
            </a:r>
          </a:p>
          <a:p>
            <a:pPr marL="671513" lvl="1" indent="-271463" eaLnBrk="1" hangingPunct="1">
              <a:tabLst>
                <a:tab pos="446088" algn="l"/>
              </a:tabLst>
              <a:defRPr/>
            </a:pPr>
            <a:r>
              <a:rPr lang="en-GB" altLang="en-US" dirty="0" smtClean="0"/>
              <a:t>Artificial Intelligence (AI)</a:t>
            </a:r>
          </a:p>
          <a:p>
            <a:pPr marL="671513" lvl="1" indent="-271463" eaLnBrk="1" hangingPunct="1">
              <a:tabLst>
                <a:tab pos="446088" algn="l"/>
              </a:tabLst>
              <a:defRPr/>
            </a:pPr>
            <a:r>
              <a:rPr lang="en-US" dirty="0" smtClean="0"/>
              <a:t>Strong AI vs. Weak AI</a:t>
            </a:r>
            <a:endParaRPr lang="en-GB" altLang="en-US" dirty="0" smtClean="0"/>
          </a:p>
          <a:p>
            <a:pPr marL="271463" indent="-271463" eaLnBrk="1" hangingPunct="1">
              <a:tabLst>
                <a:tab pos="446088" algn="l"/>
              </a:tabLst>
              <a:defRPr/>
            </a:pPr>
            <a:r>
              <a:rPr lang="en-US" dirty="0" smtClean="0"/>
              <a:t>AI application </a:t>
            </a:r>
            <a:endParaRPr lang="en-GB" altLang="en-US" dirty="0"/>
          </a:p>
          <a:p>
            <a:pPr marL="271463" indent="-271463" eaLnBrk="1" hangingPunct="1">
              <a:tabLst>
                <a:tab pos="446088" algn="l"/>
              </a:tabLst>
              <a:defRPr/>
            </a:pPr>
            <a:r>
              <a:rPr lang="en-GB" altLang="en-US" dirty="0" smtClean="0"/>
              <a:t>Brief History of AI</a:t>
            </a:r>
            <a:endParaRPr lang="en-GB" altLang="en-US" dirty="0"/>
          </a:p>
          <a:p>
            <a:pPr>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Imagined AI</a:t>
            </a:r>
            <a:endParaRPr lang="en-US" dirty="0">
              <a:latin typeface="+mn-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243522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2519" t="1862" r="3780" b="1862"/>
          <a:stretch>
            <a:fillRect/>
          </a:stretch>
        </p:blipFill>
        <p:spPr bwMode="auto">
          <a:xfrm>
            <a:off x="1971675" y="1746250"/>
            <a:ext cx="258762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463" y="1739900"/>
            <a:ext cx="249078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l="14365" r="15875"/>
          <a:stretch>
            <a:fillRect/>
          </a:stretch>
        </p:blipFill>
        <p:spPr bwMode="auto">
          <a:xfrm>
            <a:off x="3587750" y="1716088"/>
            <a:ext cx="2511425"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716088"/>
            <a:ext cx="247015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1752600"/>
            <a:ext cx="26717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Imagined AI ?</a:t>
            </a:r>
            <a:endParaRPr lang="en-US" dirty="0">
              <a:latin typeface="+mn-lt"/>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25955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981200"/>
            <a:ext cx="252095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Real AI ?</a:t>
            </a:r>
            <a:endParaRPr lang="en-US" dirty="0">
              <a:latin typeface="+mn-lt"/>
            </a:endParaRPr>
          </a:p>
        </p:txBody>
      </p:sp>
      <p:grpSp>
        <p:nvGrpSpPr>
          <p:cNvPr id="4" name="Group 4"/>
          <p:cNvGrpSpPr>
            <a:grpSpLocks/>
          </p:cNvGrpSpPr>
          <p:nvPr/>
        </p:nvGrpSpPr>
        <p:grpSpPr bwMode="auto">
          <a:xfrm>
            <a:off x="3321050" y="1636713"/>
            <a:ext cx="2552700" cy="2857500"/>
            <a:chOff x="2568" y="1083"/>
            <a:chExt cx="1608" cy="1800"/>
          </a:xfrm>
        </p:grpSpPr>
        <p:pic>
          <p:nvPicPr>
            <p:cNvPr id="25609" name="Picture 5">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 y="1083"/>
              <a:ext cx="1608"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2670"/>
              <a:ext cx="3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11" name="Text Box 7"/>
            <p:cNvSpPr txBox="1">
              <a:spLocks noChangeArrowheads="1"/>
            </p:cNvSpPr>
            <p:nvPr/>
          </p:nvSpPr>
          <p:spPr bwMode="auto">
            <a:xfrm>
              <a:off x="2653" y="2132"/>
              <a:ext cx="1389"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bIns="0">
              <a:spAutoFit/>
            </a:bodyPr>
            <a:lstStyle>
              <a:lvl1pPr>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GB" altLang="en-US" sz="1200">
                  <a:solidFill>
                    <a:schemeClr val="bg1"/>
                  </a:solidFill>
                  <a:latin typeface="Lucida Sans" pitchFamily="34" charset="0"/>
                </a:rPr>
                <a:t>Need help with our website? Need information about travelling by train?</a:t>
              </a:r>
            </a:p>
            <a:p>
              <a:pPr>
                <a:spcBef>
                  <a:spcPct val="0"/>
                </a:spcBef>
                <a:buClrTx/>
                <a:buSzTx/>
                <a:buFontTx/>
                <a:buNone/>
              </a:pPr>
              <a:r>
                <a:rPr lang="en-GB" altLang="en-US" sz="1200">
                  <a:solidFill>
                    <a:schemeClr val="bg1"/>
                  </a:solidFill>
                  <a:latin typeface="Lucida Sans" pitchFamily="34" charset="0"/>
                </a:rPr>
                <a:t>Just '</a:t>
              </a:r>
              <a:r>
                <a:rPr lang="en-GB" altLang="en-US" sz="1200" b="1">
                  <a:solidFill>
                    <a:schemeClr val="bg1"/>
                  </a:solidFill>
                  <a:latin typeface="Lucida Sans" pitchFamily="34" charset="0"/>
                </a:rPr>
                <a:t>Ask Lisa</a:t>
              </a:r>
              <a:r>
                <a:rPr lang="en-GB" altLang="en-US" sz="1200">
                  <a:solidFill>
                    <a:schemeClr val="bg1"/>
                  </a:solidFill>
                  <a:latin typeface="Lucida Sans" pitchFamily="34" charset="0"/>
                </a:rPr>
                <a:t>', our new virtual assistant.</a:t>
              </a:r>
            </a:p>
          </p:txBody>
        </p:sp>
      </p:grpSp>
      <p:pic>
        <p:nvPicPr>
          <p:cNvPr id="8" name="Picture 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988" y="4746625"/>
            <a:ext cx="2295525" cy="1690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605" name="Picture 18" descr="whysir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813" y="1636713"/>
            <a:ext cx="26987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a:grpSpLocks/>
          </p:cNvGrpSpPr>
          <p:nvPr/>
        </p:nvGrpSpPr>
        <p:grpSpPr bwMode="auto">
          <a:xfrm>
            <a:off x="6008688" y="3359150"/>
            <a:ext cx="2689225" cy="1803400"/>
            <a:chOff x="300" y="1111"/>
            <a:chExt cx="1694" cy="1136"/>
          </a:xfrm>
        </p:grpSpPr>
        <p:pic>
          <p:nvPicPr>
            <p:cNvPr id="25607" name="Picture 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 y="1111"/>
              <a:ext cx="1665"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08" name="Text Box 6"/>
            <p:cNvSpPr txBox="1">
              <a:spLocks noChangeArrowheads="1"/>
            </p:cNvSpPr>
            <p:nvPr/>
          </p:nvSpPr>
          <p:spPr bwMode="auto">
            <a:xfrm>
              <a:off x="300" y="2103"/>
              <a:ext cx="16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bIns="0">
              <a:spAutoFit/>
            </a:bodyPr>
            <a:lstStyle>
              <a:lvl1pPr>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Times New Roman" panose="02020603050405020304" pitchFamily="18" charset="0"/>
                  <a:ea typeface="MS PGothic" panose="020B0600070205080204" pitchFamily="34" charset="-128"/>
                </a:defRPr>
              </a:lvl9pPr>
            </a:lstStyle>
            <a:p>
              <a:pPr algn="ctr">
                <a:spcBef>
                  <a:spcPct val="50000"/>
                </a:spcBef>
                <a:buClrTx/>
                <a:buSzTx/>
                <a:buFontTx/>
                <a:buNone/>
              </a:pPr>
              <a:r>
                <a:rPr lang="en-GB" altLang="en-US" sz="1200">
                  <a:latin typeface="Lucida Sans" pitchFamily="34" charset="0"/>
                </a:rPr>
                <a:t>Scientists test gait biometrics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What is Intelligence?</a:t>
            </a:r>
          </a:p>
        </p:txBody>
      </p:sp>
      <p:sp>
        <p:nvSpPr>
          <p:cNvPr id="3" name="Content Placeholder 2"/>
          <p:cNvSpPr>
            <a:spLocks noGrp="1"/>
          </p:cNvSpPr>
          <p:nvPr>
            <p:ph idx="1"/>
          </p:nvPr>
        </p:nvSpPr>
        <p:spPr/>
        <p:txBody>
          <a:bodyPr/>
          <a:lstStyle/>
          <a:p>
            <a:r>
              <a:rPr lang="en-US" altLang="en-US" sz="2600" smtClean="0"/>
              <a:t>How can we define Intelligence?</a:t>
            </a:r>
          </a:p>
          <a:p>
            <a:r>
              <a:rPr lang="en-US" altLang="en-US" sz="2600" smtClean="0"/>
              <a:t>Is it something tangible?</a:t>
            </a:r>
          </a:p>
          <a:p>
            <a:r>
              <a:rPr lang="en-US" altLang="en-US" sz="2600" smtClean="0"/>
              <a:t>Do all living species are intelligent?</a:t>
            </a:r>
          </a:p>
          <a:p>
            <a:pPr lvl="1"/>
            <a:r>
              <a:rPr lang="en-US" altLang="en-US" sz="2400" smtClean="0"/>
              <a:t>What about these plants and tress?</a:t>
            </a:r>
          </a:p>
          <a:p>
            <a:endParaRPr lang="en-US" altLang="en-US" smtClean="0"/>
          </a:p>
          <a:p>
            <a:r>
              <a:rPr lang="en-US" altLang="en-US" sz="2000" i="1" smtClean="0">
                <a:cs typeface="Tahoma" panose="020B0604030504040204" pitchFamily="34" charset="0"/>
              </a:rPr>
              <a:t> </a:t>
            </a:r>
            <a:r>
              <a:rPr lang="ja-JP" altLang="en-US" sz="2000" i="1" smtClean="0">
                <a:cs typeface="Tahoma" panose="020B0604030504040204" pitchFamily="34" charset="0"/>
              </a:rPr>
              <a:t>“</a:t>
            </a:r>
            <a:r>
              <a:rPr lang="en-US" altLang="ja-JP" sz="2000" i="1" smtClean="0">
                <a:cs typeface="Tahoma" panose="020B0604030504040204" pitchFamily="34" charset="0"/>
              </a:rPr>
              <a:t>In 1921, the Journal of Educational Psychology asked fourteen leading experts . . . to provide their definitions . . .[they] got 14 different answers back.</a:t>
            </a:r>
            <a:r>
              <a:rPr lang="ja-JP" altLang="en-US" sz="2000" i="1" smtClean="0">
                <a:cs typeface="Tahoma" panose="020B0604030504040204" pitchFamily="34" charset="0"/>
              </a:rPr>
              <a:t>”</a:t>
            </a:r>
            <a:r>
              <a:rPr lang="en-US" altLang="ja-JP" sz="2000" i="1" smtClean="0">
                <a:cs typeface="Tahoma" panose="020B0604030504040204" pitchFamily="34" charset="0"/>
              </a:rPr>
              <a:t> (Pfeifer and Scheirer 1999, p. 6)</a:t>
            </a:r>
            <a:endParaRPr lang="en-US" altLang="en-US" sz="2000" smtClean="0"/>
          </a:p>
          <a:p>
            <a:endParaRPr lang="en-US" altLang="en-US" smtClean="0"/>
          </a:p>
          <a:p>
            <a:r>
              <a:rPr lang="en-US" altLang="en-US" smtClean="0"/>
              <a:t>Let’s define intelligence using some scenarios. </a:t>
            </a:r>
          </a:p>
          <a:p>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Contd..</a:t>
            </a:r>
          </a:p>
        </p:txBody>
      </p:sp>
      <p:sp>
        <p:nvSpPr>
          <p:cNvPr id="3" name="Content Placeholder 2"/>
          <p:cNvSpPr>
            <a:spLocks noGrp="1"/>
          </p:cNvSpPr>
          <p:nvPr>
            <p:ph idx="1"/>
          </p:nvPr>
        </p:nvSpPr>
        <p:spPr/>
        <p:txBody>
          <a:bodyPr/>
          <a:lstStyle/>
          <a:p>
            <a:r>
              <a:rPr lang="en-US" altLang="en-US" b="1" smtClean="0"/>
              <a:t>The ability to solve a problem. (</a:t>
            </a:r>
            <a:r>
              <a:rPr lang="en-US" altLang="en-US" b="1" smtClean="0">
                <a:solidFill>
                  <a:srgbClr val="FF0000"/>
                </a:solidFill>
              </a:rPr>
              <a:t>Problem solving</a:t>
            </a:r>
            <a:r>
              <a:rPr lang="en-US" altLang="en-US" b="1" smtClean="0"/>
              <a:t>)</a:t>
            </a:r>
          </a:p>
          <a:p>
            <a:pPr lvl="1"/>
            <a:r>
              <a:rPr lang="en-US" altLang="en-US" smtClean="0"/>
              <a:t>a mouse is trying to search a maze in order to find its way from the bottom left to the piece of cheese in the top right corner of the image.</a:t>
            </a:r>
          </a:p>
        </p:txBody>
      </p:sp>
      <p:pic>
        <p:nvPicPr>
          <p:cNvPr id="2867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3276600"/>
            <a:ext cx="5867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_1genr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_1genr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_1genr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_1genr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_1genr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_1genr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_1genr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_1genr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research</Template>
  <TotalTime>5702</TotalTime>
  <Words>1755</Words>
  <Application>Microsoft Office PowerPoint</Application>
  <PresentationFormat>On-screen Show (4:3)</PresentationFormat>
  <Paragraphs>244</Paragraphs>
  <Slides>32</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MS PGothic</vt:lpstr>
      <vt:lpstr>MS PGothic</vt:lpstr>
      <vt:lpstr>SimSun</vt:lpstr>
      <vt:lpstr>Arial</vt:lpstr>
      <vt:lpstr>Georgia</vt:lpstr>
      <vt:lpstr>Lucida Sans</vt:lpstr>
      <vt:lpstr>Monotype Sorts</vt:lpstr>
      <vt:lpstr>PMingLiU</vt:lpstr>
      <vt:lpstr>Tahoma</vt:lpstr>
      <vt:lpstr>Times New Roman</vt:lpstr>
      <vt:lpstr>Wingdings</vt:lpstr>
      <vt:lpstr>e_1genrl</vt:lpstr>
      <vt:lpstr>Artificial Intelligence   </vt:lpstr>
      <vt:lpstr>Course Reference Books</vt:lpstr>
      <vt:lpstr>Throughout the course</vt:lpstr>
      <vt:lpstr>Outline</vt:lpstr>
      <vt:lpstr>Imagined AI</vt:lpstr>
      <vt:lpstr>Imagined AI ?</vt:lpstr>
      <vt:lpstr>Real AI ?</vt:lpstr>
      <vt:lpstr>What is Intelligence?</vt:lpstr>
      <vt:lpstr>Contd..</vt:lpstr>
      <vt:lpstr>Contd..</vt:lpstr>
      <vt:lpstr>Contd..</vt:lpstr>
      <vt:lpstr>Contd..</vt:lpstr>
      <vt:lpstr>Contd..</vt:lpstr>
      <vt:lpstr>Contd..</vt:lpstr>
      <vt:lpstr>Contd..</vt:lpstr>
      <vt:lpstr>Intelligent Machines </vt:lpstr>
      <vt:lpstr>Formal Definition for AI</vt:lpstr>
      <vt:lpstr>Exercise</vt:lpstr>
      <vt:lpstr>Strong AI vs. Weak AI</vt:lpstr>
      <vt:lpstr>Some AI application </vt:lpstr>
      <vt:lpstr>Contd..</vt:lpstr>
      <vt:lpstr>Contd..</vt:lpstr>
      <vt:lpstr>History of AI</vt:lpstr>
      <vt:lpstr>Pre-History: Tributes of AI</vt:lpstr>
      <vt:lpstr>Contd..</vt:lpstr>
      <vt:lpstr>The Birth of AI (1956)</vt:lpstr>
      <vt:lpstr>Contd..</vt:lpstr>
      <vt:lpstr>First program that thought humanly</vt:lpstr>
      <vt:lpstr>Development of Lisp</vt:lpstr>
      <vt:lpstr>Microworlds</vt:lpstr>
      <vt:lpstr>Contd..</vt:lpstr>
      <vt:lpstr>PowerPoint Presentation</vt:lpstr>
    </vt:vector>
  </TitlesOfParts>
  <Company>Rensselaer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dc:title>
  <dc:creator>student</dc:creator>
  <cp:lastModifiedBy>Windows User</cp:lastModifiedBy>
  <cp:revision>218</cp:revision>
  <dcterms:created xsi:type="dcterms:W3CDTF">2007-01-18T14:32:37Z</dcterms:created>
  <dcterms:modified xsi:type="dcterms:W3CDTF">2022-02-18T03:05:00Z</dcterms:modified>
</cp:coreProperties>
</file>