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7" r:id="rId2"/>
    <p:sldId id="341" r:id="rId3"/>
    <p:sldId id="402" r:id="rId4"/>
    <p:sldId id="403" r:id="rId5"/>
    <p:sldId id="405" r:id="rId6"/>
    <p:sldId id="406" r:id="rId7"/>
    <p:sldId id="407" r:id="rId8"/>
    <p:sldId id="408" r:id="rId9"/>
    <p:sldId id="411" r:id="rId10"/>
    <p:sldId id="412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6" r:id="rId22"/>
    <p:sldId id="427" r:id="rId23"/>
    <p:sldId id="428" r:id="rId24"/>
    <p:sldId id="413" r:id="rId25"/>
    <p:sldId id="429" r:id="rId26"/>
    <p:sldId id="37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5" autoAdjust="0"/>
    <p:restoredTop sz="83150" autoAdjust="0"/>
  </p:normalViewPr>
  <p:slideViewPr>
    <p:cSldViewPr>
      <p:cViewPr varScale="1">
        <p:scale>
          <a:sx n="50" d="100"/>
          <a:sy n="50" d="100"/>
        </p:scale>
        <p:origin x="662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3E7A8C9-E367-4B4F-B613-A9E70566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55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4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67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63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98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05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844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384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623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93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49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29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889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94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https://www.quora.com/What-is-the-difference-between-data-preprocessing-and-data-wrangling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22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37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21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59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533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https://towardsdatascience.com/metrics-to-evaluate-your-machine-learning-algorithm-f10ba6e38234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475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8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876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9413" y="228600"/>
            <a:ext cx="6078537" cy="5876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8513" y="1295400"/>
            <a:ext cx="4078287" cy="2328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8513" y="3776663"/>
            <a:ext cx="4078287" cy="2328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037DCF2-CD7A-47DE-80C8-F8C661C2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80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05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212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Linear Algebra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295400"/>
            <a:ext cx="830738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UET-</a:t>
            </a:r>
            <a:r>
              <a:rPr lang="en-US" err="1"/>
              <a:t>Taxila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35FE59B-F0AA-4416-B6F8-467EF8ADB25B}" type="datetimeFigureOut">
              <a:rPr lang="en-US" altLang="en-US"/>
              <a:pPr>
                <a:defRPr/>
              </a:pPr>
              <a:t>2/27/2022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son's_rul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8305800" cy="38862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GB" altLang="en-US" sz="3200" dirty="0" smtClean="0"/>
              <a:t>Machine Learning</a:t>
            </a:r>
            <a:br>
              <a:rPr lang="en-GB" altLang="en-US" sz="3200" dirty="0" smtClean="0"/>
            </a:br>
            <a:r>
              <a:rPr lang="en-US" altLang="zh-CN" sz="3200" u="sng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US" altLang="zh-CN" sz="3200" u="sng" dirty="0" smtClean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altLang="en-US" sz="2000" dirty="0" smtClean="0">
                <a:solidFill>
                  <a:schemeClr val="tx1"/>
                </a:solidFill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Classification Accuracy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The </a:t>
                </a:r>
                <a:r>
                  <a:rPr lang="en-US" sz="2400" dirty="0"/>
                  <a:t>ratio of number of correct predictions to the total number of input samples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𝑚𝑎𝑑𝑒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works well </a:t>
                </a:r>
                <a:r>
                  <a:rPr lang="en-US" sz="2400" dirty="0"/>
                  <a:t>if there are equal number of samples belonging to each class</a:t>
                </a:r>
                <a:r>
                  <a:rPr lang="en-US" sz="2000" dirty="0"/>
                  <a:t>.</a:t>
                </a:r>
                <a:r>
                  <a:rPr lang="en-US" sz="2000" dirty="0" smtClean="0"/>
                  <a:t>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sz="2400" b="1" dirty="0"/>
                  <a:t>Confusion matrix</a:t>
                </a:r>
              </a:p>
              <a:p>
                <a:r>
                  <a:rPr lang="en-US" sz="2400" dirty="0"/>
                  <a:t>Confusion Matrix </a:t>
                </a:r>
                <a:r>
                  <a:rPr lang="en-US" sz="2400" dirty="0" smtClean="0"/>
                  <a:t>gives </a:t>
                </a:r>
                <a:r>
                  <a:rPr lang="en-US" sz="2400" dirty="0"/>
                  <a:t>us a matrix as output and describes the complete performance of the model.</a:t>
                </a:r>
                <a:endParaRPr lang="en-US" sz="2400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0" t="-1141" r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79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Lets assume we have a binary classification problem. We have some samples belonging to two classes : </a:t>
            </a:r>
            <a:r>
              <a:rPr lang="en-US" sz="2400" b="1" dirty="0"/>
              <a:t>YES or NO</a:t>
            </a:r>
            <a:r>
              <a:rPr lang="en-US" sz="2400" dirty="0"/>
              <a:t>. Also, we have our own classifier which predicts a class for a given input sample. </a:t>
            </a:r>
            <a:endParaRPr lang="en-US" sz="2400" dirty="0" smtClean="0"/>
          </a:p>
          <a:p>
            <a:r>
              <a:rPr lang="en-US" sz="2400" dirty="0" smtClean="0"/>
              <a:t>On </a:t>
            </a:r>
            <a:r>
              <a:rPr lang="en-US" sz="2400" dirty="0"/>
              <a:t>testing our model on 165 samples ,we get the following </a:t>
            </a:r>
            <a:r>
              <a:rPr lang="en-US" sz="2400" dirty="0" smtClean="0"/>
              <a:t>result</a:t>
            </a:r>
            <a:r>
              <a:rPr lang="en-US" sz="2400" dirty="0"/>
              <a:t>: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3" y="3729217"/>
            <a:ext cx="4497387" cy="2560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1" y="3700462"/>
            <a:ext cx="3962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Yes-&gt; Patient</a:t>
            </a:r>
          </a:p>
          <a:p>
            <a:r>
              <a:rPr lang="en-US" sz="2000" dirty="0" smtClean="0"/>
              <a:t>No-&gt; No Disease</a:t>
            </a:r>
          </a:p>
          <a:p>
            <a:endParaRPr lang="en-US" dirty="0" smtClean="0"/>
          </a:p>
          <a:p>
            <a:r>
              <a:rPr lang="en-US" sz="2000" dirty="0" smtClean="0"/>
              <a:t>Total Predictions= 165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Yes=110 times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No= 55 times</a:t>
            </a:r>
          </a:p>
          <a:p>
            <a:r>
              <a:rPr lang="en-US" sz="2000" dirty="0" smtClean="0"/>
              <a:t>Actual:</a:t>
            </a:r>
          </a:p>
          <a:p>
            <a:r>
              <a:rPr lang="en-US" sz="2000" dirty="0" smtClean="0"/>
              <a:t>	Yes =105 </a:t>
            </a:r>
            <a:r>
              <a:rPr lang="en-US" sz="2000" dirty="0"/>
              <a:t>times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No = 60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138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066800"/>
            <a:ext cx="8307387" cy="5038725"/>
          </a:xfrm>
        </p:spPr>
        <p:txBody>
          <a:bodyPr/>
          <a:lstStyle/>
          <a:p>
            <a:r>
              <a:rPr lang="en-US" sz="2000" dirty="0"/>
              <a:t>There are 4 important terms :</a:t>
            </a:r>
          </a:p>
          <a:p>
            <a:pPr lvl="1"/>
            <a:r>
              <a:rPr lang="en-US" sz="2000" b="1" dirty="0"/>
              <a:t>True </a:t>
            </a:r>
            <a:r>
              <a:rPr lang="en-US" sz="2000" b="1" dirty="0" smtClean="0"/>
              <a:t>Positives</a:t>
            </a:r>
            <a:r>
              <a:rPr lang="en-US" sz="2000" dirty="0" smtClean="0"/>
              <a:t> : The </a:t>
            </a:r>
            <a:r>
              <a:rPr lang="en-US" sz="2000" dirty="0"/>
              <a:t>cases in which we predicted </a:t>
            </a:r>
            <a:r>
              <a:rPr lang="en-US" sz="2000" dirty="0" smtClean="0"/>
              <a:t>YES </a:t>
            </a:r>
            <a:r>
              <a:rPr lang="en-US" sz="2000" dirty="0"/>
              <a:t>and the actual output was also YES.</a:t>
            </a:r>
          </a:p>
          <a:p>
            <a:pPr lvl="1"/>
            <a:r>
              <a:rPr lang="en-US" sz="2000" b="1" dirty="0"/>
              <a:t>True Negatives</a:t>
            </a:r>
            <a:r>
              <a:rPr lang="en-US" sz="2000" dirty="0"/>
              <a:t> : The cases in which we predicted NO and the actual output was NO.</a:t>
            </a:r>
          </a:p>
          <a:p>
            <a:pPr lvl="1"/>
            <a:r>
              <a:rPr lang="en-US" sz="2000" b="1" dirty="0"/>
              <a:t>False Positives</a:t>
            </a:r>
            <a:r>
              <a:rPr lang="en-US" sz="2000" dirty="0"/>
              <a:t> : The cases in which we predicted YES and the actual output was NO.</a:t>
            </a:r>
          </a:p>
          <a:p>
            <a:pPr lvl="1"/>
            <a:r>
              <a:rPr lang="en-US" sz="2000" b="1" dirty="0"/>
              <a:t>False Negatives</a:t>
            </a:r>
            <a:r>
              <a:rPr lang="en-US" sz="2000" dirty="0"/>
              <a:t> : The cases in which we predicted NO and the actual output was YES.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810000"/>
            <a:ext cx="5562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 from </a:t>
            </a:r>
            <a:r>
              <a:rPr lang="en-US" dirty="0"/>
              <a:t>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List </a:t>
                </a:r>
                <a:r>
                  <a:rPr lang="en-US" sz="2400" dirty="0"/>
                  <a:t>of rates that are often computed from a confusion matrix for a binary classifier</a:t>
                </a:r>
                <a:r>
                  <a:rPr lang="en-US" sz="2400" dirty="0" smtClean="0"/>
                  <a:t>:</a:t>
                </a:r>
              </a:p>
              <a:p>
                <a:r>
                  <a:rPr lang="en-US" sz="2000" b="1" dirty="0"/>
                  <a:t>Accuracy:</a:t>
                </a:r>
                <a:r>
                  <a:rPr lang="en-US" sz="2000" dirty="0"/>
                  <a:t> Overall, how often is the classifier correct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𝑚𝑎𝑑𝑒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165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/>
                  <a:t>Misclassification </a:t>
                </a:r>
                <a:r>
                  <a:rPr lang="en-US" sz="2000" b="1" dirty="0" smtClean="0"/>
                  <a:t>Rate (Error Rate)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Overall, how often is it wrong?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𝑚𝑎𝑑𝑒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10+5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165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9   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.1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minus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Accuracy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0" t="-1141" b="-4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0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 smtClean="0"/>
                  <a:t>True Positive Rate:</a:t>
                </a:r>
                <a:r>
                  <a:rPr lang="en-US" sz="2000" dirty="0"/>
                  <a:t> When it's actually yes, how often does it predict </a:t>
                </a:r>
                <a:r>
                  <a:rPr lang="en-US" sz="2000" dirty="0" smtClean="0"/>
                  <a:t>yes?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True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Positive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Rate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𝒆𝒏𝒔𝒊𝒕𝒊𝒗𝒊𝒕𝒚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b="1" dirty="0"/>
                  <a:t>True </a:t>
                </a:r>
                <a:r>
                  <a:rPr lang="en-US" sz="2000" b="1" dirty="0" smtClean="0"/>
                  <a:t>Negative </a:t>
                </a:r>
                <a:r>
                  <a:rPr lang="en-US" sz="2000" b="1" dirty="0"/>
                  <a:t>Rate 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When it's actually no, how often does it predict no?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True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Negative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Rate</m:t>
                      </m:r>
                      <m:r>
                        <m:rPr>
                          <m:nor/>
                        </m:rPr>
                        <a:rPr lang="en-US" sz="2000" dirty="0"/>
                        <m:t> (</m:t>
                      </m:r>
                      <m:r>
                        <m:rPr>
                          <m:nor/>
                        </m:rP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m:t>Specificity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FF0000"/>
                          </a:solidFill>
                        </a:rPr>
                        <m:t>Specificity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83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.1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minus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US" sz="2000" i="1" dirty="0"/>
              </a:p>
              <a:p>
                <a:r>
                  <a:rPr lang="en-US" sz="2000" b="1" dirty="0" smtClean="0"/>
                  <a:t>False </a:t>
                </a:r>
                <a:r>
                  <a:rPr lang="en-US" sz="2000" b="1" dirty="0"/>
                  <a:t>Positive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Rate </a:t>
                </a:r>
                <a:r>
                  <a:rPr lang="en-US" sz="2000" dirty="0"/>
                  <a:t>: When it's actually no, how often does it predict </a:t>
                </a:r>
                <a:r>
                  <a:rPr lang="en-US" sz="2000" dirty="0" smtClean="0"/>
                  <a:t>yes?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False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Positive</m:t>
                      </m:r>
                      <m:r>
                        <m:rPr>
                          <m:nor/>
                        </m:rPr>
                        <a:rPr lang="en-US" sz="2000" b="0" dirty="0" smtClean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Rate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𝑐𝑡𝑢𝑎𝑙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False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Positive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Rate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 </m:t>
                      </m:r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minus</m:t>
                      </m:r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Specificity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0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AUC- 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commonly used graph that summarizes the performance of a classifier over all possible thresholds.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generated by plotting the True Positive Rate (y-axis) against the False Positive Rate (x-axis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ROC is a probability curve and AUC represents the degree or measure of </a:t>
            </a:r>
            <a:r>
              <a:rPr lang="en-US" sz="2400" dirty="0" err="1" smtClean="0"/>
              <a:t>separability</a:t>
            </a:r>
            <a:r>
              <a:rPr lang="en-US" sz="2400" dirty="0" smtClean="0"/>
              <a:t> (</a:t>
            </a:r>
            <a:r>
              <a:rPr lang="en-US" sz="2400" dirty="0"/>
              <a:t>simply the area under the </a:t>
            </a:r>
            <a:r>
              <a:rPr lang="en-US" sz="2400" dirty="0" smtClean="0"/>
              <a:t>curve). 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tells how much the model is capable of distinguishing between classes. </a:t>
            </a:r>
            <a:endParaRPr lang="en-US" sz="2400" dirty="0" smtClean="0"/>
          </a:p>
          <a:p>
            <a:pPr lvl="1"/>
            <a:r>
              <a:rPr lang="en-US" sz="2400" dirty="0" smtClean="0"/>
              <a:t>Higher </a:t>
            </a:r>
            <a:r>
              <a:rPr lang="en-US" sz="2400" dirty="0"/>
              <a:t>the AUC, the better the model is at predicting 0 classes as 0 and 1 classes as 1.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4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64" y="1600200"/>
            <a:ext cx="6847484" cy="5037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412" y="4119113"/>
            <a:ext cx="175418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(Sensitivity)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617949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(1-Specificity)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AUC- ROC </a:t>
            </a:r>
            <a:r>
              <a:rPr lang="en-US" dirty="0" smtClean="0"/>
              <a:t>Curve representation(1)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ideal </a:t>
            </a:r>
            <a:r>
              <a:rPr lang="en-US" dirty="0" smtClean="0"/>
              <a:t>situation: </a:t>
            </a: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curves don’t overlap at </a:t>
            </a:r>
            <a:r>
              <a:rPr lang="en-US" dirty="0" smtClean="0"/>
              <a:t>all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odel </a:t>
            </a:r>
            <a:r>
              <a:rPr lang="en-US" sz="2400" dirty="0"/>
              <a:t>has an ideal measure of </a:t>
            </a:r>
            <a:r>
              <a:rPr lang="en-US" sz="2400" dirty="0" err="1" smtClean="0"/>
              <a:t>separability</a:t>
            </a:r>
            <a:r>
              <a:rPr lang="en-US" sz="2400" dirty="0" smtClean="0"/>
              <a:t> (AUC=1). 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is perfectly able to distinguish between positive class and negative class.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62010"/>
            <a:ext cx="5416088" cy="2430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9891" y="464212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Red-&gt; positive </a:t>
            </a:r>
            <a:r>
              <a:rPr lang="en-US" sz="1400" dirty="0"/>
              <a:t>class 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/>
              <a:t>patients with disease)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006" y="4642122"/>
            <a:ext cx="198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Green-&gt; Negative </a:t>
            </a:r>
            <a:r>
              <a:rPr lang="en-US" sz="1400" dirty="0"/>
              <a:t>class </a:t>
            </a:r>
            <a:endParaRPr lang="en-US" sz="1400" dirty="0" smtClean="0"/>
          </a:p>
          <a:p>
            <a:pPr algn="ctr"/>
            <a:r>
              <a:rPr lang="en-US" sz="1400" dirty="0" smtClean="0"/>
              <a:t>(No disease</a:t>
            </a:r>
            <a:r>
              <a:rPr lang="en-US" sz="140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252" y="3462010"/>
            <a:ext cx="2656948" cy="24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AUC- ROC Curve </a:t>
            </a:r>
            <a:r>
              <a:rPr lang="en-US" dirty="0" smtClean="0"/>
              <a:t>representation(2)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distributions </a:t>
            </a:r>
            <a:r>
              <a:rPr lang="en-US" dirty="0" smtClean="0"/>
              <a:t>overlap</a:t>
            </a:r>
          </a:p>
          <a:p>
            <a:r>
              <a:rPr lang="en-US" dirty="0" smtClean="0"/>
              <a:t>AUC </a:t>
            </a:r>
            <a:r>
              <a:rPr lang="en-US" dirty="0"/>
              <a:t>is 0.7, it means there is a 70% chance that the model will be able to distinguish between positive class and negative </a:t>
            </a:r>
            <a:r>
              <a:rPr lang="en-US" dirty="0" smtClean="0"/>
              <a:t>class.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76600"/>
            <a:ext cx="5257801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3367806"/>
            <a:ext cx="2819399" cy="26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AUC- ROC Curve </a:t>
            </a:r>
            <a:r>
              <a:rPr lang="en-US" dirty="0" smtClean="0"/>
              <a:t>representation(3)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AUC </a:t>
            </a:r>
            <a:r>
              <a:rPr lang="en-US" dirty="0"/>
              <a:t>is approximately 0.5, the model has no discrimination capacity to distinguish between positive class and negative </a:t>
            </a:r>
            <a:r>
              <a:rPr lang="en-US" dirty="0" smtClean="0"/>
              <a:t>class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3" y="3048000"/>
            <a:ext cx="4957462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875" y="3267075"/>
            <a:ext cx="3349925" cy="30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 eaLnBrk="1" hangingPunct="1">
              <a:tabLst>
                <a:tab pos="446088" algn="l"/>
              </a:tabLst>
              <a:defRPr/>
            </a:pPr>
            <a:r>
              <a:rPr lang="en-GB" altLang="en-US" dirty="0" smtClean="0"/>
              <a:t>Last Class </a:t>
            </a:r>
            <a:endParaRPr lang="en-GB" altLang="en-US" dirty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altLang="en-US" sz="1800" dirty="0"/>
              <a:t>Machine Learning and Pattern Recognition 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altLang="en-US" sz="1800" dirty="0"/>
              <a:t>Supervised </a:t>
            </a:r>
            <a:r>
              <a:rPr lang="en-US" altLang="en-US" sz="1800" dirty="0" smtClean="0"/>
              <a:t>Learning, Unsupervised Learning, Reinforcement </a:t>
            </a:r>
            <a:r>
              <a:rPr lang="en-US" altLang="en-US" sz="1800" dirty="0"/>
              <a:t>Learning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altLang="en-US" sz="1800" dirty="0"/>
              <a:t>Decision process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altLang="en-US" sz="1800" dirty="0"/>
              <a:t>Feature selection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altLang="en-US" sz="1800" dirty="0"/>
              <a:t>Pattern recognition process</a:t>
            </a:r>
          </a:p>
          <a:p>
            <a:pPr marL="271463" indent="-271463" eaLnBrk="1" hangingPunct="1">
              <a:tabLst>
                <a:tab pos="446088" algn="l"/>
              </a:tabLst>
              <a:defRPr/>
            </a:pPr>
            <a:r>
              <a:rPr lang="en-GB" altLang="en-US" dirty="0" smtClean="0"/>
              <a:t>Today 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GB" altLang="en-US" sz="1800" dirty="0" smtClean="0"/>
              <a:t>ML Life cycle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1800" dirty="0" smtClean="0"/>
              <a:t>Performance Measure Parameters</a:t>
            </a:r>
          </a:p>
          <a:p>
            <a:pPr lvl="2"/>
            <a:r>
              <a:rPr lang="en-US" sz="1600" i="1" dirty="0"/>
              <a:t>Classification Accuracy (mostly used)</a:t>
            </a:r>
          </a:p>
          <a:p>
            <a:pPr lvl="2"/>
            <a:r>
              <a:rPr lang="en-US" sz="1600" i="1" dirty="0"/>
              <a:t>Confusion Matrix</a:t>
            </a:r>
          </a:p>
          <a:p>
            <a:pPr lvl="2"/>
            <a:r>
              <a:rPr lang="en-US" sz="1600" i="1" dirty="0"/>
              <a:t>Area under </a:t>
            </a:r>
            <a:r>
              <a:rPr lang="en-US" sz="1600" i="1" dirty="0" smtClean="0"/>
              <a:t>Curve</a:t>
            </a:r>
            <a:endParaRPr lang="en-US" sz="1600" i="1" dirty="0"/>
          </a:p>
          <a:p>
            <a:pPr lvl="2"/>
            <a:r>
              <a:rPr lang="en-US" sz="1600" i="1" dirty="0"/>
              <a:t>Mean Absolute Error</a:t>
            </a:r>
          </a:p>
          <a:p>
            <a:pPr lvl="2"/>
            <a:r>
              <a:rPr lang="en-US" sz="1600" i="1" dirty="0"/>
              <a:t>Mean Squared </a:t>
            </a:r>
            <a:r>
              <a:rPr lang="en-US" sz="1600" i="1" dirty="0" smtClean="0"/>
              <a:t>Error</a:t>
            </a:r>
            <a:endParaRPr lang="en-US" sz="1600" dirty="0" smtClean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GB" altLang="en-US" sz="1800" dirty="0" smtClean="0"/>
              <a:t>Common ML Problems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endParaRPr lang="en-GB" altLang="en-US" sz="2400" dirty="0" smtClean="0"/>
          </a:p>
          <a:p>
            <a:pPr marL="271463" indent="-271463" eaLnBrk="1" hangingPunct="1">
              <a:tabLst>
                <a:tab pos="446088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AUC- ROC Curve </a:t>
            </a:r>
            <a:r>
              <a:rPr lang="en-US" dirty="0" smtClean="0"/>
              <a:t>representation(4)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is approximately 0, the model is actually reciprocating the classes.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means the model is predicting a negative class as a positive class and vice versa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505200"/>
            <a:ext cx="53340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505199"/>
            <a:ext cx="3213927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Note</a:t>
            </a:r>
            <a:r>
              <a:rPr lang="en-US" sz="2400" dirty="0" smtClean="0"/>
              <a:t>: The ROC </a:t>
            </a:r>
            <a:r>
              <a:rPr lang="en-US" sz="2400" dirty="0"/>
              <a:t>curve </a:t>
            </a:r>
            <a:r>
              <a:rPr lang="en-US" sz="2400" dirty="0" smtClean="0"/>
              <a:t>is normally used to </a:t>
            </a:r>
            <a:r>
              <a:rPr lang="en-US" sz="2400" dirty="0"/>
              <a:t>assess the performance of binary classifiers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ROC curve can be extended to problems with three or </a:t>
            </a:r>
            <a:r>
              <a:rPr lang="en-US" sz="2400" dirty="0"/>
              <a:t>more classes using the One vs ALL methodology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/>
              <a:t>Suppose </a:t>
            </a:r>
            <a:r>
              <a:rPr lang="en-US" sz="2400" dirty="0" smtClean="0"/>
              <a:t>you </a:t>
            </a:r>
            <a:r>
              <a:rPr lang="en-US" sz="2400" dirty="0"/>
              <a:t>have three classes named X, Y, and Z, you will have </a:t>
            </a:r>
            <a:r>
              <a:rPr lang="en-US" sz="2400" dirty="0" smtClean="0"/>
              <a:t>three ROCs.</a:t>
            </a:r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ROC for X classified against Y and </a:t>
            </a:r>
            <a:r>
              <a:rPr lang="en-US" sz="2400" dirty="0" smtClean="0"/>
              <a:t>Z</a:t>
            </a:r>
            <a:r>
              <a:rPr lang="en-US" sz="2400" dirty="0"/>
              <a:t> </a:t>
            </a:r>
            <a:r>
              <a:rPr lang="en-US" sz="2400" b="1" dirty="0" smtClean="0"/>
              <a:t>(X vs Y&amp;Z)</a:t>
            </a:r>
          </a:p>
          <a:p>
            <a:pPr lvl="1"/>
            <a:r>
              <a:rPr lang="en-US" sz="2400" dirty="0" smtClean="0"/>
              <a:t>second </a:t>
            </a:r>
            <a:r>
              <a:rPr lang="en-US" sz="2400" dirty="0"/>
              <a:t>ROC for Y classified against X and Z, </a:t>
            </a:r>
            <a:r>
              <a:rPr lang="en-US" sz="2400" b="1" dirty="0" smtClean="0"/>
              <a:t>(Y vs X&amp;Z)</a:t>
            </a:r>
          </a:p>
          <a:p>
            <a:pPr lvl="1"/>
            <a:r>
              <a:rPr lang="en-US" sz="2400" dirty="0" smtClean="0"/>
              <a:t>third </a:t>
            </a:r>
            <a:r>
              <a:rPr lang="en-US" sz="2400" dirty="0"/>
              <a:t>one of Z classified against Y and X</a:t>
            </a:r>
            <a:r>
              <a:rPr lang="en-US" sz="2400" dirty="0" smtClean="0"/>
              <a:t>. </a:t>
            </a:r>
            <a:r>
              <a:rPr lang="en-US" sz="2400" b="1" dirty="0" smtClean="0"/>
              <a:t>(Z vs X,Y)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imbalanced datasets, </a:t>
            </a:r>
            <a:r>
              <a:rPr lang="en-US" sz="2400" dirty="0" smtClean="0"/>
              <a:t>AUC </a:t>
            </a:r>
            <a:r>
              <a:rPr lang="en-US" sz="2400" dirty="0"/>
              <a:t>score is calculated from ROC and is a very useful metric in imbalanced datasets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AUC score can be calculated with </a:t>
            </a:r>
            <a:r>
              <a:rPr lang="en-US" sz="2400" u="sng" dirty="0">
                <a:hlinkClick r:id="rId3"/>
              </a:rPr>
              <a:t>Simpson’s </a:t>
            </a:r>
            <a:r>
              <a:rPr lang="en-US" sz="2400" u="sng" dirty="0" smtClean="0">
                <a:hlinkClick r:id="rId3"/>
              </a:rPr>
              <a:t>Rule</a:t>
            </a:r>
            <a:r>
              <a:rPr lang="en-US" sz="2400" dirty="0"/>
              <a:t> </a:t>
            </a:r>
            <a:r>
              <a:rPr lang="en-US" sz="2400" dirty="0" smtClean="0"/>
              <a:t>using the graph values </a:t>
            </a:r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</a:t>
            </a:r>
            <a:r>
              <a:rPr lang="en-US" dirty="0" smtClean="0"/>
              <a:t>Error (MAE)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</a:t>
                </a:r>
                <a:r>
                  <a:rPr lang="en-US" sz="2400" dirty="0"/>
                  <a:t>average of the difference between the Original Values and the Predicted </a:t>
                </a:r>
                <a:r>
                  <a:rPr lang="en-US" sz="2400" dirty="0" smtClean="0"/>
                  <a:t>Values</a:t>
                </a:r>
              </a:p>
              <a:p>
                <a:pPr lvl="1"/>
                <a:r>
                  <a:rPr lang="en-US" sz="2400" dirty="0"/>
                  <a:t>gives us the measure of how far the predictions were from the actual output. </a:t>
                </a:r>
                <a:endParaRPr lang="en-US" sz="2400" dirty="0" smtClean="0"/>
              </a:p>
              <a:p>
                <a:r>
                  <a:rPr lang="en-US" sz="2400" dirty="0" smtClean="0"/>
                  <a:t>However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don’t </a:t>
                </a:r>
                <a:r>
                  <a:rPr lang="en-US" sz="2400" dirty="0"/>
                  <a:t>gives us any idea of the direction of the error i.e. whether we are under predicting the data or over predicting the data. 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Mathematically</a:t>
                </a:r>
                <a:r>
                  <a:rPr lang="en-US" sz="2400" dirty="0"/>
                  <a:t>, it is represented as 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Mean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Absolute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Error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0" t="-1141" r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6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</a:t>
            </a:r>
            <a:r>
              <a:rPr lang="en-US" dirty="0" smtClean="0"/>
              <a:t>Error (MSE)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quite similar to Mean Absolute Error</a:t>
                </a:r>
              </a:p>
              <a:p>
                <a:r>
                  <a:rPr lang="en-US" sz="2400" dirty="0" smtClean="0"/>
                  <a:t>Difference is that </a:t>
                </a:r>
                <a:r>
                  <a:rPr lang="en-US" sz="2400" dirty="0"/>
                  <a:t>MSE takes the average of the </a:t>
                </a:r>
                <a:r>
                  <a:rPr lang="en-US" sz="2400" b="1" dirty="0"/>
                  <a:t>square </a:t>
                </a:r>
                <a:r>
                  <a:rPr lang="en-US" sz="2400" dirty="0"/>
                  <a:t>of the difference between the original values and the predicted </a:t>
                </a:r>
                <a:r>
                  <a:rPr lang="en-US" sz="2400" dirty="0" smtClean="0"/>
                  <a:t>values:</a:t>
                </a:r>
              </a:p>
              <a:p>
                <a:endParaRPr lang="en-US" sz="2400" dirty="0" smtClean="0"/>
              </a:p>
              <a:p>
                <a:r>
                  <a:rPr lang="en-US" sz="2400" dirty="0"/>
                  <a:t>Mathematically, it is represented as 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Mean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Squared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Error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0" t="-1141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1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ML/PR Challenges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sz="2400" dirty="0"/>
              <a:t>There are a lot of challenges that machine learning professionals face to </a:t>
            </a:r>
            <a:r>
              <a:rPr lang="en-US" sz="2400" dirty="0" err="1" smtClean="0"/>
              <a:t>instil</a:t>
            </a:r>
            <a:r>
              <a:rPr lang="en-US" sz="2400" dirty="0" smtClean="0"/>
              <a:t> </a:t>
            </a:r>
            <a:r>
              <a:rPr lang="en-US" sz="2400" dirty="0"/>
              <a:t>ML skills and create an application from scratch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Few of them are:</a:t>
            </a:r>
          </a:p>
          <a:p>
            <a:pPr lvl="1"/>
            <a:r>
              <a:rPr lang="en-US" sz="2000" dirty="0"/>
              <a:t>Poor Quality of </a:t>
            </a:r>
            <a:r>
              <a:rPr lang="en-US" sz="2000" dirty="0" smtClean="0"/>
              <a:t>Data</a:t>
            </a:r>
          </a:p>
          <a:p>
            <a:pPr lvl="1"/>
            <a:r>
              <a:rPr lang="en-US" sz="2000" dirty="0" smtClean="0"/>
              <a:t>Feature </a:t>
            </a:r>
            <a:r>
              <a:rPr lang="en-US" sz="2000" dirty="0"/>
              <a:t>Extraction</a:t>
            </a:r>
          </a:p>
          <a:p>
            <a:pPr lvl="1"/>
            <a:r>
              <a:rPr lang="en-US" sz="2000" dirty="0" smtClean="0"/>
              <a:t>Overfitting and </a:t>
            </a:r>
            <a:r>
              <a:rPr lang="en-US" sz="2000" dirty="0" err="1" smtClean="0"/>
              <a:t>Underfitting</a:t>
            </a:r>
            <a:r>
              <a:rPr lang="en-US" sz="2000" dirty="0" smtClean="0"/>
              <a:t> </a:t>
            </a:r>
            <a:r>
              <a:rPr lang="en-US" sz="2000" dirty="0"/>
              <a:t>of Training </a:t>
            </a:r>
            <a:r>
              <a:rPr lang="en-US" sz="2000" dirty="0" smtClean="0"/>
              <a:t>Data</a:t>
            </a:r>
          </a:p>
          <a:p>
            <a:pPr lvl="1"/>
            <a:r>
              <a:rPr lang="en-US" sz="2000" dirty="0"/>
              <a:t>Lack of Training Data</a:t>
            </a:r>
          </a:p>
          <a:p>
            <a:pPr lvl="1"/>
            <a:r>
              <a:rPr lang="en-US" sz="2000" dirty="0" smtClean="0"/>
              <a:t>Model Selection</a:t>
            </a:r>
          </a:p>
          <a:p>
            <a:pPr lvl="1"/>
            <a:r>
              <a:rPr lang="en-US" sz="2000" dirty="0"/>
              <a:t>Prior </a:t>
            </a:r>
            <a:r>
              <a:rPr lang="en-US" sz="2000" dirty="0" smtClean="0"/>
              <a:t>Knowledge</a:t>
            </a:r>
          </a:p>
          <a:p>
            <a:pPr lvl="1"/>
            <a:r>
              <a:rPr lang="en-US" sz="2000" dirty="0"/>
              <a:t>Missing </a:t>
            </a:r>
            <a:r>
              <a:rPr lang="en-US" sz="2000" dirty="0" smtClean="0"/>
              <a:t>Features</a:t>
            </a:r>
          </a:p>
          <a:p>
            <a:pPr lvl="1"/>
            <a:r>
              <a:rPr lang="en-US" sz="2000" dirty="0"/>
              <a:t>Imperfections in the Algorithm When Data </a:t>
            </a:r>
            <a:r>
              <a:rPr lang="en-US" sz="2000" dirty="0" smtClean="0"/>
              <a:t>Grows</a:t>
            </a:r>
          </a:p>
          <a:p>
            <a:pPr lvl="1"/>
            <a:r>
              <a:rPr lang="en-US" sz="2000" dirty="0"/>
              <a:t>Inadequate </a:t>
            </a:r>
            <a:r>
              <a:rPr lang="en-US" sz="2000" dirty="0" smtClean="0"/>
              <a:t>Infrastructure</a:t>
            </a:r>
          </a:p>
          <a:p>
            <a:pPr lvl="1"/>
            <a:r>
              <a:rPr lang="en-US" sz="2000" dirty="0"/>
              <a:t>Lack of Skilled Resources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67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ML challenges mentioned in previous slide and also provide solution to each one that how these challenges can be tackled.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Monotype Sorts" pitchFamily="-84" charset="2"/>
              <a:buNone/>
            </a:pPr>
            <a:endParaRPr lang="en-US" altLang="en-US" sz="4000" smtClean="0"/>
          </a:p>
          <a:p>
            <a:pPr marL="0" indent="0" algn="ctr">
              <a:buFont typeface="Monotype Sorts" pitchFamily="-84" charset="2"/>
              <a:buNone/>
            </a:pPr>
            <a:endParaRPr lang="en-US" altLang="en-US" sz="4000" smtClean="0"/>
          </a:p>
          <a:p>
            <a:pPr marL="0" indent="0" algn="ctr">
              <a:buFont typeface="Monotype Sorts" pitchFamily="-84" charset="2"/>
              <a:buNone/>
            </a:pPr>
            <a:r>
              <a:rPr lang="en-US" altLang="en-US" sz="400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Machine learning Life </a:t>
            </a:r>
            <a:r>
              <a:rPr lang="en-US" b="0" dirty="0" smtClean="0"/>
              <a:t>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cyclic </a:t>
            </a:r>
            <a:r>
              <a:rPr lang="en-US" sz="2400" dirty="0"/>
              <a:t>process to build an efficient machine learning project.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main purpose of the life cycle is to find a solution to the problem or project.</a:t>
            </a:r>
          </a:p>
          <a:p>
            <a:r>
              <a:rPr lang="en-US" sz="2400" dirty="0"/>
              <a:t>Machine learning life cycle involves seven major steps, which are given below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Gathering Data</a:t>
            </a:r>
          </a:p>
          <a:p>
            <a:pPr lvl="1"/>
            <a:r>
              <a:rPr lang="en-US" sz="2000" dirty="0"/>
              <a:t>Data preparation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 smtClean="0"/>
              <a:t>Wrangling (Data cleansing)</a:t>
            </a:r>
            <a:endParaRPr lang="en-US" sz="2000" dirty="0"/>
          </a:p>
          <a:p>
            <a:pPr lvl="1"/>
            <a:r>
              <a:rPr lang="en-US" sz="2000" dirty="0" smtClean="0"/>
              <a:t>Analyze </a:t>
            </a:r>
            <a:r>
              <a:rPr lang="en-US" sz="2000" dirty="0"/>
              <a:t>Data</a:t>
            </a:r>
          </a:p>
          <a:p>
            <a:pPr lvl="1"/>
            <a:r>
              <a:rPr lang="en-US" sz="2000" dirty="0"/>
              <a:t>Train the model</a:t>
            </a:r>
          </a:p>
          <a:p>
            <a:pPr lvl="1"/>
            <a:r>
              <a:rPr lang="en-US" sz="2000" dirty="0"/>
              <a:t>Test the model</a:t>
            </a:r>
          </a:p>
          <a:p>
            <a:pPr lvl="1"/>
            <a:r>
              <a:rPr lang="en-US" sz="2000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first and </a:t>
            </a:r>
            <a:r>
              <a:rPr lang="en-US" sz="2400" dirty="0"/>
              <a:t>most </a:t>
            </a:r>
            <a:r>
              <a:rPr lang="en-US" sz="2400" dirty="0" smtClean="0"/>
              <a:t>important </a:t>
            </a:r>
            <a:r>
              <a:rPr lang="en-US" sz="2400" dirty="0"/>
              <a:t>step of the </a:t>
            </a:r>
            <a:r>
              <a:rPr lang="en-US" sz="2400" dirty="0" smtClean="0"/>
              <a:t>ML life </a:t>
            </a:r>
            <a:r>
              <a:rPr lang="en-US" sz="2400" dirty="0"/>
              <a:t>cycle.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goal </a:t>
            </a:r>
            <a:r>
              <a:rPr lang="en-US" sz="2400" dirty="0" smtClean="0"/>
              <a:t>is </a:t>
            </a:r>
            <a:r>
              <a:rPr lang="en-US" sz="2400" dirty="0"/>
              <a:t>to identify and obtain all data-related problems.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quantity and quality of the collected data will determine the efficiency of the output.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more will be the data, the more accurate will be the prediction.</a:t>
            </a:r>
          </a:p>
          <a:p>
            <a:r>
              <a:rPr lang="en-US" sz="2400" dirty="0"/>
              <a:t>This step includes the below tasks:</a:t>
            </a:r>
          </a:p>
          <a:p>
            <a:pPr lvl="1"/>
            <a:r>
              <a:rPr lang="en-US" sz="2000" b="1" dirty="0"/>
              <a:t>Identify various data </a:t>
            </a:r>
            <a:r>
              <a:rPr lang="en-US" sz="2000" b="1" dirty="0" smtClean="0"/>
              <a:t>sources </a:t>
            </a:r>
            <a:r>
              <a:rPr lang="en-US" sz="2000" dirty="0"/>
              <a:t>such as </a:t>
            </a:r>
            <a:r>
              <a:rPr lang="en-US" sz="2000" b="1" dirty="0"/>
              <a:t>files, database, </a:t>
            </a:r>
            <a:r>
              <a:rPr lang="en-US" sz="2000" b="1" dirty="0" smtClean="0"/>
              <a:t>internet</a:t>
            </a:r>
            <a:r>
              <a:rPr lang="en-US" sz="2000" dirty="0"/>
              <a:t> </a:t>
            </a:r>
            <a:r>
              <a:rPr lang="en-US" sz="2000" dirty="0" smtClean="0"/>
              <a:t>etc. </a:t>
            </a:r>
            <a:endParaRPr lang="en-US" sz="2000" dirty="0"/>
          </a:p>
          <a:p>
            <a:pPr lvl="1"/>
            <a:r>
              <a:rPr lang="en-US" sz="2000" b="1" dirty="0"/>
              <a:t>Collect data</a:t>
            </a:r>
            <a:endParaRPr lang="en-US" sz="2000" dirty="0"/>
          </a:p>
          <a:p>
            <a:pPr lvl="1"/>
            <a:r>
              <a:rPr lang="en-US" sz="2000" b="1" dirty="0"/>
              <a:t>Integrate the data obtained from different sources</a:t>
            </a:r>
            <a:endParaRPr lang="en-US" sz="2000" dirty="0"/>
          </a:p>
          <a:p>
            <a:r>
              <a:rPr lang="en-US" sz="2400" dirty="0"/>
              <a:t>By </a:t>
            </a:r>
            <a:r>
              <a:rPr lang="en-US" sz="2400" dirty="0" smtClean="0"/>
              <a:t>the end of this step, a</a:t>
            </a:r>
            <a:r>
              <a:rPr lang="en-US" sz="2400" dirty="0"/>
              <a:t> </a:t>
            </a:r>
            <a:r>
              <a:rPr lang="en-US" sz="2400" b="1" dirty="0" smtClean="0"/>
              <a:t>dataset </a:t>
            </a:r>
            <a:r>
              <a:rPr lang="en-US" sz="2400" dirty="0" smtClean="0"/>
              <a:t>is gathered to be </a:t>
            </a:r>
            <a:r>
              <a:rPr lang="en-US" sz="2400" dirty="0"/>
              <a:t>used in further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/>
              <a:t>preparation is a step where we put our data into a suitable place and prepare it to use in our machine learning training.</a:t>
            </a:r>
          </a:p>
          <a:p>
            <a:pPr lvl="1"/>
            <a:r>
              <a:rPr lang="en-US" sz="2400" dirty="0" smtClean="0"/>
              <a:t>Put </a:t>
            </a:r>
            <a:r>
              <a:rPr lang="en-US" sz="2400" dirty="0"/>
              <a:t>all data together, and then randomize the ordering of data.</a:t>
            </a:r>
          </a:p>
          <a:p>
            <a:r>
              <a:rPr lang="en-US" sz="2400" dirty="0"/>
              <a:t>This step can be further divided into two processes:</a:t>
            </a:r>
          </a:p>
          <a:p>
            <a:pPr lvl="1"/>
            <a:r>
              <a:rPr lang="en-US" sz="2400" b="1" dirty="0"/>
              <a:t>Data </a:t>
            </a:r>
            <a:r>
              <a:rPr lang="en-US" sz="2400" b="1" dirty="0" smtClean="0"/>
              <a:t>exploration:</a:t>
            </a:r>
            <a:endParaRPr lang="en-US" sz="2400" dirty="0"/>
          </a:p>
          <a:p>
            <a:pPr lvl="2"/>
            <a:r>
              <a:rPr lang="en-US" sz="2400" dirty="0" smtClean="0"/>
              <a:t>Understand </a:t>
            </a:r>
            <a:r>
              <a:rPr lang="en-US" sz="2400" dirty="0"/>
              <a:t>the nature of </a:t>
            </a:r>
            <a:r>
              <a:rPr lang="en-US" sz="2400" dirty="0" smtClean="0"/>
              <a:t>data</a:t>
            </a:r>
          </a:p>
          <a:p>
            <a:pPr lvl="2"/>
            <a:r>
              <a:rPr lang="en-US" sz="2400" dirty="0" smtClean="0"/>
              <a:t>Understand </a:t>
            </a:r>
            <a:r>
              <a:rPr lang="en-US" sz="2400" dirty="0"/>
              <a:t>the characteristics, format, and quality of data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 smtClean="0"/>
              <a:t>Data pre-processing:</a:t>
            </a:r>
            <a:endParaRPr lang="en-US" sz="2400" dirty="0"/>
          </a:p>
          <a:p>
            <a:pPr lvl="2"/>
            <a:r>
              <a:rPr lang="en-US" sz="2400" dirty="0"/>
              <a:t>M</a:t>
            </a:r>
            <a:r>
              <a:rPr lang="en-US" sz="2400" dirty="0" smtClean="0"/>
              <a:t>anipulating </a:t>
            </a:r>
            <a:r>
              <a:rPr lang="en-US" sz="2400" dirty="0"/>
              <a:t>the data so that it can run through the appropriate machine learning technique with no problems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/>
              <a:t>converting </a:t>
            </a:r>
            <a:r>
              <a:rPr lang="en-US" sz="2400" dirty="0" smtClean="0"/>
              <a:t>categorical </a:t>
            </a:r>
            <a:r>
              <a:rPr lang="en-US" sz="2400" dirty="0"/>
              <a:t>columns into numerical columns</a:t>
            </a:r>
            <a:endParaRPr lang="en-US" sz="2400" dirty="0" smtClean="0"/>
          </a:p>
          <a:p>
            <a:pPr lvl="2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</a:t>
            </a:r>
            <a:r>
              <a:rPr lang="en-US" dirty="0" smtClean="0"/>
              <a:t>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process of cleaning and converting raw data into a useable </a:t>
            </a:r>
            <a:r>
              <a:rPr lang="en-US" sz="2400" dirty="0" smtClean="0"/>
              <a:t>format, </a:t>
            </a:r>
            <a:r>
              <a:rPr lang="en-US" sz="2400" dirty="0"/>
              <a:t>to make it more suitable for analysis in the next step</a:t>
            </a:r>
            <a:endParaRPr lang="en-US" sz="2400" dirty="0" smtClean="0"/>
          </a:p>
          <a:p>
            <a:r>
              <a:rPr lang="en-US" sz="2400" dirty="0" smtClean="0"/>
              <a:t>May involve dealing with following issues:</a:t>
            </a:r>
          </a:p>
          <a:p>
            <a:pPr lvl="1"/>
            <a:r>
              <a:rPr lang="en-US" sz="2400" b="1" dirty="0"/>
              <a:t>Missing Values</a:t>
            </a:r>
            <a:endParaRPr lang="en-US" sz="2400" dirty="0"/>
          </a:p>
          <a:p>
            <a:pPr lvl="1"/>
            <a:r>
              <a:rPr lang="en-US" sz="2400" b="1" dirty="0"/>
              <a:t>Duplicate data</a:t>
            </a:r>
            <a:endParaRPr lang="en-US" sz="2400" dirty="0"/>
          </a:p>
          <a:p>
            <a:pPr lvl="1"/>
            <a:r>
              <a:rPr lang="en-US" sz="2400" b="1" dirty="0"/>
              <a:t>Invalid data</a:t>
            </a:r>
            <a:endParaRPr lang="en-US" sz="2400" dirty="0"/>
          </a:p>
          <a:p>
            <a:pPr lvl="1"/>
            <a:r>
              <a:rPr lang="en-US" sz="2400" b="1" dirty="0"/>
              <a:t>Noise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So, Data can be cleaned by </a:t>
            </a:r>
            <a:r>
              <a:rPr lang="en-US" sz="2400" dirty="0"/>
              <a:t>either removing rows with </a:t>
            </a:r>
            <a:r>
              <a:rPr lang="en-US" sz="2400" dirty="0" smtClean="0"/>
              <a:t>missing/ duplicate </a:t>
            </a:r>
            <a:r>
              <a:rPr lang="en-US" sz="2400" dirty="0"/>
              <a:t>values or imputing the missing values </a:t>
            </a:r>
            <a:endParaRPr lang="en-US" sz="2400" dirty="0" smtClean="0"/>
          </a:p>
          <a:p>
            <a:r>
              <a:rPr lang="en-US" sz="2400" dirty="0"/>
              <a:t>Typically done by a data scientist or business analyst to change views on a dataset and for features engineering.</a:t>
            </a:r>
          </a:p>
        </p:txBody>
      </p:sp>
    </p:spTree>
    <p:extLst>
      <p:ext uri="{BB962C8B-B14F-4D97-AF65-F5344CB8AC3E}">
        <p14:creationId xmlns:p14="http://schemas.microsoft.com/office/powerpoint/2010/main" val="10810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cleaned and prepared data is </a:t>
            </a:r>
            <a:r>
              <a:rPr lang="en-US" sz="2400" dirty="0" smtClean="0"/>
              <a:t>passed </a:t>
            </a:r>
            <a:r>
              <a:rPr lang="en-US" sz="2400" dirty="0"/>
              <a:t>on to the analysis </a:t>
            </a:r>
            <a:r>
              <a:rPr lang="en-US" sz="2400" dirty="0" smtClean="0"/>
              <a:t>step that involves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smtClean="0"/>
              <a:t>Determination </a:t>
            </a:r>
            <a:r>
              <a:rPr lang="en-US" sz="2400" dirty="0"/>
              <a:t>of the type of the </a:t>
            </a:r>
            <a:r>
              <a:rPr lang="en-US" sz="2400" dirty="0" smtClean="0"/>
              <a:t>problem</a:t>
            </a:r>
            <a:endParaRPr lang="en-US" sz="2400" dirty="0"/>
          </a:p>
          <a:p>
            <a:pPr lvl="1"/>
            <a:r>
              <a:rPr lang="en-US" sz="2400" dirty="0" smtClean="0"/>
              <a:t>Selection </a:t>
            </a:r>
            <a:r>
              <a:rPr lang="en-US" sz="2400" dirty="0"/>
              <a:t>of analytical techniques such as Classification, Regression, Cluster analysis, Association</a:t>
            </a:r>
          </a:p>
          <a:p>
            <a:pPr lvl="1"/>
            <a:r>
              <a:rPr lang="en-US" sz="2400" dirty="0"/>
              <a:t>Building </a:t>
            </a:r>
            <a:r>
              <a:rPr lang="en-US" sz="2400" dirty="0" smtClean="0"/>
              <a:t>models, e.g. setting the parameters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Training, Testing and Deployment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Train Model</a:t>
            </a:r>
          </a:p>
          <a:p>
            <a:pPr lvl="1"/>
            <a:r>
              <a:rPr lang="en-US" sz="2400" dirty="0" smtClean="0"/>
              <a:t>Feed dataset to ML algorithms </a:t>
            </a:r>
            <a:r>
              <a:rPr lang="en-US" sz="2400" dirty="0"/>
              <a:t>so that it can understand the various patterns, rules, and, features.</a:t>
            </a:r>
          </a:p>
          <a:p>
            <a:endParaRPr lang="en-US" sz="2400" dirty="0" smtClean="0"/>
          </a:p>
          <a:p>
            <a:r>
              <a:rPr lang="en-US" sz="2400" dirty="0" smtClean="0"/>
              <a:t>Test Model</a:t>
            </a:r>
          </a:p>
          <a:p>
            <a:pPr lvl="1"/>
            <a:r>
              <a:rPr lang="en-US" sz="2400" dirty="0" smtClean="0"/>
              <a:t>Test the trained model using test unseen dataset</a:t>
            </a:r>
          </a:p>
          <a:p>
            <a:pPr lvl="1"/>
            <a:r>
              <a:rPr lang="en-US" sz="2400" dirty="0" smtClean="0"/>
              <a:t>Goal is to check the accuracy of the model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Deployment</a:t>
            </a:r>
          </a:p>
          <a:p>
            <a:pPr lvl="1"/>
            <a:r>
              <a:rPr lang="en-US" sz="2400" dirty="0" smtClean="0"/>
              <a:t>Deploy </a:t>
            </a:r>
            <a:r>
              <a:rPr lang="en-US" sz="2400" dirty="0"/>
              <a:t>the model in the real-world </a:t>
            </a:r>
            <a:r>
              <a:rPr lang="en-US" sz="2400" dirty="0" smtClean="0"/>
              <a:t>system, </a:t>
            </a:r>
            <a:r>
              <a:rPr lang="en-US" sz="2400" dirty="0"/>
              <a:t>if it is producing an accurate result as per our requirement with acceptable speed</a:t>
            </a:r>
          </a:p>
          <a:p>
            <a:pPr lvl="1"/>
            <a:r>
              <a:rPr lang="en-US" sz="2400" dirty="0" smtClean="0"/>
              <a:t>similar </a:t>
            </a:r>
            <a:r>
              <a:rPr lang="en-US" sz="2400" dirty="0"/>
              <a:t>to making the final report for a project.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smtClean="0"/>
              <a:t>matrices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performance of a ML model is evaluated using some or all of these </a:t>
            </a:r>
            <a:r>
              <a:rPr lang="en-US" dirty="0"/>
              <a:t>evaluation </a:t>
            </a:r>
            <a:r>
              <a:rPr lang="en-US" dirty="0" smtClean="0"/>
              <a:t>metrics</a:t>
            </a:r>
          </a:p>
          <a:p>
            <a:pPr lvl="1"/>
            <a:r>
              <a:rPr lang="en-US" i="1" dirty="0"/>
              <a:t>Classification </a:t>
            </a:r>
            <a:r>
              <a:rPr lang="en-US" i="1" dirty="0" smtClean="0"/>
              <a:t>Accuracy (mostly used)</a:t>
            </a:r>
            <a:endParaRPr lang="en-US" i="1" dirty="0"/>
          </a:p>
          <a:p>
            <a:pPr lvl="1"/>
            <a:r>
              <a:rPr lang="en-US" i="1" dirty="0" smtClean="0"/>
              <a:t>Confusion </a:t>
            </a:r>
            <a:r>
              <a:rPr lang="en-US" i="1" dirty="0"/>
              <a:t>Matrix</a:t>
            </a:r>
          </a:p>
          <a:p>
            <a:pPr lvl="1"/>
            <a:r>
              <a:rPr lang="en-US" i="1" dirty="0"/>
              <a:t>Area under Curve</a:t>
            </a:r>
          </a:p>
          <a:p>
            <a:pPr lvl="1"/>
            <a:r>
              <a:rPr lang="en-US" i="1" dirty="0"/>
              <a:t>F1 Score</a:t>
            </a:r>
          </a:p>
          <a:p>
            <a:pPr lvl="1"/>
            <a:r>
              <a:rPr lang="en-US" i="1" dirty="0"/>
              <a:t>Mean Absolute Error</a:t>
            </a:r>
          </a:p>
          <a:p>
            <a:pPr lvl="1"/>
            <a:r>
              <a:rPr lang="en-US" i="1" dirty="0"/>
              <a:t>Mean Squared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_1genr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_1genr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1genr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</Template>
  <TotalTime>16871</TotalTime>
  <Words>1171</Words>
  <Application>Microsoft Office PowerPoint</Application>
  <PresentationFormat>On-screen Show (4:3)</PresentationFormat>
  <Paragraphs>228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ＭＳ Ｐゴシック</vt:lpstr>
      <vt:lpstr>SimSun</vt:lpstr>
      <vt:lpstr>Arial</vt:lpstr>
      <vt:lpstr>Calibri</vt:lpstr>
      <vt:lpstr>Cambria Math</vt:lpstr>
      <vt:lpstr>Monotype Sorts</vt:lpstr>
      <vt:lpstr>Times New Roman</vt:lpstr>
      <vt:lpstr>e_1genrl</vt:lpstr>
      <vt:lpstr>Machine Learning    </vt:lpstr>
      <vt:lpstr>Outline</vt:lpstr>
      <vt:lpstr>Machine learning Life cycle</vt:lpstr>
      <vt:lpstr>1. Gathering Data</vt:lpstr>
      <vt:lpstr>2. Data preparation</vt:lpstr>
      <vt:lpstr>3. Data Wrangling</vt:lpstr>
      <vt:lpstr>4. Data Analysis</vt:lpstr>
      <vt:lpstr>Model Training, Testing and Deployment</vt:lpstr>
      <vt:lpstr>Evaluating matrices of model</vt:lpstr>
      <vt:lpstr>Contd..</vt:lpstr>
      <vt:lpstr>Confusion Matrix</vt:lpstr>
      <vt:lpstr>Contd..</vt:lpstr>
      <vt:lpstr>Computations from confusion matrix</vt:lpstr>
      <vt:lpstr>Contd..</vt:lpstr>
      <vt:lpstr>AUC- ROC Curve</vt:lpstr>
      <vt:lpstr>Contd..</vt:lpstr>
      <vt:lpstr>AUC- ROC Curve representation(1)</vt:lpstr>
      <vt:lpstr>AUC- ROC Curve representation(2)</vt:lpstr>
      <vt:lpstr>AUC- ROC Curve representation(3)</vt:lpstr>
      <vt:lpstr>AUC- ROC Curve representation(4)</vt:lpstr>
      <vt:lpstr>Contd..</vt:lpstr>
      <vt:lpstr>Mean Absolute Error (MAE)</vt:lpstr>
      <vt:lpstr>Mean Squared Error (MSE)</vt:lpstr>
      <vt:lpstr>ML/PR Challenges</vt:lpstr>
      <vt:lpstr>Assignment 3</vt:lpstr>
      <vt:lpstr>PowerPoint Presentation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student</dc:creator>
  <cp:lastModifiedBy>Windows User</cp:lastModifiedBy>
  <cp:revision>307</cp:revision>
  <dcterms:created xsi:type="dcterms:W3CDTF">2007-01-18T14:32:37Z</dcterms:created>
  <dcterms:modified xsi:type="dcterms:W3CDTF">2022-02-27T14:08:30Z</dcterms:modified>
</cp:coreProperties>
</file>