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7" r:id="rId2"/>
    <p:sldId id="341" r:id="rId3"/>
    <p:sldId id="373" r:id="rId4"/>
    <p:sldId id="375" r:id="rId5"/>
    <p:sldId id="383" r:id="rId6"/>
    <p:sldId id="376" r:id="rId7"/>
    <p:sldId id="377" r:id="rId8"/>
    <p:sldId id="384" r:id="rId9"/>
    <p:sldId id="385" r:id="rId10"/>
    <p:sldId id="386" r:id="rId11"/>
    <p:sldId id="387" r:id="rId12"/>
    <p:sldId id="396" r:id="rId13"/>
    <p:sldId id="397" r:id="rId14"/>
    <p:sldId id="398" r:id="rId15"/>
    <p:sldId id="399" r:id="rId16"/>
    <p:sldId id="400" r:id="rId17"/>
    <p:sldId id="401" r:id="rId18"/>
    <p:sldId id="388" r:id="rId19"/>
    <p:sldId id="389" r:id="rId20"/>
    <p:sldId id="390" r:id="rId21"/>
    <p:sldId id="391" r:id="rId22"/>
    <p:sldId id="392" r:id="rId23"/>
    <p:sldId id="393" r:id="rId24"/>
    <p:sldId id="394" r:id="rId25"/>
    <p:sldId id="395" r:id="rId26"/>
    <p:sldId id="378" r:id="rId27"/>
    <p:sldId id="404" r:id="rId28"/>
    <p:sldId id="372"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5" autoAdjust="0"/>
    <p:restoredTop sz="83150" autoAdjust="0"/>
  </p:normalViewPr>
  <p:slideViewPr>
    <p:cSldViewPr>
      <p:cViewPr varScale="1">
        <p:scale>
          <a:sx n="82" d="100"/>
          <a:sy n="82" d="100"/>
        </p:scale>
        <p:origin x="1747"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fld id="{33E7A8C9-E367-4B4F-B613-A9E705663DB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pitchFamily="34" charset="0"/>
                <a:ea typeface="MS PGothic" panose="020B0600070205080204" pitchFamily="34" charset="-128"/>
                <a:cs typeface="ＭＳ Ｐゴシック" charset="0"/>
              </a:rPr>
              <a:t>It is also called a </a:t>
            </a:r>
            <a:r>
              <a:rPr lang="en-US" sz="1200" b="1" i="0" kern="1200" dirty="0" smtClean="0">
                <a:solidFill>
                  <a:schemeClr val="tx1"/>
                </a:solidFill>
                <a:effectLst/>
                <a:latin typeface="Arial" pitchFamily="34" charset="0"/>
                <a:ea typeface="MS PGothic" panose="020B0600070205080204" pitchFamily="34" charset="-128"/>
                <a:cs typeface="ＭＳ Ｐゴシック" charset="0"/>
              </a:rPr>
              <a:t>lazy learner algorithm</a:t>
            </a:r>
            <a:r>
              <a:rPr lang="en-US" sz="1200" b="0" i="0" kern="1200" dirty="0" smtClean="0">
                <a:solidFill>
                  <a:schemeClr val="tx1"/>
                </a:solidFill>
                <a:effectLst/>
                <a:latin typeface="Arial" pitchFamily="34" charset="0"/>
                <a:ea typeface="MS PGothic" panose="020B0600070205080204" pitchFamily="34" charset="-128"/>
                <a:cs typeface="ＭＳ Ｐゴシック" charset="0"/>
              </a:rPr>
              <a:t> because it does not learn from the training set immediately instead it stores the dataset and at the time of classification, it performs an action on the dataset.</a:t>
            </a:r>
          </a:p>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3</a:t>
            </a:fld>
            <a:endParaRPr lang="en-US" altLang="zh-CN"/>
          </a:p>
        </p:txBody>
      </p:sp>
    </p:spTree>
    <p:extLst>
      <p:ext uri="{BB962C8B-B14F-4D97-AF65-F5344CB8AC3E}">
        <p14:creationId xmlns:p14="http://schemas.microsoft.com/office/powerpoint/2010/main" val="4249173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12</a:t>
            </a:fld>
            <a:endParaRPr lang="en-US" altLang="zh-CN"/>
          </a:p>
        </p:txBody>
      </p:sp>
    </p:spTree>
    <p:extLst>
      <p:ext uri="{BB962C8B-B14F-4D97-AF65-F5344CB8AC3E}">
        <p14:creationId xmlns:p14="http://schemas.microsoft.com/office/powerpoint/2010/main" val="3375128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14</a:t>
            </a:fld>
            <a:endParaRPr lang="en-US" altLang="zh-CN"/>
          </a:p>
        </p:txBody>
      </p:sp>
    </p:spTree>
    <p:extLst>
      <p:ext uri="{BB962C8B-B14F-4D97-AF65-F5344CB8AC3E}">
        <p14:creationId xmlns:p14="http://schemas.microsoft.com/office/powerpoint/2010/main" val="418333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16</a:t>
            </a:fld>
            <a:endParaRPr lang="en-US" altLang="zh-CN"/>
          </a:p>
        </p:txBody>
      </p:sp>
    </p:spTree>
    <p:extLst>
      <p:ext uri="{BB962C8B-B14F-4D97-AF65-F5344CB8AC3E}">
        <p14:creationId xmlns:p14="http://schemas.microsoft.com/office/powerpoint/2010/main" val="128366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17</a:t>
            </a:fld>
            <a:endParaRPr lang="en-US" altLang="zh-CN"/>
          </a:p>
        </p:txBody>
      </p:sp>
    </p:spTree>
    <p:extLst>
      <p:ext uri="{BB962C8B-B14F-4D97-AF65-F5344CB8AC3E}">
        <p14:creationId xmlns:p14="http://schemas.microsoft.com/office/powerpoint/2010/main" val="2834929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18</a:t>
            </a:fld>
            <a:endParaRPr lang="en-US" altLang="zh-CN"/>
          </a:p>
        </p:txBody>
      </p:sp>
    </p:spTree>
    <p:extLst>
      <p:ext uri="{BB962C8B-B14F-4D97-AF65-F5344CB8AC3E}">
        <p14:creationId xmlns:p14="http://schemas.microsoft.com/office/powerpoint/2010/main" val="1666197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26</a:t>
            </a:fld>
            <a:endParaRPr lang="en-US" altLang="zh-CN"/>
          </a:p>
        </p:txBody>
      </p:sp>
    </p:spTree>
    <p:extLst>
      <p:ext uri="{BB962C8B-B14F-4D97-AF65-F5344CB8AC3E}">
        <p14:creationId xmlns:p14="http://schemas.microsoft.com/office/powerpoint/2010/main" val="210157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27</a:t>
            </a:fld>
            <a:endParaRPr lang="en-US" altLang="zh-CN"/>
          </a:p>
        </p:txBody>
      </p:sp>
    </p:spTree>
    <p:extLst>
      <p:ext uri="{BB962C8B-B14F-4D97-AF65-F5344CB8AC3E}">
        <p14:creationId xmlns:p14="http://schemas.microsoft.com/office/powerpoint/2010/main" val="103364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https://towardsdatascience.com/knn-algorithm-what-when-why-how-41405c16c36f</a:t>
            </a:r>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4</a:t>
            </a:fld>
            <a:endParaRPr lang="en-US" altLang="zh-CN"/>
          </a:p>
        </p:txBody>
      </p:sp>
    </p:spTree>
    <p:extLst>
      <p:ext uri="{BB962C8B-B14F-4D97-AF65-F5344CB8AC3E}">
        <p14:creationId xmlns:p14="http://schemas.microsoft.com/office/powerpoint/2010/main" val="242578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5</a:t>
            </a:fld>
            <a:endParaRPr lang="en-US" altLang="zh-CN"/>
          </a:p>
        </p:txBody>
      </p:sp>
    </p:spTree>
    <p:extLst>
      <p:ext uri="{BB962C8B-B14F-4D97-AF65-F5344CB8AC3E}">
        <p14:creationId xmlns:p14="http://schemas.microsoft.com/office/powerpoint/2010/main" val="4831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6</a:t>
            </a:fld>
            <a:endParaRPr lang="en-US" altLang="zh-CN"/>
          </a:p>
        </p:txBody>
      </p:sp>
    </p:spTree>
    <p:extLst>
      <p:ext uri="{BB962C8B-B14F-4D97-AF65-F5344CB8AC3E}">
        <p14:creationId xmlns:p14="http://schemas.microsoft.com/office/powerpoint/2010/main" val="29221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7</a:t>
            </a:fld>
            <a:endParaRPr lang="en-US" altLang="zh-CN"/>
          </a:p>
        </p:txBody>
      </p:sp>
    </p:spTree>
    <p:extLst>
      <p:ext uri="{BB962C8B-B14F-4D97-AF65-F5344CB8AC3E}">
        <p14:creationId xmlns:p14="http://schemas.microsoft.com/office/powerpoint/2010/main" val="50640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8</a:t>
            </a:fld>
            <a:endParaRPr lang="en-US" altLang="zh-CN"/>
          </a:p>
        </p:txBody>
      </p:sp>
    </p:spTree>
    <p:extLst>
      <p:ext uri="{BB962C8B-B14F-4D97-AF65-F5344CB8AC3E}">
        <p14:creationId xmlns:p14="http://schemas.microsoft.com/office/powerpoint/2010/main" val="2270048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9</a:t>
            </a:fld>
            <a:endParaRPr lang="en-US" altLang="zh-CN"/>
          </a:p>
        </p:txBody>
      </p:sp>
    </p:spTree>
    <p:extLst>
      <p:ext uri="{BB962C8B-B14F-4D97-AF65-F5344CB8AC3E}">
        <p14:creationId xmlns:p14="http://schemas.microsoft.com/office/powerpoint/2010/main" val="827091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10</a:t>
            </a:fld>
            <a:endParaRPr lang="en-US" altLang="zh-CN"/>
          </a:p>
        </p:txBody>
      </p:sp>
    </p:spTree>
    <p:extLst>
      <p:ext uri="{BB962C8B-B14F-4D97-AF65-F5344CB8AC3E}">
        <p14:creationId xmlns:p14="http://schemas.microsoft.com/office/powerpoint/2010/main" val="320479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11</a:t>
            </a:fld>
            <a:endParaRPr lang="en-US" altLang="zh-CN"/>
          </a:p>
        </p:txBody>
      </p:sp>
    </p:spTree>
    <p:extLst>
      <p:ext uri="{BB962C8B-B14F-4D97-AF65-F5344CB8AC3E}">
        <p14:creationId xmlns:p14="http://schemas.microsoft.com/office/powerpoint/2010/main" val="397647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01874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3075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28600"/>
            <a:ext cx="2076450" cy="58769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79413" y="228600"/>
            <a:ext cx="6078537" cy="5876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0643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3086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08513" y="1295400"/>
            <a:ext cx="4078287" cy="2328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608513" y="3776663"/>
            <a:ext cx="4078287" cy="2328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267534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990600" y="6096000"/>
            <a:ext cx="1905000" cy="457200"/>
          </a:xfrm>
        </p:spPr>
        <p:txBody>
          <a:bodyPr rtlCol="0"/>
          <a:lstStyle>
            <a:lvl1pPr>
              <a:defRPr>
                <a:solidFill>
                  <a:schemeClr val="tx1">
                    <a:tint val="75000"/>
                  </a:schemeClr>
                </a:solidFill>
                <a:latin typeface="Times New Roman" charset="0"/>
                <a:ea typeface="ＭＳ Ｐゴシック" charset="0"/>
                <a:cs typeface="+mn-cs"/>
              </a:defRPr>
            </a:lvl1pPr>
          </a:lstStyle>
          <a:p>
            <a:pPr>
              <a:defRPr/>
            </a:pPr>
            <a:endParaRPr lang="en-US"/>
          </a:p>
        </p:txBody>
      </p:sp>
      <p:sp>
        <p:nvSpPr>
          <p:cNvPr id="5" name="Footer Placeholder 4"/>
          <p:cNvSpPr>
            <a:spLocks noGrp="1"/>
          </p:cNvSpPr>
          <p:nvPr>
            <p:ph type="ftr" sz="quarter" idx="11"/>
          </p:nvPr>
        </p:nvSpPr>
        <p:spPr>
          <a:xfrm>
            <a:off x="3429000" y="6096000"/>
            <a:ext cx="2895600" cy="457200"/>
          </a:xfrm>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a:xfrm>
            <a:off x="6858000" y="60960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037DCF2-CD7A-47DE-80C8-F8C661C24773}" type="slidenum">
              <a:rPr lang="en-US" altLang="en-US"/>
              <a:pPr>
                <a:defRPr/>
              </a:pPr>
              <a:t>‹#›</a:t>
            </a:fld>
            <a:endParaRPr lang="en-US" altLang="en-US"/>
          </a:p>
        </p:txBody>
      </p:sp>
    </p:spTree>
    <p:extLst>
      <p:ext uri="{BB962C8B-B14F-4D97-AF65-F5344CB8AC3E}">
        <p14:creationId xmlns:p14="http://schemas.microsoft.com/office/powerpoint/2010/main" val="427680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748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38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79413" y="1295400"/>
            <a:ext cx="4076700"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70850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2395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7832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205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212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0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smtClean="0"/>
              <a:t>Linear Algebra</a:t>
            </a:r>
          </a:p>
        </p:txBody>
      </p:sp>
      <p:sp>
        <p:nvSpPr>
          <p:cNvPr id="1027" name="Rectangle 3"/>
          <p:cNvSpPr>
            <a:spLocks noGrp="1" noChangeArrowheads="1"/>
          </p:cNvSpPr>
          <p:nvPr>
            <p:ph type="body" idx="1"/>
          </p:nvPr>
        </p:nvSpPr>
        <p:spPr bwMode="auto">
          <a:xfrm>
            <a:off x="379413" y="1295400"/>
            <a:ext cx="8307387"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ＭＳ Ｐゴシック" charset="0"/>
                <a:cs typeface="ＭＳ Ｐゴシック" charset="0"/>
              </a:defRPr>
            </a:lvl1pPr>
          </a:lstStyle>
          <a:p>
            <a:pPr>
              <a:defRPr/>
            </a:pPr>
            <a:r>
              <a:rPr lang="en-US"/>
              <a:t>UET-</a:t>
            </a:r>
            <a:r>
              <a:rPr lang="en-US" err="1"/>
              <a:t>Taxila</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435FE59B-F0AA-4416-B6F8-467EF8ADB25B}" type="datetimeFigureOut">
              <a:rPr lang="en-US" altLang="en-US"/>
              <a:pPr>
                <a:defRPr/>
              </a:pPr>
              <a:t>2/27/2022</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Lst>
  <p:txStyles>
    <p:titleStyle>
      <a:lvl1pPr algn="ctr" rtl="0" eaLnBrk="0" fontAlgn="base" hangingPunct="0">
        <a:spcBef>
          <a:spcPct val="0"/>
        </a:spcBef>
        <a:spcAft>
          <a:spcPct val="0"/>
        </a:spcAft>
        <a:defRPr sz="3600" b="1">
          <a:solidFill>
            <a:schemeClr val="accent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sz="3600" b="1">
          <a:solidFill>
            <a:schemeClr val="accent1"/>
          </a:solidFill>
          <a:latin typeface="Times New Roman" pitchFamily="18" charset="0"/>
        </a:defRPr>
      </a:lvl6pPr>
      <a:lvl7pPr marL="914400" algn="ctr" rtl="0" eaLnBrk="0" fontAlgn="base" hangingPunct="0">
        <a:spcBef>
          <a:spcPct val="0"/>
        </a:spcBef>
        <a:spcAft>
          <a:spcPct val="0"/>
        </a:spcAft>
        <a:defRPr sz="3600" b="1">
          <a:solidFill>
            <a:schemeClr val="accent1"/>
          </a:solidFill>
          <a:latin typeface="Times New Roman" pitchFamily="18" charset="0"/>
        </a:defRPr>
      </a:lvl7pPr>
      <a:lvl8pPr marL="1371600" algn="ctr" rtl="0" eaLnBrk="0" fontAlgn="base" hangingPunct="0">
        <a:spcBef>
          <a:spcPct val="0"/>
        </a:spcBef>
        <a:spcAft>
          <a:spcPct val="0"/>
        </a:spcAft>
        <a:defRPr sz="3600" b="1">
          <a:solidFill>
            <a:schemeClr val="accent1"/>
          </a:solidFill>
          <a:latin typeface="Times New Roman" pitchFamily="18" charset="0"/>
        </a:defRPr>
      </a:lvl8pPr>
      <a:lvl9pPr marL="1828800" algn="ctr" rtl="0" eaLnBrk="0" fontAlgn="base" hangingPunct="0">
        <a:spcBef>
          <a:spcPct val="0"/>
        </a:spcBef>
        <a:spcAft>
          <a:spcPct val="0"/>
        </a:spcAft>
        <a:defRPr sz="3600" b="1">
          <a:solidFill>
            <a:schemeClr val="accent1"/>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6pPr>
      <a:lvl7pPr marL="29718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7pPr>
      <a:lvl8pPr marL="34290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8pPr>
      <a:lvl9pPr marL="38862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533400" y="1219200"/>
            <a:ext cx="8305800" cy="3886200"/>
          </a:xfrm>
        </p:spPr>
        <p:txBody>
          <a:bodyPr/>
          <a:lstStyle/>
          <a:p>
            <a:pPr>
              <a:lnSpc>
                <a:spcPct val="150000"/>
              </a:lnSpc>
              <a:defRPr/>
            </a:pPr>
            <a:r>
              <a:rPr lang="en-GB" altLang="en-US" sz="3200" dirty="0" smtClean="0"/>
              <a:t>Supervised Learning (KNN)</a:t>
            </a:r>
            <a:br>
              <a:rPr lang="en-GB" altLang="en-US" sz="3200" dirty="0" smtClean="0"/>
            </a:br>
            <a:r>
              <a:rPr lang="en-US" altLang="zh-CN" sz="3200" u="sng" dirty="0" smtClean="0">
                <a:latin typeface="Times New Roman" panose="02020603050405020304" pitchFamily="18" charset="0"/>
                <a:ea typeface="SimSun" panose="02010600030101010101" pitchFamily="2" charset="-122"/>
              </a:rPr>
              <a:t/>
            </a:r>
            <a:br>
              <a:rPr lang="en-US" altLang="zh-CN" sz="3200" u="sng" dirty="0" smtClean="0">
                <a:latin typeface="Times New Roman" panose="02020603050405020304" pitchFamily="18" charset="0"/>
                <a:ea typeface="SimSun" panose="02010600030101010101" pitchFamily="2" charset="-122"/>
              </a:rPr>
            </a:br>
            <a:r>
              <a:rPr lang="en-US" altLang="zh-CN" sz="3200" smtClean="0">
                <a:latin typeface="Times New Roman" panose="02020603050405020304" pitchFamily="18" charset="0"/>
                <a:ea typeface="SimSun" panose="02010600030101010101" pitchFamily="2" charset="-122"/>
              </a:rPr>
              <a:t/>
            </a:r>
            <a:br>
              <a:rPr lang="en-US" altLang="zh-CN" sz="3200" smtClean="0">
                <a:latin typeface="Times New Roman" panose="02020603050405020304" pitchFamily="18" charset="0"/>
                <a:ea typeface="SimSun" panose="02010600030101010101" pitchFamily="2" charset="-122"/>
              </a:rPr>
            </a:br>
            <a:r>
              <a:rPr lang="en-US" altLang="en-US" sz="2000" dirty="0" smtClean="0">
                <a:solidFill>
                  <a:schemeClr val="tx1"/>
                </a:solidFill>
              </a:rPr>
              <a:t/>
            </a:r>
            <a:br>
              <a:rPr lang="en-US" altLang="en-US" sz="2000" dirty="0" smtClean="0">
                <a:solidFill>
                  <a:schemeClr val="tx1"/>
                </a:solidFill>
              </a:rPr>
            </a:br>
            <a:endParaRPr lang="en-US" altLang="zh-CN" sz="1800" dirty="0" smtClean="0">
              <a:solidFill>
                <a:schemeClr val="tx1"/>
              </a:solidFill>
              <a:latin typeface="Times New Roman" panose="02020603050405020304" pitchFamily="18" charset="0"/>
              <a:ea typeface="SimSun"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Hamming Distance</a:t>
            </a:r>
          </a:p>
        </p:txBody>
      </p:sp>
      <p:sp>
        <p:nvSpPr>
          <p:cNvPr id="3" name="Content Placeholder 2"/>
          <p:cNvSpPr>
            <a:spLocks noGrp="1"/>
          </p:cNvSpPr>
          <p:nvPr>
            <p:ph idx="1"/>
          </p:nvPr>
        </p:nvSpPr>
        <p:spPr/>
        <p:txBody>
          <a:bodyPr/>
          <a:lstStyle/>
          <a:p>
            <a:r>
              <a:rPr lang="en-US" dirty="0"/>
              <a:t>It is used for categorical </a:t>
            </a:r>
            <a:r>
              <a:rPr lang="en-US" dirty="0" smtClean="0"/>
              <a:t>variables</a:t>
            </a:r>
          </a:p>
          <a:p>
            <a:r>
              <a:rPr lang="en-US" dirty="0"/>
              <a:t>If the value (x) and the value (y) are the same, the distance D will be equal to 0 . Otherwise D=1</a:t>
            </a:r>
            <a:r>
              <a:rPr lang="en-US" dirty="0" smtClean="0"/>
              <a:t>.</a:t>
            </a: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2006203" y="2895600"/>
            <a:ext cx="4394598" cy="3209925"/>
          </a:xfrm>
          <a:prstGeom prst="rect">
            <a:avLst/>
          </a:prstGeom>
        </p:spPr>
      </p:pic>
    </p:spTree>
    <p:extLst>
      <p:ext uri="{BB962C8B-B14F-4D97-AF65-F5344CB8AC3E}">
        <p14:creationId xmlns:p14="http://schemas.microsoft.com/office/powerpoint/2010/main" val="161937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We usually use </a:t>
                </a:r>
                <a:r>
                  <a:rPr lang="en-US" sz="2400" b="1" dirty="0"/>
                  <a:t>Euclidean distance </a:t>
                </a:r>
                <a:r>
                  <a:rPr lang="en-US" sz="2400" dirty="0"/>
                  <a:t>to calculate the nearest neighbor. </a:t>
                </a:r>
                <a:endParaRPr lang="en-US" sz="2400" dirty="0" smtClean="0"/>
              </a:p>
              <a:p>
                <a:r>
                  <a:rPr lang="en-US" sz="2400" dirty="0" smtClean="0"/>
                  <a:t>If </a:t>
                </a:r>
                <a:r>
                  <a:rPr lang="en-US" sz="2400" dirty="0"/>
                  <a:t>we have two points (x, y) and (a, b). The formula for Euclidean distance (d) will be</a:t>
                </a:r>
              </a:p>
              <a:p>
                <a:pPr marL="0" indent="0">
                  <a:buNone/>
                </a:pPr>
                <a:r>
                  <a:rPr lang="en-US" sz="2400" dirty="0" smtClean="0"/>
                  <a:t>		</a:t>
                </a:r>
                <a14:m>
                  <m:oMath xmlns:m="http://schemas.openxmlformats.org/officeDocument/2006/math">
                    <m:r>
                      <a:rPr lang="en-US" sz="2400" b="0" i="1" smtClean="0">
                        <a:latin typeface="Cambria Math" panose="02040503050406030204" pitchFamily="18" charset="0"/>
                      </a:rPr>
                      <m:t>𝑑</m:t>
                    </m:r>
                    <m:r>
                      <a:rPr lang="en-US" sz="240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r>
                              <a:rPr lang="en-US" sz="2400" i="1">
                                <a:latin typeface="Cambria Math" panose="02040503050406030204" pitchFamily="18" charset="0"/>
                              </a:rPr>
                              <m:t>−</m:t>
                            </m:r>
                            <m:r>
                              <a:rPr lang="en-US" sz="2400" b="0" i="1" smtClean="0">
                                <a:latin typeface="Cambria Math" panose="02040503050406030204" pitchFamily="18" charset="0"/>
                              </a:rPr>
                              <m:t>𝑏</m:t>
                            </m:r>
                            <m:r>
                              <a:rPr lang="en-US" sz="2400" i="1">
                                <a:latin typeface="Cambria Math" panose="02040503050406030204" pitchFamily="18" charset="0"/>
                              </a:rPr>
                              <m:t>)</m:t>
                            </m:r>
                          </m:e>
                          <m:sup>
                            <m:r>
                              <a:rPr lang="en-US" sz="2400" i="1">
                                <a:latin typeface="Cambria Math" panose="02040503050406030204" pitchFamily="18" charset="0"/>
                              </a:rPr>
                              <m:t>2</m:t>
                            </m:r>
                          </m:sup>
                        </m:sSup>
                      </m:e>
                    </m:rad>
                  </m:oMath>
                </a14:m>
                <a:endParaRPr lang="en-US" sz="2400" dirty="0"/>
              </a:p>
              <a:p>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40" t="-114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713706" y="3581400"/>
            <a:ext cx="5638800" cy="3276600"/>
          </a:xfrm>
          <a:prstGeom prst="rect">
            <a:avLst/>
          </a:prstGeom>
        </p:spPr>
      </p:pic>
    </p:spTree>
    <p:extLst>
      <p:ext uri="{BB962C8B-B14F-4D97-AF65-F5344CB8AC3E}">
        <p14:creationId xmlns:p14="http://schemas.microsoft.com/office/powerpoint/2010/main" val="6843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Classification – Distance</a:t>
            </a:r>
          </a:p>
        </p:txBody>
      </p:sp>
      <p:sp>
        <p:nvSpPr>
          <p:cNvPr id="3" name="Content Placeholder 2"/>
          <p:cNvSpPr>
            <a:spLocks noGrp="1"/>
          </p:cNvSpPr>
          <p:nvPr>
            <p:ph idx="1"/>
          </p:nvPr>
        </p:nvSpPr>
        <p:spPr/>
        <p:txBody>
          <a:bodyPr/>
          <a:lstStyle/>
          <a:p>
            <a:r>
              <a:rPr lang="en-US" dirty="0" smtClean="0"/>
              <a:t>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592196137"/>
              </p:ext>
            </p:extLst>
          </p:nvPr>
        </p:nvGraphicFramePr>
        <p:xfrm>
          <a:off x="836613" y="1523998"/>
          <a:ext cx="7545387" cy="4128124"/>
        </p:xfrm>
        <a:graphic>
          <a:graphicData uri="http://schemas.openxmlformats.org/drawingml/2006/table">
            <a:tbl>
              <a:tblPr>
                <a:tableStyleId>{1FECB4D8-DB02-4DC6-A0A2-4F2EBAE1DC90}</a:tableStyleId>
              </a:tblPr>
              <a:tblGrid>
                <a:gridCol w="1788779">
                  <a:extLst>
                    <a:ext uri="{9D8B030D-6E8A-4147-A177-3AD203B41FA5}">
                      <a16:colId xmlns:a16="http://schemas.microsoft.com/office/drawing/2014/main" val="20000"/>
                    </a:ext>
                  </a:extLst>
                </a:gridCol>
                <a:gridCol w="1788779">
                  <a:extLst>
                    <a:ext uri="{9D8B030D-6E8A-4147-A177-3AD203B41FA5}">
                      <a16:colId xmlns:a16="http://schemas.microsoft.com/office/drawing/2014/main" val="20001"/>
                    </a:ext>
                  </a:extLst>
                </a:gridCol>
                <a:gridCol w="1788779">
                  <a:extLst>
                    <a:ext uri="{9D8B030D-6E8A-4147-A177-3AD203B41FA5}">
                      <a16:colId xmlns:a16="http://schemas.microsoft.com/office/drawing/2014/main" val="20002"/>
                    </a:ext>
                  </a:extLst>
                </a:gridCol>
                <a:gridCol w="2179050">
                  <a:extLst>
                    <a:ext uri="{9D8B030D-6E8A-4147-A177-3AD203B41FA5}">
                      <a16:colId xmlns:a16="http://schemas.microsoft.com/office/drawing/2014/main" val="20003"/>
                    </a:ext>
                  </a:extLst>
                </a:gridCol>
              </a:tblGrid>
              <a:tr h="294866">
                <a:tc>
                  <a:txBody>
                    <a:bodyPr/>
                    <a:lstStyle/>
                    <a:p>
                      <a:pPr algn="ctr" fontAlgn="b"/>
                      <a:r>
                        <a:rPr lang="en-CA" sz="1800" u="none" strike="noStrike" dirty="0"/>
                        <a:t>Age</a:t>
                      </a:r>
                      <a:endParaRPr lang="en-CA" sz="1800" b="0" i="0" u="none" strike="noStrike" dirty="0">
                        <a:solidFill>
                          <a:srgbClr val="000000"/>
                        </a:solidFill>
                        <a:latin typeface="Calibri"/>
                      </a:endParaRPr>
                    </a:p>
                  </a:txBody>
                  <a:tcPr marL="9525" marR="9525" marT="9524" marB="0" anchor="b">
                    <a:solidFill>
                      <a:schemeClr val="accent3">
                        <a:lumMod val="20000"/>
                        <a:lumOff val="80000"/>
                      </a:schemeClr>
                    </a:solidFill>
                  </a:tcPr>
                </a:tc>
                <a:tc>
                  <a:txBody>
                    <a:bodyPr/>
                    <a:lstStyle/>
                    <a:p>
                      <a:pPr algn="ctr" fontAlgn="b"/>
                      <a:r>
                        <a:rPr lang="en-CA" sz="1800" u="none" strike="noStrike"/>
                        <a:t>Loan</a:t>
                      </a:r>
                      <a:endParaRPr lang="en-CA" sz="1800" b="0" i="0" u="none" strike="noStrike">
                        <a:solidFill>
                          <a:srgbClr val="000000"/>
                        </a:solidFill>
                        <a:latin typeface="Calibri"/>
                      </a:endParaRPr>
                    </a:p>
                  </a:txBody>
                  <a:tcPr marL="9525" marR="9525" marT="9524" marB="0" anchor="b">
                    <a:solidFill>
                      <a:schemeClr val="accent3">
                        <a:lumMod val="20000"/>
                        <a:lumOff val="80000"/>
                      </a:schemeClr>
                    </a:solidFill>
                  </a:tcPr>
                </a:tc>
                <a:tc>
                  <a:txBody>
                    <a:bodyPr/>
                    <a:lstStyle/>
                    <a:p>
                      <a:pPr algn="ctr" fontAlgn="b"/>
                      <a:r>
                        <a:rPr lang="en-CA" sz="1800" u="none" strike="noStrike"/>
                        <a:t>Default</a:t>
                      </a:r>
                      <a:endParaRPr lang="en-CA" sz="1800" b="0" i="0" u="none" strike="noStrike">
                        <a:solidFill>
                          <a:srgbClr val="000000"/>
                        </a:solidFill>
                        <a:latin typeface="Calibri"/>
                      </a:endParaRPr>
                    </a:p>
                  </a:txBody>
                  <a:tcPr marL="9525" marR="9525" marT="9524" marB="0" anchor="b">
                    <a:solidFill>
                      <a:schemeClr val="accent3">
                        <a:lumMod val="20000"/>
                        <a:lumOff val="80000"/>
                      </a:schemeClr>
                    </a:solidFill>
                  </a:tcPr>
                </a:tc>
                <a:tc>
                  <a:txBody>
                    <a:bodyPr/>
                    <a:lstStyle/>
                    <a:p>
                      <a:pPr algn="ctr" fontAlgn="b"/>
                      <a:r>
                        <a:rPr lang="en-CA" sz="1800" u="none" strike="noStrike" dirty="0"/>
                        <a:t>Distance</a:t>
                      </a:r>
                      <a:endParaRPr lang="en-CA" sz="1800" b="0" i="0" u="none" strike="noStrike" dirty="0">
                        <a:solidFill>
                          <a:srgbClr val="000000"/>
                        </a:solidFill>
                        <a:latin typeface="Calibri"/>
                      </a:endParaRPr>
                    </a:p>
                  </a:txBody>
                  <a:tcPr marL="9525" marR="9525" marT="9524" marB="0" anchor="b">
                    <a:solidFill>
                      <a:schemeClr val="accent3">
                        <a:lumMod val="20000"/>
                        <a:lumOff val="80000"/>
                      </a:schemeClr>
                    </a:solidFill>
                  </a:tcPr>
                </a:tc>
                <a:extLst>
                  <a:ext uri="{0D108BD9-81ED-4DB2-BD59-A6C34878D82A}">
                    <a16:rowId xmlns:a16="http://schemas.microsoft.com/office/drawing/2014/main" val="10000"/>
                  </a:ext>
                </a:extLst>
              </a:tr>
              <a:tr h="294866">
                <a:tc>
                  <a:txBody>
                    <a:bodyPr/>
                    <a:lstStyle/>
                    <a:p>
                      <a:pPr algn="ctr" fontAlgn="b"/>
                      <a:r>
                        <a:rPr lang="en-CA" sz="1800" u="none" strike="noStrike" dirty="0"/>
                        <a:t>25</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$40,000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102000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1"/>
                  </a:ext>
                </a:extLst>
              </a:tr>
              <a:tr h="294866">
                <a:tc>
                  <a:txBody>
                    <a:bodyPr/>
                    <a:lstStyle/>
                    <a:p>
                      <a:pPr algn="ctr" fontAlgn="b"/>
                      <a:r>
                        <a:rPr lang="en-CA" sz="1800" u="none" strike="noStrike" dirty="0"/>
                        <a:t>35</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$60,000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82000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2"/>
                  </a:ext>
                </a:extLst>
              </a:tr>
              <a:tr h="294866">
                <a:tc>
                  <a:txBody>
                    <a:bodyPr/>
                    <a:lstStyle/>
                    <a:p>
                      <a:pPr algn="ctr" fontAlgn="b"/>
                      <a:r>
                        <a:rPr lang="en-CA" sz="1800" u="none" strike="noStrike" dirty="0"/>
                        <a:t>45</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$80,000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62000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3"/>
                  </a:ext>
                </a:extLst>
              </a:tr>
              <a:tr h="294866">
                <a:tc>
                  <a:txBody>
                    <a:bodyPr/>
                    <a:lstStyle/>
                    <a:p>
                      <a:pPr algn="ctr" fontAlgn="b"/>
                      <a:r>
                        <a:rPr lang="en-CA" sz="1800" u="none" strike="noStrike" dirty="0"/>
                        <a:t>20</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dirty="0"/>
                        <a:t>$20,000</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dirty="0"/>
                        <a:t>N</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122000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4"/>
                  </a:ext>
                </a:extLst>
              </a:tr>
              <a:tr h="294866">
                <a:tc>
                  <a:txBody>
                    <a:bodyPr/>
                    <a:lstStyle/>
                    <a:p>
                      <a:pPr algn="ctr" fontAlgn="b"/>
                      <a:r>
                        <a:rPr lang="en-CA" sz="1800" u="none" strike="noStrike" dirty="0"/>
                        <a:t>35</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$120,000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22000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5"/>
                  </a:ext>
                </a:extLst>
              </a:tr>
              <a:tr h="294866">
                <a:tc>
                  <a:txBody>
                    <a:bodyPr/>
                    <a:lstStyle/>
                    <a:p>
                      <a:pPr algn="ctr" fontAlgn="b"/>
                      <a:r>
                        <a:rPr lang="en-CA" sz="1800" u="none" strike="noStrike" dirty="0"/>
                        <a:t>52</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$18,000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124000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6"/>
                  </a:ext>
                </a:extLst>
              </a:tr>
              <a:tr h="294866">
                <a:tc>
                  <a:txBody>
                    <a:bodyPr/>
                    <a:lstStyle/>
                    <a:p>
                      <a:pPr algn="ctr" fontAlgn="b"/>
                      <a:r>
                        <a:rPr lang="en-CA" sz="1800" u="none" strike="noStrike" dirty="0"/>
                        <a:t>23</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$95,000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dirty="0"/>
                        <a:t>47000</a:t>
                      </a:r>
                      <a:endParaRPr lang="en-CA" sz="1800" b="0" i="0" u="none" strike="noStrike" dirty="0">
                        <a:solidFill>
                          <a:srgbClr val="000000"/>
                        </a:solidFill>
                        <a:latin typeface="Calibri"/>
                      </a:endParaRPr>
                    </a:p>
                  </a:txBody>
                  <a:tcPr marL="9525" marR="9525" marT="9524" marB="0" anchor="b"/>
                </a:tc>
                <a:extLst>
                  <a:ext uri="{0D108BD9-81ED-4DB2-BD59-A6C34878D82A}">
                    <a16:rowId xmlns:a16="http://schemas.microsoft.com/office/drawing/2014/main" val="10007"/>
                  </a:ext>
                </a:extLst>
              </a:tr>
              <a:tr h="294866">
                <a:tc>
                  <a:txBody>
                    <a:bodyPr/>
                    <a:lstStyle/>
                    <a:p>
                      <a:pPr algn="ctr" fontAlgn="b"/>
                      <a:r>
                        <a:rPr lang="en-CA" sz="1800" u="none" strike="noStrike" dirty="0"/>
                        <a:t>40</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$62,000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80000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8"/>
                  </a:ext>
                </a:extLst>
              </a:tr>
              <a:tr h="294866">
                <a:tc>
                  <a:txBody>
                    <a:bodyPr/>
                    <a:lstStyle/>
                    <a:p>
                      <a:pPr algn="ctr" fontAlgn="b"/>
                      <a:r>
                        <a:rPr lang="en-CA" sz="1800" u="none" strike="noStrike" dirty="0"/>
                        <a:t>60</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$100,000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42000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9"/>
                  </a:ext>
                </a:extLst>
              </a:tr>
              <a:tr h="294866">
                <a:tc>
                  <a:txBody>
                    <a:bodyPr/>
                    <a:lstStyle/>
                    <a:p>
                      <a:pPr algn="ctr" fontAlgn="b"/>
                      <a:r>
                        <a:rPr lang="en-CA" sz="1800" u="none" strike="noStrike" dirty="0"/>
                        <a:t>48</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$220,000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78000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10"/>
                  </a:ext>
                </a:extLst>
              </a:tr>
              <a:tr h="294866">
                <a:tc>
                  <a:txBody>
                    <a:bodyPr/>
                    <a:lstStyle/>
                    <a:p>
                      <a:pPr algn="ctr" fontAlgn="b"/>
                      <a:r>
                        <a:rPr lang="en-CA" sz="1800" u="none" strike="noStrike" dirty="0"/>
                        <a:t>33</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$150,000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8000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11"/>
                  </a:ext>
                </a:extLst>
              </a:tr>
              <a:tr h="294866">
                <a:tc>
                  <a:txBody>
                    <a:bodyPr/>
                    <a:lstStyle/>
                    <a:p>
                      <a:pPr algn="ctr" fontAlgn="b"/>
                      <a:endParaRPr lang="en-CA" sz="1800" b="0" i="0" u="none" strike="noStrike">
                        <a:solidFill>
                          <a:srgbClr val="000000"/>
                        </a:solidFill>
                        <a:latin typeface="Calibri"/>
                      </a:endParaRPr>
                    </a:p>
                  </a:txBody>
                  <a:tcPr marL="9525" marR="9525" marT="9524" marB="0" anchor="b"/>
                </a:tc>
                <a:tc>
                  <a:txBody>
                    <a:bodyPr/>
                    <a:lstStyle/>
                    <a:p>
                      <a:pPr algn="ctr" fontAlgn="b"/>
                      <a:endParaRPr lang="en-CA" sz="1800" b="0" i="0" u="none" strike="noStrike">
                        <a:solidFill>
                          <a:srgbClr val="000000"/>
                        </a:solidFill>
                        <a:latin typeface="Calibri"/>
                      </a:endParaRPr>
                    </a:p>
                  </a:txBody>
                  <a:tcPr marL="9525" marR="9525" marT="9524" marB="0" anchor="b"/>
                </a:tc>
                <a:tc>
                  <a:txBody>
                    <a:bodyPr/>
                    <a:lstStyle/>
                    <a:p>
                      <a:pPr algn="ctr" fontAlgn="b"/>
                      <a:endParaRPr lang="en-CA" sz="1800" b="0" i="0" u="none" strike="noStrike" dirty="0">
                        <a:solidFill>
                          <a:srgbClr val="000000"/>
                        </a:solidFill>
                        <a:latin typeface="Calibri"/>
                      </a:endParaRPr>
                    </a:p>
                  </a:txBody>
                  <a:tcPr marL="9525" marR="9525" marT="9524" marB="0" anchor="b"/>
                </a:tc>
                <a:tc>
                  <a:txBody>
                    <a:bodyPr/>
                    <a:lstStyle/>
                    <a:p>
                      <a:pPr algn="ctr" fontAlgn="b"/>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12"/>
                  </a:ext>
                </a:extLst>
              </a:tr>
              <a:tr h="294866">
                <a:tc>
                  <a:txBody>
                    <a:bodyPr/>
                    <a:lstStyle/>
                    <a:p>
                      <a:pPr algn="ctr" fontAlgn="b"/>
                      <a:r>
                        <a:rPr lang="en-CA" sz="1800" b="1" u="none" strike="noStrike" dirty="0">
                          <a:solidFill>
                            <a:srgbClr val="006600"/>
                          </a:solidFill>
                        </a:rPr>
                        <a:t>48</a:t>
                      </a:r>
                      <a:endParaRPr lang="en-CA" sz="1800" b="1" i="0" u="none" strike="noStrike" dirty="0">
                        <a:solidFill>
                          <a:srgbClr val="006600"/>
                        </a:solidFill>
                        <a:latin typeface="Calibri"/>
                      </a:endParaRPr>
                    </a:p>
                  </a:txBody>
                  <a:tcPr marL="9525" marR="9525" marT="9524" marB="0" anchor="b">
                    <a:solidFill>
                      <a:schemeClr val="bg1"/>
                    </a:solidFill>
                  </a:tcPr>
                </a:tc>
                <a:tc>
                  <a:txBody>
                    <a:bodyPr/>
                    <a:lstStyle/>
                    <a:p>
                      <a:pPr algn="ctr" fontAlgn="b"/>
                      <a:r>
                        <a:rPr lang="en-CA" sz="1800" b="1" u="none" strike="noStrike" dirty="0">
                          <a:solidFill>
                            <a:srgbClr val="006600"/>
                          </a:solidFill>
                        </a:rPr>
                        <a:t>$142,000</a:t>
                      </a:r>
                      <a:endParaRPr lang="en-CA" sz="1800" b="1" i="0" u="none" strike="noStrike" dirty="0">
                        <a:solidFill>
                          <a:srgbClr val="006600"/>
                        </a:solidFill>
                        <a:latin typeface="Calibri"/>
                      </a:endParaRPr>
                    </a:p>
                  </a:txBody>
                  <a:tcPr marL="9525" marR="9525" marT="9524" marB="0" anchor="b">
                    <a:solidFill>
                      <a:schemeClr val="bg1"/>
                    </a:solidFill>
                  </a:tcPr>
                </a:tc>
                <a:tc>
                  <a:txBody>
                    <a:bodyPr/>
                    <a:lstStyle/>
                    <a:p>
                      <a:pPr algn="ctr" fontAlgn="b"/>
                      <a:r>
                        <a:rPr lang="en-CA" sz="1800" b="1" u="none" strike="noStrike" dirty="0">
                          <a:solidFill>
                            <a:srgbClr val="006600"/>
                          </a:solidFill>
                        </a:rPr>
                        <a:t>?</a:t>
                      </a:r>
                      <a:endParaRPr lang="en-CA" sz="1800" b="1" i="0" u="none" strike="noStrike" dirty="0">
                        <a:solidFill>
                          <a:srgbClr val="006600"/>
                        </a:solidFill>
                        <a:latin typeface="Calibri"/>
                      </a:endParaRPr>
                    </a:p>
                  </a:txBody>
                  <a:tcPr marL="9525" marR="9525" marT="9524" marB="0" anchor="b">
                    <a:solidFill>
                      <a:schemeClr val="bg1"/>
                    </a:solidFill>
                  </a:tcPr>
                </a:tc>
                <a:tc>
                  <a:txBody>
                    <a:bodyPr/>
                    <a:lstStyle/>
                    <a:p>
                      <a:pPr algn="ctr" fontAlgn="b"/>
                      <a:endParaRPr lang="en-CA" sz="1800" b="0" i="0" u="none" strike="noStrike" dirty="0">
                        <a:solidFill>
                          <a:srgbClr val="000000"/>
                        </a:solidFill>
                        <a:latin typeface="Calibri"/>
                      </a:endParaRPr>
                    </a:p>
                  </a:txBody>
                  <a:tcPr marL="9525" marR="9525" marT="9524" marB="0" anchor="b">
                    <a:solidFill>
                      <a:schemeClr val="bg1"/>
                    </a:solidFill>
                  </a:tcPr>
                </a:tc>
                <a:extLst>
                  <a:ext uri="{0D108BD9-81ED-4DB2-BD59-A6C34878D82A}">
                    <a16:rowId xmlns:a16="http://schemas.microsoft.com/office/drawing/2014/main" val="10013"/>
                  </a:ext>
                </a:extLst>
              </a:tr>
            </a:tbl>
          </a:graphicData>
        </a:graphic>
      </p:graphicFrame>
      <p:cxnSp>
        <p:nvCxnSpPr>
          <p:cNvPr id="11" name="Straight Arrow Connector 10"/>
          <p:cNvCxnSpPr>
            <a:cxnSpLocks noChangeShapeType="1"/>
          </p:cNvCxnSpPr>
          <p:nvPr/>
        </p:nvCxnSpPr>
        <p:spPr bwMode="auto">
          <a:xfrm rot="5400000">
            <a:off x="5180013" y="5180012"/>
            <a:ext cx="306388" cy="1587"/>
          </a:xfrm>
          <a:prstGeom prst="straightConnector1">
            <a:avLst/>
          </a:prstGeom>
          <a:noFill/>
          <a:ln w="25400">
            <a:solidFill>
              <a:srgbClr val="F79646"/>
            </a:solidFill>
            <a:round/>
            <a:headEn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graphicFrame>
        <p:nvGraphicFramePr>
          <p:cNvPr id="12" name="Object 1"/>
          <p:cNvGraphicFramePr>
            <a:graphicFrameLocks noChangeAspect="1"/>
          </p:cNvGraphicFramePr>
          <p:nvPr>
            <p:extLst>
              <p:ext uri="{D42A27DB-BD31-4B8C-83A1-F6EECF244321}">
                <p14:modId xmlns:p14="http://schemas.microsoft.com/office/powerpoint/2010/main" val="1268388252"/>
              </p:ext>
            </p:extLst>
          </p:nvPr>
        </p:nvGraphicFramePr>
        <p:xfrm>
          <a:off x="2873188" y="6045223"/>
          <a:ext cx="4343400" cy="708025"/>
        </p:xfrm>
        <a:graphic>
          <a:graphicData uri="http://schemas.openxmlformats.org/presentationml/2006/ole">
            <mc:AlternateContent xmlns:mc="http://schemas.openxmlformats.org/markup-compatibility/2006">
              <mc:Choice xmlns:v="urn:schemas-microsoft-com:vml" Requires="v">
                <p:oleObj spid="_x0000_s4105" name="Equation" r:id="rId4" imgW="1714320" imgH="279360" progId="Equation.3">
                  <p:embed/>
                </p:oleObj>
              </mc:Choice>
              <mc:Fallback>
                <p:oleObj name="Equation" r:id="rId4" imgW="1714320" imgH="279360" progId="Equation.3">
                  <p:embed/>
                  <p:pic>
                    <p:nvPicPr>
                      <p:cNvPr id="102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188" y="6045223"/>
                        <a:ext cx="4343400" cy="7080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rot="19963274">
            <a:off x="1146702" y="6091830"/>
            <a:ext cx="1745991" cy="338554"/>
          </a:xfrm>
          <a:prstGeom prst="rect">
            <a:avLst/>
          </a:prstGeom>
          <a:effectLst>
            <a:glow rad="63500">
              <a:schemeClr val="accent5">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CA" sz="1400" dirty="0">
                <a:solidFill>
                  <a:srgbClr val="000000"/>
                </a:solidFill>
              </a:rPr>
              <a:t>Euclidean Distance</a:t>
            </a:r>
          </a:p>
        </p:txBody>
      </p:sp>
      <p:cxnSp>
        <p:nvCxnSpPr>
          <p:cNvPr id="15" name="Straight Arrow Connector 14"/>
          <p:cNvCxnSpPr>
            <a:cxnSpLocks noChangeShapeType="1"/>
          </p:cNvCxnSpPr>
          <p:nvPr/>
        </p:nvCxnSpPr>
        <p:spPr bwMode="auto">
          <a:xfrm rot="10800000">
            <a:off x="5332413" y="4906435"/>
            <a:ext cx="1752600" cy="1588"/>
          </a:xfrm>
          <a:prstGeom prst="straightConnector1">
            <a:avLst/>
          </a:prstGeom>
          <a:noFill/>
          <a:ln w="25400">
            <a:solidFill>
              <a:srgbClr val="F79646"/>
            </a:solidFill>
            <a:round/>
            <a:headEn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786457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 distance</a:t>
            </a:r>
          </a:p>
        </p:txBody>
      </p:sp>
      <p:sp>
        <p:nvSpPr>
          <p:cNvPr id="3" name="Content Placeholder 2"/>
          <p:cNvSpPr>
            <a:spLocks noGrp="1"/>
          </p:cNvSpPr>
          <p:nvPr>
            <p:ph idx="1"/>
          </p:nvPr>
        </p:nvSpPr>
        <p:spPr/>
        <p:txBody>
          <a:bodyPr/>
          <a:lstStyle/>
          <a:p>
            <a:pPr algn="just"/>
            <a:r>
              <a:rPr lang="en-US" sz="2400" dirty="0">
                <a:solidFill>
                  <a:srgbClr val="FF0000"/>
                </a:solidFill>
              </a:rPr>
              <a:t>One major drawback </a:t>
            </a:r>
            <a:r>
              <a:rPr lang="en-US" sz="2400" dirty="0"/>
              <a:t>in calculating distance measures directly from the training set is in the case where variables have different measurement scales or there is a mixture of numerical and categorical variables. </a:t>
            </a:r>
          </a:p>
          <a:p>
            <a:pPr algn="just"/>
            <a:r>
              <a:rPr lang="en-US" sz="2400" dirty="0"/>
              <a:t>For example, if one variable is based on annual income in dollars, and the other is based on age in years.</a:t>
            </a:r>
          </a:p>
          <a:p>
            <a:pPr algn="just"/>
            <a:r>
              <a:rPr lang="en-US" sz="2400" dirty="0"/>
              <a:t>Then income will have a much higher influence on the distance calculated. </a:t>
            </a:r>
            <a:r>
              <a:rPr lang="en-US" sz="2400" dirty="0">
                <a:solidFill>
                  <a:srgbClr val="FF0000"/>
                </a:solidFill>
              </a:rPr>
              <a:t>One solution is to standardize the training set as shown below</a:t>
            </a:r>
          </a:p>
          <a:p>
            <a:endParaRPr lang="en-US" dirty="0"/>
          </a:p>
        </p:txBody>
      </p:sp>
    </p:spTree>
    <p:extLst>
      <p:ext uri="{BB962C8B-B14F-4D97-AF65-F5344CB8AC3E}">
        <p14:creationId xmlns:p14="http://schemas.microsoft.com/office/powerpoint/2010/main" val="384164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Distance</a:t>
            </a:r>
          </a:p>
        </p:txBody>
      </p:sp>
      <p:sp>
        <p:nvSpPr>
          <p:cNvPr id="3" name="Content Placeholder 2"/>
          <p:cNvSpPr>
            <a:spLocks noGrp="1"/>
          </p:cNvSpPr>
          <p:nvPr>
            <p:ph idx="1"/>
          </p:nvPr>
        </p:nvSpPr>
        <p:spPr/>
        <p:txBody>
          <a:bodyPr/>
          <a:lstStyle/>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132327799"/>
              </p:ext>
            </p:extLst>
          </p:nvPr>
        </p:nvGraphicFramePr>
        <p:xfrm>
          <a:off x="1179512" y="1551460"/>
          <a:ext cx="6477001" cy="3973816"/>
        </p:xfrm>
        <a:graphic>
          <a:graphicData uri="http://schemas.openxmlformats.org/drawingml/2006/table">
            <a:tbl>
              <a:tblPr>
                <a:tableStyleId>{1FECB4D8-DB02-4DC6-A0A2-4F2EBAE1DC90}</a:tableStyleId>
              </a:tblPr>
              <a:tblGrid>
                <a:gridCol w="1604513">
                  <a:extLst>
                    <a:ext uri="{9D8B030D-6E8A-4147-A177-3AD203B41FA5}">
                      <a16:colId xmlns:a16="http://schemas.microsoft.com/office/drawing/2014/main" val="20000"/>
                    </a:ext>
                  </a:extLst>
                </a:gridCol>
                <a:gridCol w="1604513">
                  <a:extLst>
                    <a:ext uri="{9D8B030D-6E8A-4147-A177-3AD203B41FA5}">
                      <a16:colId xmlns:a16="http://schemas.microsoft.com/office/drawing/2014/main" val="20001"/>
                    </a:ext>
                  </a:extLst>
                </a:gridCol>
                <a:gridCol w="1604513">
                  <a:extLst>
                    <a:ext uri="{9D8B030D-6E8A-4147-A177-3AD203B41FA5}">
                      <a16:colId xmlns:a16="http://schemas.microsoft.com/office/drawing/2014/main" val="20002"/>
                    </a:ext>
                  </a:extLst>
                </a:gridCol>
                <a:gridCol w="1663462">
                  <a:extLst>
                    <a:ext uri="{9D8B030D-6E8A-4147-A177-3AD203B41FA5}">
                      <a16:colId xmlns:a16="http://schemas.microsoft.com/office/drawing/2014/main" val="20003"/>
                    </a:ext>
                  </a:extLst>
                </a:gridCol>
              </a:tblGrid>
              <a:tr h="268594">
                <a:tc>
                  <a:txBody>
                    <a:bodyPr/>
                    <a:lstStyle/>
                    <a:p>
                      <a:pPr algn="ctr" fontAlgn="b"/>
                      <a:r>
                        <a:rPr lang="en-CA" sz="1800" u="none" strike="noStrike" dirty="0"/>
                        <a:t>Age</a:t>
                      </a:r>
                      <a:endParaRPr lang="en-CA" sz="1800" b="0" i="0" u="none" strike="noStrike" dirty="0">
                        <a:solidFill>
                          <a:srgbClr val="000000"/>
                        </a:solidFill>
                        <a:latin typeface="Calibri"/>
                      </a:endParaRPr>
                    </a:p>
                  </a:txBody>
                  <a:tcPr marL="9525" marR="9525" marT="9524" marB="0" anchor="b">
                    <a:solidFill>
                      <a:schemeClr val="accent3">
                        <a:lumMod val="20000"/>
                        <a:lumOff val="80000"/>
                      </a:schemeClr>
                    </a:solidFill>
                  </a:tcPr>
                </a:tc>
                <a:tc>
                  <a:txBody>
                    <a:bodyPr/>
                    <a:lstStyle/>
                    <a:p>
                      <a:pPr algn="ctr" fontAlgn="b"/>
                      <a:r>
                        <a:rPr lang="en-CA" sz="1800" u="none" strike="noStrike"/>
                        <a:t>Loan</a:t>
                      </a:r>
                      <a:endParaRPr lang="en-CA" sz="1800" b="0" i="0" u="none" strike="noStrike">
                        <a:solidFill>
                          <a:srgbClr val="000000"/>
                        </a:solidFill>
                        <a:latin typeface="Calibri"/>
                      </a:endParaRPr>
                    </a:p>
                  </a:txBody>
                  <a:tcPr marL="9525" marR="9525" marT="9524" marB="0" anchor="b">
                    <a:solidFill>
                      <a:schemeClr val="accent3">
                        <a:lumMod val="20000"/>
                        <a:lumOff val="80000"/>
                      </a:schemeClr>
                    </a:solidFill>
                  </a:tcPr>
                </a:tc>
                <a:tc>
                  <a:txBody>
                    <a:bodyPr/>
                    <a:lstStyle/>
                    <a:p>
                      <a:pPr algn="ctr" fontAlgn="b"/>
                      <a:r>
                        <a:rPr lang="en-CA" sz="1800" u="none" strike="noStrike"/>
                        <a:t>Default</a:t>
                      </a:r>
                      <a:endParaRPr lang="en-CA" sz="1800" b="0" i="0" u="none" strike="noStrike">
                        <a:solidFill>
                          <a:srgbClr val="000000"/>
                        </a:solidFill>
                        <a:latin typeface="Calibri"/>
                      </a:endParaRPr>
                    </a:p>
                  </a:txBody>
                  <a:tcPr marL="9525" marR="9525" marT="9524" marB="0" anchor="b">
                    <a:solidFill>
                      <a:schemeClr val="accent3">
                        <a:lumMod val="20000"/>
                        <a:lumOff val="80000"/>
                      </a:schemeClr>
                    </a:solidFill>
                  </a:tcPr>
                </a:tc>
                <a:tc>
                  <a:txBody>
                    <a:bodyPr/>
                    <a:lstStyle/>
                    <a:p>
                      <a:pPr algn="ctr" fontAlgn="b"/>
                      <a:r>
                        <a:rPr lang="en-CA" sz="1800" u="none" strike="noStrike" dirty="0"/>
                        <a:t>Distance</a:t>
                      </a:r>
                      <a:endParaRPr lang="en-CA" sz="1800" b="0" i="0" u="none" strike="noStrike" dirty="0">
                        <a:solidFill>
                          <a:srgbClr val="000000"/>
                        </a:solidFill>
                        <a:latin typeface="Calibri"/>
                      </a:endParaRPr>
                    </a:p>
                  </a:txBody>
                  <a:tcPr marL="9525" marR="9525" marT="9524" marB="0" anchor="b">
                    <a:solidFill>
                      <a:schemeClr val="accent3">
                        <a:lumMod val="20000"/>
                        <a:lumOff val="80000"/>
                      </a:schemeClr>
                    </a:solidFill>
                  </a:tcPr>
                </a:tc>
                <a:extLst>
                  <a:ext uri="{0D108BD9-81ED-4DB2-BD59-A6C34878D82A}">
                    <a16:rowId xmlns:a16="http://schemas.microsoft.com/office/drawing/2014/main" val="10000"/>
                  </a:ext>
                </a:extLst>
              </a:tr>
              <a:tr h="268594">
                <a:tc>
                  <a:txBody>
                    <a:bodyPr/>
                    <a:lstStyle/>
                    <a:p>
                      <a:pPr algn="ctr" fontAlgn="b"/>
                      <a:r>
                        <a:rPr lang="en-CA" sz="1800" u="none" strike="noStrike"/>
                        <a:t>0.125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0.11</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0.7652</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1"/>
                  </a:ext>
                </a:extLst>
              </a:tr>
              <a:tr h="268594">
                <a:tc>
                  <a:txBody>
                    <a:bodyPr/>
                    <a:lstStyle/>
                    <a:p>
                      <a:pPr algn="ctr" fontAlgn="b"/>
                      <a:r>
                        <a:rPr lang="en-CA" sz="1800" u="none" strike="noStrike"/>
                        <a:t>0.375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0.21</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0.5200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2"/>
                  </a:ext>
                </a:extLst>
              </a:tr>
              <a:tr h="268594">
                <a:tc>
                  <a:txBody>
                    <a:bodyPr/>
                    <a:lstStyle/>
                    <a:p>
                      <a:pPr algn="ctr" fontAlgn="b"/>
                      <a:r>
                        <a:rPr lang="en-CA" sz="1800" u="none" strike="noStrike"/>
                        <a:t>0.625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0.31</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0.3160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3"/>
                  </a:ext>
                </a:extLst>
              </a:tr>
              <a:tr h="268594">
                <a:tc>
                  <a:txBody>
                    <a:bodyPr/>
                    <a:lstStyle/>
                    <a:p>
                      <a:pPr algn="ctr" fontAlgn="b"/>
                      <a:r>
                        <a:rPr lang="en-CA" sz="1800" u="none" strike="noStrike"/>
                        <a:t>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0.01</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0.9245</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4"/>
                  </a:ext>
                </a:extLst>
              </a:tr>
              <a:tr h="268594">
                <a:tc>
                  <a:txBody>
                    <a:bodyPr/>
                    <a:lstStyle/>
                    <a:p>
                      <a:pPr algn="ctr" fontAlgn="b"/>
                      <a:r>
                        <a:rPr lang="en-CA" sz="1800" u="none" strike="noStrike"/>
                        <a:t>0.375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0.50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dirty="0"/>
                        <a:t>N</a:t>
                      </a:r>
                      <a:endParaRPr lang="en-CA" sz="1800" b="0" i="0" u="none" strike="noStrike" dirty="0">
                        <a:solidFill>
                          <a:srgbClr val="000000"/>
                        </a:solidFill>
                        <a:latin typeface="Calibri"/>
                      </a:endParaRPr>
                    </a:p>
                  </a:txBody>
                  <a:tcPr marL="9525" marR="9525" marT="9524" marB="0" anchor="b"/>
                </a:tc>
                <a:tc>
                  <a:txBody>
                    <a:bodyPr/>
                    <a:lstStyle/>
                    <a:p>
                      <a:pPr algn="ctr" fontAlgn="b"/>
                      <a:r>
                        <a:rPr lang="en-CA" sz="1800" u="none" strike="noStrike"/>
                        <a:t>0.3428</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5"/>
                  </a:ext>
                </a:extLst>
              </a:tr>
              <a:tr h="268594">
                <a:tc>
                  <a:txBody>
                    <a:bodyPr/>
                    <a:lstStyle/>
                    <a:p>
                      <a:pPr algn="ctr" fontAlgn="b"/>
                      <a:r>
                        <a:rPr lang="en-CA" sz="1800" u="none" strike="noStrike"/>
                        <a:t>0.8</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N</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0.6220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6"/>
                  </a:ext>
                </a:extLst>
              </a:tr>
              <a:tr h="268594">
                <a:tc>
                  <a:txBody>
                    <a:bodyPr/>
                    <a:lstStyle/>
                    <a:p>
                      <a:pPr algn="ctr" fontAlgn="b"/>
                      <a:r>
                        <a:rPr lang="en-CA" sz="1800" u="none" strike="noStrike"/>
                        <a:t>0.075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0.38</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0.6669</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7"/>
                  </a:ext>
                </a:extLst>
              </a:tr>
              <a:tr h="268594">
                <a:tc>
                  <a:txBody>
                    <a:bodyPr/>
                    <a:lstStyle/>
                    <a:p>
                      <a:pPr algn="ctr" fontAlgn="b"/>
                      <a:r>
                        <a:rPr lang="en-CA" sz="1800" u="none" strike="noStrike"/>
                        <a:t>0.5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0.22</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dirty="0"/>
                        <a:t>0.4437</a:t>
                      </a:r>
                      <a:endParaRPr lang="en-CA" sz="1800" b="0" i="0" u="none" strike="noStrike" dirty="0">
                        <a:solidFill>
                          <a:srgbClr val="000000"/>
                        </a:solidFill>
                        <a:latin typeface="Calibri"/>
                      </a:endParaRPr>
                    </a:p>
                  </a:txBody>
                  <a:tcPr marL="9525" marR="9525" marT="9524" marB="0" anchor="b"/>
                </a:tc>
                <a:extLst>
                  <a:ext uri="{0D108BD9-81ED-4DB2-BD59-A6C34878D82A}">
                    <a16:rowId xmlns:a16="http://schemas.microsoft.com/office/drawing/2014/main" val="10008"/>
                  </a:ext>
                </a:extLst>
              </a:tr>
              <a:tr h="268594">
                <a:tc>
                  <a:txBody>
                    <a:bodyPr/>
                    <a:lstStyle/>
                    <a:p>
                      <a:pPr algn="ctr" fontAlgn="b"/>
                      <a:r>
                        <a:rPr lang="en-CA" sz="1800" u="none" strike="noStrike"/>
                        <a:t>1</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0.41</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0.3650</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09"/>
                  </a:ext>
                </a:extLst>
              </a:tr>
              <a:tr h="268594">
                <a:tc>
                  <a:txBody>
                    <a:bodyPr/>
                    <a:lstStyle/>
                    <a:p>
                      <a:pPr algn="ctr" fontAlgn="b"/>
                      <a:r>
                        <a:rPr lang="en-CA" sz="1800" u="none" strike="noStrike"/>
                        <a:t>0.7</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1.00</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0.3861</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10"/>
                  </a:ext>
                </a:extLst>
              </a:tr>
              <a:tr h="268594">
                <a:tc>
                  <a:txBody>
                    <a:bodyPr/>
                    <a:lstStyle/>
                    <a:p>
                      <a:pPr algn="ctr" fontAlgn="b"/>
                      <a:r>
                        <a:rPr lang="en-CA" sz="1800" u="none" strike="noStrike"/>
                        <a:t>0.325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0.65</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Y</a:t>
                      </a:r>
                      <a:endParaRPr lang="en-CA" sz="1800" b="0" i="0" u="none" strike="noStrike">
                        <a:solidFill>
                          <a:srgbClr val="000000"/>
                        </a:solidFill>
                        <a:latin typeface="Calibri"/>
                      </a:endParaRPr>
                    </a:p>
                  </a:txBody>
                  <a:tcPr marL="9525" marR="9525" marT="9524" marB="0" anchor="b"/>
                </a:tc>
                <a:tc>
                  <a:txBody>
                    <a:bodyPr/>
                    <a:lstStyle/>
                    <a:p>
                      <a:pPr algn="ctr" fontAlgn="b"/>
                      <a:r>
                        <a:rPr lang="en-CA" sz="1800" u="none" strike="noStrike"/>
                        <a:t>0.3771</a:t>
                      </a:r>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11"/>
                  </a:ext>
                </a:extLst>
              </a:tr>
              <a:tr h="268594">
                <a:tc>
                  <a:txBody>
                    <a:bodyPr/>
                    <a:lstStyle/>
                    <a:p>
                      <a:pPr algn="ctr" fontAlgn="b"/>
                      <a:endParaRPr lang="en-CA" sz="1800" b="0" i="0" u="none" strike="noStrike">
                        <a:solidFill>
                          <a:srgbClr val="000000"/>
                        </a:solidFill>
                        <a:latin typeface="Calibri"/>
                      </a:endParaRPr>
                    </a:p>
                  </a:txBody>
                  <a:tcPr marL="9525" marR="9525" marT="9524" marB="0" anchor="b"/>
                </a:tc>
                <a:tc>
                  <a:txBody>
                    <a:bodyPr/>
                    <a:lstStyle/>
                    <a:p>
                      <a:pPr algn="ctr" fontAlgn="b"/>
                      <a:endParaRPr lang="en-CA" sz="1800" b="0" i="0" u="none" strike="noStrike">
                        <a:solidFill>
                          <a:srgbClr val="000000"/>
                        </a:solidFill>
                        <a:latin typeface="Calibri"/>
                      </a:endParaRPr>
                    </a:p>
                  </a:txBody>
                  <a:tcPr marL="9525" marR="9525" marT="9524" marB="0" anchor="b"/>
                </a:tc>
                <a:tc>
                  <a:txBody>
                    <a:bodyPr/>
                    <a:lstStyle/>
                    <a:p>
                      <a:pPr algn="ctr" fontAlgn="b"/>
                      <a:endParaRPr lang="en-CA" sz="1800" b="0" i="0" u="none" strike="noStrike">
                        <a:solidFill>
                          <a:srgbClr val="000000"/>
                        </a:solidFill>
                        <a:latin typeface="Calibri"/>
                      </a:endParaRPr>
                    </a:p>
                  </a:txBody>
                  <a:tcPr marL="9525" marR="9525" marT="9524" marB="0" anchor="b"/>
                </a:tc>
                <a:tc>
                  <a:txBody>
                    <a:bodyPr/>
                    <a:lstStyle/>
                    <a:p>
                      <a:pPr algn="ctr" fontAlgn="b"/>
                      <a:endParaRPr lang="en-CA" sz="1800" b="0" i="0" u="none" strike="noStrike">
                        <a:solidFill>
                          <a:srgbClr val="000000"/>
                        </a:solidFill>
                        <a:latin typeface="Calibri"/>
                      </a:endParaRPr>
                    </a:p>
                  </a:txBody>
                  <a:tcPr marL="9525" marR="9525" marT="9524" marB="0" anchor="b"/>
                </a:tc>
                <a:extLst>
                  <a:ext uri="{0D108BD9-81ED-4DB2-BD59-A6C34878D82A}">
                    <a16:rowId xmlns:a16="http://schemas.microsoft.com/office/drawing/2014/main" val="10012"/>
                  </a:ext>
                </a:extLst>
              </a:tr>
              <a:tr h="268594">
                <a:tc>
                  <a:txBody>
                    <a:bodyPr/>
                    <a:lstStyle/>
                    <a:p>
                      <a:pPr algn="ctr" fontAlgn="b"/>
                      <a:r>
                        <a:rPr lang="en-CA" sz="1800" b="1" u="none" strike="noStrike" dirty="0">
                          <a:solidFill>
                            <a:srgbClr val="006600"/>
                          </a:solidFill>
                        </a:rPr>
                        <a:t>0.7</a:t>
                      </a:r>
                      <a:endParaRPr lang="en-CA" sz="1800" b="1" i="0" u="none" strike="noStrike" dirty="0">
                        <a:solidFill>
                          <a:srgbClr val="006600"/>
                        </a:solidFill>
                        <a:latin typeface="Calibri"/>
                      </a:endParaRPr>
                    </a:p>
                  </a:txBody>
                  <a:tcPr marL="9525" marR="9525" marT="9524" marB="0" anchor="b"/>
                </a:tc>
                <a:tc>
                  <a:txBody>
                    <a:bodyPr/>
                    <a:lstStyle/>
                    <a:p>
                      <a:pPr algn="ctr" fontAlgn="b"/>
                      <a:r>
                        <a:rPr lang="en-CA" sz="1800" b="1" u="none" strike="noStrike" dirty="0">
                          <a:solidFill>
                            <a:srgbClr val="006600"/>
                          </a:solidFill>
                        </a:rPr>
                        <a:t>0.61</a:t>
                      </a:r>
                      <a:endParaRPr lang="en-CA" sz="1800" b="1" i="0" u="none" strike="noStrike" dirty="0">
                        <a:solidFill>
                          <a:srgbClr val="006600"/>
                        </a:solidFill>
                        <a:latin typeface="Calibri"/>
                      </a:endParaRPr>
                    </a:p>
                  </a:txBody>
                  <a:tcPr marL="9525" marR="9525" marT="9524" marB="0" anchor="b"/>
                </a:tc>
                <a:tc>
                  <a:txBody>
                    <a:bodyPr/>
                    <a:lstStyle/>
                    <a:p>
                      <a:pPr algn="ctr" fontAlgn="b"/>
                      <a:r>
                        <a:rPr lang="en-CA" sz="1800" b="1" u="none" strike="noStrike" dirty="0">
                          <a:solidFill>
                            <a:srgbClr val="006600"/>
                          </a:solidFill>
                        </a:rPr>
                        <a:t>?</a:t>
                      </a:r>
                      <a:endParaRPr lang="en-CA" sz="1800" b="1" i="0" u="none" strike="noStrike" dirty="0">
                        <a:solidFill>
                          <a:srgbClr val="006600"/>
                        </a:solidFill>
                        <a:latin typeface="Calibri"/>
                      </a:endParaRPr>
                    </a:p>
                  </a:txBody>
                  <a:tcPr marL="9525" marR="9525" marT="9524" marB="0" anchor="b"/>
                </a:tc>
                <a:tc>
                  <a:txBody>
                    <a:bodyPr/>
                    <a:lstStyle/>
                    <a:p>
                      <a:pPr algn="ctr" fontAlgn="b"/>
                      <a:endParaRPr lang="en-CA" sz="1800" b="0" i="0" u="none" strike="noStrike" dirty="0">
                        <a:solidFill>
                          <a:srgbClr val="000000"/>
                        </a:solidFill>
                        <a:latin typeface="Calibri"/>
                      </a:endParaRPr>
                    </a:p>
                  </a:txBody>
                  <a:tcPr marL="9525" marR="9525" marT="9524" marB="0" anchor="b"/>
                </a:tc>
                <a:extLst>
                  <a:ext uri="{0D108BD9-81ED-4DB2-BD59-A6C34878D82A}">
                    <a16:rowId xmlns:a16="http://schemas.microsoft.com/office/drawing/2014/main" val="10013"/>
                  </a:ext>
                </a:extLst>
              </a:tr>
            </a:tbl>
          </a:graphicData>
        </a:graphic>
      </p:graphicFrame>
      <p:cxnSp>
        <p:nvCxnSpPr>
          <p:cNvPr id="5" name="Straight Arrow Connector 4"/>
          <p:cNvCxnSpPr>
            <a:cxnSpLocks noChangeShapeType="1"/>
          </p:cNvCxnSpPr>
          <p:nvPr/>
        </p:nvCxnSpPr>
        <p:spPr bwMode="auto">
          <a:xfrm flipH="1" flipV="1">
            <a:off x="5237163" y="2510443"/>
            <a:ext cx="1239837" cy="1588"/>
          </a:xfrm>
          <a:prstGeom prst="straightConnector1">
            <a:avLst/>
          </a:prstGeom>
          <a:noFill/>
          <a:ln w="25400">
            <a:solidFill>
              <a:srgbClr val="F79646"/>
            </a:solidFill>
            <a:round/>
            <a:headEn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6" name="Straight Connector 5"/>
          <p:cNvCxnSpPr>
            <a:cxnSpLocks noChangeShapeType="1"/>
          </p:cNvCxnSpPr>
          <p:nvPr/>
        </p:nvCxnSpPr>
        <p:spPr bwMode="auto">
          <a:xfrm>
            <a:off x="4724400" y="2529719"/>
            <a:ext cx="1" cy="2592629"/>
          </a:xfrm>
          <a:prstGeom prst="line">
            <a:avLst/>
          </a:prstGeom>
          <a:noFill/>
          <a:ln w="25400">
            <a:solidFill>
              <a:srgbClr val="F79646"/>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7" name="Straight Connector 6"/>
          <p:cNvCxnSpPr>
            <a:cxnSpLocks noChangeShapeType="1"/>
          </p:cNvCxnSpPr>
          <p:nvPr/>
        </p:nvCxnSpPr>
        <p:spPr bwMode="auto">
          <a:xfrm>
            <a:off x="4725987" y="2514600"/>
            <a:ext cx="228600" cy="1588"/>
          </a:xfrm>
          <a:prstGeom prst="line">
            <a:avLst/>
          </a:prstGeom>
          <a:noFill/>
          <a:ln w="25400">
            <a:solidFill>
              <a:srgbClr val="F79646"/>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8" name="Straight Arrow Connector 7"/>
          <p:cNvCxnSpPr>
            <a:cxnSpLocks noChangeShapeType="1"/>
          </p:cNvCxnSpPr>
          <p:nvPr/>
        </p:nvCxnSpPr>
        <p:spPr bwMode="auto">
          <a:xfrm>
            <a:off x="4725987" y="5122348"/>
            <a:ext cx="228600" cy="1588"/>
          </a:xfrm>
          <a:prstGeom prst="straightConnector1">
            <a:avLst/>
          </a:prstGeom>
          <a:noFill/>
          <a:ln w="25400">
            <a:solidFill>
              <a:srgbClr val="F79646"/>
            </a:solidFill>
            <a:round/>
            <a:headEn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graphicFrame>
        <p:nvGraphicFramePr>
          <p:cNvPr id="9" name="Object 1"/>
          <p:cNvGraphicFramePr>
            <a:graphicFrameLocks noChangeAspect="1"/>
          </p:cNvGraphicFramePr>
          <p:nvPr>
            <p:extLst>
              <p:ext uri="{D42A27DB-BD31-4B8C-83A1-F6EECF244321}">
                <p14:modId xmlns:p14="http://schemas.microsoft.com/office/powerpoint/2010/main" val="3887361576"/>
              </p:ext>
            </p:extLst>
          </p:nvPr>
        </p:nvGraphicFramePr>
        <p:xfrm>
          <a:off x="3236912" y="5637731"/>
          <a:ext cx="2362200" cy="793750"/>
        </p:xfrm>
        <a:graphic>
          <a:graphicData uri="http://schemas.openxmlformats.org/presentationml/2006/ole">
            <mc:AlternateContent xmlns:mc="http://schemas.openxmlformats.org/markup-compatibility/2006">
              <mc:Choice xmlns:v="urn:schemas-microsoft-com:vml" Requires="v">
                <p:oleObj spid="_x0000_s5130" name="Equation" r:id="rId4" imgW="1066680" imgH="393480" progId="Equation.3">
                  <p:embed/>
                </p:oleObj>
              </mc:Choice>
              <mc:Fallback>
                <p:oleObj name="Equation" r:id="rId4" imgW="1066680" imgH="393480" progId="Equation.3">
                  <p:embed/>
                  <p:pic>
                    <p:nvPicPr>
                      <p:cNvPr id="205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912" y="5637731"/>
                        <a:ext cx="2362200" cy="793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rot="19963274">
            <a:off x="880754" y="5865329"/>
            <a:ext cx="1989134" cy="338554"/>
          </a:xfrm>
          <a:prstGeom prst="rect">
            <a:avLst/>
          </a:prstGeom>
          <a:effectLst>
            <a:glow rad="63500">
              <a:schemeClr val="accent5">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CA" sz="1400" dirty="0">
                <a:solidFill>
                  <a:srgbClr val="000000"/>
                </a:solidFill>
              </a:rPr>
              <a:t>Standardized Variable</a:t>
            </a:r>
          </a:p>
        </p:txBody>
      </p:sp>
    </p:spTree>
    <p:extLst>
      <p:ext uri="{BB962C8B-B14F-4D97-AF65-F5344CB8AC3E}">
        <p14:creationId xmlns:p14="http://schemas.microsoft.com/office/powerpoint/2010/main" val="3200657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Nearest </a:t>
            </a:r>
            <a:r>
              <a:rPr lang="en-US" dirty="0" smtClean="0"/>
              <a:t>Neighbor </a:t>
            </a:r>
            <a:r>
              <a:rPr lang="en-US" dirty="0"/>
              <a:t>Complexity</a:t>
            </a:r>
          </a:p>
        </p:txBody>
      </p:sp>
      <p:sp>
        <p:nvSpPr>
          <p:cNvPr id="3" name="Content Placeholder 2"/>
          <p:cNvSpPr>
            <a:spLocks noGrp="1"/>
          </p:cNvSpPr>
          <p:nvPr>
            <p:ph idx="1"/>
          </p:nvPr>
        </p:nvSpPr>
        <p:spPr/>
        <p:txBody>
          <a:bodyPr/>
          <a:lstStyle/>
          <a:p>
            <a:pPr>
              <a:spcBef>
                <a:spcPct val="75000"/>
              </a:spcBef>
            </a:pPr>
            <a:r>
              <a:rPr lang="en-GB" sz="2400" dirty="0"/>
              <a:t>Expensive for high dimensional data (d&gt;20?)</a:t>
            </a:r>
            <a:endParaRPr lang="en-US" sz="2400" dirty="0"/>
          </a:p>
          <a:p>
            <a:pPr>
              <a:spcBef>
                <a:spcPct val="75000"/>
              </a:spcBef>
            </a:pPr>
            <a:r>
              <a:rPr lang="en-GB" sz="2400" dirty="0" smtClean="0">
                <a:solidFill>
                  <a:srgbClr val="FF0000"/>
                </a:solidFill>
              </a:rPr>
              <a:t>O(</a:t>
            </a:r>
            <a:r>
              <a:rPr lang="en-GB" sz="2400" dirty="0" err="1" smtClean="0">
                <a:solidFill>
                  <a:srgbClr val="FF0000"/>
                </a:solidFill>
              </a:rPr>
              <a:t>Knd</a:t>
            </a:r>
            <a:r>
              <a:rPr lang="en-GB" sz="2400" dirty="0">
                <a:solidFill>
                  <a:srgbClr val="FF0000"/>
                </a:solidFill>
              </a:rPr>
              <a:t>) </a:t>
            </a:r>
            <a:r>
              <a:rPr lang="en-GB" sz="2400" dirty="0"/>
              <a:t>complexity for both storage and query time</a:t>
            </a:r>
          </a:p>
          <a:p>
            <a:pPr lvl="1"/>
            <a:r>
              <a:rPr lang="en-GB" sz="2400" dirty="0" smtClean="0"/>
              <a:t>n </a:t>
            </a:r>
            <a:r>
              <a:rPr lang="en-GB" sz="2400" dirty="0"/>
              <a:t>is the number of training examples, </a:t>
            </a:r>
          </a:p>
          <a:p>
            <a:pPr lvl="1"/>
            <a:r>
              <a:rPr lang="en-GB" sz="2400" dirty="0"/>
              <a:t>d is the dimension of each </a:t>
            </a:r>
            <a:r>
              <a:rPr lang="en-GB" sz="2400" dirty="0" smtClean="0"/>
              <a:t>sample</a:t>
            </a:r>
          </a:p>
          <a:p>
            <a:pPr lvl="2"/>
            <a:r>
              <a:rPr lang="en-US" sz="2400" dirty="0"/>
              <a:t>O(d) to compute distance to one example.</a:t>
            </a:r>
          </a:p>
          <a:p>
            <a:pPr lvl="2"/>
            <a:r>
              <a:rPr lang="en-US" sz="2400" dirty="0" smtClean="0"/>
              <a:t>O(</a:t>
            </a:r>
            <a:r>
              <a:rPr lang="en-US" sz="2400" dirty="0" err="1"/>
              <a:t>n</a:t>
            </a:r>
            <a:r>
              <a:rPr lang="en-US" sz="2400" dirty="0" err="1" smtClean="0"/>
              <a:t>d</a:t>
            </a:r>
            <a:r>
              <a:rPr lang="en-US" sz="2400" dirty="0"/>
              <a:t>) to compute distance to </a:t>
            </a:r>
            <a:r>
              <a:rPr lang="en-US" sz="2400" dirty="0" smtClean="0"/>
              <a:t>n numbers of  examples </a:t>
            </a:r>
          </a:p>
          <a:p>
            <a:pPr lvl="2"/>
            <a:r>
              <a:rPr lang="en-US" sz="2400" dirty="0" smtClean="0"/>
              <a:t>O(</a:t>
            </a:r>
            <a:r>
              <a:rPr lang="en-US" sz="2400" dirty="0" err="1" smtClean="0"/>
              <a:t>knd</a:t>
            </a:r>
            <a:r>
              <a:rPr lang="en-US" sz="2400" dirty="0"/>
              <a:t>) to find k closest </a:t>
            </a:r>
            <a:r>
              <a:rPr lang="en-US" sz="2400" dirty="0" smtClean="0"/>
              <a:t>examples</a:t>
            </a:r>
            <a:endParaRPr lang="en-US" sz="2400" dirty="0"/>
          </a:p>
          <a:p>
            <a:pPr lvl="2"/>
            <a:r>
              <a:rPr lang="en-US" sz="2400" dirty="0"/>
              <a:t>Thus total complexity is O(</a:t>
            </a:r>
            <a:r>
              <a:rPr lang="en-US" sz="2400" dirty="0" err="1"/>
              <a:t>knd</a:t>
            </a:r>
            <a:r>
              <a:rPr lang="en-US" sz="2400" dirty="0"/>
              <a:t>).</a:t>
            </a:r>
          </a:p>
          <a:p>
            <a:pPr lvl="2"/>
            <a:endParaRPr lang="en-GB" dirty="0"/>
          </a:p>
          <a:p>
            <a:endParaRPr lang="en-US" dirty="0" smtClean="0"/>
          </a:p>
          <a:p>
            <a:endParaRPr lang="en-US" dirty="0"/>
          </a:p>
          <a:p>
            <a:endParaRPr lang="en-US" dirty="0"/>
          </a:p>
        </p:txBody>
      </p:sp>
    </p:spTree>
    <p:extLst>
      <p:ext uri="{BB962C8B-B14F-4D97-AF65-F5344CB8AC3E}">
        <p14:creationId xmlns:p14="http://schemas.microsoft.com/office/powerpoint/2010/main" val="145323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Advantages/Disadvantages</a:t>
            </a:r>
          </a:p>
        </p:txBody>
      </p:sp>
      <p:sp>
        <p:nvSpPr>
          <p:cNvPr id="3" name="Content Placeholder 2"/>
          <p:cNvSpPr>
            <a:spLocks noGrp="1"/>
          </p:cNvSpPr>
          <p:nvPr>
            <p:ph idx="1"/>
          </p:nvPr>
        </p:nvSpPr>
        <p:spPr/>
        <p:txBody>
          <a:bodyPr/>
          <a:lstStyle/>
          <a:p>
            <a:pPr eaLnBrk="1" hangingPunct="1">
              <a:defRPr/>
            </a:pPr>
            <a:r>
              <a:rPr lang="en-US" sz="2400" dirty="0">
                <a:solidFill>
                  <a:srgbClr val="FF0000"/>
                </a:solidFill>
              </a:rPr>
              <a:t>Advantages:</a:t>
            </a:r>
          </a:p>
          <a:p>
            <a:pPr lvl="1" eaLnBrk="1" hangingPunct="1">
              <a:defRPr/>
            </a:pPr>
            <a:r>
              <a:rPr lang="en-US" sz="2000" dirty="0"/>
              <a:t>S</a:t>
            </a:r>
            <a:r>
              <a:rPr lang="en-US" sz="2000" dirty="0" smtClean="0"/>
              <a:t>imple </a:t>
            </a:r>
            <a:r>
              <a:rPr lang="en-US" sz="2000" dirty="0"/>
              <a:t>to </a:t>
            </a:r>
            <a:r>
              <a:rPr lang="en-US" sz="2000" dirty="0" smtClean="0"/>
              <a:t>implement</a:t>
            </a:r>
          </a:p>
          <a:p>
            <a:pPr lvl="1" eaLnBrk="1" hangingPunct="1">
              <a:defRPr/>
            </a:pPr>
            <a:r>
              <a:rPr lang="en-US" sz="2000" dirty="0" smtClean="0"/>
              <a:t>Training </a:t>
            </a:r>
            <a:r>
              <a:rPr lang="en-US" sz="2000" dirty="0"/>
              <a:t>is very </a:t>
            </a:r>
            <a:r>
              <a:rPr lang="en-US" sz="2000" dirty="0" smtClean="0"/>
              <a:t>fast</a:t>
            </a:r>
          </a:p>
          <a:p>
            <a:pPr lvl="1" eaLnBrk="1" hangingPunct="1">
              <a:defRPr/>
            </a:pPr>
            <a:r>
              <a:rPr lang="en-US" sz="2000" dirty="0" smtClean="0"/>
              <a:t>Learns </a:t>
            </a:r>
            <a:r>
              <a:rPr lang="en-US" sz="2000" dirty="0"/>
              <a:t>very quickly</a:t>
            </a:r>
            <a:r>
              <a:rPr lang="en-US" sz="2000" dirty="0" smtClean="0"/>
              <a:t>;</a:t>
            </a:r>
          </a:p>
          <a:p>
            <a:pPr lvl="1" eaLnBrk="1" hangingPunct="1">
              <a:defRPr/>
            </a:pPr>
            <a:r>
              <a:rPr lang="en-US" sz="2000" dirty="0" smtClean="0"/>
              <a:t>Provides </a:t>
            </a:r>
            <a:r>
              <a:rPr lang="en-US" sz="2000" dirty="0"/>
              <a:t>good generalization </a:t>
            </a:r>
            <a:r>
              <a:rPr lang="en-US" sz="2000" dirty="0" smtClean="0"/>
              <a:t>accuracy</a:t>
            </a:r>
          </a:p>
          <a:p>
            <a:pPr lvl="1" eaLnBrk="1" hangingPunct="1">
              <a:defRPr/>
            </a:pPr>
            <a:r>
              <a:rPr lang="en-US" sz="2000" dirty="0" smtClean="0"/>
              <a:t>Robust </a:t>
            </a:r>
            <a:r>
              <a:rPr lang="en-US" sz="2000" dirty="0"/>
              <a:t>to noisy training data</a:t>
            </a:r>
            <a:r>
              <a:rPr lang="en-US" sz="2000" dirty="0" smtClean="0"/>
              <a:t>;</a:t>
            </a:r>
            <a:endParaRPr lang="en-US" sz="2000" dirty="0"/>
          </a:p>
          <a:p>
            <a:pPr lvl="1" eaLnBrk="1" hangingPunct="1">
              <a:defRPr/>
            </a:pPr>
            <a:r>
              <a:rPr lang="en-US" sz="2000" dirty="0" smtClean="0"/>
              <a:t>Don’t </a:t>
            </a:r>
            <a:r>
              <a:rPr lang="en-US" sz="2000" dirty="0"/>
              <a:t>lose </a:t>
            </a:r>
            <a:r>
              <a:rPr lang="en-US" sz="2000" dirty="0" smtClean="0"/>
              <a:t>information</a:t>
            </a:r>
            <a:endParaRPr lang="en-US" sz="2000" dirty="0"/>
          </a:p>
          <a:p>
            <a:pPr eaLnBrk="1" hangingPunct="1">
              <a:defRPr/>
            </a:pPr>
            <a:r>
              <a:rPr lang="en-US" sz="2400" dirty="0">
                <a:solidFill>
                  <a:srgbClr val="FF0000"/>
                </a:solidFill>
              </a:rPr>
              <a:t>Disadvantages:</a:t>
            </a:r>
          </a:p>
          <a:p>
            <a:pPr lvl="1" eaLnBrk="1" hangingPunct="1">
              <a:defRPr/>
            </a:pPr>
            <a:r>
              <a:rPr lang="en-US" sz="2000" dirty="0"/>
              <a:t>Slow at </a:t>
            </a:r>
            <a:r>
              <a:rPr lang="en-US" sz="2000" dirty="0" smtClean="0"/>
              <a:t>query</a:t>
            </a:r>
          </a:p>
          <a:p>
            <a:pPr lvl="1" eaLnBrk="1" hangingPunct="1">
              <a:defRPr/>
            </a:pPr>
            <a:r>
              <a:rPr lang="en-US" sz="2000" dirty="0"/>
              <a:t>Always needs to determine the value of K which may be complex some time.</a:t>
            </a:r>
          </a:p>
          <a:p>
            <a:pPr lvl="1" eaLnBrk="1" hangingPunct="1">
              <a:defRPr/>
            </a:pPr>
            <a:r>
              <a:rPr lang="en-US" sz="2000" dirty="0" smtClean="0"/>
              <a:t>The </a:t>
            </a:r>
            <a:r>
              <a:rPr lang="en-US" sz="2000" dirty="0"/>
              <a:t>computation cost </a:t>
            </a:r>
            <a:r>
              <a:rPr lang="en-US" sz="2000" dirty="0" smtClean="0"/>
              <a:t>may be </a:t>
            </a:r>
            <a:r>
              <a:rPr lang="en-US" sz="2000" dirty="0"/>
              <a:t>high because of calculating the distance between the data points for all the training samples</a:t>
            </a:r>
            <a:r>
              <a:rPr lang="en-US" sz="2000" dirty="0" smtClean="0"/>
              <a:t>.</a:t>
            </a:r>
          </a:p>
          <a:p>
            <a:pPr lvl="2" eaLnBrk="1" hangingPunct="1">
              <a:defRPr/>
            </a:pPr>
            <a:r>
              <a:rPr lang="en-US" sz="2000" dirty="0" smtClean="0"/>
              <a:t>Expensive, High </a:t>
            </a:r>
            <a:r>
              <a:rPr lang="en-GB" sz="2000" dirty="0" smtClean="0"/>
              <a:t>Storage </a:t>
            </a:r>
            <a:r>
              <a:rPr lang="en-GB" sz="2000" dirty="0"/>
              <a:t>Requirements</a:t>
            </a:r>
          </a:p>
          <a:p>
            <a:pPr lvl="1" eaLnBrk="1" hangingPunct="1">
              <a:defRPr/>
            </a:pPr>
            <a:endParaRPr lang="en-US" sz="2000" dirty="0"/>
          </a:p>
          <a:p>
            <a:endParaRPr lang="en-US" sz="2400" dirty="0"/>
          </a:p>
        </p:txBody>
      </p:sp>
    </p:spTree>
    <p:extLst>
      <p:ext uri="{BB962C8B-B14F-4D97-AF65-F5344CB8AC3E}">
        <p14:creationId xmlns:p14="http://schemas.microsoft.com/office/powerpoint/2010/main" val="2517654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8305800" cy="838200"/>
          </a:xfrm>
        </p:spPr>
        <p:txBody>
          <a:bodyPr/>
          <a:lstStyle/>
          <a:p>
            <a:r>
              <a:rPr lang="en-US" dirty="0"/>
              <a:t>When is KNN?</a:t>
            </a:r>
          </a:p>
        </p:txBody>
      </p:sp>
      <p:sp>
        <p:nvSpPr>
          <p:cNvPr id="5" name="Content Placeholder 2"/>
          <p:cNvSpPr>
            <a:spLocks noGrp="1"/>
          </p:cNvSpPr>
          <p:nvPr>
            <p:ph idx="1"/>
          </p:nvPr>
        </p:nvSpPr>
        <p:spPr>
          <a:xfrm>
            <a:off x="379413" y="1295400"/>
            <a:ext cx="8307387" cy="4810125"/>
          </a:xfrm>
        </p:spPr>
        <p:txBody>
          <a:bodyPr/>
          <a:lstStyle/>
          <a:p>
            <a:r>
              <a:rPr lang="en-US" sz="2400" dirty="0" smtClean="0"/>
              <a:t>Data is </a:t>
            </a:r>
            <a:r>
              <a:rPr lang="en-US" sz="2400" b="1" dirty="0" smtClean="0"/>
              <a:t>properly labeled</a:t>
            </a:r>
            <a:r>
              <a:rPr lang="en-US" sz="2400" dirty="0" smtClean="0"/>
              <a:t>. </a:t>
            </a:r>
          </a:p>
          <a:p>
            <a:pPr lvl="1"/>
            <a:r>
              <a:rPr lang="en-US" sz="2400" dirty="0" smtClean="0"/>
              <a:t>For </a:t>
            </a:r>
            <a:r>
              <a:rPr lang="en-US" sz="2400" dirty="0"/>
              <a:t>example, if we are predicting someone is having diabetes or not the final label can be 1 or 0. It cannot be </a:t>
            </a:r>
            <a:r>
              <a:rPr lang="en-US" sz="2400" dirty="0" err="1"/>
              <a:t>NaN</a:t>
            </a:r>
            <a:r>
              <a:rPr lang="en-US" sz="2400" dirty="0"/>
              <a:t> or -1.</a:t>
            </a:r>
          </a:p>
          <a:p>
            <a:r>
              <a:rPr lang="en-US" sz="2400" dirty="0" smtClean="0"/>
              <a:t>Data </a:t>
            </a:r>
            <a:r>
              <a:rPr lang="en-US" sz="2400" dirty="0"/>
              <a:t>is </a:t>
            </a:r>
            <a:r>
              <a:rPr lang="en-US" sz="2400" b="1" dirty="0"/>
              <a:t>noise-free</a:t>
            </a:r>
            <a:r>
              <a:rPr lang="en-US" sz="2400" dirty="0"/>
              <a:t>. </a:t>
            </a:r>
            <a:endParaRPr lang="en-US" sz="2400" dirty="0" smtClean="0"/>
          </a:p>
          <a:p>
            <a:pPr lvl="1"/>
            <a:r>
              <a:rPr lang="en-US" sz="2400" dirty="0" smtClean="0"/>
              <a:t>For </a:t>
            </a:r>
            <a:r>
              <a:rPr lang="en-US" sz="2400" dirty="0"/>
              <a:t>the diabetes data set we cannot have a Glucose level as 0 or 10000. It’s practically impossible.</a:t>
            </a:r>
          </a:p>
          <a:p>
            <a:r>
              <a:rPr lang="en-US" sz="2400" dirty="0" smtClean="0"/>
              <a:t>Comparatively Small </a:t>
            </a:r>
            <a:r>
              <a:rPr lang="en-US" sz="2400" dirty="0"/>
              <a:t>dataset.</a:t>
            </a:r>
          </a:p>
        </p:txBody>
      </p:sp>
    </p:spTree>
    <p:extLst>
      <p:ext uri="{BB962C8B-B14F-4D97-AF65-F5344CB8AC3E}">
        <p14:creationId xmlns:p14="http://schemas.microsoft.com/office/powerpoint/2010/main" val="4104086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400" dirty="0"/>
              <a:t>We have data from the questionnaires survey (to ask people opinion) and objective testing with two attributes (acid durability and strength) to classify whether a special paper tissue is good or not. Here </a:t>
            </a:r>
            <a:r>
              <a:rPr lang="en-US" sz="2400" dirty="0" smtClean="0"/>
              <a:t>are </a:t>
            </a:r>
            <a:r>
              <a:rPr lang="en-US" sz="2400" dirty="0"/>
              <a:t>four training </a:t>
            </a:r>
            <a:r>
              <a:rPr lang="en-US" sz="2400" dirty="0" smtClean="0"/>
              <a:t>samples:</a:t>
            </a:r>
          </a:p>
          <a:p>
            <a:endParaRPr lang="en-US" sz="2400" dirty="0"/>
          </a:p>
          <a:p>
            <a:endParaRPr lang="en-US" sz="2400" dirty="0" smtClean="0"/>
          </a:p>
          <a:p>
            <a:endParaRPr lang="en-US" sz="2400" dirty="0"/>
          </a:p>
          <a:p>
            <a:endParaRPr lang="en-US" sz="2400" dirty="0"/>
          </a:p>
        </p:txBody>
      </p:sp>
      <p:pic>
        <p:nvPicPr>
          <p:cNvPr id="4" name="Picture 3"/>
          <p:cNvPicPr>
            <a:picLocks noChangeAspect="1"/>
          </p:cNvPicPr>
          <p:nvPr/>
        </p:nvPicPr>
        <p:blipFill>
          <a:blip r:embed="rId3"/>
          <a:stretch>
            <a:fillRect/>
          </a:stretch>
        </p:blipFill>
        <p:spPr>
          <a:xfrm>
            <a:off x="614575" y="2895600"/>
            <a:ext cx="7837062" cy="3657600"/>
          </a:xfrm>
          <a:prstGeom prst="rect">
            <a:avLst/>
          </a:prstGeom>
        </p:spPr>
      </p:pic>
    </p:spTree>
    <p:extLst>
      <p:ext uri="{BB962C8B-B14F-4D97-AF65-F5344CB8AC3E}">
        <p14:creationId xmlns:p14="http://schemas.microsoft.com/office/powerpoint/2010/main" val="3858258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smtClean="0"/>
              <a:t>Question:</a:t>
            </a:r>
            <a:r>
              <a:rPr lang="en-US" dirty="0" smtClean="0"/>
              <a:t> Now </a:t>
            </a:r>
            <a:r>
              <a:rPr lang="en-US" dirty="0"/>
              <a:t>the factory produces a new paper tissue that pass laboratory test with X1 = 3 and X2 = 7. Without another expensive survey, can we guess what the classification of this new tissue is</a:t>
            </a:r>
            <a:r>
              <a:rPr lang="en-US" dirty="0" smtClean="0"/>
              <a:t>?</a:t>
            </a:r>
          </a:p>
          <a:p>
            <a:endParaRPr lang="en-US" dirty="0"/>
          </a:p>
        </p:txBody>
      </p:sp>
    </p:spTree>
    <p:extLst>
      <p:ext uri="{BB962C8B-B14F-4D97-AF65-F5344CB8AC3E}">
        <p14:creationId xmlns:p14="http://schemas.microsoft.com/office/powerpoint/2010/main" val="3526261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Outline</a:t>
            </a:r>
            <a:endParaRPr lang="en-US" dirty="0">
              <a:latin typeface="+mn-lt"/>
            </a:endParaRPr>
          </a:p>
        </p:txBody>
      </p:sp>
      <p:sp>
        <p:nvSpPr>
          <p:cNvPr id="3" name="Content Placeholder 2"/>
          <p:cNvSpPr>
            <a:spLocks noGrp="1"/>
          </p:cNvSpPr>
          <p:nvPr>
            <p:ph idx="1"/>
          </p:nvPr>
        </p:nvSpPr>
        <p:spPr/>
        <p:txBody>
          <a:bodyPr/>
          <a:lstStyle/>
          <a:p>
            <a:pPr marL="271463" indent="-271463" eaLnBrk="1" hangingPunct="1">
              <a:tabLst>
                <a:tab pos="446088" algn="l"/>
              </a:tabLst>
              <a:defRPr/>
            </a:pPr>
            <a:r>
              <a:rPr lang="en-GB" altLang="en-US" dirty="0" smtClean="0"/>
              <a:t>Last Class </a:t>
            </a:r>
            <a:endParaRPr lang="en-GB" altLang="en-US" dirty="0"/>
          </a:p>
          <a:p>
            <a:pPr marL="671513" lvl="1" indent="-271463" eaLnBrk="1" hangingPunct="1">
              <a:tabLst>
                <a:tab pos="446088" algn="l"/>
              </a:tabLst>
              <a:defRPr/>
            </a:pPr>
            <a:r>
              <a:rPr lang="en-GB" altLang="en-US" sz="1800" dirty="0"/>
              <a:t>ML Life cycle</a:t>
            </a:r>
          </a:p>
          <a:p>
            <a:pPr marL="671513" lvl="1" indent="-271463" eaLnBrk="1" hangingPunct="1">
              <a:tabLst>
                <a:tab pos="446088" algn="l"/>
              </a:tabLst>
              <a:defRPr/>
            </a:pPr>
            <a:r>
              <a:rPr lang="en-US" sz="1800" dirty="0"/>
              <a:t>Performance Measure Parameters</a:t>
            </a:r>
          </a:p>
          <a:p>
            <a:pPr lvl="2"/>
            <a:r>
              <a:rPr lang="en-US" sz="1600" i="1" dirty="0"/>
              <a:t>Classification Accuracy (mostly used)</a:t>
            </a:r>
          </a:p>
          <a:p>
            <a:pPr lvl="2"/>
            <a:r>
              <a:rPr lang="en-US" sz="1600" i="1" dirty="0"/>
              <a:t>Confusion Matrix</a:t>
            </a:r>
          </a:p>
          <a:p>
            <a:pPr lvl="2"/>
            <a:r>
              <a:rPr lang="en-US" sz="1600" i="1" dirty="0"/>
              <a:t>Area under Curve</a:t>
            </a:r>
          </a:p>
          <a:p>
            <a:pPr lvl="2"/>
            <a:r>
              <a:rPr lang="en-US" sz="1600" i="1" dirty="0"/>
              <a:t>Mean Absolute Error</a:t>
            </a:r>
          </a:p>
          <a:p>
            <a:pPr lvl="2"/>
            <a:r>
              <a:rPr lang="en-US" sz="1600" i="1" dirty="0"/>
              <a:t>Mean Squared Error</a:t>
            </a:r>
            <a:endParaRPr lang="en-US" sz="1600" dirty="0"/>
          </a:p>
          <a:p>
            <a:pPr marL="671513" lvl="1" indent="-271463" eaLnBrk="1" hangingPunct="1">
              <a:tabLst>
                <a:tab pos="446088" algn="l"/>
              </a:tabLst>
              <a:defRPr/>
            </a:pPr>
            <a:r>
              <a:rPr lang="en-GB" altLang="en-US" sz="1800" dirty="0"/>
              <a:t>Common ML Problems</a:t>
            </a:r>
          </a:p>
          <a:p>
            <a:pPr marL="271463" indent="-271463" eaLnBrk="1" hangingPunct="1">
              <a:tabLst>
                <a:tab pos="446088" algn="l"/>
              </a:tabLst>
              <a:defRPr/>
            </a:pPr>
            <a:r>
              <a:rPr lang="en-GB" altLang="en-US" dirty="0" smtClean="0"/>
              <a:t>Today </a:t>
            </a:r>
          </a:p>
          <a:p>
            <a:pPr marL="671513" lvl="1" indent="-271463" eaLnBrk="1" hangingPunct="1">
              <a:tabLst>
                <a:tab pos="446088" algn="l"/>
              </a:tabLst>
              <a:defRPr/>
            </a:pPr>
            <a:r>
              <a:rPr lang="en-US" altLang="en-US" sz="1800" dirty="0" smtClean="0"/>
              <a:t>KNN</a:t>
            </a:r>
            <a:endParaRPr lang="en-GB" altLang="en-US" sz="1800" dirty="0" smtClean="0"/>
          </a:p>
          <a:p>
            <a:pPr marL="671513" lvl="1" indent="-271463" eaLnBrk="1" hangingPunct="1">
              <a:tabLst>
                <a:tab pos="446088" algn="l"/>
              </a:tabLst>
              <a:defRPr/>
            </a:pPr>
            <a:endParaRPr lang="en-GB" altLang="en-US" sz="2400" dirty="0" smtClean="0"/>
          </a:p>
          <a:p>
            <a:pPr marL="271463" indent="-271463" eaLnBrk="1" hangingPunct="1">
              <a:tabLst>
                <a:tab pos="446088" algn="l"/>
              </a:tabLst>
              <a:defRPr/>
            </a:pPr>
            <a:endParaRPr lang="en-GB"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sz="2400" dirty="0" smtClean="0"/>
              <a:t>1.Determine </a:t>
            </a:r>
            <a:r>
              <a:rPr lang="en-US" sz="2400" dirty="0"/>
              <a:t>parameter </a:t>
            </a:r>
            <a:r>
              <a:rPr lang="en-US" sz="2400" dirty="0" smtClean="0"/>
              <a:t>K</a:t>
            </a:r>
          </a:p>
          <a:p>
            <a:pPr lvl="1"/>
            <a:r>
              <a:rPr lang="en-US" sz="2400" dirty="0" smtClean="0"/>
              <a:t>Suppose k=3</a:t>
            </a:r>
            <a:endParaRPr lang="en-US" sz="2400" dirty="0"/>
          </a:p>
          <a:p>
            <a:r>
              <a:rPr lang="en-US" sz="2400" dirty="0" smtClean="0"/>
              <a:t>2.Calculate </a:t>
            </a:r>
            <a:r>
              <a:rPr lang="en-US" sz="2400" dirty="0"/>
              <a:t>the distance between the query-instance and all the training sample</a:t>
            </a:r>
            <a:endParaRPr lang="en-US" sz="2400" dirty="0" smtClean="0"/>
          </a:p>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936990337"/>
                  </p:ext>
                </p:extLst>
              </p:nvPr>
            </p:nvGraphicFramePr>
            <p:xfrm>
              <a:off x="838200" y="3124199"/>
              <a:ext cx="7696200" cy="3209925"/>
            </p:xfrm>
            <a:graphic>
              <a:graphicData uri="http://schemas.openxmlformats.org/drawingml/2006/table">
                <a:tbl>
                  <a:tblPr firstRow="1" bandRow="1">
                    <a:tableStyleId>{073A0DAA-6AF3-43AB-8588-CEC1D06C72B9}</a:tableStyleId>
                  </a:tblPr>
                  <a:tblGrid>
                    <a:gridCol w="2286000">
                      <a:extLst>
                        <a:ext uri="{9D8B030D-6E8A-4147-A177-3AD203B41FA5}">
                          <a16:colId xmlns:a16="http://schemas.microsoft.com/office/drawing/2014/main" val="325633539"/>
                        </a:ext>
                      </a:extLst>
                    </a:gridCol>
                    <a:gridCol w="2057400">
                      <a:extLst>
                        <a:ext uri="{9D8B030D-6E8A-4147-A177-3AD203B41FA5}">
                          <a16:colId xmlns:a16="http://schemas.microsoft.com/office/drawing/2014/main" val="515434085"/>
                        </a:ext>
                      </a:extLst>
                    </a:gridCol>
                    <a:gridCol w="3352800">
                      <a:extLst>
                        <a:ext uri="{9D8B030D-6E8A-4147-A177-3AD203B41FA5}">
                          <a16:colId xmlns:a16="http://schemas.microsoft.com/office/drawing/2014/main" val="1332321794"/>
                        </a:ext>
                      </a:extLst>
                    </a:gridCol>
                  </a:tblGrid>
                  <a:tr h="641985">
                    <a:tc>
                      <a:txBody>
                        <a:bodyPr/>
                        <a:lstStyle/>
                        <a:p>
                          <a:pPr algn="ctr"/>
                          <a:r>
                            <a:rPr lang="en-US" dirty="0" smtClean="0">
                              <a:solidFill>
                                <a:schemeClr val="tx1"/>
                              </a:solidFill>
                              <a:latin typeface="+mn-lt"/>
                            </a:rPr>
                            <a:t>X1= Acid Durability (seconds)</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X2=Strength</a:t>
                          </a:r>
                          <a:r>
                            <a:rPr lang="en-US" baseline="0" dirty="0" smtClean="0">
                              <a:solidFill>
                                <a:schemeClr val="tx1"/>
                              </a:solidFill>
                              <a:latin typeface="+mn-lt"/>
                            </a:rPr>
                            <a:t> (Kg/square meter)</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Distance</a:t>
                          </a:r>
                          <a:r>
                            <a:rPr lang="en-US" baseline="0" dirty="0" smtClean="0">
                              <a:solidFill>
                                <a:schemeClr val="tx1"/>
                              </a:solidFill>
                              <a:latin typeface="+mn-lt"/>
                            </a:rPr>
                            <a:t> to query instance (3,7)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947703"/>
                      </a:ext>
                    </a:extLst>
                  </a:tr>
                  <a:tr h="641985">
                    <a:tc>
                      <a:txBody>
                        <a:bodyPr/>
                        <a:lstStyle/>
                        <a:p>
                          <a:pPr algn="ctr"/>
                          <a:r>
                            <a:rPr lang="en-US" dirty="0" smtClean="0">
                              <a:solidFill>
                                <a:schemeClr val="tx1"/>
                              </a:solidFill>
                              <a:latin typeface="+mn-lt"/>
                            </a:rPr>
                            <a:t>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7−3)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0" i="1" smtClean="0">
                                            <a:latin typeface="Cambria Math" panose="02040503050406030204" pitchFamily="18" charset="0"/>
                                          </a:rPr>
                                          <m:t>7</m:t>
                                        </m:r>
                                        <m:r>
                                          <a:rPr lang="en-US" sz="1800" i="1">
                                            <a:latin typeface="Cambria Math" panose="02040503050406030204" pitchFamily="18" charset="0"/>
                                          </a:rPr>
                                          <m:t>−</m:t>
                                        </m:r>
                                        <m:r>
                                          <a:rPr lang="en-US" sz="1800" b="0" i="1" smtClean="0">
                                            <a:latin typeface="Cambria Math" panose="02040503050406030204" pitchFamily="18" charset="0"/>
                                          </a:rPr>
                                          <m:t>7</m:t>
                                        </m:r>
                                        <m:r>
                                          <a:rPr lang="en-US" sz="1800" i="1">
                                            <a:latin typeface="Cambria Math" panose="02040503050406030204" pitchFamily="18" charset="0"/>
                                          </a:rPr>
                                          <m:t>)</m:t>
                                        </m:r>
                                      </m:e>
                                      <m:sup>
                                        <m:r>
                                          <a:rPr lang="en-US" sz="1800" i="1">
                                            <a:latin typeface="Cambria Math" panose="02040503050406030204" pitchFamily="18" charset="0"/>
                                          </a:rPr>
                                          <m:t>2</m:t>
                                        </m:r>
                                      </m:sup>
                                    </m:sSup>
                                  </m:e>
                                </m:rad>
                                <m:r>
                                  <a:rPr lang="en-US" sz="1800" b="0" i="1" smtClean="0">
                                    <a:latin typeface="Cambria Math" panose="02040503050406030204" pitchFamily="18" charset="0"/>
                                  </a:rPr>
                                  <m:t>=4.0</m:t>
                                </m:r>
                              </m:oMath>
                            </m:oMathPara>
                          </a14:m>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1038556"/>
                      </a:ext>
                    </a:extLst>
                  </a:tr>
                  <a:tr h="641985">
                    <a:tc>
                      <a:txBody>
                        <a:bodyPr/>
                        <a:lstStyle/>
                        <a:p>
                          <a:pPr algn="ctr"/>
                          <a:r>
                            <a:rPr lang="en-US" dirty="0" smtClean="0">
                              <a:solidFill>
                                <a:schemeClr val="tx1"/>
                              </a:solidFill>
                              <a:latin typeface="+mn-lt"/>
                            </a:rPr>
                            <a:t>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4</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7−3)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0" i="1" smtClean="0">
                                            <a:latin typeface="Cambria Math" panose="02040503050406030204" pitchFamily="18" charset="0"/>
                                          </a:rPr>
                                          <m:t>4</m:t>
                                        </m:r>
                                        <m:r>
                                          <a:rPr lang="en-US" sz="1800" i="1">
                                            <a:latin typeface="Cambria Math" panose="02040503050406030204" pitchFamily="18" charset="0"/>
                                          </a:rPr>
                                          <m:t>−</m:t>
                                        </m:r>
                                        <m:r>
                                          <a:rPr lang="en-US" sz="1800" b="0" i="1" smtClean="0">
                                            <a:latin typeface="Cambria Math" panose="02040503050406030204" pitchFamily="18" charset="0"/>
                                          </a:rPr>
                                          <m:t>7</m:t>
                                        </m:r>
                                        <m:r>
                                          <a:rPr lang="en-US" sz="1800" i="1">
                                            <a:latin typeface="Cambria Math" panose="02040503050406030204" pitchFamily="18" charset="0"/>
                                          </a:rPr>
                                          <m:t>)</m:t>
                                        </m:r>
                                      </m:e>
                                      <m:sup>
                                        <m:r>
                                          <a:rPr lang="en-US" sz="1800" i="1">
                                            <a:latin typeface="Cambria Math" panose="02040503050406030204" pitchFamily="18" charset="0"/>
                                          </a:rPr>
                                          <m:t>2</m:t>
                                        </m:r>
                                      </m:sup>
                                    </m:sSup>
                                  </m:e>
                                </m:rad>
                                <m:r>
                                  <a:rPr lang="en-US" sz="1800" b="0" i="1" smtClean="0">
                                    <a:latin typeface="Cambria Math" panose="02040503050406030204" pitchFamily="18" charset="0"/>
                                  </a:rPr>
                                  <m:t>=5.0</m:t>
                                </m:r>
                              </m:oMath>
                            </m:oMathPara>
                          </a14:m>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020724"/>
                      </a:ext>
                    </a:extLst>
                  </a:tr>
                  <a:tr h="641985">
                    <a:tc>
                      <a:txBody>
                        <a:bodyPr/>
                        <a:lstStyle/>
                        <a:p>
                          <a:pPr algn="ctr"/>
                          <a:r>
                            <a:rPr lang="en-US" dirty="0" smtClean="0">
                              <a:solidFill>
                                <a:schemeClr val="tx1"/>
                              </a:solidFill>
                              <a:latin typeface="+mn-lt"/>
                            </a:rPr>
                            <a:t>3</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4</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3−3)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0" i="1" smtClean="0">
                                            <a:latin typeface="Cambria Math" panose="02040503050406030204" pitchFamily="18" charset="0"/>
                                          </a:rPr>
                                          <m:t>4</m:t>
                                        </m:r>
                                        <m:r>
                                          <a:rPr lang="en-US" sz="1800" i="1">
                                            <a:latin typeface="Cambria Math" panose="02040503050406030204" pitchFamily="18" charset="0"/>
                                          </a:rPr>
                                          <m:t>−</m:t>
                                        </m:r>
                                        <m:r>
                                          <a:rPr lang="en-US" sz="1800" b="0" i="1" smtClean="0">
                                            <a:latin typeface="Cambria Math" panose="02040503050406030204" pitchFamily="18" charset="0"/>
                                          </a:rPr>
                                          <m:t>7</m:t>
                                        </m:r>
                                        <m:r>
                                          <a:rPr lang="en-US" sz="1800" i="1">
                                            <a:latin typeface="Cambria Math" panose="02040503050406030204" pitchFamily="18" charset="0"/>
                                          </a:rPr>
                                          <m:t>)</m:t>
                                        </m:r>
                                      </m:e>
                                      <m:sup>
                                        <m:r>
                                          <a:rPr lang="en-US" sz="1800" i="1">
                                            <a:latin typeface="Cambria Math" panose="02040503050406030204" pitchFamily="18" charset="0"/>
                                          </a:rPr>
                                          <m:t>2</m:t>
                                        </m:r>
                                      </m:sup>
                                    </m:sSup>
                                  </m:e>
                                </m:rad>
                                <m:r>
                                  <a:rPr lang="en-US" sz="1800" b="0" i="1" smtClean="0">
                                    <a:latin typeface="Cambria Math" panose="02040503050406030204" pitchFamily="18" charset="0"/>
                                  </a:rPr>
                                  <m:t>=3.0</m:t>
                                </m:r>
                              </m:oMath>
                            </m:oMathPara>
                          </a14:m>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666204"/>
                      </a:ext>
                    </a:extLst>
                  </a:tr>
                  <a:tr h="641985">
                    <a:tc>
                      <a:txBody>
                        <a:bodyPr/>
                        <a:lstStyle/>
                        <a:p>
                          <a:pPr algn="ctr"/>
                          <a:r>
                            <a:rPr lang="en-US" dirty="0" smtClean="0">
                              <a:solidFill>
                                <a:schemeClr val="tx1"/>
                              </a:solidFill>
                              <a:latin typeface="+mn-lt"/>
                            </a:rPr>
                            <a:t>1</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4</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1−3)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0" i="1" smtClean="0">
                                            <a:latin typeface="Cambria Math" panose="02040503050406030204" pitchFamily="18" charset="0"/>
                                          </a:rPr>
                                          <m:t>4</m:t>
                                        </m:r>
                                        <m:r>
                                          <a:rPr lang="en-US" sz="1800" i="1">
                                            <a:latin typeface="Cambria Math" panose="02040503050406030204" pitchFamily="18" charset="0"/>
                                          </a:rPr>
                                          <m:t>−</m:t>
                                        </m:r>
                                        <m:r>
                                          <a:rPr lang="en-US" sz="1800" b="0" i="1" smtClean="0">
                                            <a:latin typeface="Cambria Math" panose="02040503050406030204" pitchFamily="18" charset="0"/>
                                          </a:rPr>
                                          <m:t>7</m:t>
                                        </m:r>
                                        <m:r>
                                          <a:rPr lang="en-US" sz="1800" i="1">
                                            <a:latin typeface="Cambria Math" panose="02040503050406030204" pitchFamily="18" charset="0"/>
                                          </a:rPr>
                                          <m:t>)</m:t>
                                        </m:r>
                                      </m:e>
                                      <m:sup>
                                        <m:r>
                                          <a:rPr lang="en-US" sz="1800" i="1">
                                            <a:latin typeface="Cambria Math" panose="02040503050406030204" pitchFamily="18" charset="0"/>
                                          </a:rPr>
                                          <m:t>2</m:t>
                                        </m:r>
                                      </m:sup>
                                    </m:sSup>
                                  </m:e>
                                </m:rad>
                                <m:r>
                                  <a:rPr lang="en-US" sz="1800" b="0" i="1" smtClean="0">
                                    <a:latin typeface="Cambria Math" panose="02040503050406030204" pitchFamily="18" charset="0"/>
                                  </a:rPr>
                                  <m:t>=3.6</m:t>
                                </m:r>
                              </m:oMath>
                            </m:oMathPara>
                          </a14:m>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058509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36990337"/>
                  </p:ext>
                </p:extLst>
              </p:nvPr>
            </p:nvGraphicFramePr>
            <p:xfrm>
              <a:off x="838200" y="3124199"/>
              <a:ext cx="7696200" cy="3240661"/>
            </p:xfrm>
            <a:graphic>
              <a:graphicData uri="http://schemas.openxmlformats.org/drawingml/2006/table">
                <a:tbl>
                  <a:tblPr firstRow="1" bandRow="1">
                    <a:tableStyleId>{073A0DAA-6AF3-43AB-8588-CEC1D06C72B9}</a:tableStyleId>
                  </a:tblPr>
                  <a:tblGrid>
                    <a:gridCol w="2286000">
                      <a:extLst>
                        <a:ext uri="{9D8B030D-6E8A-4147-A177-3AD203B41FA5}">
                          <a16:colId xmlns:a16="http://schemas.microsoft.com/office/drawing/2014/main" val="325633539"/>
                        </a:ext>
                      </a:extLst>
                    </a:gridCol>
                    <a:gridCol w="2057400">
                      <a:extLst>
                        <a:ext uri="{9D8B030D-6E8A-4147-A177-3AD203B41FA5}">
                          <a16:colId xmlns:a16="http://schemas.microsoft.com/office/drawing/2014/main" val="515434085"/>
                        </a:ext>
                      </a:extLst>
                    </a:gridCol>
                    <a:gridCol w="3352800">
                      <a:extLst>
                        <a:ext uri="{9D8B030D-6E8A-4147-A177-3AD203B41FA5}">
                          <a16:colId xmlns:a16="http://schemas.microsoft.com/office/drawing/2014/main" val="1332321794"/>
                        </a:ext>
                      </a:extLst>
                    </a:gridCol>
                  </a:tblGrid>
                  <a:tr h="641985">
                    <a:tc>
                      <a:txBody>
                        <a:bodyPr/>
                        <a:lstStyle/>
                        <a:p>
                          <a:pPr algn="ctr"/>
                          <a:r>
                            <a:rPr lang="en-US" dirty="0" smtClean="0">
                              <a:solidFill>
                                <a:schemeClr val="tx1"/>
                              </a:solidFill>
                              <a:latin typeface="+mn-lt"/>
                            </a:rPr>
                            <a:t>X1= Acid Durability (seconds)</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X2=Strength</a:t>
                          </a:r>
                          <a:r>
                            <a:rPr lang="en-US" baseline="0" dirty="0" smtClean="0">
                              <a:solidFill>
                                <a:schemeClr val="tx1"/>
                              </a:solidFill>
                              <a:latin typeface="+mn-lt"/>
                            </a:rPr>
                            <a:t> (Kg/square meter)</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Distance</a:t>
                          </a:r>
                          <a:r>
                            <a:rPr lang="en-US" baseline="0" dirty="0" smtClean="0">
                              <a:solidFill>
                                <a:schemeClr val="tx1"/>
                              </a:solidFill>
                              <a:latin typeface="+mn-lt"/>
                            </a:rPr>
                            <a:t> to query instance (3,7)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947703"/>
                      </a:ext>
                    </a:extLst>
                  </a:tr>
                  <a:tr h="649669">
                    <a:tc>
                      <a:txBody>
                        <a:bodyPr/>
                        <a:lstStyle/>
                        <a:p>
                          <a:pPr algn="ctr"/>
                          <a:r>
                            <a:rPr lang="en-US" dirty="0" smtClean="0">
                              <a:solidFill>
                                <a:schemeClr val="tx1"/>
                              </a:solidFill>
                              <a:latin typeface="+mn-lt"/>
                            </a:rPr>
                            <a:t>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9818" t="-104717" r="-545" b="-304717"/>
                          </a:stretch>
                        </a:blipFill>
                      </a:tcPr>
                    </a:tc>
                    <a:extLst>
                      <a:ext uri="{0D108BD9-81ED-4DB2-BD59-A6C34878D82A}">
                        <a16:rowId xmlns:a16="http://schemas.microsoft.com/office/drawing/2014/main" val="3791038556"/>
                      </a:ext>
                    </a:extLst>
                  </a:tr>
                  <a:tr h="649669">
                    <a:tc>
                      <a:txBody>
                        <a:bodyPr/>
                        <a:lstStyle/>
                        <a:p>
                          <a:pPr algn="ctr"/>
                          <a:r>
                            <a:rPr lang="en-US" dirty="0" smtClean="0">
                              <a:solidFill>
                                <a:schemeClr val="tx1"/>
                              </a:solidFill>
                              <a:latin typeface="+mn-lt"/>
                            </a:rPr>
                            <a:t>7</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4</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9818" t="-202804" r="-545" b="-201869"/>
                          </a:stretch>
                        </a:blipFill>
                      </a:tcPr>
                    </a:tc>
                    <a:extLst>
                      <a:ext uri="{0D108BD9-81ED-4DB2-BD59-A6C34878D82A}">
                        <a16:rowId xmlns:a16="http://schemas.microsoft.com/office/drawing/2014/main" val="1537020724"/>
                      </a:ext>
                    </a:extLst>
                  </a:tr>
                  <a:tr h="649669">
                    <a:tc>
                      <a:txBody>
                        <a:bodyPr/>
                        <a:lstStyle/>
                        <a:p>
                          <a:pPr algn="ctr"/>
                          <a:r>
                            <a:rPr lang="en-US" dirty="0" smtClean="0">
                              <a:solidFill>
                                <a:schemeClr val="tx1"/>
                              </a:solidFill>
                              <a:latin typeface="+mn-lt"/>
                            </a:rPr>
                            <a:t>3</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4</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9818" t="-302804" r="-545" b="-101869"/>
                          </a:stretch>
                        </a:blipFill>
                      </a:tcPr>
                    </a:tc>
                    <a:extLst>
                      <a:ext uri="{0D108BD9-81ED-4DB2-BD59-A6C34878D82A}">
                        <a16:rowId xmlns:a16="http://schemas.microsoft.com/office/drawing/2014/main" val="703666204"/>
                      </a:ext>
                    </a:extLst>
                  </a:tr>
                  <a:tr h="649669">
                    <a:tc>
                      <a:txBody>
                        <a:bodyPr/>
                        <a:lstStyle/>
                        <a:p>
                          <a:pPr algn="ctr"/>
                          <a:r>
                            <a:rPr lang="en-US" dirty="0" smtClean="0">
                              <a:solidFill>
                                <a:schemeClr val="tx1"/>
                              </a:solidFill>
                              <a:latin typeface="+mn-lt"/>
                            </a:rPr>
                            <a:t>1</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mn-lt"/>
                            </a:rPr>
                            <a:t>4</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9818" t="-402804" r="-545" b="-1869"/>
                          </a:stretch>
                        </a:blipFill>
                      </a:tcPr>
                    </a:tc>
                    <a:extLst>
                      <a:ext uri="{0D108BD9-81ED-4DB2-BD59-A6C34878D82A}">
                        <a16:rowId xmlns:a16="http://schemas.microsoft.com/office/drawing/2014/main" val="4000585099"/>
                      </a:ext>
                    </a:extLst>
                  </a:tr>
                </a:tbl>
              </a:graphicData>
            </a:graphic>
          </p:graphicFrame>
        </mc:Fallback>
      </mc:AlternateContent>
    </p:spTree>
    <p:extLst>
      <p:ext uri="{BB962C8B-B14F-4D97-AF65-F5344CB8AC3E}">
        <p14:creationId xmlns:p14="http://schemas.microsoft.com/office/powerpoint/2010/main" val="29171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400" dirty="0"/>
              <a:t>3. Sort the distance and determine nearest neighbors based on the K-</a:t>
            </a:r>
            <a:r>
              <a:rPr lang="en-US" sz="2400" dirty="0" err="1"/>
              <a:t>th</a:t>
            </a:r>
            <a:r>
              <a:rPr lang="en-US" sz="2400" dirty="0"/>
              <a:t> minimum </a:t>
            </a:r>
            <a:r>
              <a:rPr lang="en-US" sz="2400" dirty="0" smtClean="0"/>
              <a:t>distance</a:t>
            </a:r>
          </a:p>
          <a:p>
            <a:pPr marL="0" indent="0">
              <a:buNone/>
            </a:pPr>
            <a:endParaRPr lang="en-US" sz="2400" dirty="0" smtClean="0"/>
          </a:p>
          <a:p>
            <a:endParaRPr lang="en-US" sz="2400" dirty="0"/>
          </a:p>
          <a:p>
            <a:endParaRPr lang="en-US" sz="24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40331642"/>
                  </p:ext>
                </p:extLst>
              </p:nvPr>
            </p:nvGraphicFramePr>
            <p:xfrm>
              <a:off x="379414" y="2286000"/>
              <a:ext cx="8307386" cy="4194952"/>
            </p:xfrm>
            <a:graphic>
              <a:graphicData uri="http://schemas.openxmlformats.org/drawingml/2006/table">
                <a:tbl>
                  <a:tblPr firstRow="1" bandRow="1">
                    <a:tableStyleId>{5C22544A-7EE6-4342-B048-85BDC9FD1C3A}</a:tableStyleId>
                  </a:tblPr>
                  <a:tblGrid>
                    <a:gridCol w="1258935">
                      <a:extLst>
                        <a:ext uri="{9D8B030D-6E8A-4147-A177-3AD203B41FA5}">
                          <a16:colId xmlns:a16="http://schemas.microsoft.com/office/drawing/2014/main" val="759676125"/>
                        </a:ext>
                      </a:extLst>
                    </a:gridCol>
                    <a:gridCol w="1493619">
                      <a:extLst>
                        <a:ext uri="{9D8B030D-6E8A-4147-A177-3AD203B41FA5}">
                          <a16:colId xmlns:a16="http://schemas.microsoft.com/office/drawing/2014/main" val="3368987083"/>
                        </a:ext>
                      </a:extLst>
                    </a:gridCol>
                    <a:gridCol w="2875863">
                      <a:extLst>
                        <a:ext uri="{9D8B030D-6E8A-4147-A177-3AD203B41FA5}">
                          <a16:colId xmlns:a16="http://schemas.microsoft.com/office/drawing/2014/main" val="736159297"/>
                        </a:ext>
                      </a:extLst>
                    </a:gridCol>
                    <a:gridCol w="1410089">
                      <a:extLst>
                        <a:ext uri="{9D8B030D-6E8A-4147-A177-3AD203B41FA5}">
                          <a16:colId xmlns:a16="http://schemas.microsoft.com/office/drawing/2014/main" val="3688240997"/>
                        </a:ext>
                      </a:extLst>
                    </a:gridCol>
                    <a:gridCol w="1268880">
                      <a:extLst>
                        <a:ext uri="{9D8B030D-6E8A-4147-A177-3AD203B41FA5}">
                          <a16:colId xmlns:a16="http://schemas.microsoft.com/office/drawing/2014/main" val="980006538"/>
                        </a:ext>
                      </a:extLst>
                    </a:gridCol>
                  </a:tblGrid>
                  <a:tr h="1027161">
                    <a:tc>
                      <a:txBody>
                        <a:bodyPr/>
                        <a:lstStyle/>
                        <a:p>
                          <a:pPr algn="ctr">
                            <a:lnSpc>
                              <a:spcPct val="107000"/>
                            </a:lnSpc>
                            <a:spcAft>
                              <a:spcPts val="0"/>
                            </a:spcAft>
                          </a:pPr>
                          <a:r>
                            <a:rPr lang="en-US" sz="1800" dirty="0">
                              <a:solidFill>
                                <a:schemeClr val="tx1"/>
                              </a:solidFill>
                              <a:effectLst/>
                            </a:rPr>
                            <a:t>X1= Acid Durability (seconds)</a:t>
                          </a:r>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X2=Strength (Kg/square meter)</a:t>
                          </a:r>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Distance to query instance (3,7)</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Rank</a:t>
                          </a:r>
                        </a:p>
                        <a:p>
                          <a:pPr algn="ctr">
                            <a:lnSpc>
                              <a:spcPct val="107000"/>
                            </a:lnSpc>
                            <a:spcAft>
                              <a:spcPts val="0"/>
                            </a:spcAft>
                          </a:pPr>
                          <a:r>
                            <a:rPr lang="en-US" sz="1800">
                              <a:solidFill>
                                <a:schemeClr val="tx1"/>
                              </a:solidFill>
                              <a:effectLst/>
                            </a:rPr>
                            <a:t>minimum</a:t>
                          </a:r>
                        </a:p>
                        <a:p>
                          <a:pPr algn="ctr">
                            <a:lnSpc>
                              <a:spcPct val="107000"/>
                            </a:lnSpc>
                            <a:spcAft>
                              <a:spcPts val="0"/>
                            </a:spcAft>
                          </a:pPr>
                          <a:r>
                            <a:rPr lang="en-US" sz="1800">
                              <a:solidFill>
                                <a:schemeClr val="tx1"/>
                              </a:solidFill>
                              <a:effectLst/>
                            </a:rPr>
                            <a:t>distance</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Is it included</a:t>
                          </a:r>
                        </a:p>
                        <a:p>
                          <a:pPr algn="ctr">
                            <a:lnSpc>
                              <a:spcPct val="107000"/>
                            </a:lnSpc>
                            <a:spcAft>
                              <a:spcPts val="0"/>
                            </a:spcAft>
                          </a:pPr>
                          <a:r>
                            <a:rPr lang="en-US" sz="1800">
                              <a:solidFill>
                                <a:schemeClr val="tx1"/>
                              </a:solidFill>
                              <a:effectLst/>
                            </a:rPr>
                            <a:t>in 3-Nearest neighbors?</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6055547"/>
                      </a:ext>
                    </a:extLst>
                  </a:tr>
                  <a:tr h="755241">
                    <a:tc>
                      <a:txBody>
                        <a:bodyPr/>
                        <a:lstStyle/>
                        <a:p>
                          <a:pPr algn="ctr">
                            <a:lnSpc>
                              <a:spcPct val="107000"/>
                            </a:lnSpc>
                            <a:spcAft>
                              <a:spcPts val="0"/>
                            </a:spcAft>
                          </a:pPr>
                          <a:r>
                            <a:rPr lang="en-US" sz="1800">
                              <a:solidFill>
                                <a:schemeClr val="tx1"/>
                              </a:solidFill>
                              <a:effectLst/>
                            </a:rPr>
                            <a:t>7</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7</a:t>
                          </a:r>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800" i="1" smtClean="0">
                                        <a:solidFill>
                                          <a:schemeClr val="tx1"/>
                                        </a:solidFill>
                                        <a:effectLst/>
                                        <a:latin typeface="Cambria Math" panose="02040503050406030204" pitchFamily="18" charset="0"/>
                                      </a:rPr>
                                    </m:ctrlPr>
                                  </m:radPr>
                                  <m:deg/>
                                  <m:e>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7−3)</m:t>
                                        </m:r>
                                      </m:e>
                                      <m:sup>
                                        <m:r>
                                          <a:rPr lang="en-US" sz="1800">
                                            <a:solidFill>
                                              <a:schemeClr val="tx1"/>
                                            </a:solidFill>
                                            <a:effectLst/>
                                            <a:latin typeface="Cambria Math" panose="02040503050406030204" pitchFamily="18" charset="0"/>
                                          </a:rPr>
                                          <m:t>2</m:t>
                                        </m:r>
                                      </m:sup>
                                    </m:sSup>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7−7)</m:t>
                                        </m:r>
                                      </m:e>
                                      <m:sup>
                                        <m:r>
                                          <a:rPr lang="en-US" sz="1800">
                                            <a:solidFill>
                                              <a:schemeClr val="tx1"/>
                                            </a:solidFill>
                                            <a:effectLst/>
                                            <a:latin typeface="Cambria Math" panose="02040503050406030204" pitchFamily="18" charset="0"/>
                                          </a:rPr>
                                          <m:t>2</m:t>
                                        </m:r>
                                      </m:sup>
                                    </m:sSup>
                                  </m:e>
                                </m:rad>
                                <m:r>
                                  <a:rPr lang="en-US" sz="1800">
                                    <a:solidFill>
                                      <a:schemeClr val="tx1"/>
                                    </a:solidFill>
                                    <a:effectLst/>
                                    <a:latin typeface="Cambria Math" panose="02040503050406030204" pitchFamily="18" charset="0"/>
                                  </a:rPr>
                                  <m:t>=4.0</m:t>
                                </m:r>
                              </m:oMath>
                            </m:oMathPara>
                          </a14:m>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3</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Yes</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7678443"/>
                      </a:ext>
                    </a:extLst>
                  </a:tr>
                  <a:tr h="755241">
                    <a:tc>
                      <a:txBody>
                        <a:bodyPr/>
                        <a:lstStyle/>
                        <a:p>
                          <a:pPr algn="ctr">
                            <a:lnSpc>
                              <a:spcPct val="107000"/>
                            </a:lnSpc>
                            <a:spcAft>
                              <a:spcPts val="0"/>
                            </a:spcAft>
                          </a:pPr>
                          <a:r>
                            <a:rPr lang="en-US" sz="1800">
                              <a:solidFill>
                                <a:schemeClr val="tx1"/>
                              </a:solidFill>
                              <a:effectLst/>
                            </a:rPr>
                            <a:t>7</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800" i="1" smtClean="0">
                                        <a:solidFill>
                                          <a:schemeClr val="tx1"/>
                                        </a:solidFill>
                                        <a:effectLst/>
                                        <a:latin typeface="Cambria Math" panose="02040503050406030204" pitchFamily="18" charset="0"/>
                                      </a:rPr>
                                    </m:ctrlPr>
                                  </m:radPr>
                                  <m:deg/>
                                  <m:e>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7−3)</m:t>
                                        </m:r>
                                      </m:e>
                                      <m:sup>
                                        <m:r>
                                          <a:rPr lang="en-US" sz="1800">
                                            <a:solidFill>
                                              <a:schemeClr val="tx1"/>
                                            </a:solidFill>
                                            <a:effectLst/>
                                            <a:latin typeface="Cambria Math" panose="02040503050406030204" pitchFamily="18" charset="0"/>
                                          </a:rPr>
                                          <m:t>2</m:t>
                                        </m:r>
                                      </m:sup>
                                    </m:sSup>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4−7)</m:t>
                                        </m:r>
                                      </m:e>
                                      <m:sup>
                                        <m:r>
                                          <a:rPr lang="en-US" sz="1800">
                                            <a:solidFill>
                                              <a:schemeClr val="tx1"/>
                                            </a:solidFill>
                                            <a:effectLst/>
                                            <a:latin typeface="Cambria Math" panose="02040503050406030204" pitchFamily="18" charset="0"/>
                                          </a:rPr>
                                          <m:t>2</m:t>
                                        </m:r>
                                      </m:sup>
                                    </m:sSup>
                                  </m:e>
                                </m:rad>
                                <m:r>
                                  <a:rPr lang="en-US" sz="1800">
                                    <a:solidFill>
                                      <a:schemeClr val="tx1"/>
                                    </a:solidFill>
                                    <a:effectLst/>
                                    <a:latin typeface="Cambria Math" panose="02040503050406030204" pitchFamily="18" charset="0"/>
                                  </a:rPr>
                                  <m:t>=5.0</m:t>
                                </m:r>
                              </m:oMath>
                            </m:oMathPara>
                          </a14:m>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No</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888432"/>
                      </a:ext>
                    </a:extLst>
                  </a:tr>
                  <a:tr h="755241">
                    <a:tc>
                      <a:txBody>
                        <a:bodyPr/>
                        <a:lstStyle/>
                        <a:p>
                          <a:pPr algn="ctr">
                            <a:lnSpc>
                              <a:spcPct val="107000"/>
                            </a:lnSpc>
                            <a:spcAft>
                              <a:spcPts val="0"/>
                            </a:spcAft>
                          </a:pPr>
                          <a:r>
                            <a:rPr lang="en-US" sz="1800">
                              <a:solidFill>
                                <a:schemeClr val="tx1"/>
                              </a:solidFill>
                              <a:effectLst/>
                            </a:rPr>
                            <a:t>3</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800" i="1" smtClean="0">
                                        <a:solidFill>
                                          <a:schemeClr val="tx1"/>
                                        </a:solidFill>
                                        <a:effectLst/>
                                        <a:latin typeface="Cambria Math" panose="02040503050406030204" pitchFamily="18" charset="0"/>
                                      </a:rPr>
                                    </m:ctrlPr>
                                  </m:radPr>
                                  <m:deg/>
                                  <m:e>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3−3)</m:t>
                                        </m:r>
                                      </m:e>
                                      <m:sup>
                                        <m:r>
                                          <a:rPr lang="en-US" sz="1800">
                                            <a:solidFill>
                                              <a:schemeClr val="tx1"/>
                                            </a:solidFill>
                                            <a:effectLst/>
                                            <a:latin typeface="Cambria Math" panose="02040503050406030204" pitchFamily="18" charset="0"/>
                                          </a:rPr>
                                          <m:t>2</m:t>
                                        </m:r>
                                      </m:sup>
                                    </m:sSup>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4−7)</m:t>
                                        </m:r>
                                      </m:e>
                                      <m:sup>
                                        <m:r>
                                          <a:rPr lang="en-US" sz="1800">
                                            <a:solidFill>
                                              <a:schemeClr val="tx1"/>
                                            </a:solidFill>
                                            <a:effectLst/>
                                            <a:latin typeface="Cambria Math" panose="02040503050406030204" pitchFamily="18" charset="0"/>
                                          </a:rPr>
                                          <m:t>2</m:t>
                                        </m:r>
                                      </m:sup>
                                    </m:sSup>
                                  </m:e>
                                </m:rad>
                                <m:r>
                                  <a:rPr lang="en-US" sz="1800">
                                    <a:solidFill>
                                      <a:schemeClr val="tx1"/>
                                    </a:solidFill>
                                    <a:effectLst/>
                                    <a:latin typeface="Cambria Math" panose="02040503050406030204" pitchFamily="18" charset="0"/>
                                  </a:rPr>
                                  <m:t>=3.0</m:t>
                                </m:r>
                              </m:oMath>
                            </m:oMathPara>
                          </a14:m>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1</a:t>
                          </a:r>
                          <a:endParaRPr lang="en-US" sz="18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Yes</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0463905"/>
                      </a:ext>
                    </a:extLst>
                  </a:tr>
                  <a:tr h="755241">
                    <a:tc>
                      <a:txBody>
                        <a:bodyPr/>
                        <a:lstStyle/>
                        <a:p>
                          <a:pPr algn="ctr">
                            <a:lnSpc>
                              <a:spcPct val="107000"/>
                            </a:lnSpc>
                            <a:spcAft>
                              <a:spcPts val="0"/>
                            </a:spcAft>
                          </a:pPr>
                          <a:r>
                            <a:rPr lang="en-US" sz="1800">
                              <a:solidFill>
                                <a:schemeClr val="tx1"/>
                              </a:solidFill>
                              <a:effectLst/>
                            </a:rPr>
                            <a:t>1</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800" i="1" smtClean="0">
                                        <a:solidFill>
                                          <a:schemeClr val="tx1"/>
                                        </a:solidFill>
                                        <a:effectLst/>
                                        <a:latin typeface="Cambria Math" panose="02040503050406030204" pitchFamily="18" charset="0"/>
                                      </a:rPr>
                                    </m:ctrlPr>
                                  </m:radPr>
                                  <m:deg/>
                                  <m:e>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1−3)</m:t>
                                        </m:r>
                                      </m:e>
                                      <m:sup>
                                        <m:r>
                                          <a:rPr lang="en-US" sz="1800">
                                            <a:solidFill>
                                              <a:schemeClr val="tx1"/>
                                            </a:solidFill>
                                            <a:effectLst/>
                                            <a:latin typeface="Cambria Math" panose="02040503050406030204" pitchFamily="18" charset="0"/>
                                          </a:rPr>
                                          <m:t>2</m:t>
                                        </m:r>
                                      </m:sup>
                                    </m:sSup>
                                    <m:r>
                                      <a:rPr lang="en-US" sz="1800">
                                        <a:solidFill>
                                          <a:schemeClr val="tx1"/>
                                        </a:solidFill>
                                        <a:effectLst/>
                                        <a:latin typeface="Cambria Math" panose="02040503050406030204" pitchFamily="18" charset="0"/>
                                      </a:rPr>
                                      <m:t>+(</m:t>
                                    </m:r>
                                    <m:sSup>
                                      <m:sSupPr>
                                        <m:ctrlPr>
                                          <a:rPr lang="en-US"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4−7)</m:t>
                                        </m:r>
                                      </m:e>
                                      <m:sup>
                                        <m:r>
                                          <a:rPr lang="en-US" sz="1800">
                                            <a:solidFill>
                                              <a:schemeClr val="tx1"/>
                                            </a:solidFill>
                                            <a:effectLst/>
                                            <a:latin typeface="Cambria Math" panose="02040503050406030204" pitchFamily="18" charset="0"/>
                                          </a:rPr>
                                          <m:t>2</m:t>
                                        </m:r>
                                      </m:sup>
                                    </m:sSup>
                                  </m:e>
                                </m:rad>
                                <m:r>
                                  <a:rPr lang="en-US" sz="1800">
                                    <a:solidFill>
                                      <a:schemeClr val="tx1"/>
                                    </a:solidFill>
                                    <a:effectLst/>
                                    <a:latin typeface="Cambria Math" panose="02040503050406030204" pitchFamily="18" charset="0"/>
                                  </a:rPr>
                                  <m:t>=3.6</m:t>
                                </m:r>
                              </m:oMath>
                            </m:oMathPara>
                          </a14:m>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2</a:t>
                          </a:r>
                          <a:endParaRPr lang="en-US" sz="18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Yes</a:t>
                          </a:r>
                          <a:endParaRPr lang="en-US" sz="18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638281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40331642"/>
                  </p:ext>
                </p:extLst>
              </p:nvPr>
            </p:nvGraphicFramePr>
            <p:xfrm>
              <a:off x="379414" y="2286000"/>
              <a:ext cx="8307386" cy="4180474"/>
            </p:xfrm>
            <a:graphic>
              <a:graphicData uri="http://schemas.openxmlformats.org/drawingml/2006/table">
                <a:tbl>
                  <a:tblPr firstRow="1" bandRow="1">
                    <a:tableStyleId>{5C22544A-7EE6-4342-B048-85BDC9FD1C3A}</a:tableStyleId>
                  </a:tblPr>
                  <a:tblGrid>
                    <a:gridCol w="1258935">
                      <a:extLst>
                        <a:ext uri="{9D8B030D-6E8A-4147-A177-3AD203B41FA5}">
                          <a16:colId xmlns:a16="http://schemas.microsoft.com/office/drawing/2014/main" val="759676125"/>
                        </a:ext>
                      </a:extLst>
                    </a:gridCol>
                    <a:gridCol w="1493619">
                      <a:extLst>
                        <a:ext uri="{9D8B030D-6E8A-4147-A177-3AD203B41FA5}">
                          <a16:colId xmlns:a16="http://schemas.microsoft.com/office/drawing/2014/main" val="3368987083"/>
                        </a:ext>
                      </a:extLst>
                    </a:gridCol>
                    <a:gridCol w="2875863">
                      <a:extLst>
                        <a:ext uri="{9D8B030D-6E8A-4147-A177-3AD203B41FA5}">
                          <a16:colId xmlns:a16="http://schemas.microsoft.com/office/drawing/2014/main" val="736159297"/>
                        </a:ext>
                      </a:extLst>
                    </a:gridCol>
                    <a:gridCol w="1410089">
                      <a:extLst>
                        <a:ext uri="{9D8B030D-6E8A-4147-A177-3AD203B41FA5}">
                          <a16:colId xmlns:a16="http://schemas.microsoft.com/office/drawing/2014/main" val="3688240997"/>
                        </a:ext>
                      </a:extLst>
                    </a:gridCol>
                    <a:gridCol w="1268880">
                      <a:extLst>
                        <a:ext uri="{9D8B030D-6E8A-4147-A177-3AD203B41FA5}">
                          <a16:colId xmlns:a16="http://schemas.microsoft.com/office/drawing/2014/main" val="980006538"/>
                        </a:ext>
                      </a:extLst>
                    </a:gridCol>
                  </a:tblGrid>
                  <a:tr h="1159510">
                    <a:tc>
                      <a:txBody>
                        <a:bodyPr/>
                        <a:lstStyle/>
                        <a:p>
                          <a:pPr algn="ctr">
                            <a:lnSpc>
                              <a:spcPct val="107000"/>
                            </a:lnSpc>
                            <a:spcAft>
                              <a:spcPts val="0"/>
                            </a:spcAft>
                          </a:pPr>
                          <a:r>
                            <a:rPr lang="en-US" sz="1800" dirty="0">
                              <a:solidFill>
                                <a:schemeClr val="tx1"/>
                              </a:solidFill>
                              <a:effectLst/>
                            </a:rPr>
                            <a:t>X1= Acid Durability (seconds)</a:t>
                          </a:r>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X2=Strength (Kg/square meter)</a:t>
                          </a:r>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Distance to query instance (3,7)</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Rank</a:t>
                          </a:r>
                        </a:p>
                        <a:p>
                          <a:pPr algn="ctr">
                            <a:lnSpc>
                              <a:spcPct val="107000"/>
                            </a:lnSpc>
                            <a:spcAft>
                              <a:spcPts val="0"/>
                            </a:spcAft>
                          </a:pPr>
                          <a:r>
                            <a:rPr lang="en-US" sz="1800">
                              <a:solidFill>
                                <a:schemeClr val="tx1"/>
                              </a:solidFill>
                              <a:effectLst/>
                            </a:rPr>
                            <a:t>minimum</a:t>
                          </a:r>
                        </a:p>
                        <a:p>
                          <a:pPr algn="ctr">
                            <a:lnSpc>
                              <a:spcPct val="107000"/>
                            </a:lnSpc>
                            <a:spcAft>
                              <a:spcPts val="0"/>
                            </a:spcAft>
                          </a:pPr>
                          <a:r>
                            <a:rPr lang="en-US" sz="1800">
                              <a:solidFill>
                                <a:schemeClr val="tx1"/>
                              </a:solidFill>
                              <a:effectLst/>
                            </a:rPr>
                            <a:t>distance</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Is it included</a:t>
                          </a:r>
                        </a:p>
                        <a:p>
                          <a:pPr algn="ctr">
                            <a:lnSpc>
                              <a:spcPct val="107000"/>
                            </a:lnSpc>
                            <a:spcAft>
                              <a:spcPts val="0"/>
                            </a:spcAft>
                          </a:pPr>
                          <a:r>
                            <a:rPr lang="en-US" sz="1800">
                              <a:solidFill>
                                <a:schemeClr val="tx1"/>
                              </a:solidFill>
                              <a:effectLst/>
                            </a:rPr>
                            <a:t>in 3-Nearest neighbors?</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6055547"/>
                      </a:ext>
                    </a:extLst>
                  </a:tr>
                  <a:tr h="755241">
                    <a:tc>
                      <a:txBody>
                        <a:bodyPr/>
                        <a:lstStyle/>
                        <a:p>
                          <a:pPr algn="ctr">
                            <a:lnSpc>
                              <a:spcPct val="107000"/>
                            </a:lnSpc>
                            <a:spcAft>
                              <a:spcPts val="0"/>
                            </a:spcAft>
                          </a:pPr>
                          <a:r>
                            <a:rPr lang="en-US" sz="1800">
                              <a:solidFill>
                                <a:schemeClr val="tx1"/>
                              </a:solidFill>
                              <a:effectLst/>
                            </a:rPr>
                            <a:t>7</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7</a:t>
                          </a:r>
                          <a:endParaRPr lang="en-US" sz="18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6178" t="-163710" r="-94055" b="-301613"/>
                          </a:stretch>
                        </a:blipFill>
                      </a:tcPr>
                    </a:tc>
                    <a:tc>
                      <a:txBody>
                        <a:bodyPr/>
                        <a:lstStyle/>
                        <a:p>
                          <a:pPr algn="ctr">
                            <a:lnSpc>
                              <a:spcPct val="107000"/>
                            </a:lnSpc>
                            <a:spcAft>
                              <a:spcPts val="0"/>
                            </a:spcAft>
                          </a:pPr>
                          <a:r>
                            <a:rPr lang="en-US" sz="1800">
                              <a:solidFill>
                                <a:schemeClr val="tx1"/>
                              </a:solidFill>
                              <a:effectLst/>
                            </a:rPr>
                            <a:t>3</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Yes</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7678443"/>
                      </a:ext>
                    </a:extLst>
                  </a:tr>
                  <a:tr h="755241">
                    <a:tc>
                      <a:txBody>
                        <a:bodyPr/>
                        <a:lstStyle/>
                        <a:p>
                          <a:pPr algn="ctr">
                            <a:lnSpc>
                              <a:spcPct val="107000"/>
                            </a:lnSpc>
                            <a:spcAft>
                              <a:spcPts val="0"/>
                            </a:spcAft>
                          </a:pPr>
                          <a:r>
                            <a:rPr lang="en-US" sz="1800">
                              <a:solidFill>
                                <a:schemeClr val="tx1"/>
                              </a:solidFill>
                              <a:effectLst/>
                            </a:rPr>
                            <a:t>7</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6178" t="-263710" r="-94055" b="-201613"/>
                          </a:stretch>
                        </a:blip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No</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888432"/>
                      </a:ext>
                    </a:extLst>
                  </a:tr>
                  <a:tr h="755241">
                    <a:tc>
                      <a:txBody>
                        <a:bodyPr/>
                        <a:lstStyle/>
                        <a:p>
                          <a:pPr algn="ctr">
                            <a:lnSpc>
                              <a:spcPct val="107000"/>
                            </a:lnSpc>
                            <a:spcAft>
                              <a:spcPts val="0"/>
                            </a:spcAft>
                          </a:pPr>
                          <a:r>
                            <a:rPr lang="en-US" sz="1800">
                              <a:solidFill>
                                <a:schemeClr val="tx1"/>
                              </a:solidFill>
                              <a:effectLst/>
                            </a:rPr>
                            <a:t>3</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6178" t="-363710" r="-94055" b="-101613"/>
                          </a:stretch>
                        </a:blipFill>
                      </a:tcPr>
                    </a:tc>
                    <a:tc>
                      <a:txBody>
                        <a:bodyPr/>
                        <a:lstStyle/>
                        <a:p>
                          <a:pPr algn="ctr">
                            <a:lnSpc>
                              <a:spcPct val="107000"/>
                            </a:lnSpc>
                            <a:spcAft>
                              <a:spcPts val="0"/>
                            </a:spcAft>
                          </a:pPr>
                          <a:r>
                            <a:rPr lang="en-US" sz="1800" dirty="0">
                              <a:solidFill>
                                <a:schemeClr val="tx1"/>
                              </a:solidFill>
                              <a:effectLst/>
                            </a:rPr>
                            <a:t>1</a:t>
                          </a:r>
                          <a:endParaRPr lang="en-US" sz="18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Yes</a:t>
                          </a:r>
                          <a:endParaRPr lang="en-US" sz="18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0463905"/>
                      </a:ext>
                    </a:extLst>
                  </a:tr>
                  <a:tr h="755241">
                    <a:tc>
                      <a:txBody>
                        <a:bodyPr/>
                        <a:lstStyle/>
                        <a:p>
                          <a:pPr algn="ctr">
                            <a:lnSpc>
                              <a:spcPct val="107000"/>
                            </a:lnSpc>
                            <a:spcAft>
                              <a:spcPts val="0"/>
                            </a:spcAft>
                          </a:pPr>
                          <a:r>
                            <a:rPr lang="en-US" sz="1800">
                              <a:solidFill>
                                <a:schemeClr val="tx1"/>
                              </a:solidFill>
                              <a:effectLst/>
                            </a:rPr>
                            <a:t>1</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a:solidFill>
                                <a:schemeClr val="tx1"/>
                              </a:solidFill>
                              <a:effectLst/>
                            </a:rPr>
                            <a:t>4</a:t>
                          </a:r>
                          <a:endParaRPr lang="en-US" sz="18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6178" t="-463710" r="-94055" b="-1613"/>
                          </a:stretch>
                        </a:blipFill>
                      </a:tcPr>
                    </a:tc>
                    <a:tc>
                      <a:txBody>
                        <a:bodyPr/>
                        <a:lstStyle/>
                        <a:p>
                          <a:pPr algn="ctr">
                            <a:lnSpc>
                              <a:spcPct val="107000"/>
                            </a:lnSpc>
                            <a:spcAft>
                              <a:spcPts val="0"/>
                            </a:spcAft>
                          </a:pPr>
                          <a:r>
                            <a:rPr lang="en-US" sz="1800" dirty="0">
                              <a:solidFill>
                                <a:schemeClr val="tx1"/>
                              </a:solidFill>
                              <a:effectLst/>
                            </a:rPr>
                            <a:t>2</a:t>
                          </a:r>
                          <a:endParaRPr lang="en-US" sz="18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800" dirty="0">
                              <a:solidFill>
                                <a:schemeClr val="tx1"/>
                              </a:solidFill>
                              <a:effectLst/>
                            </a:rPr>
                            <a:t>Yes</a:t>
                          </a:r>
                          <a:endParaRPr lang="en-US" sz="18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6382810"/>
                      </a:ext>
                    </a:extLst>
                  </a:tr>
                </a:tbl>
              </a:graphicData>
            </a:graphic>
          </p:graphicFrame>
        </mc:Fallback>
      </mc:AlternateContent>
    </p:spTree>
    <p:extLst>
      <p:ext uri="{BB962C8B-B14F-4D97-AF65-F5344CB8AC3E}">
        <p14:creationId xmlns:p14="http://schemas.microsoft.com/office/powerpoint/2010/main" val="41186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400" dirty="0" smtClean="0"/>
              <a:t>4.</a:t>
            </a:r>
            <a:r>
              <a:rPr lang="en-US" sz="2400" dirty="0"/>
              <a:t> Gather the category of the nearest neighbors</a:t>
            </a:r>
          </a:p>
          <a:p>
            <a:pPr lvl="1"/>
            <a:r>
              <a:rPr lang="en-US" sz="2000" dirty="0"/>
              <a:t>Notice in the second row last column that </a:t>
            </a:r>
            <a:r>
              <a:rPr lang="en-US" sz="2000" dirty="0" smtClean="0"/>
              <a:t>the category </a:t>
            </a:r>
            <a:r>
              <a:rPr lang="en-US" sz="2000" dirty="0"/>
              <a:t>of nearest neighbor (Y) is not included because the rank of this data is more than 3 (=K).</a:t>
            </a:r>
            <a:endParaRPr lang="en-US" sz="2000" dirty="0" smtClean="0"/>
          </a:p>
          <a:p>
            <a:endParaRPr lang="en-US" dirty="0" smtClean="0"/>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721009406"/>
                  </p:ext>
                </p:extLst>
              </p:nvPr>
            </p:nvGraphicFramePr>
            <p:xfrm>
              <a:off x="152399" y="2743199"/>
              <a:ext cx="8763000" cy="3886201"/>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4217535841"/>
                        </a:ext>
                      </a:extLst>
                    </a:gridCol>
                    <a:gridCol w="1371600">
                      <a:extLst>
                        <a:ext uri="{9D8B030D-6E8A-4147-A177-3AD203B41FA5}">
                          <a16:colId xmlns:a16="http://schemas.microsoft.com/office/drawing/2014/main" val="1338950859"/>
                        </a:ext>
                      </a:extLst>
                    </a:gridCol>
                    <a:gridCol w="2728573">
                      <a:extLst>
                        <a:ext uri="{9D8B030D-6E8A-4147-A177-3AD203B41FA5}">
                          <a16:colId xmlns:a16="http://schemas.microsoft.com/office/drawing/2014/main" val="2290923779"/>
                        </a:ext>
                      </a:extLst>
                    </a:gridCol>
                    <a:gridCol w="1277976">
                      <a:extLst>
                        <a:ext uri="{9D8B030D-6E8A-4147-A177-3AD203B41FA5}">
                          <a16:colId xmlns:a16="http://schemas.microsoft.com/office/drawing/2014/main" val="1712916715"/>
                        </a:ext>
                      </a:extLst>
                    </a:gridCol>
                    <a:gridCol w="1172963">
                      <a:extLst>
                        <a:ext uri="{9D8B030D-6E8A-4147-A177-3AD203B41FA5}">
                          <a16:colId xmlns:a16="http://schemas.microsoft.com/office/drawing/2014/main" val="3906081033"/>
                        </a:ext>
                      </a:extLst>
                    </a:gridCol>
                    <a:gridCol w="1068887">
                      <a:extLst>
                        <a:ext uri="{9D8B030D-6E8A-4147-A177-3AD203B41FA5}">
                          <a16:colId xmlns:a16="http://schemas.microsoft.com/office/drawing/2014/main" val="4002605033"/>
                        </a:ext>
                      </a:extLst>
                    </a:gridCol>
                  </a:tblGrid>
                  <a:tr h="1163793">
                    <a:tc>
                      <a:txBody>
                        <a:bodyPr/>
                        <a:lstStyle/>
                        <a:p>
                          <a:pPr algn="ctr">
                            <a:lnSpc>
                              <a:spcPct val="107000"/>
                            </a:lnSpc>
                            <a:spcAft>
                              <a:spcPts val="0"/>
                            </a:spcAft>
                          </a:pPr>
                          <a:r>
                            <a:rPr lang="en-US" sz="1600" dirty="0">
                              <a:solidFill>
                                <a:schemeClr val="tx1"/>
                              </a:solidFill>
                              <a:effectLst/>
                            </a:rPr>
                            <a:t>X1= Acid Durability (seconds)</a:t>
                          </a:r>
                          <a:endParaRPr lang="en-US" sz="16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X2=Strength (Kg/square meter)</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Distance to query instance (3,7)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Rank</a:t>
                          </a:r>
                        </a:p>
                        <a:p>
                          <a:pPr algn="ctr">
                            <a:lnSpc>
                              <a:spcPct val="107000"/>
                            </a:lnSpc>
                            <a:spcAft>
                              <a:spcPts val="0"/>
                            </a:spcAft>
                          </a:pPr>
                          <a:r>
                            <a:rPr lang="en-US" sz="1600">
                              <a:solidFill>
                                <a:schemeClr val="tx1"/>
                              </a:solidFill>
                              <a:effectLst/>
                            </a:rPr>
                            <a:t>minimum</a:t>
                          </a:r>
                        </a:p>
                        <a:p>
                          <a:pPr algn="ctr">
                            <a:lnSpc>
                              <a:spcPct val="107000"/>
                            </a:lnSpc>
                            <a:spcAft>
                              <a:spcPts val="0"/>
                            </a:spcAft>
                          </a:pPr>
                          <a:r>
                            <a:rPr lang="en-US" sz="1600">
                              <a:solidFill>
                                <a:schemeClr val="tx1"/>
                              </a:solidFill>
                              <a:effectLst/>
                            </a:rPr>
                            <a:t>distance</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Is it included</a:t>
                          </a:r>
                        </a:p>
                        <a:p>
                          <a:pPr algn="ctr">
                            <a:lnSpc>
                              <a:spcPct val="107000"/>
                            </a:lnSpc>
                            <a:spcAft>
                              <a:spcPts val="0"/>
                            </a:spcAft>
                          </a:pPr>
                          <a:r>
                            <a:rPr lang="en-US" sz="1600">
                              <a:solidFill>
                                <a:schemeClr val="tx1"/>
                              </a:solidFill>
                              <a:effectLst/>
                            </a:rPr>
                            <a:t>in 3-Nearest neighbors?</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Category of </a:t>
                          </a:r>
                        </a:p>
                        <a:p>
                          <a:pPr algn="ctr">
                            <a:lnSpc>
                              <a:spcPct val="107000"/>
                            </a:lnSpc>
                            <a:spcAft>
                              <a:spcPts val="0"/>
                            </a:spcAft>
                          </a:pPr>
                          <a:r>
                            <a:rPr lang="en-US" sz="1600">
                              <a:solidFill>
                                <a:schemeClr val="tx1"/>
                              </a:solidFill>
                              <a:effectLst/>
                            </a:rPr>
                            <a:t>nearest </a:t>
                          </a:r>
                        </a:p>
                        <a:p>
                          <a:pPr algn="ctr">
                            <a:lnSpc>
                              <a:spcPct val="107000"/>
                            </a:lnSpc>
                            <a:spcAft>
                              <a:spcPts val="0"/>
                            </a:spcAft>
                          </a:pPr>
                          <a:r>
                            <a:rPr lang="en-US" sz="1600">
                              <a:solidFill>
                                <a:schemeClr val="tx1"/>
                              </a:solidFill>
                              <a:effectLst/>
                            </a:rPr>
                            <a:t>Neighbors</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6600210"/>
                      </a:ext>
                    </a:extLst>
                  </a:tr>
                  <a:tr h="680602">
                    <a:tc>
                      <a:txBody>
                        <a:bodyPr/>
                        <a:lstStyle/>
                        <a:p>
                          <a:pPr algn="ctr">
                            <a:lnSpc>
                              <a:spcPct val="107000"/>
                            </a:lnSpc>
                            <a:spcAft>
                              <a:spcPts val="0"/>
                            </a:spcAft>
                          </a:pPr>
                          <a:r>
                            <a:rPr lang="en-US" sz="1600">
                              <a:solidFill>
                                <a:schemeClr val="tx1"/>
                              </a:solidFill>
                              <a:effectLst/>
                            </a:rPr>
                            <a:t>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600" i="1" smtClean="0">
                                        <a:solidFill>
                                          <a:schemeClr val="tx1"/>
                                        </a:solidFill>
                                        <a:effectLst/>
                                        <a:latin typeface="Cambria Math" panose="02040503050406030204" pitchFamily="18" charset="0"/>
                                      </a:rPr>
                                    </m:ctrlPr>
                                  </m:radPr>
                                  <m:deg/>
                                  <m:e>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7−3)</m:t>
                                        </m:r>
                                      </m:e>
                                      <m:sup>
                                        <m:r>
                                          <a:rPr lang="en-US" sz="1600">
                                            <a:solidFill>
                                              <a:schemeClr val="tx1"/>
                                            </a:solidFill>
                                            <a:effectLst/>
                                            <a:latin typeface="Cambria Math" panose="02040503050406030204" pitchFamily="18" charset="0"/>
                                          </a:rPr>
                                          <m:t>2</m:t>
                                        </m:r>
                                      </m:sup>
                                    </m:sSup>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7−7)</m:t>
                                        </m:r>
                                      </m:e>
                                      <m:sup>
                                        <m:r>
                                          <a:rPr lang="en-US" sz="1600">
                                            <a:solidFill>
                                              <a:schemeClr val="tx1"/>
                                            </a:solidFill>
                                            <a:effectLst/>
                                            <a:latin typeface="Cambria Math" panose="02040503050406030204" pitchFamily="18" charset="0"/>
                                          </a:rPr>
                                          <m:t>2</m:t>
                                        </m:r>
                                      </m:sup>
                                    </m:sSup>
                                  </m:e>
                                </m:rad>
                                <m:r>
                                  <a:rPr lang="en-US" sz="1600">
                                    <a:solidFill>
                                      <a:schemeClr val="tx1"/>
                                    </a:solidFill>
                                    <a:effectLst/>
                                    <a:latin typeface="Cambria Math" panose="02040503050406030204" pitchFamily="18" charset="0"/>
                                  </a:rPr>
                                  <m:t>=4.0</m:t>
                                </m:r>
                              </m:oMath>
                            </m:oMathPara>
                          </a14:m>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3</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Yes</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Bad</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195532"/>
                      </a:ext>
                    </a:extLst>
                  </a:tr>
                  <a:tr h="680602">
                    <a:tc>
                      <a:txBody>
                        <a:bodyPr/>
                        <a:lstStyle/>
                        <a:p>
                          <a:pPr algn="ctr">
                            <a:lnSpc>
                              <a:spcPct val="107000"/>
                            </a:lnSpc>
                            <a:spcAft>
                              <a:spcPts val="0"/>
                            </a:spcAft>
                          </a:pPr>
                          <a:r>
                            <a:rPr lang="en-US" sz="1600">
                              <a:solidFill>
                                <a:schemeClr val="tx1"/>
                              </a:solidFill>
                              <a:effectLst/>
                            </a:rPr>
                            <a:t>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600" i="1" smtClean="0">
                                        <a:solidFill>
                                          <a:schemeClr val="tx1"/>
                                        </a:solidFill>
                                        <a:effectLst/>
                                        <a:latin typeface="Cambria Math" panose="02040503050406030204" pitchFamily="18" charset="0"/>
                                      </a:rPr>
                                    </m:ctrlPr>
                                  </m:radPr>
                                  <m:deg/>
                                  <m:e>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7−3)</m:t>
                                        </m:r>
                                      </m:e>
                                      <m:sup>
                                        <m:r>
                                          <a:rPr lang="en-US" sz="1600">
                                            <a:solidFill>
                                              <a:schemeClr val="tx1"/>
                                            </a:solidFill>
                                            <a:effectLst/>
                                            <a:latin typeface="Cambria Math" panose="02040503050406030204" pitchFamily="18" charset="0"/>
                                          </a:rPr>
                                          <m:t>2</m:t>
                                        </m:r>
                                      </m:sup>
                                    </m:sSup>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4−7)</m:t>
                                        </m:r>
                                      </m:e>
                                      <m:sup>
                                        <m:r>
                                          <a:rPr lang="en-US" sz="1600">
                                            <a:solidFill>
                                              <a:schemeClr val="tx1"/>
                                            </a:solidFill>
                                            <a:effectLst/>
                                            <a:latin typeface="Cambria Math" panose="02040503050406030204" pitchFamily="18" charset="0"/>
                                          </a:rPr>
                                          <m:t>2</m:t>
                                        </m:r>
                                      </m:sup>
                                    </m:sSup>
                                  </m:e>
                                </m:rad>
                                <m:r>
                                  <a:rPr lang="en-US" sz="1600">
                                    <a:solidFill>
                                      <a:schemeClr val="tx1"/>
                                    </a:solidFill>
                                    <a:effectLst/>
                                    <a:latin typeface="Cambria Math" panose="02040503050406030204" pitchFamily="18" charset="0"/>
                                  </a:rPr>
                                  <m:t>=5.0</m:t>
                                </m:r>
                              </m:oMath>
                            </m:oMathPara>
                          </a14:m>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No</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216776"/>
                      </a:ext>
                    </a:extLst>
                  </a:tr>
                  <a:tr h="680602">
                    <a:tc>
                      <a:txBody>
                        <a:bodyPr/>
                        <a:lstStyle/>
                        <a:p>
                          <a:pPr algn="ctr">
                            <a:lnSpc>
                              <a:spcPct val="107000"/>
                            </a:lnSpc>
                            <a:spcAft>
                              <a:spcPts val="0"/>
                            </a:spcAft>
                          </a:pPr>
                          <a:r>
                            <a:rPr lang="en-US" sz="1600">
                              <a:solidFill>
                                <a:schemeClr val="tx1"/>
                              </a:solidFill>
                              <a:effectLst/>
                            </a:rPr>
                            <a:t>3</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600" i="1" smtClean="0">
                                        <a:solidFill>
                                          <a:schemeClr val="tx1"/>
                                        </a:solidFill>
                                        <a:effectLst/>
                                        <a:latin typeface="Cambria Math" panose="02040503050406030204" pitchFamily="18" charset="0"/>
                                      </a:rPr>
                                    </m:ctrlPr>
                                  </m:radPr>
                                  <m:deg/>
                                  <m:e>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3−3)</m:t>
                                        </m:r>
                                      </m:e>
                                      <m:sup>
                                        <m:r>
                                          <a:rPr lang="en-US" sz="1600">
                                            <a:solidFill>
                                              <a:schemeClr val="tx1"/>
                                            </a:solidFill>
                                            <a:effectLst/>
                                            <a:latin typeface="Cambria Math" panose="02040503050406030204" pitchFamily="18" charset="0"/>
                                          </a:rPr>
                                          <m:t>2</m:t>
                                        </m:r>
                                      </m:sup>
                                    </m:sSup>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4−7)</m:t>
                                        </m:r>
                                      </m:e>
                                      <m:sup>
                                        <m:r>
                                          <a:rPr lang="en-US" sz="1600">
                                            <a:solidFill>
                                              <a:schemeClr val="tx1"/>
                                            </a:solidFill>
                                            <a:effectLst/>
                                            <a:latin typeface="Cambria Math" panose="02040503050406030204" pitchFamily="18" charset="0"/>
                                          </a:rPr>
                                          <m:t>2</m:t>
                                        </m:r>
                                      </m:sup>
                                    </m:sSup>
                                  </m:e>
                                </m:rad>
                                <m:r>
                                  <a:rPr lang="en-US" sz="1600">
                                    <a:solidFill>
                                      <a:schemeClr val="tx1"/>
                                    </a:solidFill>
                                    <a:effectLst/>
                                    <a:latin typeface="Cambria Math" panose="02040503050406030204" pitchFamily="18" charset="0"/>
                                  </a:rPr>
                                  <m:t>=3.0</m:t>
                                </m:r>
                              </m:oMath>
                            </m:oMathPara>
                          </a14:m>
                          <a:endParaRPr lang="en-US" sz="16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1</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Yes</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Good</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626908"/>
                      </a:ext>
                    </a:extLst>
                  </a:tr>
                  <a:tr h="680602">
                    <a:tc>
                      <a:txBody>
                        <a:bodyPr/>
                        <a:lstStyle/>
                        <a:p>
                          <a:pPr algn="ctr">
                            <a:lnSpc>
                              <a:spcPct val="107000"/>
                            </a:lnSpc>
                            <a:spcAft>
                              <a:spcPts val="0"/>
                            </a:spcAft>
                          </a:pPr>
                          <a:r>
                            <a:rPr lang="en-US" sz="1600">
                              <a:solidFill>
                                <a:schemeClr val="tx1"/>
                              </a:solidFill>
                              <a:effectLst/>
                            </a:rPr>
                            <a:t>1</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ad>
                                  <m:radPr>
                                    <m:degHide m:val="on"/>
                                    <m:ctrlPr>
                                      <a:rPr lang="en-US" sz="1600" i="1" smtClean="0">
                                        <a:solidFill>
                                          <a:schemeClr val="tx1"/>
                                        </a:solidFill>
                                        <a:effectLst/>
                                        <a:latin typeface="Cambria Math" panose="02040503050406030204" pitchFamily="18" charset="0"/>
                                      </a:rPr>
                                    </m:ctrlPr>
                                  </m:radPr>
                                  <m:deg/>
                                  <m:e>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1−3)</m:t>
                                        </m:r>
                                      </m:e>
                                      <m:sup>
                                        <m:r>
                                          <a:rPr lang="en-US" sz="1600">
                                            <a:solidFill>
                                              <a:schemeClr val="tx1"/>
                                            </a:solidFill>
                                            <a:effectLst/>
                                            <a:latin typeface="Cambria Math" panose="02040503050406030204" pitchFamily="18" charset="0"/>
                                          </a:rPr>
                                          <m:t>2</m:t>
                                        </m:r>
                                      </m:sup>
                                    </m:sSup>
                                    <m:r>
                                      <a:rPr lang="en-US" sz="1600">
                                        <a:solidFill>
                                          <a:schemeClr val="tx1"/>
                                        </a:solidFill>
                                        <a:effectLst/>
                                        <a:latin typeface="Cambria Math" panose="02040503050406030204" pitchFamily="18" charset="0"/>
                                      </a:rPr>
                                      <m:t>+(</m:t>
                                    </m:r>
                                    <m:sSup>
                                      <m:sSupPr>
                                        <m:ctrlPr>
                                          <a:rPr lang="en-US"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4−7)</m:t>
                                        </m:r>
                                      </m:e>
                                      <m:sup>
                                        <m:r>
                                          <a:rPr lang="en-US" sz="1600">
                                            <a:solidFill>
                                              <a:schemeClr val="tx1"/>
                                            </a:solidFill>
                                            <a:effectLst/>
                                            <a:latin typeface="Cambria Math" panose="02040503050406030204" pitchFamily="18" charset="0"/>
                                          </a:rPr>
                                          <m:t>2</m:t>
                                        </m:r>
                                      </m:sup>
                                    </m:sSup>
                                  </m:e>
                                </m:rad>
                                <m:r>
                                  <a:rPr lang="en-US" sz="1600">
                                    <a:solidFill>
                                      <a:schemeClr val="tx1"/>
                                    </a:solidFill>
                                    <a:effectLst/>
                                    <a:latin typeface="Cambria Math" panose="02040503050406030204" pitchFamily="18" charset="0"/>
                                  </a:rPr>
                                  <m:t>=3.6</m:t>
                                </m:r>
                              </m:oMath>
                            </m:oMathPara>
                          </a14:m>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2</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Yes</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Good</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919132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721009406"/>
                  </p:ext>
                </p:extLst>
              </p:nvPr>
            </p:nvGraphicFramePr>
            <p:xfrm>
              <a:off x="152399" y="2743199"/>
              <a:ext cx="8763000" cy="3886201"/>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4217535841"/>
                        </a:ext>
                      </a:extLst>
                    </a:gridCol>
                    <a:gridCol w="1371600">
                      <a:extLst>
                        <a:ext uri="{9D8B030D-6E8A-4147-A177-3AD203B41FA5}">
                          <a16:colId xmlns:a16="http://schemas.microsoft.com/office/drawing/2014/main" val="1338950859"/>
                        </a:ext>
                      </a:extLst>
                    </a:gridCol>
                    <a:gridCol w="2728573">
                      <a:extLst>
                        <a:ext uri="{9D8B030D-6E8A-4147-A177-3AD203B41FA5}">
                          <a16:colId xmlns:a16="http://schemas.microsoft.com/office/drawing/2014/main" val="2290923779"/>
                        </a:ext>
                      </a:extLst>
                    </a:gridCol>
                    <a:gridCol w="1277976">
                      <a:extLst>
                        <a:ext uri="{9D8B030D-6E8A-4147-A177-3AD203B41FA5}">
                          <a16:colId xmlns:a16="http://schemas.microsoft.com/office/drawing/2014/main" val="1712916715"/>
                        </a:ext>
                      </a:extLst>
                    </a:gridCol>
                    <a:gridCol w="1172963">
                      <a:extLst>
                        <a:ext uri="{9D8B030D-6E8A-4147-A177-3AD203B41FA5}">
                          <a16:colId xmlns:a16="http://schemas.microsoft.com/office/drawing/2014/main" val="3906081033"/>
                        </a:ext>
                      </a:extLst>
                    </a:gridCol>
                    <a:gridCol w="1068887">
                      <a:extLst>
                        <a:ext uri="{9D8B030D-6E8A-4147-A177-3AD203B41FA5}">
                          <a16:colId xmlns:a16="http://schemas.microsoft.com/office/drawing/2014/main" val="4002605033"/>
                        </a:ext>
                      </a:extLst>
                    </a:gridCol>
                  </a:tblGrid>
                  <a:tr h="1163793">
                    <a:tc>
                      <a:txBody>
                        <a:bodyPr/>
                        <a:lstStyle/>
                        <a:p>
                          <a:pPr algn="ctr">
                            <a:lnSpc>
                              <a:spcPct val="107000"/>
                            </a:lnSpc>
                            <a:spcAft>
                              <a:spcPts val="0"/>
                            </a:spcAft>
                          </a:pPr>
                          <a:r>
                            <a:rPr lang="en-US" sz="1600" dirty="0">
                              <a:solidFill>
                                <a:schemeClr val="tx1"/>
                              </a:solidFill>
                              <a:effectLst/>
                            </a:rPr>
                            <a:t>X1= Acid Durability (seconds)</a:t>
                          </a:r>
                          <a:endParaRPr lang="en-US" sz="1600" dirty="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X2=Strength (Kg/square meter)</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Distance to query instance (3,7)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Rank</a:t>
                          </a:r>
                        </a:p>
                        <a:p>
                          <a:pPr algn="ctr">
                            <a:lnSpc>
                              <a:spcPct val="107000"/>
                            </a:lnSpc>
                            <a:spcAft>
                              <a:spcPts val="0"/>
                            </a:spcAft>
                          </a:pPr>
                          <a:r>
                            <a:rPr lang="en-US" sz="1600">
                              <a:solidFill>
                                <a:schemeClr val="tx1"/>
                              </a:solidFill>
                              <a:effectLst/>
                            </a:rPr>
                            <a:t>minimum</a:t>
                          </a:r>
                        </a:p>
                        <a:p>
                          <a:pPr algn="ctr">
                            <a:lnSpc>
                              <a:spcPct val="107000"/>
                            </a:lnSpc>
                            <a:spcAft>
                              <a:spcPts val="0"/>
                            </a:spcAft>
                          </a:pPr>
                          <a:r>
                            <a:rPr lang="en-US" sz="1600">
                              <a:solidFill>
                                <a:schemeClr val="tx1"/>
                              </a:solidFill>
                              <a:effectLst/>
                            </a:rPr>
                            <a:t>distance</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Is it included</a:t>
                          </a:r>
                        </a:p>
                        <a:p>
                          <a:pPr algn="ctr">
                            <a:lnSpc>
                              <a:spcPct val="107000"/>
                            </a:lnSpc>
                            <a:spcAft>
                              <a:spcPts val="0"/>
                            </a:spcAft>
                          </a:pPr>
                          <a:r>
                            <a:rPr lang="en-US" sz="1600">
                              <a:solidFill>
                                <a:schemeClr val="tx1"/>
                              </a:solidFill>
                              <a:effectLst/>
                            </a:rPr>
                            <a:t>in 3-Nearest neighbors?</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Category of </a:t>
                          </a:r>
                        </a:p>
                        <a:p>
                          <a:pPr algn="ctr">
                            <a:lnSpc>
                              <a:spcPct val="107000"/>
                            </a:lnSpc>
                            <a:spcAft>
                              <a:spcPts val="0"/>
                            </a:spcAft>
                          </a:pPr>
                          <a:r>
                            <a:rPr lang="en-US" sz="1600">
                              <a:solidFill>
                                <a:schemeClr val="tx1"/>
                              </a:solidFill>
                              <a:effectLst/>
                            </a:rPr>
                            <a:t>nearest </a:t>
                          </a:r>
                        </a:p>
                        <a:p>
                          <a:pPr algn="ctr">
                            <a:lnSpc>
                              <a:spcPct val="107000"/>
                            </a:lnSpc>
                            <a:spcAft>
                              <a:spcPts val="0"/>
                            </a:spcAft>
                          </a:pPr>
                          <a:r>
                            <a:rPr lang="en-US" sz="1600">
                              <a:solidFill>
                                <a:schemeClr val="tx1"/>
                              </a:solidFill>
                              <a:effectLst/>
                            </a:rPr>
                            <a:t>Neighbors</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6600210"/>
                      </a:ext>
                    </a:extLst>
                  </a:tr>
                  <a:tr h="680602">
                    <a:tc>
                      <a:txBody>
                        <a:bodyPr/>
                        <a:lstStyle/>
                        <a:p>
                          <a:pPr algn="ctr">
                            <a:lnSpc>
                              <a:spcPct val="107000"/>
                            </a:lnSpc>
                            <a:spcAft>
                              <a:spcPts val="0"/>
                            </a:spcAft>
                          </a:pPr>
                          <a:r>
                            <a:rPr lang="en-US" sz="1600">
                              <a:solidFill>
                                <a:schemeClr val="tx1"/>
                              </a:solidFill>
                              <a:effectLst/>
                            </a:rPr>
                            <a:t>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2411" t="-178571" r="-129464" b="-301786"/>
                          </a:stretch>
                        </a:blipFill>
                      </a:tcPr>
                    </a:tc>
                    <a:tc>
                      <a:txBody>
                        <a:bodyPr/>
                        <a:lstStyle/>
                        <a:p>
                          <a:pPr algn="ctr">
                            <a:lnSpc>
                              <a:spcPct val="107000"/>
                            </a:lnSpc>
                            <a:spcAft>
                              <a:spcPts val="0"/>
                            </a:spcAft>
                          </a:pPr>
                          <a:r>
                            <a:rPr lang="en-US" sz="1600">
                              <a:solidFill>
                                <a:schemeClr val="tx1"/>
                              </a:solidFill>
                              <a:effectLst/>
                            </a:rPr>
                            <a:t>3</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Yes</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Bad</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195532"/>
                      </a:ext>
                    </a:extLst>
                  </a:tr>
                  <a:tr h="680602">
                    <a:tc>
                      <a:txBody>
                        <a:bodyPr/>
                        <a:lstStyle/>
                        <a:p>
                          <a:pPr algn="ctr">
                            <a:lnSpc>
                              <a:spcPct val="107000"/>
                            </a:lnSpc>
                            <a:spcAft>
                              <a:spcPts val="0"/>
                            </a:spcAft>
                          </a:pPr>
                          <a:r>
                            <a:rPr lang="en-US" sz="1600">
                              <a:solidFill>
                                <a:schemeClr val="tx1"/>
                              </a:solidFill>
                              <a:effectLst/>
                            </a:rPr>
                            <a:t>7</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2411" t="-278571" r="-129464" b="-201786"/>
                          </a:stretch>
                        </a:blip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No</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216776"/>
                      </a:ext>
                    </a:extLst>
                  </a:tr>
                  <a:tr h="680602">
                    <a:tc>
                      <a:txBody>
                        <a:bodyPr/>
                        <a:lstStyle/>
                        <a:p>
                          <a:pPr algn="ctr">
                            <a:lnSpc>
                              <a:spcPct val="107000"/>
                            </a:lnSpc>
                            <a:spcAft>
                              <a:spcPts val="0"/>
                            </a:spcAft>
                          </a:pPr>
                          <a:r>
                            <a:rPr lang="en-US" sz="1600">
                              <a:solidFill>
                                <a:schemeClr val="tx1"/>
                              </a:solidFill>
                              <a:effectLst/>
                            </a:rPr>
                            <a:t>3</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2411" t="-378571" r="-129464" b="-101786"/>
                          </a:stretch>
                        </a:blipFill>
                      </a:tcPr>
                    </a:tc>
                    <a:tc>
                      <a:txBody>
                        <a:bodyPr/>
                        <a:lstStyle/>
                        <a:p>
                          <a:pPr algn="ctr">
                            <a:lnSpc>
                              <a:spcPct val="107000"/>
                            </a:lnSpc>
                            <a:spcAft>
                              <a:spcPts val="0"/>
                            </a:spcAft>
                          </a:pPr>
                          <a:r>
                            <a:rPr lang="en-US" sz="1600" dirty="0">
                              <a:solidFill>
                                <a:schemeClr val="tx1"/>
                              </a:solidFill>
                              <a:effectLst/>
                            </a:rPr>
                            <a:t>1</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Yes</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Good</a:t>
                          </a:r>
                          <a:endParaRPr lang="en-US" sz="160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626908"/>
                      </a:ext>
                    </a:extLst>
                  </a:tr>
                  <a:tr h="680602">
                    <a:tc>
                      <a:txBody>
                        <a:bodyPr/>
                        <a:lstStyle/>
                        <a:p>
                          <a:pPr algn="ctr">
                            <a:lnSpc>
                              <a:spcPct val="107000"/>
                            </a:lnSpc>
                            <a:spcAft>
                              <a:spcPts val="0"/>
                            </a:spcAft>
                          </a:pPr>
                          <a:r>
                            <a:rPr lang="en-US" sz="1600">
                              <a:solidFill>
                                <a:schemeClr val="tx1"/>
                              </a:solidFill>
                              <a:effectLst/>
                            </a:rPr>
                            <a:t>1</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a:solidFill>
                                <a:schemeClr val="tx1"/>
                              </a:solidFill>
                              <a:effectLst/>
                            </a:rPr>
                            <a:t>4</a:t>
                          </a:r>
                          <a:endParaRPr lang="en-US" sz="1600">
                            <a:solidFill>
                              <a:schemeClr val="tx1"/>
                            </a:solidFill>
                            <a:effectLst/>
                            <a:latin typeface="Calibri" panose="020F0502020204030204" pitchFamily="34" charset="0"/>
                            <a:ea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2411" t="-478571" r="-129464" b="-1786"/>
                          </a:stretch>
                        </a:blipFill>
                      </a:tcPr>
                    </a:tc>
                    <a:tc>
                      <a:txBody>
                        <a:bodyPr/>
                        <a:lstStyle/>
                        <a:p>
                          <a:pPr algn="ctr">
                            <a:lnSpc>
                              <a:spcPct val="107000"/>
                            </a:lnSpc>
                            <a:spcAft>
                              <a:spcPts val="0"/>
                            </a:spcAft>
                          </a:pPr>
                          <a:r>
                            <a:rPr lang="en-US" sz="1600" dirty="0">
                              <a:solidFill>
                                <a:schemeClr val="tx1"/>
                              </a:solidFill>
                              <a:effectLst/>
                            </a:rPr>
                            <a:t>2</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Yes</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US" sz="1600" dirty="0">
                              <a:solidFill>
                                <a:schemeClr val="tx1"/>
                              </a:solidFill>
                              <a:effectLst/>
                            </a:rPr>
                            <a:t>Good</a:t>
                          </a:r>
                          <a:endParaRPr lang="en-US" sz="1600" dirty="0">
                            <a:solidFill>
                              <a:schemeClr val="tx1"/>
                            </a:solidFill>
                            <a:effectLst/>
                            <a:latin typeface="Calibri" panose="020F0502020204030204" pitchFamily="34" charset="0"/>
                            <a:ea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9191327"/>
                      </a:ext>
                    </a:extLst>
                  </a:tr>
                </a:tbl>
              </a:graphicData>
            </a:graphic>
          </p:graphicFrame>
        </mc:Fallback>
      </mc:AlternateContent>
    </p:spTree>
    <p:extLst>
      <p:ext uri="{BB962C8B-B14F-4D97-AF65-F5344CB8AC3E}">
        <p14:creationId xmlns:p14="http://schemas.microsoft.com/office/powerpoint/2010/main" val="3694641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400" dirty="0"/>
              <a:t>5. Use simple majority of the category of nearest neighbors as the prediction value of the query </a:t>
            </a:r>
            <a:r>
              <a:rPr lang="en-US" sz="2400" dirty="0" smtClean="0"/>
              <a:t>instance</a:t>
            </a:r>
          </a:p>
          <a:p>
            <a:pPr lvl="1"/>
            <a:r>
              <a:rPr lang="en-US" sz="2400" dirty="0"/>
              <a:t>We have 2 good and 1 bad, since 2&gt;1 then we conclude that a new paper tissue that pass laboratory test with X1 = 3 and X2 = 7 is </a:t>
            </a:r>
            <a:r>
              <a:rPr lang="en-US" sz="2400" b="1" dirty="0"/>
              <a:t>included in Good category</a:t>
            </a:r>
          </a:p>
        </p:txBody>
      </p:sp>
    </p:spTree>
    <p:extLst>
      <p:ext uri="{BB962C8B-B14F-4D97-AF65-F5344CB8AC3E}">
        <p14:creationId xmlns:p14="http://schemas.microsoft.com/office/powerpoint/2010/main" val="1766702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sz="2400" dirty="0"/>
              <a:t>In order to select the best candidates, an over-subscribed secondary school sets an entrance exam on two subjects of English and Mathematics. Suppose that we know the marks and the classification results of 5 applicants as in the Table below. If an applicant has been accepted, this is denoted as class 1,otherwise class 2. Use the nearest neighbor rule to determine if Andy should be accepted if his marks of </a:t>
            </a:r>
            <a:r>
              <a:rPr lang="en-US" sz="2400" b="1" dirty="0"/>
              <a:t>English and Mathematics are 70 and 70</a:t>
            </a:r>
            <a:r>
              <a:rPr lang="en-US" sz="2400" dirty="0"/>
              <a:t> respectively.</a:t>
            </a:r>
          </a:p>
          <a:p>
            <a:endParaRPr lang="en-US" dirty="0"/>
          </a:p>
        </p:txBody>
      </p:sp>
    </p:spTree>
    <p:extLst>
      <p:ext uri="{BB962C8B-B14F-4D97-AF65-F5344CB8AC3E}">
        <p14:creationId xmlns:p14="http://schemas.microsoft.com/office/powerpoint/2010/main" val="522432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a:t>
            </a:r>
          </a:p>
          <a:p>
            <a:endParaRPr lang="en-US" dirty="0"/>
          </a:p>
        </p:txBody>
      </p:sp>
      <p:pic>
        <p:nvPicPr>
          <p:cNvPr id="4" name="Picture 3"/>
          <p:cNvPicPr>
            <a:picLocks noChangeAspect="1"/>
          </p:cNvPicPr>
          <p:nvPr/>
        </p:nvPicPr>
        <p:blipFill>
          <a:blip r:embed="rId2"/>
          <a:stretch>
            <a:fillRect/>
          </a:stretch>
        </p:blipFill>
        <p:spPr>
          <a:xfrm>
            <a:off x="710671" y="1947862"/>
            <a:ext cx="7644869" cy="3505200"/>
          </a:xfrm>
          <a:prstGeom prst="rect">
            <a:avLst/>
          </a:prstGeom>
        </p:spPr>
      </p:pic>
    </p:spTree>
    <p:extLst>
      <p:ext uri="{BB962C8B-B14F-4D97-AF65-F5344CB8AC3E}">
        <p14:creationId xmlns:p14="http://schemas.microsoft.com/office/powerpoint/2010/main" val="3333172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KNN in Regression  </a:t>
            </a:r>
            <a:endParaRPr lang="en-US" dirty="0"/>
          </a:p>
        </p:txBody>
      </p:sp>
      <p:sp>
        <p:nvSpPr>
          <p:cNvPr id="5" name="Content Placeholder 4"/>
          <p:cNvSpPr>
            <a:spLocks noGrp="1"/>
          </p:cNvSpPr>
          <p:nvPr>
            <p:ph idx="1"/>
          </p:nvPr>
        </p:nvSpPr>
        <p:spPr/>
        <p:txBody>
          <a:bodyPr/>
          <a:lstStyle/>
          <a:p>
            <a:r>
              <a:rPr lang="en-CA" dirty="0">
                <a:solidFill>
                  <a:srgbClr val="000000"/>
                </a:solidFill>
              </a:rPr>
              <a:t>For </a:t>
            </a:r>
            <a:r>
              <a:rPr lang="en-CA" dirty="0">
                <a:solidFill>
                  <a:srgbClr val="FF0000"/>
                </a:solidFill>
              </a:rPr>
              <a:t>regression</a:t>
            </a:r>
            <a:r>
              <a:rPr lang="en-CA" dirty="0">
                <a:solidFill>
                  <a:srgbClr val="000000"/>
                </a:solidFill>
              </a:rPr>
              <a:t> calculate the average of K neighbours.</a:t>
            </a:r>
          </a:p>
          <a:p>
            <a:endParaRPr lang="en-US" dirty="0"/>
          </a:p>
        </p:txBody>
      </p:sp>
      <p:pic>
        <p:nvPicPr>
          <p:cNvPr id="6" name="Picture 5"/>
          <p:cNvPicPr>
            <a:picLocks noChangeAspect="1"/>
          </p:cNvPicPr>
          <p:nvPr/>
        </p:nvPicPr>
        <p:blipFill>
          <a:blip r:embed="rId3"/>
          <a:stretch>
            <a:fillRect/>
          </a:stretch>
        </p:blipFill>
        <p:spPr>
          <a:xfrm>
            <a:off x="838200" y="1905000"/>
            <a:ext cx="7557822" cy="4200525"/>
          </a:xfrm>
          <a:prstGeom prst="rect">
            <a:avLst/>
          </a:prstGeom>
        </p:spPr>
      </p:pic>
    </p:spTree>
    <p:extLst>
      <p:ext uri="{BB962C8B-B14F-4D97-AF65-F5344CB8AC3E}">
        <p14:creationId xmlns:p14="http://schemas.microsoft.com/office/powerpoint/2010/main" val="1059868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KNN applications </a:t>
            </a:r>
            <a:endParaRPr lang="en-US" dirty="0"/>
          </a:p>
        </p:txBody>
      </p:sp>
      <p:sp>
        <p:nvSpPr>
          <p:cNvPr id="3" name="Content Placeholder 2"/>
          <p:cNvSpPr>
            <a:spLocks noGrp="1"/>
          </p:cNvSpPr>
          <p:nvPr>
            <p:ph idx="1"/>
          </p:nvPr>
        </p:nvSpPr>
        <p:spPr/>
        <p:txBody>
          <a:bodyPr/>
          <a:lstStyle/>
          <a:p>
            <a:pPr>
              <a:defRPr/>
            </a:pPr>
            <a:r>
              <a:rPr lang="en-CA" sz="2400" dirty="0">
                <a:solidFill>
                  <a:schemeClr val="dk1"/>
                </a:solidFill>
              </a:rPr>
              <a:t>Classification and Interpretation</a:t>
            </a:r>
          </a:p>
          <a:p>
            <a:pPr lvl="1">
              <a:buFont typeface="Arial" pitchFamily="34" charset="0"/>
              <a:buChar char="–"/>
              <a:defRPr/>
            </a:pPr>
            <a:r>
              <a:rPr lang="en-CA" sz="2400" dirty="0" smtClean="0">
                <a:solidFill>
                  <a:schemeClr val="dk1"/>
                </a:solidFill>
              </a:rPr>
              <a:t>legal, medical, news, banking, </a:t>
            </a:r>
            <a:r>
              <a:rPr lang="en-US" sz="2400" dirty="0" smtClean="0">
                <a:solidFill>
                  <a:schemeClr val="dk1"/>
                </a:solidFill>
              </a:rPr>
              <a:t>movie prediction </a:t>
            </a:r>
            <a:r>
              <a:rPr lang="en-US" sz="2400" dirty="0">
                <a:solidFill>
                  <a:schemeClr val="dk1"/>
                </a:solidFill>
              </a:rPr>
              <a:t>for a movie </a:t>
            </a:r>
            <a:r>
              <a:rPr lang="en-US" sz="2400" dirty="0" smtClean="0">
                <a:solidFill>
                  <a:schemeClr val="dk1"/>
                </a:solidFill>
              </a:rPr>
              <a:t>fan</a:t>
            </a:r>
            <a:endParaRPr lang="en-CA" sz="2400" dirty="0" smtClean="0">
              <a:solidFill>
                <a:schemeClr val="dk1"/>
              </a:solidFill>
            </a:endParaRPr>
          </a:p>
          <a:p>
            <a:pPr marL="0" indent="0">
              <a:buNone/>
              <a:defRPr/>
            </a:pPr>
            <a:endParaRPr lang="en-CA" sz="2400" dirty="0" smtClean="0">
              <a:solidFill>
                <a:schemeClr val="dk1"/>
              </a:solidFill>
            </a:endParaRPr>
          </a:p>
          <a:p>
            <a:pPr>
              <a:defRPr/>
            </a:pPr>
            <a:r>
              <a:rPr lang="en-CA" sz="2400" dirty="0" smtClean="0">
                <a:solidFill>
                  <a:schemeClr val="dk1"/>
                </a:solidFill>
              </a:rPr>
              <a:t>Problem-solving</a:t>
            </a:r>
            <a:endParaRPr lang="en-CA" sz="2400" dirty="0">
              <a:solidFill>
                <a:schemeClr val="dk1"/>
              </a:solidFill>
            </a:endParaRPr>
          </a:p>
          <a:p>
            <a:pPr lvl="1">
              <a:buFont typeface="Arial" pitchFamily="34" charset="0"/>
              <a:buChar char="–"/>
              <a:defRPr/>
            </a:pPr>
            <a:r>
              <a:rPr lang="en-CA" sz="2400" dirty="0">
                <a:solidFill>
                  <a:schemeClr val="dk1"/>
                </a:solidFill>
              </a:rPr>
              <a:t>planning, pronunciation</a:t>
            </a:r>
          </a:p>
          <a:p>
            <a:pPr marL="0" indent="0">
              <a:buNone/>
              <a:defRPr/>
            </a:pPr>
            <a:endParaRPr lang="en-CA" sz="2400" dirty="0">
              <a:solidFill>
                <a:schemeClr val="dk1"/>
              </a:solidFill>
            </a:endParaRPr>
          </a:p>
          <a:p>
            <a:pPr>
              <a:defRPr/>
            </a:pPr>
            <a:r>
              <a:rPr lang="en-CA" sz="2400" dirty="0">
                <a:solidFill>
                  <a:schemeClr val="dk1"/>
                </a:solidFill>
              </a:rPr>
              <a:t>Teaching and aiding</a:t>
            </a:r>
          </a:p>
          <a:p>
            <a:pPr lvl="1">
              <a:buFont typeface="Arial" pitchFamily="34" charset="0"/>
              <a:buChar char="–"/>
              <a:defRPr/>
            </a:pPr>
            <a:r>
              <a:rPr lang="en-CA" sz="2400" dirty="0">
                <a:solidFill>
                  <a:schemeClr val="dk1"/>
                </a:solidFill>
              </a:rPr>
              <a:t>help desk, user training</a:t>
            </a:r>
          </a:p>
          <a:p>
            <a:endParaRPr lang="en-US" dirty="0"/>
          </a:p>
        </p:txBody>
      </p:sp>
    </p:spTree>
    <p:extLst>
      <p:ext uri="{BB962C8B-B14F-4D97-AF65-F5344CB8AC3E}">
        <p14:creationId xmlns:p14="http://schemas.microsoft.com/office/powerpoint/2010/main" val="10921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p:txBody>
          <a:bodyPr/>
          <a:lstStyle/>
          <a:p>
            <a:pPr marL="0" indent="0" algn="ctr">
              <a:buFont typeface="Monotype Sorts" pitchFamily="-84" charset="2"/>
              <a:buNone/>
            </a:pPr>
            <a:endParaRPr lang="en-US" altLang="en-US" sz="4000" smtClean="0"/>
          </a:p>
          <a:p>
            <a:pPr marL="0" indent="0" algn="ctr">
              <a:buFont typeface="Monotype Sorts" pitchFamily="-84" charset="2"/>
              <a:buNone/>
            </a:pPr>
            <a:endParaRPr lang="en-US" altLang="en-US" sz="4000" smtClean="0"/>
          </a:p>
          <a:p>
            <a:pPr marL="0" indent="0" algn="ctr">
              <a:buFont typeface="Monotype Sorts" pitchFamily="-84" charset="2"/>
              <a:buNone/>
            </a:pPr>
            <a:r>
              <a:rPr lang="en-US" altLang="en-US" sz="4000" smtClean="0"/>
              <a:t>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a:t>
            </a:r>
            <a:endParaRPr lang="en-US" dirty="0"/>
          </a:p>
        </p:txBody>
      </p:sp>
      <p:sp>
        <p:nvSpPr>
          <p:cNvPr id="3" name="Content Placeholder 2"/>
          <p:cNvSpPr>
            <a:spLocks noGrp="1"/>
          </p:cNvSpPr>
          <p:nvPr>
            <p:ph idx="1"/>
          </p:nvPr>
        </p:nvSpPr>
        <p:spPr/>
        <p:txBody>
          <a:bodyPr/>
          <a:lstStyle/>
          <a:p>
            <a:r>
              <a:rPr lang="en-US" sz="2400" dirty="0"/>
              <a:t>O</a:t>
            </a:r>
            <a:r>
              <a:rPr lang="en-US" sz="2400" dirty="0" smtClean="0"/>
              <a:t>ne </a:t>
            </a:r>
            <a:r>
              <a:rPr lang="en-US" sz="2400" dirty="0"/>
              <a:t>of the simplest </a:t>
            </a:r>
            <a:r>
              <a:rPr lang="en-US" sz="2400" dirty="0" smtClean="0"/>
              <a:t>ML algorithms </a:t>
            </a:r>
            <a:r>
              <a:rPr lang="en-US" sz="2400" dirty="0"/>
              <a:t>based on Supervised Learning technique</a:t>
            </a:r>
            <a:r>
              <a:rPr lang="en-US" sz="2400" dirty="0" smtClean="0"/>
              <a:t>.</a:t>
            </a:r>
          </a:p>
          <a:p>
            <a:r>
              <a:rPr lang="en-US" sz="2400" dirty="0" smtClean="0"/>
              <a:t>At the training phase, </a:t>
            </a:r>
            <a:r>
              <a:rPr lang="en-US" sz="2400" dirty="0"/>
              <a:t>K-NN </a:t>
            </a:r>
            <a:r>
              <a:rPr lang="en-US" sz="2400" dirty="0" smtClean="0"/>
              <a:t>algorithm </a:t>
            </a:r>
            <a:r>
              <a:rPr lang="en-US" sz="2400" dirty="0"/>
              <a:t>stores all the available </a:t>
            </a:r>
            <a:r>
              <a:rPr lang="en-US" sz="2400" dirty="0" smtClean="0"/>
              <a:t>data (dataset)</a:t>
            </a:r>
          </a:p>
          <a:p>
            <a:r>
              <a:rPr lang="en-US" sz="2400" dirty="0" smtClean="0"/>
              <a:t>When a </a:t>
            </a:r>
            <a:r>
              <a:rPr lang="en-US" sz="2400" dirty="0"/>
              <a:t>new </a:t>
            </a:r>
            <a:r>
              <a:rPr lang="en-US" sz="2400" dirty="0" smtClean="0"/>
              <a:t>case/data point appears, it </a:t>
            </a:r>
            <a:r>
              <a:rPr lang="en-US" sz="2400" dirty="0"/>
              <a:t>classifies </a:t>
            </a:r>
            <a:r>
              <a:rPr lang="en-US" sz="2400" dirty="0" smtClean="0"/>
              <a:t>the new data point </a:t>
            </a:r>
            <a:r>
              <a:rPr lang="en-US" sz="2400" dirty="0"/>
              <a:t>based on the </a:t>
            </a:r>
            <a:r>
              <a:rPr lang="en-US" sz="2400" dirty="0" smtClean="0"/>
              <a:t>similarity</a:t>
            </a:r>
          </a:p>
          <a:p>
            <a:pPr lvl="1"/>
            <a:r>
              <a:rPr lang="en-US" sz="2400" dirty="0" smtClean="0"/>
              <a:t>Assigns the category from the available categories </a:t>
            </a:r>
            <a:r>
              <a:rPr lang="en-US" sz="2400" dirty="0"/>
              <a:t>that is most </a:t>
            </a:r>
            <a:r>
              <a:rPr lang="en-US" sz="2400" dirty="0" smtClean="0"/>
              <a:t>similar among from the nearest neighbors. </a:t>
            </a:r>
          </a:p>
          <a:p>
            <a:r>
              <a:rPr lang="en-US" sz="2400" b="1" dirty="0"/>
              <a:t>a lazy learner </a:t>
            </a:r>
            <a:r>
              <a:rPr lang="en-US" sz="2400" b="1" dirty="0" smtClean="0"/>
              <a:t>algorithm</a:t>
            </a:r>
          </a:p>
          <a:p>
            <a:endParaRPr lang="en-US" sz="2400" b="1" dirty="0" smtClean="0"/>
          </a:p>
        </p:txBody>
      </p:sp>
    </p:spTree>
    <p:extLst>
      <p:ext uri="{BB962C8B-B14F-4D97-AF65-F5344CB8AC3E}">
        <p14:creationId xmlns:p14="http://schemas.microsoft.com/office/powerpoint/2010/main" val="1886360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400" dirty="0"/>
              <a:t>K in KNN represents the number of the nearest neighbors used to classify new data points</a:t>
            </a:r>
            <a:r>
              <a:rPr lang="en-US" sz="2400" dirty="0" smtClean="0"/>
              <a:t>.</a:t>
            </a:r>
          </a:p>
          <a:p>
            <a:r>
              <a:rPr lang="en-US" sz="2400" dirty="0"/>
              <a:t>Different k values can and will produce different </a:t>
            </a:r>
            <a:r>
              <a:rPr lang="en-US" sz="2400" dirty="0" smtClean="0"/>
              <a:t>classifications</a:t>
            </a:r>
          </a:p>
          <a:p>
            <a:r>
              <a:rPr lang="en-US" sz="2400" dirty="0" smtClean="0"/>
              <a:t>K=4</a:t>
            </a:r>
          </a:p>
          <a:p>
            <a:endParaRPr lang="en-US" dirty="0"/>
          </a:p>
        </p:txBody>
      </p:sp>
      <p:pic>
        <p:nvPicPr>
          <p:cNvPr id="4" name="Picture 3"/>
          <p:cNvPicPr>
            <a:picLocks noChangeAspect="1"/>
          </p:cNvPicPr>
          <p:nvPr/>
        </p:nvPicPr>
        <p:blipFill>
          <a:blip r:embed="rId3"/>
          <a:stretch>
            <a:fillRect/>
          </a:stretch>
        </p:blipFill>
        <p:spPr>
          <a:xfrm>
            <a:off x="1789509" y="2895600"/>
            <a:ext cx="5487194" cy="3761882"/>
          </a:xfrm>
          <a:prstGeom prst="rect">
            <a:avLst/>
          </a:prstGeom>
        </p:spPr>
      </p:pic>
    </p:spTree>
    <p:extLst>
      <p:ext uri="{BB962C8B-B14F-4D97-AF65-F5344CB8AC3E}">
        <p14:creationId xmlns:p14="http://schemas.microsoft.com/office/powerpoint/2010/main" val="345690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algorithm </a:t>
            </a:r>
            <a:endParaRPr lang="en-US" dirty="0"/>
          </a:p>
        </p:txBody>
      </p:sp>
      <p:sp>
        <p:nvSpPr>
          <p:cNvPr id="3" name="Content Placeholder 2"/>
          <p:cNvSpPr>
            <a:spLocks noGrp="1"/>
          </p:cNvSpPr>
          <p:nvPr>
            <p:ph idx="1"/>
          </p:nvPr>
        </p:nvSpPr>
        <p:spPr/>
        <p:txBody>
          <a:bodyPr/>
          <a:lstStyle/>
          <a:p>
            <a:r>
              <a:rPr lang="en-US" sz="2400" dirty="0"/>
              <a:t>The K-NN working can be explained on the basis of the below algorithm:</a:t>
            </a:r>
          </a:p>
          <a:p>
            <a:pPr lvl="1"/>
            <a:r>
              <a:rPr lang="en-US" sz="2000" b="1" dirty="0" smtClean="0"/>
              <a:t>Step-1:</a:t>
            </a:r>
            <a:r>
              <a:rPr lang="en-US" sz="2000" dirty="0"/>
              <a:t> Determine parameter k= number of nearest neighbors.</a:t>
            </a:r>
          </a:p>
          <a:p>
            <a:pPr lvl="1"/>
            <a:r>
              <a:rPr lang="en-US" sz="2000" b="1" dirty="0" smtClean="0"/>
              <a:t>Step-2</a:t>
            </a:r>
            <a:r>
              <a:rPr lang="en-US" sz="2000" b="1" dirty="0"/>
              <a:t>:</a:t>
            </a:r>
            <a:r>
              <a:rPr lang="en-US" sz="2000" dirty="0"/>
              <a:t> Calculate the </a:t>
            </a:r>
            <a:r>
              <a:rPr lang="en-US" sz="2000" dirty="0" smtClean="0"/>
              <a:t>distance </a:t>
            </a:r>
            <a:r>
              <a:rPr lang="en-US" sz="2000" dirty="0"/>
              <a:t>between the query </a:t>
            </a:r>
            <a:r>
              <a:rPr lang="en-US" sz="2000" dirty="0" smtClean="0"/>
              <a:t>instance (new data point) </a:t>
            </a:r>
            <a:r>
              <a:rPr lang="en-US" sz="2000" dirty="0"/>
              <a:t>and all the training samples. </a:t>
            </a:r>
            <a:r>
              <a:rPr lang="en-US" sz="2000" b="1" dirty="0" smtClean="0"/>
              <a:t> </a:t>
            </a:r>
            <a:endParaRPr lang="en-US" sz="2000" dirty="0"/>
          </a:p>
          <a:p>
            <a:pPr lvl="1"/>
            <a:r>
              <a:rPr lang="en-US" sz="2000" b="1" dirty="0"/>
              <a:t>Step-3:</a:t>
            </a:r>
            <a:r>
              <a:rPr lang="en-US" sz="2000" dirty="0"/>
              <a:t> Take the K nearest neighbors as per the calculated </a:t>
            </a:r>
            <a:r>
              <a:rPr lang="en-US" sz="2000" dirty="0" smtClean="0"/>
              <a:t>distance. (</a:t>
            </a:r>
            <a:r>
              <a:rPr lang="en-US" sz="2000" dirty="0"/>
              <a:t>Sort the distance and determine the nearest neighbors</a:t>
            </a:r>
            <a:r>
              <a:rPr lang="en-US" sz="2000" dirty="0" smtClean="0"/>
              <a:t>) </a:t>
            </a:r>
            <a:endParaRPr lang="en-US" sz="2000" dirty="0"/>
          </a:p>
          <a:p>
            <a:pPr lvl="1"/>
            <a:r>
              <a:rPr lang="en-US" sz="2000" b="1" dirty="0"/>
              <a:t>Step-4:</a:t>
            </a:r>
            <a:r>
              <a:rPr lang="en-US" sz="2000" dirty="0"/>
              <a:t> Gather the category of the nearest neighbors</a:t>
            </a:r>
          </a:p>
          <a:p>
            <a:pPr lvl="1"/>
            <a:r>
              <a:rPr lang="en-US" sz="2000" b="1" dirty="0"/>
              <a:t>Step-5:</a:t>
            </a:r>
            <a:r>
              <a:rPr lang="en-US" sz="2000" dirty="0"/>
              <a:t> </a:t>
            </a:r>
            <a:r>
              <a:rPr lang="en-US" sz="2000" dirty="0" smtClean="0"/>
              <a:t>Use </a:t>
            </a:r>
            <a:r>
              <a:rPr lang="en-US" sz="2000" dirty="0"/>
              <a:t>simple majority of the category of nearest neighbors as the prediction value of the query instance.</a:t>
            </a:r>
          </a:p>
          <a:p>
            <a:pPr lvl="1"/>
            <a:endParaRPr lang="en-US" sz="2400" dirty="0"/>
          </a:p>
        </p:txBody>
      </p:sp>
    </p:spTree>
    <p:extLst>
      <p:ext uri="{BB962C8B-B14F-4D97-AF65-F5344CB8AC3E}">
        <p14:creationId xmlns:p14="http://schemas.microsoft.com/office/powerpoint/2010/main" val="1869197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Selection of K value</a:t>
            </a:r>
            <a:endParaRPr lang="en-US" dirty="0"/>
          </a:p>
        </p:txBody>
      </p:sp>
      <p:sp>
        <p:nvSpPr>
          <p:cNvPr id="3" name="Content Placeholder 2"/>
          <p:cNvSpPr>
            <a:spLocks noGrp="1"/>
          </p:cNvSpPr>
          <p:nvPr>
            <p:ph idx="1"/>
          </p:nvPr>
        </p:nvSpPr>
        <p:spPr/>
        <p:txBody>
          <a:bodyPr/>
          <a:lstStyle/>
          <a:p>
            <a:pPr algn="just"/>
            <a:r>
              <a:rPr lang="en-US" sz="2400" dirty="0"/>
              <a:t>Choosing the optimal value for K is best done by first inspecting the data</a:t>
            </a:r>
            <a:r>
              <a:rPr lang="en-US" sz="2400" dirty="0" smtClean="0"/>
              <a:t>.</a:t>
            </a:r>
          </a:p>
          <a:p>
            <a:pPr algn="just"/>
            <a:r>
              <a:rPr lang="en-US" sz="2400" dirty="0"/>
              <a:t>Choosing the right value of K is called </a:t>
            </a:r>
            <a:r>
              <a:rPr lang="en-US" sz="2400" dirty="0">
                <a:solidFill>
                  <a:srgbClr val="FF0000"/>
                </a:solidFill>
              </a:rPr>
              <a:t>parameter tuning </a:t>
            </a:r>
            <a:r>
              <a:rPr lang="en-US" sz="2400" dirty="0"/>
              <a:t>and it’s necessary for better results</a:t>
            </a:r>
          </a:p>
          <a:p>
            <a:pPr algn="just"/>
            <a:r>
              <a:rPr lang="en-US" sz="2400" dirty="0"/>
              <a:t>In general, a large K value is more precise as it reduces the overall noise but there is no guarantee</a:t>
            </a:r>
            <a:r>
              <a:rPr lang="en-US" sz="2400" dirty="0" smtClean="0"/>
              <a:t>.</a:t>
            </a:r>
          </a:p>
          <a:p>
            <a:pPr lvl="1" algn="just"/>
            <a:r>
              <a:rPr lang="en-US" sz="2400" dirty="0"/>
              <a:t>Historically, the optimal K for most datasets has been between 3-10. That produces much better results than 1NN</a:t>
            </a:r>
            <a:r>
              <a:rPr lang="en-US" sz="2400" dirty="0" smtClean="0"/>
              <a:t>.</a:t>
            </a:r>
          </a:p>
          <a:p>
            <a:pPr lvl="1" algn="just"/>
            <a:r>
              <a:rPr lang="en-US" sz="2400" dirty="0"/>
              <a:t>The most preferred value for K is 5.</a:t>
            </a:r>
          </a:p>
          <a:p>
            <a:endParaRPr lang="en-US" dirty="0"/>
          </a:p>
        </p:txBody>
      </p:sp>
    </p:spTree>
    <p:extLst>
      <p:ext uri="{BB962C8B-B14F-4D97-AF65-F5344CB8AC3E}">
        <p14:creationId xmlns:p14="http://schemas.microsoft.com/office/powerpoint/2010/main" val="146357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KNN – Number of Neighbors </a:t>
            </a:r>
            <a:endParaRPr lang="en-US" dirty="0">
              <a:latin typeface="+mn-lt"/>
            </a:endParaRPr>
          </a:p>
        </p:txBody>
      </p:sp>
      <p:sp>
        <p:nvSpPr>
          <p:cNvPr id="3" name="Content Placeholder 2"/>
          <p:cNvSpPr>
            <a:spLocks noGrp="1"/>
          </p:cNvSpPr>
          <p:nvPr>
            <p:ph idx="1"/>
          </p:nvPr>
        </p:nvSpPr>
        <p:spPr/>
        <p:txBody>
          <a:bodyPr/>
          <a:lstStyle/>
          <a:p>
            <a:r>
              <a:rPr lang="en-CA" sz="2400" dirty="0">
                <a:solidFill>
                  <a:srgbClr val="000000"/>
                </a:solidFill>
              </a:rPr>
              <a:t>If K=1, select the nearest neighbour</a:t>
            </a:r>
          </a:p>
          <a:p>
            <a:r>
              <a:rPr lang="en-CA" sz="2400" dirty="0">
                <a:solidFill>
                  <a:srgbClr val="000000"/>
                </a:solidFill>
              </a:rPr>
              <a:t>If K&gt;1,</a:t>
            </a:r>
          </a:p>
          <a:p>
            <a:pPr lvl="1"/>
            <a:r>
              <a:rPr lang="en-CA" sz="2400" dirty="0">
                <a:solidFill>
                  <a:srgbClr val="000000"/>
                </a:solidFill>
              </a:rPr>
              <a:t>For classification select the most frequent neighbour.</a:t>
            </a:r>
          </a:p>
          <a:p>
            <a:pPr lvl="1"/>
            <a:r>
              <a:rPr lang="en-CA" sz="2400" dirty="0">
                <a:solidFill>
                  <a:srgbClr val="000000"/>
                </a:solidFill>
              </a:rPr>
              <a:t>For </a:t>
            </a:r>
            <a:r>
              <a:rPr lang="en-CA" sz="2400" dirty="0">
                <a:solidFill>
                  <a:srgbClr val="FF0000"/>
                </a:solidFill>
              </a:rPr>
              <a:t>regression</a:t>
            </a:r>
            <a:r>
              <a:rPr lang="en-CA" sz="2400" dirty="0">
                <a:solidFill>
                  <a:srgbClr val="000000"/>
                </a:solidFill>
              </a:rPr>
              <a:t> calculate the average of K neighbours</a:t>
            </a:r>
            <a:r>
              <a:rPr lang="en-CA" sz="2400" dirty="0" smtClean="0">
                <a:solidFill>
                  <a:srgbClr val="000000"/>
                </a:solidFill>
              </a:rPr>
              <a:t>.</a:t>
            </a:r>
          </a:p>
          <a:p>
            <a:pPr lvl="1"/>
            <a:endParaRPr lang="en-US" sz="2400" dirty="0"/>
          </a:p>
          <a:p>
            <a:r>
              <a:rPr lang="en-US" sz="2400" b="1" dirty="0">
                <a:solidFill>
                  <a:srgbClr val="FF0000"/>
                </a:solidFill>
              </a:rPr>
              <a:t>Rule of thumb is k &lt; </a:t>
            </a:r>
            <a:r>
              <a:rPr lang="en-US" sz="2400" b="1" dirty="0" err="1">
                <a:solidFill>
                  <a:srgbClr val="FF0000"/>
                </a:solidFill>
              </a:rPr>
              <a:t>sqrt</a:t>
            </a:r>
            <a:r>
              <a:rPr lang="en-US" sz="2400" b="1" dirty="0">
                <a:solidFill>
                  <a:srgbClr val="FF0000"/>
                </a:solidFill>
              </a:rPr>
              <a:t>( n),</a:t>
            </a:r>
            <a:r>
              <a:rPr lang="en-US" sz="2400" dirty="0">
                <a:solidFill>
                  <a:srgbClr val="000000"/>
                </a:solidFill>
              </a:rPr>
              <a:t> n is number of </a:t>
            </a:r>
            <a:r>
              <a:rPr lang="en-US" sz="2400" dirty="0" smtClean="0">
                <a:solidFill>
                  <a:srgbClr val="000000"/>
                </a:solidFill>
              </a:rPr>
              <a:t>examples</a:t>
            </a:r>
          </a:p>
          <a:p>
            <a:pPr lvl="1"/>
            <a:r>
              <a:rPr lang="en-US" sz="2400" dirty="0">
                <a:solidFill>
                  <a:srgbClr val="000000"/>
                </a:solidFill>
              </a:rPr>
              <a:t>Odd value of K is always selected to avoid confusion between 2 classes</a:t>
            </a:r>
            <a:r>
              <a:rPr lang="en-US" sz="2400" dirty="0" smtClean="0">
                <a:solidFill>
                  <a:srgbClr val="000000"/>
                </a:solidFill>
              </a:rPr>
              <a:t>.</a:t>
            </a:r>
          </a:p>
          <a:p>
            <a:endParaRPr lang="en-US" sz="2400" dirty="0"/>
          </a:p>
        </p:txBody>
      </p:sp>
    </p:spTree>
    <p:extLst>
      <p:ext uri="{BB962C8B-B14F-4D97-AF65-F5344CB8AC3E}">
        <p14:creationId xmlns:p14="http://schemas.microsoft.com/office/powerpoint/2010/main" val="342886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Distance Calculation</a:t>
            </a:r>
            <a:endParaRPr lang="en-US" dirty="0"/>
          </a:p>
        </p:txBody>
      </p:sp>
      <p:sp>
        <p:nvSpPr>
          <p:cNvPr id="3" name="Content Placeholder 2"/>
          <p:cNvSpPr>
            <a:spLocks noGrp="1"/>
          </p:cNvSpPr>
          <p:nvPr>
            <p:ph idx="1"/>
          </p:nvPr>
        </p:nvSpPr>
        <p:spPr/>
        <p:txBody>
          <a:bodyPr/>
          <a:lstStyle/>
          <a:p>
            <a:r>
              <a:rPr lang="en-US" sz="2400" dirty="0"/>
              <a:t>There are various methods for calculating the distance between the new point and each training </a:t>
            </a:r>
            <a:r>
              <a:rPr lang="en-US" sz="2400" dirty="0" smtClean="0"/>
              <a:t>point</a:t>
            </a:r>
          </a:p>
          <a:p>
            <a:r>
              <a:rPr lang="en-US" sz="2400" dirty="0" smtClean="0"/>
              <a:t>The </a:t>
            </a:r>
            <a:r>
              <a:rPr lang="en-US" sz="2400" dirty="0"/>
              <a:t>most commonly known methods </a:t>
            </a:r>
            <a:r>
              <a:rPr lang="en-US" sz="2400" dirty="0" smtClean="0"/>
              <a:t>are:</a:t>
            </a:r>
          </a:p>
          <a:p>
            <a:pPr lvl="1"/>
            <a:r>
              <a:rPr lang="en-US" sz="2400" dirty="0"/>
              <a:t>Euclidian </a:t>
            </a:r>
            <a:r>
              <a:rPr lang="en-US" sz="2400" dirty="0">
                <a:solidFill>
                  <a:srgbClr val="FF0000"/>
                </a:solidFill>
              </a:rPr>
              <a:t>(for continuous)</a:t>
            </a:r>
          </a:p>
          <a:p>
            <a:pPr lvl="1"/>
            <a:r>
              <a:rPr lang="en-US" sz="2400" dirty="0"/>
              <a:t>Manhattan </a:t>
            </a:r>
            <a:r>
              <a:rPr lang="en-US" sz="2400" dirty="0">
                <a:solidFill>
                  <a:srgbClr val="FF0000"/>
                </a:solidFill>
              </a:rPr>
              <a:t>(for continuous)</a:t>
            </a:r>
            <a:endParaRPr lang="en-US" sz="2400" dirty="0" smtClean="0">
              <a:solidFill>
                <a:srgbClr val="FF0000"/>
              </a:solidFill>
            </a:endParaRPr>
          </a:p>
          <a:p>
            <a:pPr lvl="1"/>
            <a:endParaRPr lang="en-US" sz="2400" dirty="0" smtClean="0"/>
          </a:p>
          <a:p>
            <a:pPr lvl="1"/>
            <a:r>
              <a:rPr lang="en-US" sz="2400" dirty="0" smtClean="0"/>
              <a:t>Hamming </a:t>
            </a:r>
            <a:r>
              <a:rPr lang="en-US" sz="2400" dirty="0"/>
              <a:t>distance </a:t>
            </a:r>
            <a:r>
              <a:rPr lang="en-US" sz="2400" dirty="0">
                <a:solidFill>
                  <a:srgbClr val="FF0000"/>
                </a:solidFill>
              </a:rPr>
              <a:t>(for categorical</a:t>
            </a:r>
            <a:r>
              <a:rPr lang="en-US" sz="2400" dirty="0" smtClean="0">
                <a:solidFill>
                  <a:srgbClr val="FF0000"/>
                </a:solidFill>
              </a:rPr>
              <a:t>)</a:t>
            </a:r>
          </a:p>
          <a:p>
            <a:pPr lvl="1"/>
            <a:endParaRPr lang="en-US" sz="2400" dirty="0" smtClean="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p:txBody>
      </p:sp>
    </p:spTree>
    <p:extLst>
      <p:ext uri="{BB962C8B-B14F-4D97-AF65-F5344CB8AC3E}">
        <p14:creationId xmlns:p14="http://schemas.microsoft.com/office/powerpoint/2010/main" val="2068030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functions</a:t>
            </a:r>
            <a:endParaRPr lang="en-US" dirty="0"/>
          </a:p>
        </p:txBody>
      </p:sp>
      <p:pic>
        <p:nvPicPr>
          <p:cNvPr id="4" name="Content Placeholder 3"/>
          <p:cNvPicPr>
            <a:picLocks noGrp="1" noChangeAspect="1"/>
          </p:cNvPicPr>
          <p:nvPr>
            <p:ph idx="1"/>
          </p:nvPr>
        </p:nvPicPr>
        <p:blipFill rotWithShape="1">
          <a:blip r:embed="rId3"/>
          <a:srcRect/>
          <a:stretch/>
        </p:blipFill>
        <p:spPr>
          <a:xfrm>
            <a:off x="800100" y="1418623"/>
            <a:ext cx="7467599" cy="4982177"/>
          </a:xfrm>
        </p:spPr>
      </p:pic>
    </p:spTree>
    <p:extLst>
      <p:ext uri="{BB962C8B-B14F-4D97-AF65-F5344CB8AC3E}">
        <p14:creationId xmlns:p14="http://schemas.microsoft.com/office/powerpoint/2010/main" val="3374437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e_1genr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_1genr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_1genr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_1genr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_1genr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_1genr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_1genr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_1genr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research</Template>
  <TotalTime>16392</TotalTime>
  <Words>1334</Words>
  <Application>Microsoft Office PowerPoint</Application>
  <PresentationFormat>On-screen Show (4:3)</PresentationFormat>
  <Paragraphs>343</Paragraphs>
  <Slides>28</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ＭＳ Ｐゴシック</vt:lpstr>
      <vt:lpstr>ＭＳ Ｐゴシック</vt:lpstr>
      <vt:lpstr>SimSun</vt:lpstr>
      <vt:lpstr>Arial</vt:lpstr>
      <vt:lpstr>Calibri</vt:lpstr>
      <vt:lpstr>Cambria Math</vt:lpstr>
      <vt:lpstr>Monotype Sorts</vt:lpstr>
      <vt:lpstr>Times New Roman</vt:lpstr>
      <vt:lpstr>e_1genrl</vt:lpstr>
      <vt:lpstr>Equation</vt:lpstr>
      <vt:lpstr>Supervised Learning (KNN)    </vt:lpstr>
      <vt:lpstr>Outline</vt:lpstr>
      <vt:lpstr>KNN </vt:lpstr>
      <vt:lpstr>Contd..</vt:lpstr>
      <vt:lpstr>KNN algorithm </vt:lpstr>
      <vt:lpstr>1. Selection of K value</vt:lpstr>
      <vt:lpstr>KNN – Number of Neighbors </vt:lpstr>
      <vt:lpstr>2. Distance Calculation</vt:lpstr>
      <vt:lpstr>Distance functions</vt:lpstr>
      <vt:lpstr>Hamming Distance</vt:lpstr>
      <vt:lpstr>Contd..</vt:lpstr>
      <vt:lpstr>KNN Classification – Distance</vt:lpstr>
      <vt:lpstr>Standardize distance</vt:lpstr>
      <vt:lpstr>Standardized Distance</vt:lpstr>
      <vt:lpstr>Nearest Neighbor Complexity</vt:lpstr>
      <vt:lpstr>Advantages/Disadvantages</vt:lpstr>
      <vt:lpstr>When is KNN?</vt:lpstr>
      <vt:lpstr>Example</vt:lpstr>
      <vt:lpstr>Contd..</vt:lpstr>
      <vt:lpstr>Solution</vt:lpstr>
      <vt:lpstr>Contd..</vt:lpstr>
      <vt:lpstr>Contd..</vt:lpstr>
      <vt:lpstr>Contd..</vt:lpstr>
      <vt:lpstr>Example 2</vt:lpstr>
      <vt:lpstr>Contd..</vt:lpstr>
      <vt:lpstr>KNN in Regression  </vt:lpstr>
      <vt:lpstr>Some KNN applications </vt:lpstr>
      <vt:lpstr>PowerPoint Presentation</vt:lpstr>
    </vt:vector>
  </TitlesOfParts>
  <Company>Rensselaer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dc:title>
  <dc:creator>student</dc:creator>
  <cp:lastModifiedBy>Windows User</cp:lastModifiedBy>
  <cp:revision>331</cp:revision>
  <dcterms:created xsi:type="dcterms:W3CDTF">2007-01-18T14:32:37Z</dcterms:created>
  <dcterms:modified xsi:type="dcterms:W3CDTF">2022-02-27T14:37:01Z</dcterms:modified>
</cp:coreProperties>
</file>