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sldIdLst>
    <p:sldId id="257" r:id="rId2"/>
    <p:sldId id="341" r:id="rId3"/>
    <p:sldId id="373" r:id="rId4"/>
    <p:sldId id="375" r:id="rId5"/>
    <p:sldId id="401" r:id="rId6"/>
    <p:sldId id="376" r:id="rId7"/>
    <p:sldId id="377" r:id="rId8"/>
    <p:sldId id="378" r:id="rId9"/>
    <p:sldId id="390" r:id="rId10"/>
    <p:sldId id="391" r:id="rId11"/>
    <p:sldId id="393" r:id="rId12"/>
    <p:sldId id="394" r:id="rId13"/>
    <p:sldId id="395" r:id="rId14"/>
    <p:sldId id="396" r:id="rId15"/>
    <p:sldId id="397" r:id="rId16"/>
    <p:sldId id="398" r:id="rId17"/>
    <p:sldId id="379" r:id="rId18"/>
    <p:sldId id="380" r:id="rId19"/>
    <p:sldId id="381" r:id="rId20"/>
    <p:sldId id="388" r:id="rId21"/>
    <p:sldId id="382" r:id="rId22"/>
    <p:sldId id="383" r:id="rId23"/>
    <p:sldId id="384" r:id="rId24"/>
    <p:sldId id="385" r:id="rId25"/>
    <p:sldId id="386" r:id="rId26"/>
    <p:sldId id="372"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42" autoAdjust="0"/>
    <p:restoredTop sz="83150" autoAdjust="0"/>
  </p:normalViewPr>
  <p:slideViewPr>
    <p:cSldViewPr>
      <p:cViewPr varScale="1">
        <p:scale>
          <a:sx n="82" d="100"/>
          <a:sy n="82" d="100"/>
        </p:scale>
        <p:origin x="175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ltLang="zh-CN"/>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ltLang="zh-CN"/>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SimSun" panose="02010600030101010101" pitchFamily="2" charset="-122"/>
              </a:defRPr>
            </a:lvl1pPr>
          </a:lstStyle>
          <a:p>
            <a:pPr>
              <a:defRPr/>
            </a:pPr>
            <a:fld id="{33E7A8C9-E367-4B4F-B613-A9E705663DB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3</a:t>
            </a:fld>
            <a:endParaRPr lang="en-US" altLang="zh-CN"/>
          </a:p>
        </p:txBody>
      </p:sp>
    </p:spTree>
    <p:extLst>
      <p:ext uri="{BB962C8B-B14F-4D97-AF65-F5344CB8AC3E}">
        <p14:creationId xmlns:p14="http://schemas.microsoft.com/office/powerpoint/2010/main" val="156633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16</a:t>
            </a:fld>
            <a:endParaRPr lang="en-US" altLang="zh-CN"/>
          </a:p>
        </p:txBody>
      </p:sp>
    </p:spTree>
    <p:extLst>
      <p:ext uri="{BB962C8B-B14F-4D97-AF65-F5344CB8AC3E}">
        <p14:creationId xmlns:p14="http://schemas.microsoft.com/office/powerpoint/2010/main" val="1262612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17</a:t>
            </a:fld>
            <a:endParaRPr lang="en-US" altLang="zh-CN"/>
          </a:p>
        </p:txBody>
      </p:sp>
    </p:spTree>
    <p:extLst>
      <p:ext uri="{BB962C8B-B14F-4D97-AF65-F5344CB8AC3E}">
        <p14:creationId xmlns:p14="http://schemas.microsoft.com/office/powerpoint/2010/main" val="1792290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19</a:t>
            </a:fld>
            <a:endParaRPr lang="en-US" altLang="zh-CN"/>
          </a:p>
        </p:txBody>
      </p:sp>
    </p:spTree>
    <p:extLst>
      <p:ext uri="{BB962C8B-B14F-4D97-AF65-F5344CB8AC3E}">
        <p14:creationId xmlns:p14="http://schemas.microsoft.com/office/powerpoint/2010/main" val="3752886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21</a:t>
            </a:fld>
            <a:endParaRPr lang="en-US" altLang="zh-CN"/>
          </a:p>
        </p:txBody>
      </p:sp>
    </p:spTree>
    <p:extLst>
      <p:ext uri="{BB962C8B-B14F-4D97-AF65-F5344CB8AC3E}">
        <p14:creationId xmlns:p14="http://schemas.microsoft.com/office/powerpoint/2010/main" val="2511932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22</a:t>
            </a:fld>
            <a:endParaRPr lang="en-US" altLang="zh-CN"/>
          </a:p>
        </p:txBody>
      </p:sp>
    </p:spTree>
    <p:extLst>
      <p:ext uri="{BB962C8B-B14F-4D97-AF65-F5344CB8AC3E}">
        <p14:creationId xmlns:p14="http://schemas.microsoft.com/office/powerpoint/2010/main" val="3271585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23</a:t>
            </a:fld>
            <a:endParaRPr lang="en-US" altLang="zh-CN"/>
          </a:p>
        </p:txBody>
      </p:sp>
    </p:spTree>
    <p:extLst>
      <p:ext uri="{BB962C8B-B14F-4D97-AF65-F5344CB8AC3E}">
        <p14:creationId xmlns:p14="http://schemas.microsoft.com/office/powerpoint/2010/main" val="258380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24</a:t>
            </a:fld>
            <a:endParaRPr lang="en-US" altLang="zh-CN"/>
          </a:p>
        </p:txBody>
      </p:sp>
    </p:spTree>
    <p:extLst>
      <p:ext uri="{BB962C8B-B14F-4D97-AF65-F5344CB8AC3E}">
        <p14:creationId xmlns:p14="http://schemas.microsoft.com/office/powerpoint/2010/main" val="3804040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25</a:t>
            </a:fld>
            <a:endParaRPr lang="en-US" altLang="zh-CN"/>
          </a:p>
        </p:txBody>
      </p:sp>
    </p:spTree>
    <p:extLst>
      <p:ext uri="{BB962C8B-B14F-4D97-AF65-F5344CB8AC3E}">
        <p14:creationId xmlns:p14="http://schemas.microsoft.com/office/powerpoint/2010/main" val="736665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Applications of intelligent agents</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Intelligent agents in artificial intelligence have been applied in many real-life situations.</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Information search, retrieval, and navigation</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Intelligent agents enhance the access and navigation of information. This is achieved through the search of information using search engines. The internet consists of many data objects that may take users a lot of time to search for a specific data object. Intelligent agents perform this task on behalf of users within a short time.</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Repetitive office activities</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Some companies have automated certain administrative tasks to reduce operating costs. Some of the functional areas that have been automated include customer support and sales. Intelligent agents have also been used to enhance office productivity.</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Medical diagnosis</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Intelligent agents have also been applied in healthcare services to improve the health of patients. In this case, the patient is considered as the environment. The computer keyboard is used as the sensor that receives data on the symptoms of the patient. The intelligent agent uses this information to decide the best course of action. Medical care is given through actuators such as tests and treatments.</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Vacuum cleaning</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AI agents are also used to enhance efficiency and cleanness in vacuum cleaning. In this case, the environment can be a room, table, or carpet. Some of the sensors employed in vacuum cleaning include cameras, bump sensors, and dirt detection sensors. Action is initiated by actuators such as brushes, wheels, and vacuum extractors.</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Autonomous driving</a:t>
            </a:r>
          </a:p>
          <a:p>
            <a:r>
              <a:rPr lang="en-US" sz="1200" b="0" i="0" kern="1200" dirty="0" smtClean="0">
                <a:solidFill>
                  <a:schemeClr val="tx1"/>
                </a:solidFill>
                <a:effectLst/>
                <a:latin typeface="Arial" pitchFamily="34" charset="0"/>
                <a:ea typeface="MS PGothic" panose="020B0600070205080204" pitchFamily="34" charset="-128"/>
                <a:cs typeface="ＭＳ Ｐゴシック" charset="0"/>
              </a:rPr>
              <a:t>Intelligent agents enhance the operation of self-driving cars. In autonomous driving, various sensors are employed to collect information from the environment. These include cameras, GPS, and radar. In this application, the environment can be pedestrians, other vehicles, roads, or road signs. Various actuators are used to initiate actions. For example, brakes are used to bring the car to a stop.</a:t>
            </a:r>
          </a:p>
          <a:p>
            <a:r>
              <a:rPr lang="en-US" b="1" u="sng" dirty="0" smtClean="0">
                <a:solidFill>
                  <a:srgbClr val="FF0000"/>
                </a:solidFill>
              </a:rPr>
              <a:t>https://www.section.io/engineering-education/intelligent-agents-in-ai/ </a:t>
            </a:r>
            <a:endParaRPr lang="en-US" b="1" u="sng" dirty="0">
              <a:solidFill>
                <a:srgbClr val="FF0000"/>
              </a:solidFill>
            </a:endParaRPr>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5</a:t>
            </a:fld>
            <a:endParaRPr lang="en-US" altLang="zh-CN"/>
          </a:p>
        </p:txBody>
      </p:sp>
    </p:spTree>
    <p:extLst>
      <p:ext uri="{BB962C8B-B14F-4D97-AF65-F5344CB8AC3E}">
        <p14:creationId xmlns:p14="http://schemas.microsoft.com/office/powerpoint/2010/main" val="182138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6</a:t>
            </a:fld>
            <a:endParaRPr lang="en-US" altLang="zh-CN"/>
          </a:p>
        </p:txBody>
      </p:sp>
    </p:spTree>
    <p:extLst>
      <p:ext uri="{BB962C8B-B14F-4D97-AF65-F5344CB8AC3E}">
        <p14:creationId xmlns:p14="http://schemas.microsoft.com/office/powerpoint/2010/main" val="3988326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8</a:t>
            </a:fld>
            <a:endParaRPr lang="en-US" altLang="zh-CN"/>
          </a:p>
        </p:txBody>
      </p:sp>
    </p:spTree>
    <p:extLst>
      <p:ext uri="{BB962C8B-B14F-4D97-AF65-F5344CB8AC3E}">
        <p14:creationId xmlns:p14="http://schemas.microsoft.com/office/powerpoint/2010/main" val="307809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DARPA urban challenge 07: </a:t>
            </a:r>
          </a:p>
          <a:p>
            <a:r>
              <a:rPr lang="en-US" dirty="0" smtClean="0"/>
              <a:t>http://www.youtube.com/watch?v=SQFEmR50HAk </a:t>
            </a:r>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9</a:t>
            </a:fld>
            <a:endParaRPr lang="en-US" altLang="zh-CN"/>
          </a:p>
        </p:txBody>
      </p:sp>
    </p:spTree>
    <p:extLst>
      <p:ext uri="{BB962C8B-B14F-4D97-AF65-F5344CB8AC3E}">
        <p14:creationId xmlns:p14="http://schemas.microsoft.com/office/powerpoint/2010/main" val="375390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12</a:t>
            </a:fld>
            <a:endParaRPr lang="en-US" altLang="zh-CN"/>
          </a:p>
        </p:txBody>
      </p:sp>
    </p:spTree>
    <p:extLst>
      <p:ext uri="{BB962C8B-B14F-4D97-AF65-F5344CB8AC3E}">
        <p14:creationId xmlns:p14="http://schemas.microsoft.com/office/powerpoint/2010/main" val="3059246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13</a:t>
            </a:fld>
            <a:endParaRPr lang="en-US" altLang="zh-CN"/>
          </a:p>
        </p:txBody>
      </p:sp>
    </p:spTree>
    <p:extLst>
      <p:ext uri="{BB962C8B-B14F-4D97-AF65-F5344CB8AC3E}">
        <p14:creationId xmlns:p14="http://schemas.microsoft.com/office/powerpoint/2010/main" val="3571771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14</a:t>
            </a:fld>
            <a:endParaRPr lang="en-US" altLang="zh-CN"/>
          </a:p>
        </p:txBody>
      </p:sp>
    </p:spTree>
    <p:extLst>
      <p:ext uri="{BB962C8B-B14F-4D97-AF65-F5344CB8AC3E}">
        <p14:creationId xmlns:p14="http://schemas.microsoft.com/office/powerpoint/2010/main" val="3627381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E7A8C9-E367-4B4F-B613-A9E705663DBA}" type="slidenum">
              <a:rPr lang="en-US" altLang="zh-CN" smtClean="0"/>
              <a:pPr>
                <a:defRPr/>
              </a:pPr>
              <a:t>15</a:t>
            </a:fld>
            <a:endParaRPr lang="en-US" altLang="zh-CN"/>
          </a:p>
        </p:txBody>
      </p:sp>
    </p:spTree>
    <p:extLst>
      <p:ext uri="{BB962C8B-B14F-4D97-AF65-F5344CB8AC3E}">
        <p14:creationId xmlns:p14="http://schemas.microsoft.com/office/powerpoint/2010/main" val="264359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extLst>
      <p:ext uri="{BB962C8B-B14F-4D97-AF65-F5344CB8AC3E}">
        <p14:creationId xmlns:p14="http://schemas.microsoft.com/office/powerpoint/2010/main" val="201874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3075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28600"/>
            <a:ext cx="2076450" cy="58769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79413" y="228600"/>
            <a:ext cx="6078537" cy="58769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60643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05800" cy="8382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79413" y="1295400"/>
            <a:ext cx="4076700"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08513" y="1295400"/>
            <a:ext cx="4078287"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930866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305800" cy="8382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379413" y="1295400"/>
            <a:ext cx="4076700"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608513" y="1295400"/>
            <a:ext cx="4078287" cy="2328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608513" y="3776663"/>
            <a:ext cx="4078287" cy="2328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267534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990600" y="6096000"/>
            <a:ext cx="1905000" cy="457200"/>
          </a:xfrm>
        </p:spPr>
        <p:txBody>
          <a:bodyPr rtlCol="0"/>
          <a:lstStyle>
            <a:lvl1pPr>
              <a:defRPr>
                <a:solidFill>
                  <a:schemeClr val="tx1">
                    <a:tint val="75000"/>
                  </a:schemeClr>
                </a:solidFill>
                <a:latin typeface="Times New Roman" charset="0"/>
                <a:ea typeface="ＭＳ Ｐゴシック" charset="0"/>
                <a:cs typeface="+mn-cs"/>
              </a:defRPr>
            </a:lvl1pPr>
          </a:lstStyle>
          <a:p>
            <a:pPr>
              <a:defRPr/>
            </a:pPr>
            <a:endParaRPr lang="en-US"/>
          </a:p>
        </p:txBody>
      </p:sp>
      <p:sp>
        <p:nvSpPr>
          <p:cNvPr id="5" name="Footer Placeholder 4"/>
          <p:cNvSpPr>
            <a:spLocks noGrp="1"/>
          </p:cNvSpPr>
          <p:nvPr>
            <p:ph type="ftr" sz="quarter" idx="11"/>
          </p:nvPr>
        </p:nvSpPr>
        <p:spPr>
          <a:xfrm>
            <a:off x="3429000" y="6096000"/>
            <a:ext cx="2895600" cy="457200"/>
          </a:xfrm>
        </p:spPr>
        <p:txBody>
          <a:bodyPr/>
          <a:lstStyle>
            <a:lvl1pPr>
              <a:defRPr>
                <a:cs typeface="+mn-cs"/>
              </a:defRPr>
            </a:lvl1pPr>
          </a:lstStyle>
          <a:p>
            <a:pPr>
              <a:defRPr/>
            </a:pPr>
            <a:endParaRPr lang="en-US"/>
          </a:p>
        </p:txBody>
      </p:sp>
      <p:sp>
        <p:nvSpPr>
          <p:cNvPr id="6" name="Slide Number Placeholder 5"/>
          <p:cNvSpPr>
            <a:spLocks noGrp="1"/>
          </p:cNvSpPr>
          <p:nvPr>
            <p:ph type="sldNum" sz="quarter" idx="12"/>
          </p:nvPr>
        </p:nvSpPr>
        <p:spPr>
          <a:xfrm>
            <a:off x="6858000" y="60960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037DCF2-CD7A-47DE-80C8-F8C661C24773}" type="slidenum">
              <a:rPr lang="en-US" altLang="en-US"/>
              <a:pPr>
                <a:defRPr/>
              </a:pPr>
              <a:t>‹#›</a:t>
            </a:fld>
            <a:endParaRPr lang="en-US" altLang="en-US"/>
          </a:p>
        </p:txBody>
      </p:sp>
    </p:spTree>
    <p:extLst>
      <p:ext uri="{BB962C8B-B14F-4D97-AF65-F5344CB8AC3E}">
        <p14:creationId xmlns:p14="http://schemas.microsoft.com/office/powerpoint/2010/main" val="427680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748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38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79413" y="1295400"/>
            <a:ext cx="4076700" cy="481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08513" y="1295400"/>
            <a:ext cx="4078287" cy="481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70850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2395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67832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205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2212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0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zh-CN" smtClean="0"/>
              <a:t>Linear Algebra</a:t>
            </a:r>
          </a:p>
        </p:txBody>
      </p:sp>
      <p:sp>
        <p:nvSpPr>
          <p:cNvPr id="1027" name="Rectangle 3"/>
          <p:cNvSpPr>
            <a:spLocks noGrp="1" noChangeArrowheads="1"/>
          </p:cNvSpPr>
          <p:nvPr>
            <p:ph type="body" idx="1"/>
          </p:nvPr>
        </p:nvSpPr>
        <p:spPr bwMode="auto">
          <a:xfrm>
            <a:off x="379413" y="1295400"/>
            <a:ext cx="8307387"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ＭＳ Ｐゴシック" charset="0"/>
                <a:cs typeface="ＭＳ Ｐゴシック" charset="0"/>
              </a:defRPr>
            </a:lvl1pPr>
          </a:lstStyle>
          <a:p>
            <a:pPr>
              <a:defRPr/>
            </a:pPr>
            <a:r>
              <a:rPr lang="en-US"/>
              <a:t>UET-</a:t>
            </a:r>
            <a:r>
              <a:rPr lang="en-US" err="1"/>
              <a:t>Taxila</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435FE59B-F0AA-4416-B6F8-467EF8ADB25B}" type="datetimeFigureOut">
              <a:rPr lang="en-US" altLang="en-US"/>
              <a:pPr>
                <a:defRPr/>
              </a:pPr>
              <a:t>2/18/2022</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Lst>
  <p:txStyles>
    <p:titleStyle>
      <a:lvl1pPr algn="ctr" rtl="0" eaLnBrk="0" fontAlgn="base" hangingPunct="0">
        <a:spcBef>
          <a:spcPct val="0"/>
        </a:spcBef>
        <a:spcAft>
          <a:spcPct val="0"/>
        </a:spcAft>
        <a:defRPr sz="3600" b="1">
          <a:solidFill>
            <a:schemeClr val="accent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a:solidFill>
            <a:schemeClr val="accent1"/>
          </a:solidFill>
          <a:latin typeface="Arial" panose="020B0604020202020204" pitchFamily="34"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sz="3600" b="1">
          <a:solidFill>
            <a:schemeClr val="accent1"/>
          </a:solidFill>
          <a:latin typeface="Times New Roman" pitchFamily="18" charset="0"/>
        </a:defRPr>
      </a:lvl6pPr>
      <a:lvl7pPr marL="914400" algn="ctr" rtl="0" eaLnBrk="0" fontAlgn="base" hangingPunct="0">
        <a:spcBef>
          <a:spcPct val="0"/>
        </a:spcBef>
        <a:spcAft>
          <a:spcPct val="0"/>
        </a:spcAft>
        <a:defRPr sz="3600" b="1">
          <a:solidFill>
            <a:schemeClr val="accent1"/>
          </a:solidFill>
          <a:latin typeface="Times New Roman" pitchFamily="18" charset="0"/>
        </a:defRPr>
      </a:lvl7pPr>
      <a:lvl8pPr marL="1371600" algn="ctr" rtl="0" eaLnBrk="0" fontAlgn="base" hangingPunct="0">
        <a:spcBef>
          <a:spcPct val="0"/>
        </a:spcBef>
        <a:spcAft>
          <a:spcPct val="0"/>
        </a:spcAft>
        <a:defRPr sz="3600" b="1">
          <a:solidFill>
            <a:schemeClr val="accent1"/>
          </a:solidFill>
          <a:latin typeface="Times New Roman" pitchFamily="18" charset="0"/>
        </a:defRPr>
      </a:lvl8pPr>
      <a:lvl9pPr marL="1828800" algn="ctr" rtl="0" eaLnBrk="0" fontAlgn="base" hangingPunct="0">
        <a:spcBef>
          <a:spcPct val="0"/>
        </a:spcBef>
        <a:spcAft>
          <a:spcPct val="0"/>
        </a:spcAft>
        <a:defRPr sz="3600" b="1">
          <a:solidFill>
            <a:schemeClr val="accent1"/>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accent2"/>
        </a:buClr>
        <a:buSzPct val="75000"/>
        <a:buFont typeface="Monotype Sorts" pitchFamily="-84" charset="2"/>
        <a:buChar char="q"/>
        <a:defRPr sz="28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6pPr>
      <a:lvl7pPr marL="29718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7pPr>
      <a:lvl8pPr marL="34290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8pPr>
      <a:lvl9pPr marL="3886200" indent="-228600" algn="l" rtl="0" eaLnBrk="0" fontAlgn="base" hangingPunct="0">
        <a:spcBef>
          <a:spcPct val="20000"/>
        </a:spcBef>
        <a:spcAft>
          <a:spcPct val="0"/>
        </a:spcAft>
        <a:buClr>
          <a:schemeClr val="accent2"/>
        </a:buClr>
        <a:buSzPct val="75000"/>
        <a:buFont typeface="Monotype Sorts" pitchFamily="2" charset="2"/>
        <a:buChar char="q"/>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533400" y="1219200"/>
            <a:ext cx="8305800" cy="3886200"/>
          </a:xfrm>
        </p:spPr>
        <p:txBody>
          <a:bodyPr/>
          <a:lstStyle/>
          <a:p>
            <a:pPr>
              <a:lnSpc>
                <a:spcPct val="150000"/>
              </a:lnSpc>
              <a:defRPr/>
            </a:pPr>
            <a:r>
              <a:rPr lang="en-GB" altLang="en-US" sz="3200" dirty="0" smtClean="0"/>
              <a:t>Artificial Intelligence</a:t>
            </a:r>
            <a:br>
              <a:rPr lang="en-GB" altLang="en-US" sz="3200" dirty="0" smtClean="0"/>
            </a:br>
            <a:r>
              <a:rPr lang="en-US" altLang="en-US" sz="2000" dirty="0" smtClean="0">
                <a:solidFill>
                  <a:schemeClr val="tx1"/>
                </a:solidFill>
              </a:rPr>
              <a:t/>
            </a:r>
            <a:br>
              <a:rPr lang="en-US" altLang="en-US" sz="2000" dirty="0" smtClean="0">
                <a:solidFill>
                  <a:schemeClr val="tx1"/>
                </a:solidFill>
              </a:rPr>
            </a:br>
            <a:endParaRPr lang="en-US" altLang="zh-CN" sz="1800" dirty="0" smtClean="0">
              <a:solidFill>
                <a:schemeClr val="tx1"/>
              </a:solidFill>
              <a:latin typeface="Times New Roman" panose="02020603050405020304" pitchFamily="18" charset="0"/>
              <a:ea typeface="SimSun"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Example 2: Medical </a:t>
            </a:r>
            <a:r>
              <a:rPr lang="en-US" sz="3400" dirty="0"/>
              <a:t>Diagnosis System</a:t>
            </a:r>
          </a:p>
        </p:txBody>
      </p:sp>
      <p:sp>
        <p:nvSpPr>
          <p:cNvPr id="3" name="Content Placeholder 2"/>
          <p:cNvSpPr>
            <a:spLocks noGrp="1"/>
          </p:cNvSpPr>
          <p:nvPr>
            <p:ph idx="1"/>
          </p:nvPr>
        </p:nvSpPr>
        <p:spPr/>
        <p:txBody>
          <a:bodyPr/>
          <a:lstStyle/>
          <a:p>
            <a:r>
              <a:rPr lang="en-US" dirty="0"/>
              <a:t>Performance measure </a:t>
            </a:r>
          </a:p>
          <a:p>
            <a:pPr lvl="1"/>
            <a:r>
              <a:rPr lang="en-US" dirty="0"/>
              <a:t>healthy patient, minimize costs, </a:t>
            </a:r>
            <a:r>
              <a:rPr lang="en-US" dirty="0" smtClean="0"/>
              <a:t>lawsuits</a:t>
            </a:r>
          </a:p>
          <a:p>
            <a:r>
              <a:rPr lang="en-US" dirty="0" smtClean="0"/>
              <a:t>Environment</a:t>
            </a:r>
          </a:p>
          <a:p>
            <a:pPr lvl="1"/>
            <a:r>
              <a:rPr lang="en-US" dirty="0"/>
              <a:t>patient, hospital, staff </a:t>
            </a:r>
            <a:endParaRPr lang="en-US" dirty="0" smtClean="0"/>
          </a:p>
          <a:p>
            <a:r>
              <a:rPr lang="en-US" dirty="0" smtClean="0"/>
              <a:t>Actuators</a:t>
            </a:r>
          </a:p>
          <a:p>
            <a:pPr lvl="1"/>
            <a:r>
              <a:rPr lang="en-US" dirty="0"/>
              <a:t>display questions, tests, diagnosis, treatments, referrals </a:t>
            </a:r>
            <a:endParaRPr lang="en-US" dirty="0" smtClean="0"/>
          </a:p>
          <a:p>
            <a:r>
              <a:rPr lang="en-US" dirty="0" smtClean="0"/>
              <a:t>Sensors</a:t>
            </a:r>
            <a:endParaRPr lang="en-US" dirty="0"/>
          </a:p>
          <a:p>
            <a:pPr lvl="1"/>
            <a:r>
              <a:rPr lang="en-US" dirty="0"/>
              <a:t>keyboard entry of symptoms, findings, patient’s </a:t>
            </a:r>
            <a:r>
              <a:rPr lang="en-US" dirty="0" smtClean="0"/>
              <a:t>answers.</a:t>
            </a:r>
            <a:endParaRPr lang="en-US" dirty="0"/>
          </a:p>
          <a:p>
            <a:endParaRPr lang="en-US" dirty="0"/>
          </a:p>
        </p:txBody>
      </p:sp>
    </p:spTree>
    <p:extLst>
      <p:ext uri="{BB962C8B-B14F-4D97-AF65-F5344CB8AC3E}">
        <p14:creationId xmlns:p14="http://schemas.microsoft.com/office/powerpoint/2010/main" val="35720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Properties of </a:t>
            </a:r>
            <a:r>
              <a:rPr lang="en-US" b="0" dirty="0" smtClean="0"/>
              <a:t>Task Environment</a:t>
            </a:r>
            <a:endParaRPr lang="en-US" dirty="0"/>
          </a:p>
        </p:txBody>
      </p:sp>
      <p:sp>
        <p:nvSpPr>
          <p:cNvPr id="3" name="Content Placeholder 2"/>
          <p:cNvSpPr>
            <a:spLocks noGrp="1"/>
          </p:cNvSpPr>
          <p:nvPr>
            <p:ph idx="1"/>
          </p:nvPr>
        </p:nvSpPr>
        <p:spPr/>
        <p:txBody>
          <a:bodyPr/>
          <a:lstStyle/>
          <a:p>
            <a:r>
              <a:rPr lang="en-US" b="1" dirty="0"/>
              <a:t>Discrete (vs. continuous</a:t>
            </a:r>
            <a:r>
              <a:rPr lang="en-US" b="1" dirty="0" smtClean="0"/>
              <a:t>)</a:t>
            </a:r>
          </a:p>
          <a:p>
            <a:pPr lvl="1"/>
            <a:r>
              <a:rPr lang="en-US" sz="2400" dirty="0"/>
              <a:t>If </a:t>
            </a:r>
            <a:r>
              <a:rPr lang="en-US" sz="2400" dirty="0" smtClean="0"/>
              <a:t>a </a:t>
            </a:r>
            <a:r>
              <a:rPr lang="en-US" sz="2400" dirty="0"/>
              <a:t>limited number of distinct, clearly defined, states of the environment, </a:t>
            </a:r>
            <a:r>
              <a:rPr lang="en-US" sz="2400" dirty="0" smtClean="0"/>
              <a:t>the environment is discrete </a:t>
            </a:r>
            <a:r>
              <a:rPr lang="en-US" sz="2400" dirty="0"/>
              <a:t>(For example, chess); otherwise it is continuous (For example, driving</a:t>
            </a:r>
            <a:r>
              <a:rPr lang="en-US" sz="2400" dirty="0" smtClean="0"/>
              <a:t>).</a:t>
            </a:r>
            <a:endParaRPr lang="en-US" sz="2400" dirty="0"/>
          </a:p>
          <a:p>
            <a:r>
              <a:rPr lang="en-US" b="1" dirty="0"/>
              <a:t>Fully Observable (vs. partially observable</a:t>
            </a:r>
            <a:r>
              <a:rPr lang="en-US" b="1" dirty="0" smtClean="0"/>
              <a:t>)</a:t>
            </a:r>
          </a:p>
          <a:p>
            <a:pPr lvl="1"/>
            <a:r>
              <a:rPr lang="en-US" sz="2400" dirty="0"/>
              <a:t>If it is possible to determine the complete state of the environment at each time </a:t>
            </a:r>
            <a:r>
              <a:rPr lang="en-US" sz="2400" dirty="0" smtClean="0"/>
              <a:t>point, it </a:t>
            </a:r>
            <a:r>
              <a:rPr lang="en-US" sz="2400" dirty="0"/>
              <a:t>is observable; otherwise it is only partially observable.</a:t>
            </a:r>
          </a:p>
          <a:p>
            <a:r>
              <a:rPr lang="en-US" b="1" dirty="0"/>
              <a:t>Single agent (vs. </a:t>
            </a:r>
            <a:r>
              <a:rPr lang="en-US" b="1" dirty="0" err="1"/>
              <a:t>multiagent</a:t>
            </a:r>
            <a:r>
              <a:rPr lang="en-US" b="1" dirty="0"/>
              <a:t>)</a:t>
            </a:r>
          </a:p>
          <a:p>
            <a:pPr lvl="1"/>
            <a:r>
              <a:rPr lang="en-US" sz="2400" dirty="0"/>
              <a:t>Whether a single agent or many other agents of the same or different kind as that of the agent</a:t>
            </a:r>
          </a:p>
          <a:p>
            <a:endParaRPr lang="en-US" dirty="0"/>
          </a:p>
        </p:txBody>
      </p:sp>
    </p:spTree>
    <p:extLst>
      <p:ext uri="{BB962C8B-B14F-4D97-AF65-F5344CB8AC3E}">
        <p14:creationId xmlns:p14="http://schemas.microsoft.com/office/powerpoint/2010/main" val="41058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b="1" dirty="0"/>
              <a:t>Static (vs. dynamic</a:t>
            </a:r>
            <a:r>
              <a:rPr lang="en-US" b="1" dirty="0" smtClean="0"/>
              <a:t>)</a:t>
            </a:r>
          </a:p>
          <a:p>
            <a:pPr lvl="1"/>
            <a:r>
              <a:rPr lang="en-US" sz="2400" dirty="0" smtClean="0"/>
              <a:t>If the environment does not change </a:t>
            </a:r>
            <a:r>
              <a:rPr lang="en-US" sz="2400" dirty="0"/>
              <a:t>while an agent is acting, then it is </a:t>
            </a:r>
            <a:r>
              <a:rPr lang="en-US" sz="2400" dirty="0" smtClean="0"/>
              <a:t>static; </a:t>
            </a:r>
            <a:r>
              <a:rPr lang="en-US" sz="2400" dirty="0"/>
              <a:t>otherwise it is dynamic.</a:t>
            </a:r>
          </a:p>
          <a:p>
            <a:pPr lvl="1"/>
            <a:r>
              <a:rPr lang="en-US" sz="2400" b="1" dirty="0" err="1" smtClean="0">
                <a:solidFill>
                  <a:srgbClr val="FF0000"/>
                </a:solidFill>
              </a:rPr>
              <a:t>Semidynamic</a:t>
            </a:r>
            <a:r>
              <a:rPr lang="en-US" sz="2400" b="1" dirty="0" smtClean="0">
                <a:solidFill>
                  <a:srgbClr val="FF0000"/>
                </a:solidFill>
              </a:rPr>
              <a:t>:</a:t>
            </a:r>
            <a:r>
              <a:rPr lang="en-US" sz="2400" dirty="0" smtClean="0"/>
              <a:t> </a:t>
            </a:r>
            <a:r>
              <a:rPr lang="en-US" sz="2400" dirty="0"/>
              <a:t>if the environment itself doesn’t change with time but the agent's performance score </a:t>
            </a:r>
            <a:r>
              <a:rPr lang="en-US" sz="2400" dirty="0" smtClean="0"/>
              <a:t>does</a:t>
            </a:r>
          </a:p>
          <a:p>
            <a:r>
              <a:rPr lang="en-US" b="1" dirty="0"/>
              <a:t>Accessible (vs. Inaccessible)</a:t>
            </a:r>
          </a:p>
          <a:p>
            <a:pPr lvl="1"/>
            <a:r>
              <a:rPr lang="en-US" sz="2400" dirty="0"/>
              <a:t>Whether the complete state of the environment is accessible by agent’s sensory apparatus </a:t>
            </a:r>
          </a:p>
          <a:p>
            <a:r>
              <a:rPr lang="en-US" b="1" dirty="0"/>
              <a:t>Deterministic (vs. stochastic)</a:t>
            </a:r>
          </a:p>
          <a:p>
            <a:pPr lvl="1"/>
            <a:r>
              <a:rPr lang="en-US" sz="2400" dirty="0"/>
              <a:t>Whether the next state of the environment is completely determined by the current state and the actions of the agent</a:t>
            </a:r>
          </a:p>
          <a:p>
            <a:endParaRPr lang="en-US" b="1" dirty="0" smtClean="0"/>
          </a:p>
          <a:p>
            <a:endParaRPr lang="en-US" b="1" dirty="0"/>
          </a:p>
        </p:txBody>
      </p:sp>
    </p:spTree>
    <p:extLst>
      <p:ext uri="{BB962C8B-B14F-4D97-AF65-F5344CB8AC3E}">
        <p14:creationId xmlns:p14="http://schemas.microsoft.com/office/powerpoint/2010/main" val="158428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b="1" dirty="0" smtClean="0"/>
              <a:t>Episodic </a:t>
            </a:r>
            <a:r>
              <a:rPr lang="en-US" b="1" dirty="0"/>
              <a:t>(vs. sequential</a:t>
            </a:r>
            <a:r>
              <a:rPr lang="en-US" b="1" dirty="0" smtClean="0"/>
              <a:t>)</a:t>
            </a:r>
            <a:endParaRPr lang="en-US" sz="2400" dirty="0" smtClean="0"/>
          </a:p>
          <a:p>
            <a:pPr lvl="1"/>
            <a:r>
              <a:rPr lang="en-US" sz="2400" dirty="0" smtClean="0"/>
              <a:t>Episodic environment</a:t>
            </a:r>
          </a:p>
          <a:p>
            <a:pPr lvl="2"/>
            <a:r>
              <a:rPr lang="en-US" sz="2200" dirty="0" smtClean="0"/>
              <a:t>Each </a:t>
            </a:r>
            <a:r>
              <a:rPr lang="en-US" sz="2200" dirty="0"/>
              <a:t>state is independent of each other</a:t>
            </a:r>
          </a:p>
          <a:p>
            <a:pPr lvl="2"/>
            <a:r>
              <a:rPr lang="en-US" sz="2200" dirty="0" smtClean="0"/>
              <a:t>Choice </a:t>
            </a:r>
            <a:r>
              <a:rPr lang="en-US" sz="2200" dirty="0"/>
              <a:t>of action in each episode depends only on the episode </a:t>
            </a:r>
            <a:r>
              <a:rPr lang="en-US" sz="2200" dirty="0" smtClean="0"/>
              <a:t>itself</a:t>
            </a:r>
          </a:p>
          <a:p>
            <a:pPr lvl="2"/>
            <a:r>
              <a:rPr lang="en-US" sz="2200" dirty="0"/>
              <a:t>Subsequent episodes do not depend on the actions in the previous </a:t>
            </a:r>
            <a:r>
              <a:rPr lang="en-US" sz="2200" dirty="0" smtClean="0"/>
              <a:t>episodes</a:t>
            </a:r>
          </a:p>
          <a:p>
            <a:pPr lvl="2"/>
            <a:r>
              <a:rPr lang="en-US" sz="2200" dirty="0" smtClean="0"/>
              <a:t>much </a:t>
            </a:r>
            <a:r>
              <a:rPr lang="en-US" sz="2200" dirty="0"/>
              <a:t>simpler because the agent does not need to think </a:t>
            </a:r>
            <a:r>
              <a:rPr lang="en-US" sz="2200" dirty="0" smtClean="0"/>
              <a:t>ahead</a:t>
            </a:r>
          </a:p>
          <a:p>
            <a:pPr lvl="1"/>
            <a:r>
              <a:rPr lang="en-US" sz="2400" dirty="0" smtClean="0"/>
              <a:t>Sequential environment </a:t>
            </a:r>
          </a:p>
          <a:p>
            <a:pPr lvl="2"/>
            <a:r>
              <a:rPr lang="en-US" sz="2200" dirty="0" smtClean="0"/>
              <a:t>where </a:t>
            </a:r>
            <a:r>
              <a:rPr lang="en-US" sz="2200" dirty="0"/>
              <a:t>the next state is dependent on the current </a:t>
            </a:r>
            <a:r>
              <a:rPr lang="en-US" sz="2200" dirty="0" smtClean="0"/>
              <a:t>action</a:t>
            </a:r>
          </a:p>
          <a:p>
            <a:pPr lvl="2"/>
            <a:r>
              <a:rPr lang="en-US" sz="2200" dirty="0"/>
              <a:t>agent current action can change all of the future states of the environment</a:t>
            </a:r>
          </a:p>
          <a:p>
            <a:pPr lvl="1"/>
            <a:endParaRPr lang="en-US" sz="2400" dirty="0"/>
          </a:p>
        </p:txBody>
      </p:sp>
    </p:spTree>
    <p:extLst>
      <p:ext uri="{BB962C8B-B14F-4D97-AF65-F5344CB8AC3E}">
        <p14:creationId xmlns:p14="http://schemas.microsoft.com/office/powerpoint/2010/main" val="280832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Taxi Driver</a:t>
            </a:r>
            <a:endParaRPr lang="en-US" dirty="0"/>
          </a:p>
        </p:txBody>
      </p:sp>
      <p:sp>
        <p:nvSpPr>
          <p:cNvPr id="3" name="Content Placeholder 2"/>
          <p:cNvSpPr>
            <a:spLocks noGrp="1"/>
          </p:cNvSpPr>
          <p:nvPr>
            <p:ph idx="1"/>
          </p:nvPr>
        </p:nvSpPr>
        <p:spPr/>
        <p:txBody>
          <a:bodyPr/>
          <a:lstStyle/>
          <a:p>
            <a:r>
              <a:rPr lang="en-US" sz="2000" b="1" dirty="0" smtClean="0"/>
              <a:t>Discrete or continuous</a:t>
            </a:r>
          </a:p>
          <a:p>
            <a:pPr lvl="1"/>
            <a:r>
              <a:rPr lang="en-US" sz="2000" dirty="0" smtClean="0"/>
              <a:t>Continuous </a:t>
            </a:r>
          </a:p>
          <a:p>
            <a:r>
              <a:rPr lang="en-US" sz="2000" b="1" dirty="0"/>
              <a:t>Fully Observable </a:t>
            </a:r>
            <a:r>
              <a:rPr lang="en-US" sz="2000" b="1" dirty="0" smtClean="0"/>
              <a:t>or </a:t>
            </a:r>
            <a:r>
              <a:rPr lang="en-US" sz="2000" b="1" dirty="0"/>
              <a:t>partially </a:t>
            </a:r>
            <a:r>
              <a:rPr lang="en-US" sz="2000" b="1" dirty="0" smtClean="0"/>
              <a:t>observable</a:t>
            </a:r>
            <a:endParaRPr lang="en-US" sz="2000" b="1" dirty="0"/>
          </a:p>
          <a:p>
            <a:pPr lvl="1"/>
            <a:r>
              <a:rPr lang="en-US" sz="2000" dirty="0" smtClean="0"/>
              <a:t>partially</a:t>
            </a:r>
          </a:p>
          <a:p>
            <a:r>
              <a:rPr lang="en-US" sz="2000" b="1" dirty="0"/>
              <a:t>Single agent </a:t>
            </a:r>
            <a:r>
              <a:rPr lang="en-US" sz="2000" b="1" dirty="0" smtClean="0"/>
              <a:t>or multi-agent</a:t>
            </a:r>
            <a:endParaRPr lang="en-US" sz="2000" b="1" dirty="0"/>
          </a:p>
          <a:p>
            <a:pPr lvl="1"/>
            <a:r>
              <a:rPr lang="en-US" sz="2000" dirty="0" smtClean="0"/>
              <a:t>Multi-agent</a:t>
            </a:r>
          </a:p>
          <a:p>
            <a:r>
              <a:rPr lang="en-US" sz="2000" b="1" dirty="0" smtClean="0"/>
              <a:t>Static or dynamic</a:t>
            </a:r>
            <a:endParaRPr lang="en-US" sz="2000" b="1" dirty="0"/>
          </a:p>
          <a:p>
            <a:pPr lvl="1"/>
            <a:r>
              <a:rPr lang="en-US" sz="2000" dirty="0" smtClean="0"/>
              <a:t>dynamic</a:t>
            </a:r>
          </a:p>
          <a:p>
            <a:r>
              <a:rPr lang="en-US" sz="2000" b="1" dirty="0"/>
              <a:t>Accessible </a:t>
            </a:r>
            <a:r>
              <a:rPr lang="en-US" sz="2000" b="1" dirty="0" smtClean="0"/>
              <a:t>or Inaccessible</a:t>
            </a:r>
          </a:p>
          <a:p>
            <a:pPr lvl="1"/>
            <a:r>
              <a:rPr lang="en-US" sz="2000" dirty="0" smtClean="0"/>
              <a:t>Inaccessible</a:t>
            </a:r>
            <a:r>
              <a:rPr lang="en-US" sz="2000" b="1" dirty="0" smtClean="0"/>
              <a:t> </a:t>
            </a:r>
            <a:endParaRPr lang="en-US" sz="2000" b="1" dirty="0"/>
          </a:p>
          <a:p>
            <a:r>
              <a:rPr lang="en-US" sz="2000" b="1" dirty="0"/>
              <a:t>Deterministic </a:t>
            </a:r>
            <a:r>
              <a:rPr lang="en-US" sz="2000" b="1" dirty="0" smtClean="0"/>
              <a:t>or stochastic</a:t>
            </a:r>
          </a:p>
          <a:p>
            <a:pPr lvl="1"/>
            <a:r>
              <a:rPr lang="en-US" sz="2000" dirty="0" smtClean="0"/>
              <a:t>Stochastic</a:t>
            </a:r>
            <a:endParaRPr lang="en-US" sz="2000" dirty="0"/>
          </a:p>
          <a:p>
            <a:r>
              <a:rPr lang="en-US" sz="2000" b="1" dirty="0"/>
              <a:t>Episodic </a:t>
            </a:r>
            <a:r>
              <a:rPr lang="en-US" sz="2000" b="1" dirty="0" smtClean="0"/>
              <a:t>or sequential</a:t>
            </a:r>
          </a:p>
          <a:p>
            <a:pPr lvl="1"/>
            <a:r>
              <a:rPr lang="en-US" sz="2000" dirty="0"/>
              <a:t>Sequential</a:t>
            </a:r>
          </a:p>
          <a:p>
            <a:pPr marL="457200" lvl="1" indent="0">
              <a:buNone/>
            </a:pPr>
            <a:endParaRPr lang="en-US" b="1" dirty="0"/>
          </a:p>
          <a:p>
            <a:endParaRPr lang="en-US" b="1" dirty="0" smtClean="0"/>
          </a:p>
          <a:p>
            <a:endParaRPr lang="en-US" b="1" dirty="0"/>
          </a:p>
          <a:p>
            <a:endParaRPr lang="en-US" b="1" dirty="0" smtClean="0"/>
          </a:p>
          <a:p>
            <a:endParaRPr lang="en-US" b="1" dirty="0"/>
          </a:p>
          <a:p>
            <a:endParaRPr lang="en-US" b="1" dirty="0"/>
          </a:p>
          <a:p>
            <a:pPr marL="0" indent="0">
              <a:buNone/>
            </a:pPr>
            <a:r>
              <a:rPr lang="en-US" b="1" dirty="0" smtClean="0"/>
              <a:t> </a:t>
            </a:r>
            <a:endParaRPr lang="en-US" dirty="0"/>
          </a:p>
        </p:txBody>
      </p:sp>
    </p:spTree>
    <p:extLst>
      <p:ext uri="{BB962C8B-B14F-4D97-AF65-F5344CB8AC3E}">
        <p14:creationId xmlns:p14="http://schemas.microsoft.com/office/powerpoint/2010/main" val="238650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Chess with a clock</a:t>
            </a:r>
          </a:p>
        </p:txBody>
      </p:sp>
      <p:sp>
        <p:nvSpPr>
          <p:cNvPr id="3" name="Content Placeholder 2"/>
          <p:cNvSpPr>
            <a:spLocks noGrp="1"/>
          </p:cNvSpPr>
          <p:nvPr>
            <p:ph idx="1"/>
          </p:nvPr>
        </p:nvSpPr>
        <p:spPr/>
        <p:txBody>
          <a:bodyPr/>
          <a:lstStyle/>
          <a:p>
            <a:r>
              <a:rPr lang="en-US" sz="2000" b="1" dirty="0"/>
              <a:t>Discrete or continuous</a:t>
            </a:r>
          </a:p>
          <a:p>
            <a:pPr lvl="1"/>
            <a:r>
              <a:rPr lang="en-US" sz="2000" dirty="0" smtClean="0"/>
              <a:t>Discrete </a:t>
            </a:r>
            <a:endParaRPr lang="en-US" sz="2000" dirty="0"/>
          </a:p>
          <a:p>
            <a:r>
              <a:rPr lang="en-US" sz="2000" b="1" dirty="0"/>
              <a:t>Fully Observable or partially observable</a:t>
            </a:r>
          </a:p>
          <a:p>
            <a:pPr lvl="1"/>
            <a:r>
              <a:rPr lang="en-US" sz="2000" dirty="0" smtClean="0"/>
              <a:t>Fully</a:t>
            </a:r>
            <a:endParaRPr lang="en-US" sz="2000" dirty="0"/>
          </a:p>
          <a:p>
            <a:r>
              <a:rPr lang="en-US" sz="2000" b="1" dirty="0"/>
              <a:t>Single agent or multi-agent</a:t>
            </a:r>
          </a:p>
          <a:p>
            <a:pPr lvl="1"/>
            <a:r>
              <a:rPr lang="en-US" sz="2000" dirty="0"/>
              <a:t>Multi-agent</a:t>
            </a:r>
          </a:p>
          <a:p>
            <a:r>
              <a:rPr lang="en-US" sz="2000" b="1" dirty="0"/>
              <a:t>Static or dynamic</a:t>
            </a:r>
          </a:p>
          <a:p>
            <a:pPr lvl="1"/>
            <a:r>
              <a:rPr lang="en-US" sz="2000" dirty="0" smtClean="0"/>
              <a:t>Semi-static</a:t>
            </a:r>
            <a:endParaRPr lang="en-US" sz="2000" dirty="0"/>
          </a:p>
          <a:p>
            <a:r>
              <a:rPr lang="en-US" sz="2000" b="1" dirty="0"/>
              <a:t>Accessible or Inaccessible</a:t>
            </a:r>
          </a:p>
          <a:p>
            <a:pPr lvl="1"/>
            <a:r>
              <a:rPr lang="en-US" sz="2000" dirty="0"/>
              <a:t>A</a:t>
            </a:r>
            <a:r>
              <a:rPr lang="en-US" sz="2000" dirty="0" smtClean="0"/>
              <a:t>ccessible</a:t>
            </a:r>
            <a:r>
              <a:rPr lang="en-US" sz="2000" b="1" dirty="0" smtClean="0"/>
              <a:t> </a:t>
            </a:r>
            <a:endParaRPr lang="en-US" sz="2000" b="1" dirty="0"/>
          </a:p>
          <a:p>
            <a:r>
              <a:rPr lang="en-US" sz="2000" b="1" dirty="0"/>
              <a:t>Deterministic or stochastic</a:t>
            </a:r>
          </a:p>
          <a:p>
            <a:pPr lvl="1"/>
            <a:r>
              <a:rPr lang="en-US" sz="2000" dirty="0" smtClean="0"/>
              <a:t>Deterministic (strategic)</a:t>
            </a:r>
            <a:endParaRPr lang="en-US" sz="2000" dirty="0"/>
          </a:p>
          <a:p>
            <a:r>
              <a:rPr lang="en-US" sz="2000" b="1" dirty="0"/>
              <a:t>Episodic or sequential</a:t>
            </a:r>
          </a:p>
          <a:p>
            <a:pPr lvl="1"/>
            <a:r>
              <a:rPr lang="en-US" sz="2000" dirty="0" smtClean="0"/>
              <a:t>Sequential</a:t>
            </a:r>
            <a:endParaRPr lang="en-US" sz="2000" dirty="0"/>
          </a:p>
        </p:txBody>
      </p:sp>
    </p:spTree>
    <p:extLst>
      <p:ext uri="{BB962C8B-B14F-4D97-AF65-F5344CB8AC3E}">
        <p14:creationId xmlns:p14="http://schemas.microsoft.com/office/powerpoint/2010/main" val="14181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What about </a:t>
            </a:r>
            <a:r>
              <a:rPr lang="en-US" dirty="0"/>
              <a:t>real </a:t>
            </a:r>
            <a:r>
              <a:rPr lang="en-US" dirty="0" smtClean="0"/>
              <a:t>world?</a:t>
            </a:r>
          </a:p>
          <a:p>
            <a:endParaRPr lang="en-US" dirty="0"/>
          </a:p>
        </p:txBody>
      </p:sp>
    </p:spTree>
    <p:extLst>
      <p:ext uri="{BB962C8B-B14F-4D97-AF65-F5344CB8AC3E}">
        <p14:creationId xmlns:p14="http://schemas.microsoft.com/office/powerpoint/2010/main" val="3897510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Structure of Intelligent </a:t>
            </a:r>
            <a:r>
              <a:rPr lang="en-US" b="0" dirty="0" smtClean="0"/>
              <a:t>Agents</a:t>
            </a:r>
            <a:endParaRPr lang="en-US" dirty="0"/>
          </a:p>
        </p:txBody>
      </p:sp>
      <p:sp>
        <p:nvSpPr>
          <p:cNvPr id="3" name="Content Placeholder 2"/>
          <p:cNvSpPr>
            <a:spLocks noGrp="1"/>
          </p:cNvSpPr>
          <p:nvPr>
            <p:ph idx="1"/>
          </p:nvPr>
        </p:nvSpPr>
        <p:spPr/>
        <p:txBody>
          <a:bodyPr/>
          <a:lstStyle/>
          <a:p>
            <a:r>
              <a:rPr lang="en-US" dirty="0" smtClean="0"/>
              <a:t>The IA structure consists of three main parts:</a:t>
            </a:r>
          </a:p>
          <a:p>
            <a:r>
              <a:rPr lang="en-US" b="1" dirty="0" smtClean="0"/>
              <a:t>Architecture</a:t>
            </a:r>
            <a:r>
              <a:rPr lang="en-US" dirty="0"/>
              <a:t>: The machinery that an agent executes on. It is a device with sensors and actuators, for example, a robotic car, a camera, a PC</a:t>
            </a:r>
          </a:p>
          <a:p>
            <a:r>
              <a:rPr lang="en-US" b="1" dirty="0"/>
              <a:t>Agent </a:t>
            </a:r>
            <a:r>
              <a:rPr lang="en-US" b="1" dirty="0" smtClean="0"/>
              <a:t>function: </a:t>
            </a:r>
            <a:r>
              <a:rPr lang="en-US" dirty="0"/>
              <a:t>a function in which actions are mapped from a certain percept sequence</a:t>
            </a:r>
            <a:endParaRPr lang="en-US" dirty="0" smtClean="0"/>
          </a:p>
          <a:p>
            <a:r>
              <a:rPr lang="en-US" b="1" dirty="0" smtClean="0"/>
              <a:t>Agent Program: </a:t>
            </a:r>
            <a:r>
              <a:rPr lang="en-US" dirty="0" smtClean="0"/>
              <a:t>an </a:t>
            </a:r>
            <a:r>
              <a:rPr lang="en-US" dirty="0"/>
              <a:t>implementation or execution </a:t>
            </a:r>
            <a:r>
              <a:rPr lang="en-US" dirty="0" smtClean="0"/>
              <a:t>of </a:t>
            </a:r>
            <a:r>
              <a:rPr lang="en-US" dirty="0"/>
              <a:t>an agent function</a:t>
            </a:r>
            <a:r>
              <a:rPr lang="en-US" dirty="0" smtClean="0"/>
              <a:t>.</a:t>
            </a:r>
          </a:p>
          <a:p>
            <a:r>
              <a:rPr lang="en-US" dirty="0" smtClean="0"/>
              <a:t>Normally, Agent’s </a:t>
            </a:r>
            <a:r>
              <a:rPr lang="en-US" dirty="0"/>
              <a:t>structure can be viewed </a:t>
            </a:r>
            <a:r>
              <a:rPr lang="en-US" dirty="0" smtClean="0"/>
              <a:t>as:</a:t>
            </a:r>
            <a:endParaRPr lang="en-US" dirty="0"/>
          </a:p>
          <a:p>
            <a:r>
              <a:rPr lang="en-US" dirty="0"/>
              <a:t>Agent = Architecture + Agent Program</a:t>
            </a:r>
          </a:p>
          <a:p>
            <a:endParaRPr lang="en-US" dirty="0"/>
          </a:p>
        </p:txBody>
      </p:sp>
    </p:spTree>
    <p:extLst>
      <p:ext uri="{BB962C8B-B14F-4D97-AF65-F5344CB8AC3E}">
        <p14:creationId xmlns:p14="http://schemas.microsoft.com/office/powerpoint/2010/main" val="83531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Agents</a:t>
            </a:r>
            <a:endParaRPr lang="en-US" dirty="0"/>
          </a:p>
        </p:txBody>
      </p:sp>
      <p:sp>
        <p:nvSpPr>
          <p:cNvPr id="3" name="Content Placeholder 2"/>
          <p:cNvSpPr>
            <a:spLocks noGrp="1"/>
          </p:cNvSpPr>
          <p:nvPr>
            <p:ph idx="1"/>
          </p:nvPr>
        </p:nvSpPr>
        <p:spPr/>
        <p:txBody>
          <a:bodyPr/>
          <a:lstStyle/>
          <a:p>
            <a:r>
              <a:rPr lang="en-US" dirty="0"/>
              <a:t>Agents can be grouped into </a:t>
            </a:r>
            <a:r>
              <a:rPr lang="en-US" dirty="0" smtClean="0"/>
              <a:t>five </a:t>
            </a:r>
            <a:r>
              <a:rPr lang="en-US" dirty="0"/>
              <a:t>classes based on their degree of perceived intelligence and </a:t>
            </a:r>
            <a:r>
              <a:rPr lang="en-US" dirty="0" smtClean="0"/>
              <a:t>capability:</a:t>
            </a:r>
          </a:p>
          <a:p>
            <a:pPr lvl="1"/>
            <a:r>
              <a:rPr lang="en-US" dirty="0"/>
              <a:t>Simple Reflex Agents</a:t>
            </a:r>
          </a:p>
          <a:p>
            <a:pPr lvl="1"/>
            <a:r>
              <a:rPr lang="en-US" dirty="0"/>
              <a:t>Model-Based Reflex Agents</a:t>
            </a:r>
          </a:p>
          <a:p>
            <a:pPr lvl="1"/>
            <a:r>
              <a:rPr lang="en-US" dirty="0"/>
              <a:t>Goal-Based Agents</a:t>
            </a:r>
          </a:p>
          <a:p>
            <a:pPr lvl="1"/>
            <a:r>
              <a:rPr lang="en-US" dirty="0"/>
              <a:t>Utility-Based Agents</a:t>
            </a:r>
          </a:p>
          <a:p>
            <a:pPr lvl="1"/>
            <a:r>
              <a:rPr lang="en-US" dirty="0"/>
              <a:t>Learning Agent</a:t>
            </a:r>
          </a:p>
          <a:p>
            <a:endParaRPr lang="en-US" dirty="0"/>
          </a:p>
        </p:txBody>
      </p:sp>
    </p:spTree>
    <p:extLst>
      <p:ext uri="{BB962C8B-B14F-4D97-AF65-F5344CB8AC3E}">
        <p14:creationId xmlns:p14="http://schemas.microsoft.com/office/powerpoint/2010/main" val="3971100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Reflex </a:t>
            </a:r>
            <a:r>
              <a:rPr lang="en-US" dirty="0" smtClean="0"/>
              <a:t>Agents</a:t>
            </a:r>
            <a:endParaRPr lang="en-US" dirty="0"/>
          </a:p>
        </p:txBody>
      </p:sp>
      <p:sp>
        <p:nvSpPr>
          <p:cNvPr id="3" name="Content Placeholder 2"/>
          <p:cNvSpPr>
            <a:spLocks noGrp="1"/>
          </p:cNvSpPr>
          <p:nvPr>
            <p:ph idx="1"/>
          </p:nvPr>
        </p:nvSpPr>
        <p:spPr>
          <a:xfrm>
            <a:off x="379413" y="1295400"/>
            <a:ext cx="8764587" cy="4810125"/>
          </a:xfrm>
        </p:spPr>
        <p:txBody>
          <a:bodyPr/>
          <a:lstStyle/>
          <a:p>
            <a:r>
              <a:rPr lang="en-US" dirty="0"/>
              <a:t>M</a:t>
            </a:r>
            <a:r>
              <a:rPr lang="en-US" dirty="0" smtClean="0"/>
              <a:t>ost </a:t>
            </a:r>
            <a:r>
              <a:rPr lang="en-US" dirty="0"/>
              <a:t>basic of the intelligent agents</a:t>
            </a:r>
            <a:endParaRPr lang="en-US" dirty="0" smtClean="0"/>
          </a:p>
          <a:p>
            <a:r>
              <a:rPr lang="en-US" b="1" dirty="0" smtClean="0"/>
              <a:t>perform </a:t>
            </a:r>
            <a:r>
              <a:rPr lang="en-US" b="1" dirty="0"/>
              <a:t>actions based on </a:t>
            </a:r>
            <a:r>
              <a:rPr lang="en-US" b="1" dirty="0" smtClean="0"/>
              <a:t>a </a:t>
            </a:r>
            <a:r>
              <a:rPr lang="en-US" b="1" dirty="0"/>
              <a:t>current </a:t>
            </a:r>
            <a:r>
              <a:rPr lang="en-US" b="1" dirty="0" smtClean="0"/>
              <a:t>situation (</a:t>
            </a:r>
            <a:r>
              <a:rPr lang="en-US" b="1" dirty="0"/>
              <a:t>percept</a:t>
            </a:r>
            <a:r>
              <a:rPr lang="en-US" b="1" dirty="0" smtClean="0"/>
              <a:t>)</a:t>
            </a:r>
            <a:endParaRPr lang="en-US" b="1" dirty="0"/>
          </a:p>
          <a:p>
            <a:r>
              <a:rPr lang="en-US" dirty="0"/>
              <a:t>They are rational only if a correct decision is made only on the basis of current precept</a:t>
            </a:r>
            <a:r>
              <a:rPr lang="en-US" dirty="0" smtClean="0"/>
              <a:t>.</a:t>
            </a:r>
          </a:p>
          <a:p>
            <a:r>
              <a:rPr lang="en-US" dirty="0"/>
              <a:t>Their environment is completely observable.</a:t>
            </a:r>
          </a:p>
          <a:p>
            <a:endParaRPr lang="en-US" dirty="0" smtClean="0"/>
          </a:p>
          <a:p>
            <a:r>
              <a:rPr lang="en-US" dirty="0" smtClean="0"/>
              <a:t>They are </a:t>
            </a:r>
            <a:r>
              <a:rPr lang="en-US" dirty="0"/>
              <a:t>built on t</a:t>
            </a:r>
            <a:r>
              <a:rPr lang="en-US" dirty="0" smtClean="0"/>
              <a:t>he </a:t>
            </a:r>
            <a:r>
              <a:rPr lang="en-US" b="1" dirty="0"/>
              <a:t>Condition-Action </a:t>
            </a:r>
            <a:r>
              <a:rPr lang="en-US" b="1" dirty="0" smtClean="0"/>
              <a:t>Rule </a:t>
            </a:r>
            <a:endParaRPr lang="en-US" dirty="0"/>
          </a:p>
          <a:p>
            <a:pPr lvl="1"/>
            <a:r>
              <a:rPr lang="en-US" dirty="0" smtClean="0"/>
              <a:t>Perform action if a specific condition is fulfilled </a:t>
            </a:r>
          </a:p>
          <a:p>
            <a:r>
              <a:rPr lang="en-US" dirty="0" smtClean="0"/>
              <a:t>Examples: </a:t>
            </a:r>
          </a:p>
          <a:p>
            <a:pPr lvl="1"/>
            <a:r>
              <a:rPr lang="en-US" dirty="0" smtClean="0"/>
              <a:t>smart </a:t>
            </a:r>
            <a:r>
              <a:rPr lang="en-US" dirty="0"/>
              <a:t>light </a:t>
            </a:r>
            <a:r>
              <a:rPr lang="en-US" dirty="0" smtClean="0"/>
              <a:t>bulb, </a:t>
            </a:r>
            <a:r>
              <a:rPr lang="en-US" dirty="0"/>
              <a:t>home </a:t>
            </a:r>
            <a:r>
              <a:rPr lang="en-US" dirty="0" smtClean="0"/>
              <a:t>thermostat, chess etc.</a:t>
            </a:r>
            <a:endParaRPr lang="en-US" dirty="0"/>
          </a:p>
          <a:p>
            <a:endParaRPr lang="en-US" dirty="0"/>
          </a:p>
        </p:txBody>
      </p:sp>
    </p:spTree>
    <p:extLst>
      <p:ext uri="{BB962C8B-B14F-4D97-AF65-F5344CB8AC3E}">
        <p14:creationId xmlns:p14="http://schemas.microsoft.com/office/powerpoint/2010/main" val="242285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Outline</a:t>
            </a:r>
            <a:endParaRPr lang="en-US" dirty="0">
              <a:latin typeface="+mn-lt"/>
            </a:endParaRPr>
          </a:p>
        </p:txBody>
      </p:sp>
      <p:sp>
        <p:nvSpPr>
          <p:cNvPr id="3" name="Content Placeholder 2"/>
          <p:cNvSpPr>
            <a:spLocks noGrp="1"/>
          </p:cNvSpPr>
          <p:nvPr>
            <p:ph idx="1"/>
          </p:nvPr>
        </p:nvSpPr>
        <p:spPr/>
        <p:txBody>
          <a:bodyPr/>
          <a:lstStyle/>
          <a:p>
            <a:pPr marL="271463" indent="-271463" eaLnBrk="1" hangingPunct="1">
              <a:tabLst>
                <a:tab pos="446088" algn="l"/>
              </a:tabLst>
              <a:defRPr/>
            </a:pPr>
            <a:r>
              <a:rPr lang="en-GB" altLang="en-US" dirty="0" smtClean="0"/>
              <a:t>Last class, AI introduction, Some applications, History</a:t>
            </a:r>
          </a:p>
          <a:p>
            <a:pPr marL="271463" indent="-271463" eaLnBrk="1" hangingPunct="1">
              <a:tabLst>
                <a:tab pos="446088" algn="l"/>
              </a:tabLst>
              <a:defRPr/>
            </a:pPr>
            <a:endParaRPr lang="en-GB" altLang="en-US" dirty="0" smtClean="0"/>
          </a:p>
          <a:p>
            <a:pPr marL="271463" indent="-271463" eaLnBrk="1" hangingPunct="1">
              <a:tabLst>
                <a:tab pos="446088" algn="l"/>
              </a:tabLst>
              <a:defRPr/>
            </a:pPr>
            <a:r>
              <a:rPr lang="en-GB" altLang="en-US" dirty="0" smtClean="0"/>
              <a:t>Today </a:t>
            </a:r>
          </a:p>
          <a:p>
            <a:pPr marL="671513" lvl="1" indent="-271463" eaLnBrk="1" hangingPunct="1">
              <a:tabLst>
                <a:tab pos="446088" algn="l"/>
              </a:tabLst>
              <a:defRPr/>
            </a:pPr>
            <a:r>
              <a:rPr lang="en-GB" altLang="en-US" dirty="0" smtClean="0"/>
              <a:t>Agent and environment </a:t>
            </a:r>
            <a:endParaRPr lang="en-US" dirty="0"/>
          </a:p>
          <a:p>
            <a:pPr marL="671513" lvl="1" indent="-271463" eaLnBrk="1" hangingPunct="1">
              <a:tabLst>
                <a:tab pos="446088" algn="l"/>
              </a:tabLst>
              <a:defRPr/>
            </a:pPr>
            <a:r>
              <a:rPr lang="en-US" dirty="0"/>
              <a:t>Agent Terminology</a:t>
            </a:r>
          </a:p>
          <a:p>
            <a:pPr marL="671513" lvl="1" indent="-271463" eaLnBrk="1" hangingPunct="1">
              <a:tabLst>
                <a:tab pos="446088" algn="l"/>
              </a:tabLst>
              <a:defRPr/>
            </a:pPr>
            <a:r>
              <a:rPr lang="en-US" dirty="0" smtClean="0"/>
              <a:t>Rational Agent </a:t>
            </a:r>
            <a:endParaRPr lang="en-US" dirty="0"/>
          </a:p>
          <a:p>
            <a:pPr marL="671513" lvl="1" indent="-271463" eaLnBrk="1" hangingPunct="1">
              <a:tabLst>
                <a:tab pos="446088" algn="l"/>
              </a:tabLst>
              <a:defRPr/>
            </a:pPr>
            <a:r>
              <a:rPr lang="en-US" dirty="0"/>
              <a:t>Structure of Intelligent Agents</a:t>
            </a:r>
          </a:p>
          <a:p>
            <a:pPr marL="671513" lvl="1" indent="-271463" eaLnBrk="1" hangingPunct="1">
              <a:tabLst>
                <a:tab pos="446088" algn="l"/>
              </a:tabLst>
              <a:defRPr/>
            </a:pPr>
            <a:r>
              <a:rPr lang="en-GB" altLang="en-US" dirty="0" smtClean="0"/>
              <a:t>Categories of Agents</a:t>
            </a:r>
          </a:p>
          <a:p>
            <a:pPr marL="271463" indent="-271463" eaLnBrk="1" hangingPunct="1">
              <a:tabLst>
                <a:tab pos="446088" algn="l"/>
              </a:tabLst>
              <a:defRPr/>
            </a:pPr>
            <a:endParaRPr lang="en-GB"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Problems with Simple reflex agents are : </a:t>
            </a:r>
            <a:endParaRPr lang="en-US" dirty="0" smtClean="0"/>
          </a:p>
          <a:p>
            <a:pPr lvl="1"/>
            <a:r>
              <a:rPr lang="en-US" dirty="0"/>
              <a:t>Very limited intelligence.</a:t>
            </a:r>
          </a:p>
          <a:p>
            <a:pPr lvl="1"/>
            <a:r>
              <a:rPr lang="en-US" dirty="0"/>
              <a:t>No knowledge of non-perceptual parts of the state.</a:t>
            </a:r>
          </a:p>
          <a:p>
            <a:pPr lvl="1"/>
            <a:r>
              <a:rPr lang="en-US" dirty="0" smtClean="0"/>
              <a:t>If </a:t>
            </a:r>
            <a:r>
              <a:rPr lang="en-US" dirty="0"/>
              <a:t>there occurs any change in the environment, then the collection of rules need to be updated.</a:t>
            </a:r>
          </a:p>
          <a:p>
            <a:endParaRPr lang="en-US" dirty="0"/>
          </a:p>
        </p:txBody>
      </p:sp>
    </p:spTree>
    <p:extLst>
      <p:ext uri="{BB962C8B-B14F-4D97-AF65-F5344CB8AC3E}">
        <p14:creationId xmlns:p14="http://schemas.microsoft.com/office/powerpoint/2010/main" val="1199031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Model-based reflex </a:t>
            </a:r>
            <a:r>
              <a:rPr lang="en-US" b="0" dirty="0" smtClean="0"/>
              <a:t>agents</a:t>
            </a:r>
            <a:endParaRPr lang="en-US" dirty="0"/>
          </a:p>
        </p:txBody>
      </p:sp>
      <p:sp>
        <p:nvSpPr>
          <p:cNvPr id="3" name="Content Placeholder 2"/>
          <p:cNvSpPr>
            <a:spLocks noGrp="1"/>
          </p:cNvSpPr>
          <p:nvPr>
            <p:ph idx="1"/>
          </p:nvPr>
        </p:nvSpPr>
        <p:spPr>
          <a:xfrm>
            <a:off x="379413" y="1295400"/>
            <a:ext cx="8307387" cy="4810125"/>
          </a:xfrm>
        </p:spPr>
        <p:txBody>
          <a:bodyPr/>
          <a:lstStyle/>
          <a:p>
            <a:r>
              <a:rPr lang="en-US" dirty="0" smtClean="0"/>
              <a:t>These </a:t>
            </a:r>
            <a:r>
              <a:rPr lang="en-US" dirty="0"/>
              <a:t>agents </a:t>
            </a:r>
            <a:r>
              <a:rPr lang="en-US" b="1" dirty="0"/>
              <a:t>use an internal model that determines the percept history and effect of </a:t>
            </a:r>
            <a:r>
              <a:rPr lang="en-US" b="1" dirty="0" smtClean="0"/>
              <a:t>actions</a:t>
            </a:r>
          </a:p>
          <a:p>
            <a:r>
              <a:rPr lang="en-US" dirty="0"/>
              <a:t>Can work well in </a:t>
            </a:r>
            <a:r>
              <a:rPr lang="en-US" dirty="0" smtClean="0"/>
              <a:t>a partially observable </a:t>
            </a:r>
            <a:r>
              <a:rPr lang="en-US" dirty="0"/>
              <a:t>environment </a:t>
            </a:r>
            <a:endParaRPr lang="en-US" dirty="0" smtClean="0"/>
          </a:p>
          <a:p>
            <a:r>
              <a:rPr lang="en-US" dirty="0" smtClean="0"/>
              <a:t>They </a:t>
            </a:r>
            <a:r>
              <a:rPr lang="en-US" b="1" dirty="0"/>
              <a:t>maintain an internal </a:t>
            </a:r>
            <a:r>
              <a:rPr lang="en-US" b="1" dirty="0" smtClean="0"/>
              <a:t>state</a:t>
            </a:r>
            <a:r>
              <a:rPr lang="en-US" dirty="0" smtClean="0"/>
              <a:t>.</a:t>
            </a:r>
          </a:p>
          <a:p>
            <a:pPr lvl="1"/>
            <a:r>
              <a:rPr lang="en-US" sz="2400" dirty="0"/>
              <a:t>a representation of unobserved aspects of current state depending on percept history</a:t>
            </a:r>
            <a:r>
              <a:rPr lang="en-US" sz="2400" dirty="0" smtClean="0"/>
              <a:t>.</a:t>
            </a:r>
            <a:endParaRPr lang="en-US" dirty="0" smtClean="0"/>
          </a:p>
          <a:p>
            <a:r>
              <a:rPr lang="en-US" dirty="0" smtClean="0"/>
              <a:t>Updating </a:t>
            </a:r>
            <a:r>
              <a:rPr lang="en-US" dirty="0"/>
              <a:t>the state requires the information </a:t>
            </a:r>
            <a:r>
              <a:rPr lang="en-US" dirty="0" smtClean="0"/>
              <a:t>about:</a:t>
            </a:r>
          </a:p>
          <a:p>
            <a:pPr lvl="1"/>
            <a:r>
              <a:rPr lang="en-US" sz="2400" dirty="0"/>
              <a:t>how the world evolves independently from the </a:t>
            </a:r>
            <a:r>
              <a:rPr lang="en-US" sz="2400" dirty="0" smtClean="0"/>
              <a:t>agent</a:t>
            </a:r>
            <a:endParaRPr lang="en-US" sz="2400" dirty="0"/>
          </a:p>
          <a:p>
            <a:pPr lvl="1"/>
            <a:r>
              <a:rPr lang="en-US" sz="2400" dirty="0"/>
              <a:t>how the agent’s actions affect the world.</a:t>
            </a:r>
          </a:p>
          <a:p>
            <a:r>
              <a:rPr lang="en-US" dirty="0" smtClean="0"/>
              <a:t>Example: self driving car slows down when sees red lights of the front car. Or car changing its line</a:t>
            </a:r>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58535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Goal Based </a:t>
            </a:r>
            <a:r>
              <a:rPr lang="en-US" b="0" dirty="0" smtClean="0"/>
              <a:t>Agents</a:t>
            </a:r>
            <a:endParaRPr lang="en-US" dirty="0"/>
          </a:p>
        </p:txBody>
      </p:sp>
      <p:sp>
        <p:nvSpPr>
          <p:cNvPr id="3" name="Content Placeholder 2"/>
          <p:cNvSpPr>
            <a:spLocks noGrp="1"/>
          </p:cNvSpPr>
          <p:nvPr>
            <p:ph idx="1"/>
          </p:nvPr>
        </p:nvSpPr>
        <p:spPr>
          <a:xfrm>
            <a:off x="379413" y="1295400"/>
            <a:ext cx="8383587" cy="4810125"/>
          </a:xfrm>
        </p:spPr>
        <p:txBody>
          <a:bodyPr/>
          <a:lstStyle/>
          <a:p>
            <a:r>
              <a:rPr lang="en-US" dirty="0"/>
              <a:t>They </a:t>
            </a:r>
            <a:r>
              <a:rPr lang="en-US" b="1" dirty="0"/>
              <a:t>choose their actions in order to achieve </a:t>
            </a:r>
            <a:r>
              <a:rPr lang="en-US" b="1" dirty="0" smtClean="0"/>
              <a:t>goals</a:t>
            </a:r>
            <a:endParaRPr lang="en-US" dirty="0" smtClean="0"/>
          </a:p>
          <a:p>
            <a:r>
              <a:rPr lang="en-US" dirty="0" smtClean="0"/>
              <a:t>More flexible and adaptive </a:t>
            </a:r>
            <a:r>
              <a:rPr lang="en-US" dirty="0"/>
              <a:t>than reflex </a:t>
            </a:r>
            <a:r>
              <a:rPr lang="en-US" dirty="0" smtClean="0"/>
              <a:t>agents as </a:t>
            </a:r>
            <a:r>
              <a:rPr lang="en-US" dirty="0"/>
              <a:t>goal </a:t>
            </a:r>
            <a:r>
              <a:rPr lang="en-US" dirty="0" smtClean="0"/>
              <a:t>information is also included</a:t>
            </a:r>
          </a:p>
          <a:p>
            <a:pPr lvl="1"/>
            <a:r>
              <a:rPr lang="en-US" dirty="0"/>
              <a:t>Can change goal without need to “reprogram” rules, for example a new destination for the taxi-driving agent</a:t>
            </a:r>
            <a:endParaRPr lang="en-US" dirty="0" smtClean="0"/>
          </a:p>
          <a:p>
            <a:endParaRPr lang="en-US" dirty="0"/>
          </a:p>
          <a:p>
            <a:r>
              <a:rPr lang="en-US" dirty="0" smtClean="0"/>
              <a:t>Example: </a:t>
            </a:r>
            <a:r>
              <a:rPr lang="en-US" sz="2400" b="1" dirty="0" smtClean="0"/>
              <a:t>driverless cars </a:t>
            </a:r>
            <a:r>
              <a:rPr lang="en-US" sz="2400" dirty="0" smtClean="0"/>
              <a:t>can also be example </a:t>
            </a:r>
            <a:r>
              <a:rPr lang="en-US" sz="2400" dirty="0"/>
              <a:t>when they are programmed with an end destination, or goal, in mind. </a:t>
            </a:r>
            <a:endParaRPr lang="en-US" sz="2400" dirty="0" smtClean="0"/>
          </a:p>
          <a:p>
            <a:r>
              <a:rPr lang="en-US" sz="2400" dirty="0" smtClean="0"/>
              <a:t>The </a:t>
            </a:r>
            <a:r>
              <a:rPr lang="en-US" sz="2400" dirty="0"/>
              <a:t>car will then ''think'' and make the right decisions in order to deliver the passenger </a:t>
            </a:r>
            <a:r>
              <a:rPr lang="en-US" sz="2400" dirty="0" smtClean="0"/>
              <a:t>where </a:t>
            </a:r>
            <a:r>
              <a:rPr lang="en-US" sz="2400" dirty="0"/>
              <a:t>they intended to </a:t>
            </a:r>
            <a:r>
              <a:rPr lang="en-US" sz="2400" dirty="0" smtClean="0"/>
              <a:t>go. </a:t>
            </a:r>
          </a:p>
          <a:p>
            <a:endParaRPr lang="en-US" dirty="0"/>
          </a:p>
          <a:p>
            <a:endParaRPr lang="en-US" dirty="0"/>
          </a:p>
        </p:txBody>
      </p:sp>
    </p:spTree>
    <p:extLst>
      <p:ext uri="{BB962C8B-B14F-4D97-AF65-F5344CB8AC3E}">
        <p14:creationId xmlns:p14="http://schemas.microsoft.com/office/powerpoint/2010/main" val="184706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Utility Based </a:t>
            </a:r>
            <a:r>
              <a:rPr lang="en-US" b="0" dirty="0" smtClean="0"/>
              <a:t>Agents</a:t>
            </a:r>
            <a:endParaRPr lang="en-US" dirty="0"/>
          </a:p>
        </p:txBody>
      </p:sp>
      <p:sp>
        <p:nvSpPr>
          <p:cNvPr id="3" name="Content Placeholder 2"/>
          <p:cNvSpPr>
            <a:spLocks noGrp="1"/>
          </p:cNvSpPr>
          <p:nvPr>
            <p:ph idx="1"/>
          </p:nvPr>
        </p:nvSpPr>
        <p:spPr>
          <a:xfrm>
            <a:off x="379413" y="1295400"/>
            <a:ext cx="8459787" cy="4810125"/>
          </a:xfrm>
        </p:spPr>
        <p:txBody>
          <a:bodyPr/>
          <a:lstStyle/>
          <a:p>
            <a:r>
              <a:rPr lang="en-US" dirty="0" smtClean="0"/>
              <a:t>Similar </a:t>
            </a:r>
            <a:r>
              <a:rPr lang="en-US" dirty="0"/>
              <a:t>to goal-based </a:t>
            </a:r>
            <a:r>
              <a:rPr lang="en-US" dirty="0" smtClean="0"/>
              <a:t>agents </a:t>
            </a:r>
            <a:r>
              <a:rPr lang="en-US" dirty="0"/>
              <a:t>but chooses the action that maximizes the outcome</a:t>
            </a:r>
            <a:endParaRPr lang="en-US" dirty="0" smtClean="0"/>
          </a:p>
          <a:p>
            <a:r>
              <a:rPr lang="en-US" dirty="0"/>
              <a:t>They choose actions based on a </a:t>
            </a:r>
            <a:r>
              <a:rPr lang="en-US" b="1" dirty="0"/>
              <a:t>preference (utility)</a:t>
            </a:r>
            <a:r>
              <a:rPr lang="en-US" dirty="0"/>
              <a:t> for each </a:t>
            </a:r>
            <a:r>
              <a:rPr lang="en-US" dirty="0" smtClean="0"/>
              <a:t>state</a:t>
            </a:r>
          </a:p>
          <a:p>
            <a:pPr lvl="1"/>
            <a:r>
              <a:rPr lang="en-US" dirty="0"/>
              <a:t>Utility describes </a:t>
            </a:r>
            <a:r>
              <a:rPr lang="en-US" b="1" dirty="0"/>
              <a:t>how “happy” the agent is</a:t>
            </a:r>
            <a:endParaRPr lang="en-US" dirty="0" smtClean="0"/>
          </a:p>
          <a:p>
            <a:r>
              <a:rPr lang="en-US" dirty="0"/>
              <a:t>A</a:t>
            </a:r>
            <a:r>
              <a:rPr lang="en-US" dirty="0" smtClean="0"/>
              <a:t>chieving </a:t>
            </a:r>
            <a:r>
              <a:rPr lang="en-US" dirty="0"/>
              <a:t>the desired goal is not </a:t>
            </a:r>
            <a:r>
              <a:rPr lang="en-US" dirty="0" smtClean="0"/>
              <a:t>enough instead look </a:t>
            </a:r>
            <a:r>
              <a:rPr lang="en-US" dirty="0"/>
              <a:t>for a quicker, safer, cheaper trip to reach a </a:t>
            </a:r>
            <a:r>
              <a:rPr lang="en-US" dirty="0" smtClean="0"/>
              <a:t>destination</a:t>
            </a:r>
          </a:p>
          <a:p>
            <a:r>
              <a:rPr lang="en-US" dirty="0" smtClean="0"/>
              <a:t>Example: </a:t>
            </a:r>
          </a:p>
          <a:p>
            <a:pPr lvl="1"/>
            <a:r>
              <a:rPr lang="en-US" sz="2000" dirty="0" smtClean="0"/>
              <a:t>Price </a:t>
            </a:r>
            <a:r>
              <a:rPr lang="en-US" sz="2000" dirty="0"/>
              <a:t>comparison </a:t>
            </a:r>
            <a:r>
              <a:rPr lang="en-US" sz="2000" dirty="0" smtClean="0"/>
              <a:t>shopping</a:t>
            </a:r>
          </a:p>
          <a:p>
            <a:pPr lvl="1"/>
            <a:r>
              <a:rPr lang="en-US" sz="2000" dirty="0" smtClean="0"/>
              <a:t>Bidding </a:t>
            </a:r>
            <a:r>
              <a:rPr lang="en-US" sz="2000" dirty="0"/>
              <a:t>on items in an </a:t>
            </a:r>
            <a:r>
              <a:rPr lang="en-US" sz="2000" dirty="0" smtClean="0"/>
              <a:t>auction</a:t>
            </a:r>
          </a:p>
          <a:p>
            <a:pPr lvl="1"/>
            <a:r>
              <a:rPr lang="en-US" sz="2000" dirty="0" smtClean="0"/>
              <a:t>Evaluating </a:t>
            </a:r>
            <a:r>
              <a:rPr lang="en-US" sz="2000" dirty="0"/>
              <a:t>bids in an auction </a:t>
            </a:r>
            <a:endParaRPr lang="en-US" sz="2000" dirty="0" smtClean="0"/>
          </a:p>
          <a:p>
            <a:endParaRPr lang="en-US" dirty="0"/>
          </a:p>
          <a:p>
            <a:endParaRPr lang="en-US" dirty="0"/>
          </a:p>
        </p:txBody>
      </p:sp>
    </p:spTree>
    <p:extLst>
      <p:ext uri="{BB962C8B-B14F-4D97-AF65-F5344CB8AC3E}">
        <p14:creationId xmlns:p14="http://schemas.microsoft.com/office/powerpoint/2010/main" val="19842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Agent</a:t>
            </a:r>
            <a:endParaRPr lang="en-US" dirty="0"/>
          </a:p>
        </p:txBody>
      </p:sp>
      <p:sp>
        <p:nvSpPr>
          <p:cNvPr id="3" name="Content Placeholder 2"/>
          <p:cNvSpPr>
            <a:spLocks noGrp="1"/>
          </p:cNvSpPr>
          <p:nvPr>
            <p:ph idx="1"/>
          </p:nvPr>
        </p:nvSpPr>
        <p:spPr/>
        <p:txBody>
          <a:bodyPr/>
          <a:lstStyle/>
          <a:p>
            <a:r>
              <a:rPr lang="en-US" dirty="0" smtClean="0"/>
              <a:t>These agents </a:t>
            </a:r>
            <a:r>
              <a:rPr lang="en-US" dirty="0"/>
              <a:t>have the capability </a:t>
            </a:r>
            <a:r>
              <a:rPr lang="en-US" dirty="0" smtClean="0"/>
              <a:t>to learn from </a:t>
            </a:r>
            <a:r>
              <a:rPr lang="en-US" dirty="0"/>
              <a:t>their previous </a:t>
            </a:r>
            <a:r>
              <a:rPr lang="en-US" dirty="0" smtClean="0"/>
              <a:t>experiences</a:t>
            </a:r>
            <a:r>
              <a:rPr lang="en-US" dirty="0"/>
              <a:t> </a:t>
            </a:r>
            <a:endParaRPr lang="en-US" dirty="0" smtClean="0"/>
          </a:p>
          <a:p>
            <a:r>
              <a:rPr lang="en-US" dirty="0"/>
              <a:t>It starts to act with basic </a:t>
            </a:r>
            <a:r>
              <a:rPr lang="en-US" dirty="0" smtClean="0"/>
              <a:t>knowledge, </a:t>
            </a:r>
            <a:r>
              <a:rPr lang="en-US" dirty="0"/>
              <a:t>analyze performance, and look for new ways to improve on those </a:t>
            </a:r>
            <a:r>
              <a:rPr lang="en-US" dirty="0" smtClean="0"/>
              <a:t>tasks, automatically. </a:t>
            </a:r>
          </a:p>
          <a:p>
            <a:r>
              <a:rPr lang="en-US" dirty="0" smtClean="0"/>
              <a:t>Learning </a:t>
            </a:r>
            <a:r>
              <a:rPr lang="en-US" dirty="0"/>
              <a:t>agents is made up of four basic </a:t>
            </a:r>
            <a:r>
              <a:rPr lang="en-US" dirty="0" smtClean="0"/>
              <a:t>elements:</a:t>
            </a:r>
          </a:p>
          <a:p>
            <a:pPr lvl="1"/>
            <a:r>
              <a:rPr lang="en-US" sz="2000" b="1" dirty="0"/>
              <a:t>The learning element </a:t>
            </a:r>
            <a:r>
              <a:rPr lang="en-US" sz="2000" dirty="0"/>
              <a:t>learns from previous experiences.</a:t>
            </a:r>
          </a:p>
          <a:p>
            <a:pPr lvl="1"/>
            <a:r>
              <a:rPr lang="en-US" sz="2000" b="1" dirty="0"/>
              <a:t>The critic element</a:t>
            </a:r>
            <a:r>
              <a:rPr lang="en-US" sz="2000" dirty="0"/>
              <a:t> provides feedback on how the agent is doing.</a:t>
            </a:r>
          </a:p>
          <a:p>
            <a:pPr lvl="1"/>
            <a:r>
              <a:rPr lang="en-US" sz="2000" b="1" dirty="0"/>
              <a:t>The performance element </a:t>
            </a:r>
            <a:r>
              <a:rPr lang="en-US" sz="2000" dirty="0"/>
              <a:t>selects</a:t>
            </a:r>
            <a:r>
              <a:rPr lang="en-US" sz="2000" b="1" dirty="0"/>
              <a:t> </a:t>
            </a:r>
            <a:r>
              <a:rPr lang="en-US" sz="2000" dirty="0"/>
              <a:t>the external action to be taken.</a:t>
            </a:r>
          </a:p>
          <a:p>
            <a:pPr lvl="1"/>
            <a:r>
              <a:rPr lang="en-US" sz="2000" b="1" dirty="0"/>
              <a:t>The problem generator </a:t>
            </a:r>
            <a:r>
              <a:rPr lang="en-US" sz="2000" dirty="0"/>
              <a:t>suggests actions that will lead to new and informative experiences</a:t>
            </a:r>
          </a:p>
          <a:p>
            <a:r>
              <a:rPr lang="en-US" dirty="0" smtClean="0"/>
              <a:t>Example: </a:t>
            </a:r>
            <a:r>
              <a:rPr lang="en-US" sz="2000" dirty="0" smtClean="0"/>
              <a:t>self-driving car stuck on the road, will change path next time </a:t>
            </a:r>
            <a:endParaRPr lang="en-US" sz="2000" dirty="0"/>
          </a:p>
          <a:p>
            <a:pPr marL="0" indent="0">
              <a:buNone/>
            </a:pPr>
            <a:endParaRPr lang="en-US" dirty="0" smtClean="0"/>
          </a:p>
        </p:txBody>
      </p:sp>
    </p:spTree>
    <p:extLst>
      <p:ext uri="{BB962C8B-B14F-4D97-AF65-F5344CB8AC3E}">
        <p14:creationId xmlns:p14="http://schemas.microsoft.com/office/powerpoint/2010/main" val="345499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Which type of shopping agent will be best?</a:t>
            </a:r>
            <a:endParaRPr lang="en-US" sz="3000" dirty="0"/>
          </a:p>
        </p:txBody>
      </p:sp>
      <p:sp>
        <p:nvSpPr>
          <p:cNvPr id="3" name="Content Placeholder 2"/>
          <p:cNvSpPr>
            <a:spLocks noGrp="1"/>
          </p:cNvSpPr>
          <p:nvPr>
            <p:ph idx="1"/>
          </p:nvPr>
        </p:nvSpPr>
        <p:spPr/>
        <p:txBody>
          <a:bodyPr/>
          <a:lstStyle/>
          <a:p>
            <a:r>
              <a:rPr lang="en-US" sz="2400" dirty="0" smtClean="0"/>
              <a:t>When Navigating</a:t>
            </a:r>
            <a:r>
              <a:rPr lang="en-US" sz="2400" dirty="0"/>
              <a:t>: Move around store; avoid </a:t>
            </a:r>
            <a:r>
              <a:rPr lang="en-US" sz="2400" dirty="0" smtClean="0"/>
              <a:t>obstacles</a:t>
            </a:r>
          </a:p>
          <a:p>
            <a:pPr lvl="1"/>
            <a:r>
              <a:rPr lang="en-US" sz="2000" dirty="0" smtClean="0"/>
              <a:t>Reflex agent</a:t>
            </a:r>
            <a:endParaRPr lang="en-US" sz="2000" dirty="0"/>
          </a:p>
          <a:p>
            <a:r>
              <a:rPr lang="en-US" sz="2400" dirty="0"/>
              <a:t>Gathering: Find and put into cart groceries it wants, need to induce objects from </a:t>
            </a:r>
            <a:r>
              <a:rPr lang="en-US" sz="2400" dirty="0" smtClean="0"/>
              <a:t>percepts</a:t>
            </a:r>
          </a:p>
          <a:p>
            <a:pPr lvl="1"/>
            <a:r>
              <a:rPr lang="en-US" sz="2000" dirty="0"/>
              <a:t>Reflex agent: wander and grab items that look good</a:t>
            </a:r>
            <a:r>
              <a:rPr lang="en-US" sz="2000" dirty="0" smtClean="0"/>
              <a:t>.</a:t>
            </a:r>
          </a:p>
          <a:p>
            <a:pPr lvl="1"/>
            <a:r>
              <a:rPr lang="en-US" sz="2000" dirty="0" smtClean="0"/>
              <a:t>Goal-based </a:t>
            </a:r>
            <a:r>
              <a:rPr lang="en-US" sz="2000" dirty="0"/>
              <a:t>agent: shopping list.</a:t>
            </a:r>
          </a:p>
          <a:p>
            <a:r>
              <a:rPr lang="en-US" sz="2400" dirty="0" smtClean="0"/>
              <a:t>Menu-planning</a:t>
            </a:r>
            <a:r>
              <a:rPr lang="en-US" sz="2400" dirty="0"/>
              <a:t>: Generate shopping list, modify list if store </a:t>
            </a:r>
            <a:r>
              <a:rPr lang="en-US" sz="2400" dirty="0" smtClean="0"/>
              <a:t>is </a:t>
            </a:r>
            <a:r>
              <a:rPr lang="en-US" sz="2400" dirty="0"/>
              <a:t>out of some </a:t>
            </a:r>
            <a:r>
              <a:rPr lang="en-US" sz="2400" dirty="0" smtClean="0"/>
              <a:t>item</a:t>
            </a:r>
          </a:p>
          <a:p>
            <a:pPr lvl="1"/>
            <a:r>
              <a:rPr lang="en-US" sz="2000" dirty="0"/>
              <a:t>Goal-based agent: required; what happens when a needed item is not there? Achieve the goal some other way. e.g., no milk cartons: get canned milk or powdered milk.</a:t>
            </a:r>
          </a:p>
          <a:p>
            <a:r>
              <a:rPr lang="en-US" sz="2400" dirty="0"/>
              <a:t>Choosing among alternative </a:t>
            </a:r>
            <a:r>
              <a:rPr lang="en-US" sz="2400" dirty="0" smtClean="0"/>
              <a:t>brands</a:t>
            </a:r>
          </a:p>
          <a:p>
            <a:pPr lvl="1"/>
            <a:r>
              <a:rPr lang="en-US" sz="2000" dirty="0" smtClean="0"/>
              <a:t>Utility-based </a:t>
            </a:r>
            <a:r>
              <a:rPr lang="en-US" sz="2000" dirty="0"/>
              <a:t>agent: trade off quality for price</a:t>
            </a:r>
          </a:p>
        </p:txBody>
      </p:sp>
    </p:spTree>
    <p:extLst>
      <p:ext uri="{BB962C8B-B14F-4D97-AF65-F5344CB8AC3E}">
        <p14:creationId xmlns:p14="http://schemas.microsoft.com/office/powerpoint/2010/main" val="221153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p:txBody>
          <a:bodyPr/>
          <a:lstStyle/>
          <a:p>
            <a:pPr marL="0" indent="0" algn="ctr">
              <a:buFont typeface="Monotype Sorts" pitchFamily="-84" charset="2"/>
              <a:buNone/>
            </a:pPr>
            <a:endParaRPr lang="en-US" altLang="en-US" sz="4000" smtClean="0"/>
          </a:p>
          <a:p>
            <a:pPr marL="0" indent="0" algn="ctr">
              <a:buFont typeface="Monotype Sorts" pitchFamily="-84" charset="2"/>
              <a:buNone/>
            </a:pPr>
            <a:endParaRPr lang="en-US" altLang="en-US" sz="4000" smtClean="0"/>
          </a:p>
          <a:p>
            <a:pPr marL="0" indent="0" algn="ctr">
              <a:buFont typeface="Monotype Sorts" pitchFamily="-84" charset="2"/>
              <a:buNone/>
            </a:pPr>
            <a:r>
              <a:rPr lang="en-US" altLang="en-US" sz="4000" smtClean="0"/>
              <a:t>END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a:t>
            </a:r>
            <a:endParaRPr lang="en-US" dirty="0"/>
          </a:p>
        </p:txBody>
      </p:sp>
      <p:sp>
        <p:nvSpPr>
          <p:cNvPr id="3" name="Content Placeholder 2"/>
          <p:cNvSpPr>
            <a:spLocks noGrp="1"/>
          </p:cNvSpPr>
          <p:nvPr>
            <p:ph idx="1"/>
          </p:nvPr>
        </p:nvSpPr>
        <p:spPr>
          <a:xfrm>
            <a:off x="379413" y="1295400"/>
            <a:ext cx="8459787" cy="4810125"/>
          </a:xfrm>
        </p:spPr>
        <p:txBody>
          <a:bodyPr/>
          <a:lstStyle/>
          <a:p>
            <a:r>
              <a:rPr lang="en-US" dirty="0"/>
              <a:t>An </a:t>
            </a:r>
            <a:r>
              <a:rPr lang="en-US" b="1" dirty="0"/>
              <a:t>agent</a:t>
            </a:r>
            <a:r>
              <a:rPr lang="en-US" dirty="0"/>
              <a:t> is anything that can perceive its environment through </a:t>
            </a:r>
            <a:r>
              <a:rPr lang="en-US" b="1" dirty="0"/>
              <a:t>sensors</a:t>
            </a:r>
            <a:r>
              <a:rPr lang="en-US" dirty="0"/>
              <a:t> and acts upon that environment through </a:t>
            </a:r>
            <a:r>
              <a:rPr lang="en-US" b="1" dirty="0" smtClean="0"/>
              <a:t>actuators(effectors).</a:t>
            </a:r>
          </a:p>
          <a:p>
            <a:r>
              <a:rPr lang="en-US" dirty="0" smtClean="0"/>
              <a:t>An </a:t>
            </a:r>
            <a:r>
              <a:rPr lang="en-US" dirty="0"/>
              <a:t>AI system is composed of an agent and its environment. </a:t>
            </a:r>
            <a:endParaRPr lang="en-US" dirty="0" smtClean="0"/>
          </a:p>
          <a:p>
            <a:endParaRPr lang="en-US" dirty="0" smtClean="0"/>
          </a:p>
          <a:p>
            <a:endParaRPr lang="en-US" dirty="0"/>
          </a:p>
          <a:p>
            <a:endParaRPr lang="en-US" dirty="0" smtClean="0"/>
          </a:p>
          <a:p>
            <a:pPr marL="0" indent="0">
              <a:buNone/>
            </a:pPr>
            <a:endParaRPr lang="en-US" dirty="0" smtClean="0"/>
          </a:p>
          <a:p>
            <a:endParaRPr lang="en-US" sz="2000" dirty="0" smtClean="0"/>
          </a:p>
          <a:p>
            <a:r>
              <a:rPr lang="en-US" sz="2000" dirty="0" smtClean="0"/>
              <a:t>Note</a:t>
            </a:r>
            <a:r>
              <a:rPr lang="en-US" sz="2000" dirty="0"/>
              <a:t>: Every agent can perceive its own actions (but not always the effects) </a:t>
            </a:r>
          </a:p>
          <a:p>
            <a:endParaRPr lang="en-US" dirty="0"/>
          </a:p>
        </p:txBody>
      </p:sp>
      <p:pic>
        <p:nvPicPr>
          <p:cNvPr id="4" name="Picture 3"/>
          <p:cNvPicPr>
            <a:picLocks noChangeAspect="1"/>
          </p:cNvPicPr>
          <p:nvPr/>
        </p:nvPicPr>
        <p:blipFill>
          <a:blip r:embed="rId3"/>
          <a:stretch>
            <a:fillRect/>
          </a:stretch>
        </p:blipFill>
        <p:spPr>
          <a:xfrm>
            <a:off x="4824413" y="3177737"/>
            <a:ext cx="3862387" cy="2842064"/>
          </a:xfrm>
          <a:prstGeom prst="rect">
            <a:avLst/>
          </a:prstGeom>
        </p:spPr>
      </p:pic>
    </p:spTree>
    <p:extLst>
      <p:ext uri="{BB962C8B-B14F-4D97-AF65-F5344CB8AC3E}">
        <p14:creationId xmlns:p14="http://schemas.microsoft.com/office/powerpoint/2010/main" val="149737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An agent </a:t>
            </a:r>
            <a:r>
              <a:rPr lang="en-US" dirty="0"/>
              <a:t>can be anything that makes decisions, as a person, firm, machine, or software</a:t>
            </a:r>
            <a:r>
              <a:rPr lang="en-US" dirty="0" smtClean="0"/>
              <a:t>.</a:t>
            </a:r>
          </a:p>
          <a:p>
            <a:r>
              <a:rPr lang="en-US" dirty="0" smtClean="0"/>
              <a:t>A</a:t>
            </a:r>
            <a:r>
              <a:rPr lang="en-US" dirty="0"/>
              <a:t> </a:t>
            </a:r>
            <a:r>
              <a:rPr lang="en-US" b="1" dirty="0"/>
              <a:t>human agent</a:t>
            </a:r>
            <a:r>
              <a:rPr lang="en-US" dirty="0"/>
              <a:t> has sensory organs such as eyes, ears, nose, tongue and skin parallel to the sensors, and other organs such as hands, legs, mouth, for effectors</a:t>
            </a:r>
            <a:r>
              <a:rPr lang="en-US" dirty="0" smtClean="0"/>
              <a:t>.</a:t>
            </a:r>
          </a:p>
          <a:p>
            <a:r>
              <a:rPr lang="en-US" dirty="0"/>
              <a:t>A </a:t>
            </a:r>
            <a:r>
              <a:rPr lang="en-US" b="1" dirty="0"/>
              <a:t>robotic agent</a:t>
            </a:r>
            <a:r>
              <a:rPr lang="en-US" dirty="0"/>
              <a:t> replaces cameras and infrared range finders for the sensors, and various motors and actuators for effectors.</a:t>
            </a:r>
          </a:p>
          <a:p>
            <a:r>
              <a:rPr lang="en-US" dirty="0"/>
              <a:t>A </a:t>
            </a:r>
            <a:r>
              <a:rPr lang="en-US" b="1" dirty="0"/>
              <a:t>software agent</a:t>
            </a:r>
            <a:r>
              <a:rPr lang="en-US" dirty="0"/>
              <a:t> has encoded bit strings as its programs and actions.</a:t>
            </a:r>
          </a:p>
          <a:p>
            <a:endParaRPr lang="en-US" dirty="0"/>
          </a:p>
        </p:txBody>
      </p:sp>
    </p:spTree>
    <p:extLst>
      <p:ext uri="{BB962C8B-B14F-4D97-AF65-F5344CB8AC3E}">
        <p14:creationId xmlns:p14="http://schemas.microsoft.com/office/powerpoint/2010/main" val="2011955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28600"/>
            <a:ext cx="8305800" cy="838200"/>
          </a:xfrm>
        </p:spPr>
        <p:txBody>
          <a:bodyPr/>
          <a:lstStyle/>
          <a:p>
            <a:r>
              <a:rPr lang="en-US" b="0" dirty="0" smtClean="0"/>
              <a:t>Some Applications </a:t>
            </a:r>
            <a:r>
              <a:rPr lang="en-US" b="0" dirty="0"/>
              <a:t>of intelligent </a:t>
            </a:r>
            <a:r>
              <a:rPr lang="en-US" b="0" dirty="0" smtClean="0"/>
              <a:t>agents</a:t>
            </a:r>
            <a:endParaRPr lang="en-US" dirty="0"/>
          </a:p>
        </p:txBody>
      </p:sp>
      <p:sp>
        <p:nvSpPr>
          <p:cNvPr id="5" name="Content Placeholder 2"/>
          <p:cNvSpPr>
            <a:spLocks noGrp="1"/>
          </p:cNvSpPr>
          <p:nvPr>
            <p:ph idx="1"/>
          </p:nvPr>
        </p:nvSpPr>
        <p:spPr>
          <a:xfrm>
            <a:off x="379413" y="1295400"/>
            <a:ext cx="8307387" cy="4810125"/>
          </a:xfrm>
        </p:spPr>
        <p:txBody>
          <a:bodyPr/>
          <a:lstStyle/>
          <a:p>
            <a:r>
              <a:rPr lang="en-US" dirty="0"/>
              <a:t>Medical diagnosis</a:t>
            </a:r>
          </a:p>
          <a:p>
            <a:r>
              <a:rPr lang="en-US" dirty="0"/>
              <a:t>Vacuum cleaning</a:t>
            </a:r>
          </a:p>
          <a:p>
            <a:r>
              <a:rPr lang="en-US" dirty="0"/>
              <a:t>Autonomous </a:t>
            </a:r>
            <a:r>
              <a:rPr lang="en-US" dirty="0" smtClean="0"/>
              <a:t>driving</a:t>
            </a:r>
          </a:p>
          <a:p>
            <a:r>
              <a:rPr lang="en-US" dirty="0" smtClean="0"/>
              <a:t>Information </a:t>
            </a:r>
            <a:r>
              <a:rPr lang="en-US" dirty="0"/>
              <a:t>search, retrieval, and navigation</a:t>
            </a:r>
          </a:p>
          <a:p>
            <a:r>
              <a:rPr lang="en-US" dirty="0" smtClean="0"/>
              <a:t>Repetitive </a:t>
            </a:r>
            <a:r>
              <a:rPr lang="en-US" dirty="0"/>
              <a:t>office </a:t>
            </a:r>
            <a:r>
              <a:rPr lang="en-US" dirty="0" smtClean="0"/>
              <a:t>activities and so on…</a:t>
            </a:r>
            <a:endParaRPr lang="en-US" dirty="0"/>
          </a:p>
          <a:p>
            <a:endParaRPr lang="en-US" dirty="0"/>
          </a:p>
          <a:p>
            <a:endParaRPr lang="en-US" sz="1800" dirty="0" smtClean="0"/>
          </a:p>
          <a:p>
            <a:endParaRPr lang="en-US" sz="1800" dirty="0"/>
          </a:p>
        </p:txBody>
      </p:sp>
    </p:spTree>
    <p:extLst>
      <p:ext uri="{BB962C8B-B14F-4D97-AF65-F5344CB8AC3E}">
        <p14:creationId xmlns:p14="http://schemas.microsoft.com/office/powerpoint/2010/main" val="357030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Agent </a:t>
            </a:r>
            <a:r>
              <a:rPr lang="en-US" b="0" dirty="0" smtClean="0"/>
              <a:t>Terminologies</a:t>
            </a:r>
            <a:endParaRPr lang="en-US" dirty="0"/>
          </a:p>
        </p:txBody>
      </p:sp>
      <p:sp>
        <p:nvSpPr>
          <p:cNvPr id="3" name="Content Placeholder 2"/>
          <p:cNvSpPr>
            <a:spLocks noGrp="1"/>
          </p:cNvSpPr>
          <p:nvPr>
            <p:ph idx="1"/>
          </p:nvPr>
        </p:nvSpPr>
        <p:spPr/>
        <p:txBody>
          <a:bodyPr/>
          <a:lstStyle/>
          <a:p>
            <a:r>
              <a:rPr lang="en-US" b="1" dirty="0"/>
              <a:t>Performance Measure of Agent</a:t>
            </a:r>
            <a:r>
              <a:rPr lang="en-US" dirty="0"/>
              <a:t> − </a:t>
            </a:r>
            <a:r>
              <a:rPr lang="en-US" sz="2400" dirty="0"/>
              <a:t>It is the criteria, which determines how successful an agent is.</a:t>
            </a:r>
          </a:p>
          <a:p>
            <a:r>
              <a:rPr lang="en-US" b="1" dirty="0" smtClean="0"/>
              <a:t>Percept</a:t>
            </a:r>
            <a:r>
              <a:rPr lang="en-US" dirty="0"/>
              <a:t> − </a:t>
            </a:r>
            <a:r>
              <a:rPr lang="en-US" sz="2400" dirty="0"/>
              <a:t>It is agent’s perceptual inputs at a given instance.</a:t>
            </a:r>
          </a:p>
          <a:p>
            <a:r>
              <a:rPr lang="en-US" b="1" dirty="0"/>
              <a:t>Percept Sequence</a:t>
            </a:r>
            <a:r>
              <a:rPr lang="en-US" dirty="0"/>
              <a:t> − </a:t>
            </a:r>
            <a:r>
              <a:rPr lang="en-US" sz="2400" dirty="0"/>
              <a:t>It is the history of all that an agent has perceived till date</a:t>
            </a:r>
            <a:r>
              <a:rPr lang="en-US" sz="2400" dirty="0" smtClean="0"/>
              <a:t>.</a:t>
            </a:r>
          </a:p>
          <a:p>
            <a:r>
              <a:rPr lang="en-US" b="1" dirty="0"/>
              <a:t>Agent Function</a:t>
            </a:r>
            <a:r>
              <a:rPr lang="en-US" dirty="0"/>
              <a:t> − </a:t>
            </a:r>
            <a:r>
              <a:rPr lang="en-US" sz="2400" dirty="0"/>
              <a:t>It is a map from the precept sequence to an action</a:t>
            </a:r>
            <a:r>
              <a:rPr lang="en-US" sz="2600" dirty="0" smtClean="0"/>
              <a:t>. </a:t>
            </a:r>
            <a:endParaRPr lang="en-US" sz="2200" dirty="0" smtClean="0"/>
          </a:p>
          <a:p>
            <a:r>
              <a:rPr lang="en-US" b="1" dirty="0" smtClean="0"/>
              <a:t>Agent program</a:t>
            </a:r>
            <a:r>
              <a:rPr lang="en-US" dirty="0" smtClean="0"/>
              <a:t> − </a:t>
            </a:r>
            <a:r>
              <a:rPr lang="en-US" sz="2400" dirty="0" smtClean="0"/>
              <a:t>It is the an implementation or execution of the agent function</a:t>
            </a:r>
          </a:p>
          <a:p>
            <a:pPr lvl="1"/>
            <a:r>
              <a:rPr lang="en-US" sz="2400" dirty="0" smtClean="0"/>
              <a:t>action </a:t>
            </a:r>
            <a:r>
              <a:rPr lang="en-US" sz="2400" dirty="0"/>
              <a:t>that agent performs after any given sequence of percepts</a:t>
            </a:r>
            <a:r>
              <a:rPr lang="en-US" sz="2400" dirty="0" smtClean="0"/>
              <a:t>.</a:t>
            </a:r>
            <a:endParaRPr lang="en-US" sz="2400" dirty="0"/>
          </a:p>
          <a:p>
            <a:endParaRPr lang="en-US" sz="2400" dirty="0"/>
          </a:p>
        </p:txBody>
      </p:sp>
    </p:spTree>
    <p:extLst>
      <p:ext uri="{BB962C8B-B14F-4D97-AF65-F5344CB8AC3E}">
        <p14:creationId xmlns:p14="http://schemas.microsoft.com/office/powerpoint/2010/main" val="3249298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Rationality</a:t>
            </a:r>
            <a:endParaRPr lang="en-US" dirty="0"/>
          </a:p>
        </p:txBody>
      </p:sp>
      <p:sp>
        <p:nvSpPr>
          <p:cNvPr id="3" name="Content Placeholder 2"/>
          <p:cNvSpPr>
            <a:spLocks noGrp="1"/>
          </p:cNvSpPr>
          <p:nvPr>
            <p:ph idx="1"/>
          </p:nvPr>
        </p:nvSpPr>
        <p:spPr>
          <a:xfrm>
            <a:off x="388883" y="1295400"/>
            <a:ext cx="8307387" cy="4810125"/>
          </a:xfrm>
        </p:spPr>
        <p:txBody>
          <a:bodyPr/>
          <a:lstStyle/>
          <a:p>
            <a:r>
              <a:rPr lang="en-US" dirty="0"/>
              <a:t>Rationality is nothing but status of being reasonable, sensible, and having good sense of judgment</a:t>
            </a:r>
            <a:r>
              <a:rPr lang="en-US" dirty="0" smtClean="0"/>
              <a:t>.</a:t>
            </a:r>
          </a:p>
          <a:p>
            <a:r>
              <a:rPr lang="en-US" dirty="0"/>
              <a:t>Rationality is concerned with expected actions and results depending upon what the agent has perceived. </a:t>
            </a:r>
            <a:endParaRPr lang="en-US" dirty="0" smtClean="0"/>
          </a:p>
          <a:p>
            <a:endParaRPr lang="en-US" dirty="0"/>
          </a:p>
          <a:p>
            <a:r>
              <a:rPr lang="en-US" dirty="0" smtClean="0"/>
              <a:t>Performing </a:t>
            </a:r>
            <a:r>
              <a:rPr lang="en-US" dirty="0"/>
              <a:t>actions with the aim of obtaining useful information is an important part of rationality.</a:t>
            </a:r>
          </a:p>
        </p:txBody>
      </p:sp>
    </p:spTree>
    <p:extLst>
      <p:ext uri="{BB962C8B-B14F-4D97-AF65-F5344CB8AC3E}">
        <p14:creationId xmlns:p14="http://schemas.microsoft.com/office/powerpoint/2010/main" val="29907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Rational Agent</a:t>
            </a:r>
            <a:endParaRPr lang="en-US" dirty="0"/>
          </a:p>
        </p:txBody>
      </p:sp>
      <p:sp>
        <p:nvSpPr>
          <p:cNvPr id="3" name="Content Placeholder 2"/>
          <p:cNvSpPr>
            <a:spLocks noGrp="1"/>
          </p:cNvSpPr>
          <p:nvPr>
            <p:ph idx="1"/>
          </p:nvPr>
        </p:nvSpPr>
        <p:spPr/>
        <p:txBody>
          <a:bodyPr/>
          <a:lstStyle/>
          <a:p>
            <a:r>
              <a:rPr lang="en-US" dirty="0"/>
              <a:t>An ideal rational agent is the one, </a:t>
            </a:r>
            <a:r>
              <a:rPr lang="en-US" b="1" dirty="0" smtClean="0"/>
              <a:t>which </a:t>
            </a:r>
            <a:r>
              <a:rPr lang="en-US" altLang="en-US" b="1" dirty="0" smtClean="0"/>
              <a:t>performs expected actions to </a:t>
            </a:r>
            <a:r>
              <a:rPr lang="en-US" altLang="en-US" b="1" dirty="0"/>
              <a:t>maximize its performance </a:t>
            </a:r>
            <a:r>
              <a:rPr lang="en-US" altLang="en-US" b="1" dirty="0" smtClean="0"/>
              <a:t>measure.</a:t>
            </a:r>
            <a:endParaRPr lang="en-US" altLang="en-US" dirty="0"/>
          </a:p>
          <a:p>
            <a:r>
              <a:rPr lang="en-US" dirty="0"/>
              <a:t>A rational agent always performs right </a:t>
            </a:r>
            <a:r>
              <a:rPr lang="en-US" dirty="0" smtClean="0"/>
              <a:t>actions, that </a:t>
            </a:r>
            <a:r>
              <a:rPr lang="en-US" dirty="0"/>
              <a:t>causes the agent to be most successful in the given percept sequence. </a:t>
            </a:r>
            <a:endParaRPr lang="en-US" dirty="0" smtClean="0"/>
          </a:p>
          <a:p>
            <a:endParaRPr lang="en-US" dirty="0" smtClean="0"/>
          </a:p>
          <a:p>
            <a:r>
              <a:rPr lang="en-US" dirty="0" smtClean="0"/>
              <a:t>The </a:t>
            </a:r>
            <a:r>
              <a:rPr lang="en-US" dirty="0"/>
              <a:t>problem </a:t>
            </a:r>
            <a:r>
              <a:rPr lang="en-US" dirty="0" smtClean="0"/>
              <a:t>that </a:t>
            </a:r>
            <a:r>
              <a:rPr lang="en-US" dirty="0"/>
              <a:t>agent solves is characterized by </a:t>
            </a:r>
            <a:r>
              <a:rPr lang="en-US" b="1" dirty="0"/>
              <a:t>Performance Measure, Environment, Actuators, and Sensors (PEAS).</a:t>
            </a:r>
            <a:endParaRPr lang="en-US" b="1" dirty="0" smtClean="0"/>
          </a:p>
          <a:p>
            <a:endParaRPr lang="en-US" dirty="0"/>
          </a:p>
        </p:txBody>
      </p:sp>
    </p:spTree>
    <p:extLst>
      <p:ext uri="{BB962C8B-B14F-4D97-AF65-F5344CB8AC3E}">
        <p14:creationId xmlns:p14="http://schemas.microsoft.com/office/powerpoint/2010/main" val="154712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 Taxi driver example</a:t>
            </a:r>
            <a:endParaRPr lang="en-US" dirty="0"/>
          </a:p>
        </p:txBody>
      </p:sp>
      <p:sp>
        <p:nvSpPr>
          <p:cNvPr id="3" name="Content Placeholder 2"/>
          <p:cNvSpPr>
            <a:spLocks noGrp="1"/>
          </p:cNvSpPr>
          <p:nvPr>
            <p:ph idx="1"/>
          </p:nvPr>
        </p:nvSpPr>
        <p:spPr/>
        <p:txBody>
          <a:bodyPr/>
          <a:lstStyle/>
          <a:p>
            <a:r>
              <a:rPr lang="en-US" dirty="0" smtClean="0"/>
              <a:t>Performance measure </a:t>
            </a:r>
          </a:p>
          <a:p>
            <a:pPr lvl="1"/>
            <a:r>
              <a:rPr lang="en-US" dirty="0"/>
              <a:t>safe, fast, legal, comfortable trip, maximize </a:t>
            </a:r>
            <a:r>
              <a:rPr lang="en-US" dirty="0" smtClean="0"/>
              <a:t>profits</a:t>
            </a:r>
          </a:p>
          <a:p>
            <a:r>
              <a:rPr lang="en-US" dirty="0" smtClean="0"/>
              <a:t>Environment</a:t>
            </a:r>
          </a:p>
          <a:p>
            <a:pPr lvl="1"/>
            <a:r>
              <a:rPr lang="en-US" dirty="0"/>
              <a:t>roads, other traffic, pedestrians, </a:t>
            </a:r>
            <a:r>
              <a:rPr lang="en-US" dirty="0" smtClean="0"/>
              <a:t>customers</a:t>
            </a:r>
          </a:p>
          <a:p>
            <a:r>
              <a:rPr lang="en-US" dirty="0" smtClean="0"/>
              <a:t>Actuators</a:t>
            </a:r>
          </a:p>
          <a:p>
            <a:pPr lvl="1"/>
            <a:r>
              <a:rPr lang="en-US" dirty="0"/>
              <a:t>steering, accelerator, brake, signal, horn, display</a:t>
            </a:r>
          </a:p>
          <a:p>
            <a:r>
              <a:rPr lang="en-US" dirty="0"/>
              <a:t>Sensors</a:t>
            </a:r>
            <a:endParaRPr lang="en-US" dirty="0" smtClean="0"/>
          </a:p>
          <a:p>
            <a:pPr lvl="1"/>
            <a:r>
              <a:rPr lang="en-US" dirty="0" smtClean="0"/>
              <a:t>camera, </a:t>
            </a:r>
            <a:r>
              <a:rPr lang="en-US" dirty="0"/>
              <a:t>speedometer, GPS, </a:t>
            </a:r>
            <a:r>
              <a:rPr lang="en-US" dirty="0" smtClean="0"/>
              <a:t>engine </a:t>
            </a:r>
            <a:r>
              <a:rPr lang="en-US" dirty="0"/>
              <a:t>sensors, keyboard, </a:t>
            </a:r>
            <a:r>
              <a:rPr lang="en-US" dirty="0" smtClean="0"/>
              <a:t>accelerator etc.</a:t>
            </a:r>
            <a:endParaRPr lang="en-US" dirty="0"/>
          </a:p>
          <a:p>
            <a:endParaRPr lang="en-US" dirty="0" smtClean="0"/>
          </a:p>
        </p:txBody>
      </p:sp>
    </p:spTree>
    <p:extLst>
      <p:ext uri="{BB962C8B-B14F-4D97-AF65-F5344CB8AC3E}">
        <p14:creationId xmlns:p14="http://schemas.microsoft.com/office/powerpoint/2010/main" val="304308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_1genr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_1genr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_1genr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_1genr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_1genr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_1genr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_1genr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_1genr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research</Template>
  <TotalTime>7380</TotalTime>
  <Words>1510</Words>
  <Application>Microsoft Office PowerPoint</Application>
  <PresentationFormat>On-screen Show (4:3)</PresentationFormat>
  <Paragraphs>244</Paragraphs>
  <Slides>26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MS PGothic</vt:lpstr>
      <vt:lpstr>MS PGothic</vt:lpstr>
      <vt:lpstr>SimSun</vt:lpstr>
      <vt:lpstr>Arial</vt:lpstr>
      <vt:lpstr>Monotype Sorts</vt:lpstr>
      <vt:lpstr>Times New Roman</vt:lpstr>
      <vt:lpstr>e_1genrl</vt:lpstr>
      <vt:lpstr>Artificial Intelligence  </vt:lpstr>
      <vt:lpstr>Outline</vt:lpstr>
      <vt:lpstr>Agent</vt:lpstr>
      <vt:lpstr>Contd..</vt:lpstr>
      <vt:lpstr>Some Applications of intelligent agents</vt:lpstr>
      <vt:lpstr>Agent Terminologies</vt:lpstr>
      <vt:lpstr>Rationality</vt:lpstr>
      <vt:lpstr>Rational Agent</vt:lpstr>
      <vt:lpstr>Example1: Taxi driver example</vt:lpstr>
      <vt:lpstr>Example 2: Medical Diagnosis System</vt:lpstr>
      <vt:lpstr>Properties of Task Environment</vt:lpstr>
      <vt:lpstr>Contd..</vt:lpstr>
      <vt:lpstr>Contd..</vt:lpstr>
      <vt:lpstr>Example 1: Taxi Driver</vt:lpstr>
      <vt:lpstr>Example 2: Chess with a clock</vt:lpstr>
      <vt:lpstr>Example 3</vt:lpstr>
      <vt:lpstr>Structure of Intelligent Agents</vt:lpstr>
      <vt:lpstr>Types of Agents</vt:lpstr>
      <vt:lpstr>Simple Reflex Agents</vt:lpstr>
      <vt:lpstr>Contd..</vt:lpstr>
      <vt:lpstr>Model-based reflex agents</vt:lpstr>
      <vt:lpstr>Goal Based Agents</vt:lpstr>
      <vt:lpstr>Utility Based Agents</vt:lpstr>
      <vt:lpstr>Learning Agent</vt:lpstr>
      <vt:lpstr>Which type of shopping agent will be best?</vt:lpstr>
      <vt:lpstr>PowerPoint Presentation</vt:lpstr>
    </vt:vector>
  </TitlesOfParts>
  <Company>Rensselaer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dc:title>
  <dc:creator>student</dc:creator>
  <cp:lastModifiedBy>Windows User</cp:lastModifiedBy>
  <cp:revision>260</cp:revision>
  <dcterms:created xsi:type="dcterms:W3CDTF">2007-01-18T14:32:37Z</dcterms:created>
  <dcterms:modified xsi:type="dcterms:W3CDTF">2022-02-18T03:05:48Z</dcterms:modified>
</cp:coreProperties>
</file>