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sldIdLst>
    <p:sldId id="257" r:id="rId2"/>
    <p:sldId id="341" r:id="rId3"/>
    <p:sldId id="434" r:id="rId4"/>
    <p:sldId id="431" r:id="rId5"/>
    <p:sldId id="432" r:id="rId6"/>
    <p:sldId id="435" r:id="rId7"/>
    <p:sldId id="436" r:id="rId8"/>
    <p:sldId id="442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7" r:id="rId20"/>
    <p:sldId id="468" r:id="rId21"/>
    <p:sldId id="496" r:id="rId22"/>
    <p:sldId id="464" r:id="rId23"/>
    <p:sldId id="465" r:id="rId24"/>
    <p:sldId id="466" r:id="rId25"/>
    <p:sldId id="451" r:id="rId26"/>
    <p:sldId id="452" r:id="rId27"/>
    <p:sldId id="470" r:id="rId28"/>
    <p:sldId id="471" r:id="rId29"/>
    <p:sldId id="472" r:id="rId30"/>
    <p:sldId id="473" r:id="rId31"/>
    <p:sldId id="474" r:id="rId32"/>
    <p:sldId id="453" r:id="rId33"/>
    <p:sldId id="475" r:id="rId34"/>
    <p:sldId id="476" r:id="rId35"/>
    <p:sldId id="477" r:id="rId36"/>
    <p:sldId id="478" r:id="rId37"/>
    <p:sldId id="479" r:id="rId38"/>
    <p:sldId id="480" r:id="rId39"/>
    <p:sldId id="482" r:id="rId40"/>
    <p:sldId id="483" r:id="rId41"/>
    <p:sldId id="481" r:id="rId42"/>
    <p:sldId id="484" r:id="rId43"/>
    <p:sldId id="485" r:id="rId44"/>
    <p:sldId id="486" r:id="rId45"/>
    <p:sldId id="489" r:id="rId46"/>
    <p:sldId id="487" r:id="rId47"/>
    <p:sldId id="490" r:id="rId48"/>
    <p:sldId id="491" r:id="rId49"/>
    <p:sldId id="492" r:id="rId50"/>
    <p:sldId id="493" r:id="rId51"/>
    <p:sldId id="372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2" autoAdjust="0"/>
    <p:restoredTop sz="84799" autoAdjust="0"/>
  </p:normalViewPr>
  <p:slideViewPr>
    <p:cSldViewPr>
      <p:cViewPr varScale="1">
        <p:scale>
          <a:sx n="51" d="100"/>
          <a:sy n="51" d="100"/>
        </p:scale>
        <p:origin x="629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33E7A8C9-E367-4B4F-B613-A9E70566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parameters used to evaluate the performance of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486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945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190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368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943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621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083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93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98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15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67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683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615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94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30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49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5876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9413" y="228600"/>
            <a:ext cx="6078537" cy="5876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3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79413" y="1295400"/>
            <a:ext cx="4076700" cy="4810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8513" y="1295400"/>
            <a:ext cx="4078287" cy="4810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6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79413" y="1295400"/>
            <a:ext cx="4076700" cy="4810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08513" y="1295400"/>
            <a:ext cx="4078287" cy="2328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08513" y="3776663"/>
            <a:ext cx="4078287" cy="2328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3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037DCF2-CD7A-47DE-80C8-F8C661C2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80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89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9413" y="1295400"/>
            <a:ext cx="4076700" cy="481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8513" y="1295400"/>
            <a:ext cx="4078287" cy="481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5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05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212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Linear Algebra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295400"/>
            <a:ext cx="8307387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UET-</a:t>
            </a:r>
            <a:r>
              <a:rPr lang="en-US" err="1"/>
              <a:t>Taxila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35FE59B-F0AA-4416-B6F8-467EF8ADB25B}" type="datetimeFigureOut">
              <a:rPr lang="en-US" altLang="en-US"/>
              <a:pPr>
                <a:defRPr/>
              </a:pPr>
              <a:t>2/27/2022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8305800" cy="38862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GB" altLang="en-US" sz="3200" dirty="0" smtClean="0"/>
              <a:t>Artificial Intelligence</a:t>
            </a:r>
            <a:br>
              <a:rPr lang="en-GB" altLang="en-US" sz="3200" dirty="0" smtClean="0"/>
            </a:br>
            <a:r>
              <a:rPr lang="en-US" altLang="zh-CN" sz="3200" u="sng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/>
            </a:r>
            <a:br>
              <a:rPr lang="en-US" altLang="zh-CN" sz="3200" u="sng" dirty="0" smtClean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  <a:t/>
            </a:r>
            <a:b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altLang="en-US" sz="2000" dirty="0" smtClean="0">
                <a:solidFill>
                  <a:schemeClr val="tx1"/>
                </a:solidFill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</a:rPr>
            </a:b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CWN. Check first element in Q i.e. A. make it CWN and </a:t>
            </a:r>
            <a:r>
              <a:rPr lang="en-US" dirty="0" err="1" smtClean="0"/>
              <a:t>dequeue</a:t>
            </a:r>
            <a:r>
              <a:rPr lang="en-US" dirty="0" smtClean="0"/>
              <a:t> it. Check for goal </a:t>
            </a:r>
            <a:endParaRPr lang="en-US" dirty="0"/>
          </a:p>
          <a:p>
            <a:r>
              <a:rPr lang="en-US" dirty="0"/>
              <a:t>Output: S A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5"/>
            <a:endCxn id="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72100"/>
              </p:ext>
            </p:extLst>
          </p:nvPr>
        </p:nvGraphicFramePr>
        <p:xfrm>
          <a:off x="2895881" y="49955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274785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96574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94643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9330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0042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3611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08854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25965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2165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470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690331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 bwMode="auto">
          <a:xfrm>
            <a:off x="1376459" y="2352119"/>
            <a:ext cx="916754" cy="444126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7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A </a:t>
            </a:r>
            <a:r>
              <a:rPr lang="en-US" dirty="0"/>
              <a:t>is not </a:t>
            </a:r>
            <a:r>
              <a:rPr lang="en-US" dirty="0" smtClean="0"/>
              <a:t>goal, Check </a:t>
            </a:r>
            <a:r>
              <a:rPr lang="en-US" dirty="0"/>
              <a:t>all unvisited adjacent nodes of </a:t>
            </a:r>
            <a:r>
              <a:rPr lang="en-US" dirty="0" smtClean="0"/>
              <a:t>A, </a:t>
            </a:r>
            <a:r>
              <a:rPr lang="en-US" dirty="0" err="1"/>
              <a:t>enqueue</a:t>
            </a:r>
            <a:r>
              <a:rPr lang="en-US" dirty="0"/>
              <a:t> them and also mark as visited</a:t>
            </a:r>
          </a:p>
          <a:p>
            <a:r>
              <a:rPr lang="en-US" dirty="0"/>
              <a:t>Output: S A </a:t>
            </a:r>
            <a:r>
              <a:rPr lang="en-US" dirty="0" smtClean="0"/>
              <a:t>B C 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5"/>
            <a:endCxn id="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58691"/>
              </p:ext>
            </p:extLst>
          </p:nvPr>
        </p:nvGraphicFramePr>
        <p:xfrm>
          <a:off x="2895881" y="49955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274785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96574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94643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9330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0042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3611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08854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25965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2165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470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690331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 bwMode="auto">
          <a:xfrm>
            <a:off x="1376459" y="2352119"/>
            <a:ext cx="916754" cy="444126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3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Update CWN. Check first element in Q i.e. </a:t>
            </a:r>
            <a:r>
              <a:rPr lang="en-US" dirty="0" smtClean="0"/>
              <a:t>B. </a:t>
            </a:r>
            <a:r>
              <a:rPr lang="en-US" dirty="0"/>
              <a:t>make it CWN and </a:t>
            </a:r>
            <a:r>
              <a:rPr lang="en-US" dirty="0" err="1"/>
              <a:t>dequeue</a:t>
            </a:r>
            <a:r>
              <a:rPr lang="en-US" dirty="0"/>
              <a:t> it. </a:t>
            </a:r>
            <a:r>
              <a:rPr lang="en-US" dirty="0" smtClean="0"/>
              <a:t>Check for goal.</a:t>
            </a:r>
            <a:endParaRPr lang="en-US" dirty="0"/>
          </a:p>
          <a:p>
            <a:r>
              <a:rPr lang="en-US" dirty="0" smtClean="0"/>
              <a:t>Output</a:t>
            </a:r>
            <a:r>
              <a:rPr lang="en-US" dirty="0"/>
              <a:t>: S A </a:t>
            </a:r>
            <a:r>
              <a:rPr lang="en-US" dirty="0" smtClean="0"/>
              <a:t>B C 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5"/>
            <a:endCxn id="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344932"/>
              </p:ext>
            </p:extLst>
          </p:nvPr>
        </p:nvGraphicFramePr>
        <p:xfrm>
          <a:off x="2895881" y="49955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274785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96574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94643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9330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0042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3611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08854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25965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2165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470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690331"/>
                  </a:ext>
                </a:extLst>
              </a:tr>
            </a:tbl>
          </a:graphicData>
        </a:graphic>
      </p:graphicFrame>
      <p:sp>
        <p:nvSpPr>
          <p:cNvPr id="25" name="Left Arrow 24"/>
          <p:cNvSpPr/>
          <p:nvPr/>
        </p:nvSpPr>
        <p:spPr bwMode="auto">
          <a:xfrm>
            <a:off x="5575698" y="2240592"/>
            <a:ext cx="1183221" cy="520326"/>
          </a:xfrm>
          <a:prstGeom prst="leftArrow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B </a:t>
            </a:r>
            <a:r>
              <a:rPr lang="en-US" dirty="0"/>
              <a:t>is not </a:t>
            </a:r>
            <a:r>
              <a:rPr lang="en-US" dirty="0" smtClean="0"/>
              <a:t>goal, Check </a:t>
            </a:r>
            <a:r>
              <a:rPr lang="en-US" dirty="0"/>
              <a:t>all unvisited adjacent nodes of </a:t>
            </a:r>
            <a:r>
              <a:rPr lang="en-US" dirty="0" smtClean="0"/>
              <a:t>B, </a:t>
            </a:r>
            <a:r>
              <a:rPr lang="en-US" dirty="0" err="1"/>
              <a:t>enqueue</a:t>
            </a:r>
            <a:r>
              <a:rPr lang="en-US" dirty="0"/>
              <a:t> them and also mark as visited</a:t>
            </a:r>
          </a:p>
          <a:p>
            <a:r>
              <a:rPr lang="en-US" dirty="0"/>
              <a:t>Output: S A B C </a:t>
            </a:r>
            <a:r>
              <a:rPr lang="en-US" dirty="0" smtClean="0"/>
              <a:t>D E F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7" idx="3"/>
            <a:endCxn id="15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15" idx="3"/>
            <a:endCxn id="13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5"/>
            <a:endCxn id="8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8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8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37295"/>
              </p:ext>
            </p:extLst>
          </p:nvPr>
        </p:nvGraphicFramePr>
        <p:xfrm>
          <a:off x="2895881" y="49955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274785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96574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94643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9330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0042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3611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08854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25965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2165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470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690331"/>
                  </a:ext>
                </a:extLst>
              </a:tr>
            </a:tbl>
          </a:graphicData>
        </a:graphic>
      </p:graphicFrame>
      <p:sp>
        <p:nvSpPr>
          <p:cNvPr id="25" name="Left Arrow 24"/>
          <p:cNvSpPr/>
          <p:nvPr/>
        </p:nvSpPr>
        <p:spPr bwMode="auto">
          <a:xfrm>
            <a:off x="5575698" y="2240592"/>
            <a:ext cx="1183221" cy="520326"/>
          </a:xfrm>
          <a:prstGeom prst="leftArrow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6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Update CWN. Check first element in Q i.e. C. make it CWN and </a:t>
            </a:r>
            <a:r>
              <a:rPr lang="en-US" dirty="0" err="1"/>
              <a:t>dequeue</a:t>
            </a:r>
            <a:r>
              <a:rPr lang="en-US" dirty="0"/>
              <a:t> </a:t>
            </a:r>
            <a:r>
              <a:rPr lang="en-US" dirty="0" smtClean="0"/>
              <a:t>it. Check for goal. </a:t>
            </a:r>
            <a:endParaRPr lang="en-US" dirty="0"/>
          </a:p>
          <a:p>
            <a:r>
              <a:rPr lang="en-US" dirty="0" smtClean="0"/>
              <a:t>Output</a:t>
            </a:r>
            <a:r>
              <a:rPr lang="en-US" dirty="0"/>
              <a:t>: S A B C </a:t>
            </a:r>
            <a:r>
              <a:rPr lang="en-US" dirty="0" smtClean="0"/>
              <a:t>D E F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5"/>
            <a:endCxn id="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77429"/>
              </p:ext>
            </p:extLst>
          </p:nvPr>
        </p:nvGraphicFramePr>
        <p:xfrm>
          <a:off x="2895881" y="49955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274785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96574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94643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9330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0042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3611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08854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25965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2165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470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690331"/>
                  </a:ext>
                </a:extLst>
              </a:tr>
            </a:tbl>
          </a:graphicData>
        </a:graphic>
      </p:graphicFrame>
      <p:sp>
        <p:nvSpPr>
          <p:cNvPr id="25" name="Right Arrow 24"/>
          <p:cNvSpPr/>
          <p:nvPr/>
        </p:nvSpPr>
        <p:spPr bwMode="auto">
          <a:xfrm>
            <a:off x="498537" y="3320909"/>
            <a:ext cx="916754" cy="444126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6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C </a:t>
            </a:r>
            <a:r>
              <a:rPr lang="en-US" dirty="0"/>
              <a:t>is not </a:t>
            </a:r>
            <a:r>
              <a:rPr lang="en-US" dirty="0" smtClean="0"/>
              <a:t>goal, Check </a:t>
            </a:r>
            <a:r>
              <a:rPr lang="en-US" dirty="0"/>
              <a:t>all unvisited adjacent nodes of </a:t>
            </a:r>
            <a:r>
              <a:rPr lang="en-US" dirty="0" smtClean="0"/>
              <a:t>C, </a:t>
            </a:r>
            <a:r>
              <a:rPr lang="en-US" dirty="0" err="1"/>
              <a:t>enqueue</a:t>
            </a:r>
            <a:r>
              <a:rPr lang="en-US" dirty="0"/>
              <a:t> them and also mark as visited</a:t>
            </a:r>
          </a:p>
          <a:p>
            <a:r>
              <a:rPr lang="en-US" dirty="0" smtClean="0"/>
              <a:t>Output</a:t>
            </a:r>
            <a:r>
              <a:rPr lang="en-US" dirty="0"/>
              <a:t>: S A B C </a:t>
            </a:r>
            <a:r>
              <a:rPr lang="en-US" dirty="0" smtClean="0"/>
              <a:t>D E F G 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5"/>
            <a:endCxn id="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10997"/>
              </p:ext>
            </p:extLst>
          </p:nvPr>
        </p:nvGraphicFramePr>
        <p:xfrm>
          <a:off x="2895881" y="49955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274785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96574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94643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9330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0042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3611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08854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25965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2165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470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690331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 bwMode="auto">
          <a:xfrm>
            <a:off x="498537" y="3320909"/>
            <a:ext cx="916754" cy="444126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6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Update CWN. Check first element in Q i.e. </a:t>
            </a:r>
            <a:r>
              <a:rPr lang="en-US" dirty="0" smtClean="0"/>
              <a:t>D. </a:t>
            </a:r>
            <a:r>
              <a:rPr lang="en-US" dirty="0"/>
              <a:t>make it CWN and </a:t>
            </a:r>
            <a:r>
              <a:rPr lang="en-US" dirty="0" err="1"/>
              <a:t>dequeue</a:t>
            </a:r>
            <a:r>
              <a:rPr lang="en-US" dirty="0"/>
              <a:t> it</a:t>
            </a:r>
            <a:r>
              <a:rPr lang="en-US" dirty="0" smtClean="0"/>
              <a:t>. Check for goal.</a:t>
            </a:r>
            <a:endParaRPr lang="en-US" dirty="0"/>
          </a:p>
          <a:p>
            <a:r>
              <a:rPr lang="en-US" dirty="0" smtClean="0"/>
              <a:t>Output</a:t>
            </a:r>
            <a:r>
              <a:rPr lang="en-US" dirty="0"/>
              <a:t>: S A B C </a:t>
            </a:r>
            <a:r>
              <a:rPr lang="en-US" dirty="0" smtClean="0"/>
              <a:t>D E F G 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5"/>
            <a:endCxn id="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88995"/>
              </p:ext>
            </p:extLst>
          </p:nvPr>
        </p:nvGraphicFramePr>
        <p:xfrm>
          <a:off x="2895881" y="49955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274785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96574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94643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9330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0042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3611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08854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25965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2165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470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690331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 bwMode="auto">
          <a:xfrm>
            <a:off x="2001177" y="3378273"/>
            <a:ext cx="916754" cy="444126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3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Check all unvisited adjacent nodes of D</a:t>
            </a:r>
            <a:r>
              <a:rPr lang="en-US" dirty="0" smtClean="0"/>
              <a:t>, No unvisited node, no </a:t>
            </a:r>
            <a:r>
              <a:rPr lang="en-US" dirty="0" err="1" smtClean="0"/>
              <a:t>enqueue</a:t>
            </a:r>
            <a:r>
              <a:rPr lang="en-US" dirty="0" smtClean="0"/>
              <a:t>, Update CWD and check for goal</a:t>
            </a:r>
            <a:endParaRPr lang="en-US" dirty="0"/>
          </a:p>
          <a:p>
            <a:r>
              <a:rPr lang="en-US" dirty="0" smtClean="0"/>
              <a:t>Output</a:t>
            </a:r>
            <a:r>
              <a:rPr lang="en-US" dirty="0"/>
              <a:t>: S A B C </a:t>
            </a:r>
            <a:r>
              <a:rPr lang="en-US" dirty="0" smtClean="0"/>
              <a:t>D E F G 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5"/>
            <a:endCxn id="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40378"/>
              </p:ext>
            </p:extLst>
          </p:nvPr>
        </p:nvGraphicFramePr>
        <p:xfrm>
          <a:off x="2895881" y="49955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274785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96574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94643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9330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0042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3611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08854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25965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2165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470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690331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 bwMode="auto">
          <a:xfrm>
            <a:off x="2043729" y="3320909"/>
            <a:ext cx="916754" cy="444126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6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as </a:t>
            </a:r>
            <a:r>
              <a:rPr lang="en-US" dirty="0"/>
              <a:t>there is no unvisited node left, every node left in Q will be made </a:t>
            </a:r>
            <a:r>
              <a:rPr lang="en-US" dirty="0" smtClean="0"/>
              <a:t>CWD and checked for goal, </a:t>
            </a:r>
            <a:r>
              <a:rPr lang="en-US" dirty="0"/>
              <a:t>sequentially, and gets removed from the Q. </a:t>
            </a:r>
            <a:endParaRPr lang="en-US" dirty="0" smtClean="0"/>
          </a:p>
          <a:p>
            <a:r>
              <a:rPr lang="en-US" dirty="0" smtClean="0"/>
              <a:t>When the last node H is removed from Q and checked for goal, the algorithm says YES.</a:t>
            </a:r>
          </a:p>
          <a:p>
            <a:r>
              <a:rPr lang="en-US" dirty="0" smtClean="0"/>
              <a:t>The path to achieve goal will be: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 </a:t>
            </a:r>
            <a:r>
              <a:rPr lang="en-US" dirty="0"/>
              <a:t>A B C D E F G H</a:t>
            </a:r>
          </a:p>
          <a:p>
            <a:endParaRPr lang="en-US" dirty="0" smtClean="0"/>
          </a:p>
          <a:p>
            <a:r>
              <a:rPr lang="en-US" dirty="0"/>
              <a:t>BFS travels a significant area of the search space if the solution is located somewhere deep inside the tree</a:t>
            </a:r>
          </a:p>
        </p:txBody>
      </p:sp>
    </p:spTree>
    <p:extLst>
      <p:ext uri="{BB962C8B-B14F-4D97-AF65-F5344CB8AC3E}">
        <p14:creationId xmlns:p14="http://schemas.microsoft.com/office/powerpoint/2010/main" val="8870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 solution if any solution exists.</a:t>
            </a:r>
          </a:p>
          <a:p>
            <a:pPr lvl="1"/>
            <a:r>
              <a:rPr lang="en-US" dirty="0"/>
              <a:t>If there are more than one solutions for a given problem, then BFS will provide the minimal solution which requires the least number of steps.</a:t>
            </a:r>
          </a:p>
          <a:p>
            <a:r>
              <a:rPr lang="en-US" dirty="0" smtClean="0"/>
              <a:t>Disadvantages </a:t>
            </a:r>
            <a:endParaRPr lang="en-US" dirty="0"/>
          </a:p>
          <a:p>
            <a:pPr lvl="1"/>
            <a:r>
              <a:rPr lang="en-US" dirty="0"/>
              <a:t>It requires lots of memory since each level of the tree must be saved into memory to expand the next level.</a:t>
            </a:r>
          </a:p>
          <a:p>
            <a:pPr lvl="1"/>
            <a:r>
              <a:rPr lang="en-US" dirty="0"/>
              <a:t>BFS needs lots of time if the solution is far away from the root node.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5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Outline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 eaLnBrk="1" hangingPunct="1">
              <a:tabLst>
                <a:tab pos="446088" algn="l"/>
              </a:tabLst>
              <a:defRPr/>
            </a:pPr>
            <a:r>
              <a:rPr lang="en-GB" altLang="en-US" dirty="0" smtClean="0"/>
              <a:t>Last Class </a:t>
            </a:r>
            <a:endParaRPr lang="en-GB" altLang="en-US" dirty="0"/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GB" altLang="en-US" sz="2000" dirty="0"/>
              <a:t>Problem Solving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GB" altLang="en-US" sz="2000" dirty="0"/>
              <a:t>Classical Approach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000" dirty="0"/>
              <a:t>Problem Representation</a:t>
            </a:r>
            <a:endParaRPr lang="en-GB" altLang="en-US" sz="2000" dirty="0"/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000" dirty="0"/>
              <a:t>Searching and Categories of the search </a:t>
            </a:r>
            <a:r>
              <a:rPr lang="en-US" sz="2000" dirty="0" smtClean="0"/>
              <a:t>algorithm</a:t>
            </a:r>
            <a:endParaRPr lang="en-GB" altLang="en-US" sz="2000" dirty="0" smtClean="0"/>
          </a:p>
          <a:p>
            <a:pPr marL="271463" indent="-271463" eaLnBrk="1" hangingPunct="1">
              <a:tabLst>
                <a:tab pos="446088" algn="l"/>
              </a:tabLst>
              <a:defRPr/>
            </a:pPr>
            <a:r>
              <a:rPr lang="en-GB" altLang="en-US" dirty="0" smtClean="0"/>
              <a:t>Today 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400" dirty="0"/>
              <a:t>Properties of Search </a:t>
            </a:r>
            <a:r>
              <a:rPr lang="en-US" sz="2400" dirty="0" smtClean="0"/>
              <a:t>Algorithms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400" dirty="0"/>
              <a:t>Uninformed Search </a:t>
            </a:r>
            <a:r>
              <a:rPr lang="en-US" sz="2400" dirty="0" smtClean="0"/>
              <a:t>Algorithms</a:t>
            </a:r>
          </a:p>
          <a:p>
            <a:pPr lvl="2"/>
            <a:r>
              <a:rPr lang="en-US" sz="2000" dirty="0"/>
              <a:t>Breadth-first search</a:t>
            </a:r>
          </a:p>
          <a:p>
            <a:pPr lvl="2"/>
            <a:r>
              <a:rPr lang="en-US" sz="2000" dirty="0"/>
              <a:t>Depth-first search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Depth-limited search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Uniform-cost search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Iterative deepening search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endParaRPr lang="en-GB" altLang="en-US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  <a:tabLst>
                <a:tab pos="446088" algn="l"/>
              </a:tabLst>
              <a:defRPr/>
            </a:pP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Complete ?</a:t>
            </a:r>
          </a:p>
          <a:p>
            <a:pPr lvl="1"/>
            <a:r>
              <a:rPr lang="en-US" sz="2400" dirty="0"/>
              <a:t>Yes (if b (max branch factor) is finite</a:t>
            </a:r>
            <a:r>
              <a:rPr lang="en-US" sz="2400" dirty="0" smtClean="0"/>
              <a:t>)</a:t>
            </a:r>
          </a:p>
          <a:p>
            <a:r>
              <a:rPr lang="en-US" b="1" dirty="0" smtClean="0"/>
              <a:t>Optimal ?</a:t>
            </a:r>
            <a:endParaRPr lang="en-US" b="1" dirty="0"/>
          </a:p>
          <a:p>
            <a:pPr lvl="1"/>
            <a:r>
              <a:rPr lang="en-US" sz="2400" dirty="0"/>
              <a:t>Only if cost = 1 per step, otherwise </a:t>
            </a:r>
            <a:r>
              <a:rPr lang="en-US" sz="2400" dirty="0">
                <a:solidFill>
                  <a:srgbClr val="FF0000"/>
                </a:solidFill>
              </a:rPr>
              <a:t>not optimal in </a:t>
            </a:r>
            <a:r>
              <a:rPr lang="en-US" sz="2400" dirty="0" smtClean="0">
                <a:solidFill>
                  <a:srgbClr val="FF0000"/>
                </a:solidFill>
              </a:rPr>
              <a:t>general</a:t>
            </a:r>
            <a:endParaRPr lang="en-US" dirty="0" smtClean="0"/>
          </a:p>
          <a:p>
            <a:r>
              <a:rPr lang="en-US" b="1" dirty="0" smtClean="0"/>
              <a:t>Time ?</a:t>
            </a:r>
          </a:p>
          <a:p>
            <a:pPr lvl="1"/>
            <a:r>
              <a:rPr lang="en-US" dirty="0"/>
              <a:t>O(n</a:t>
            </a:r>
            <a:r>
              <a:rPr lang="en-US" dirty="0" smtClean="0"/>
              <a:t>), where n is the number of nodes. Every node is traversed </a:t>
            </a:r>
            <a:endParaRPr lang="en-US" b="1" dirty="0"/>
          </a:p>
          <a:p>
            <a:r>
              <a:rPr lang="en-US" b="1" dirty="0" smtClean="0"/>
              <a:t>Space ?</a:t>
            </a:r>
          </a:p>
          <a:p>
            <a:pPr lvl="1"/>
            <a:r>
              <a:rPr lang="en-US" dirty="0" smtClean="0"/>
              <a:t>O(n), as in </a:t>
            </a:r>
            <a:r>
              <a:rPr lang="en-US" dirty="0"/>
              <a:t>worst case you need to hold all vertices in the queue.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84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BFS to traverse the graph starting from node A.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06" y="1914524"/>
            <a:ext cx="5943600" cy="41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</a:t>
            </a:r>
            <a:r>
              <a:rPr lang="en-US" dirty="0"/>
              <a:t>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r>
              <a:rPr lang="en-US" dirty="0" smtClean="0"/>
              <a:t>A recursive </a:t>
            </a:r>
            <a:r>
              <a:rPr lang="en-US" dirty="0"/>
              <a:t>algorithm for traversing a tree or graph data structure.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starts from the root node and follows each path to its greatest depth node before moving to the next path</a:t>
            </a:r>
            <a:r>
              <a:rPr lang="en-US" dirty="0" smtClean="0"/>
              <a:t>. That’s why called the </a:t>
            </a:r>
            <a:r>
              <a:rPr lang="en-US" dirty="0"/>
              <a:t>depth-first </a:t>
            </a:r>
            <a:r>
              <a:rPr lang="en-US" dirty="0" smtClean="0"/>
              <a:t>search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searching process is </a:t>
            </a:r>
            <a:r>
              <a:rPr lang="en-US" dirty="0"/>
              <a:t>similar to the BFS algorithm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DFS is </a:t>
            </a:r>
            <a:r>
              <a:rPr lang="en-US" dirty="0"/>
              <a:t>implemented using </a:t>
            </a:r>
            <a:r>
              <a:rPr lang="en-US" dirty="0" smtClean="0"/>
              <a:t>LIFO i.e. stack </a:t>
            </a:r>
            <a:r>
              <a:rPr lang="en-US" dirty="0"/>
              <a:t>data structure</a:t>
            </a:r>
            <a:r>
              <a:rPr lang="en-US" dirty="0" smtClean="0"/>
              <a:t>.</a:t>
            </a:r>
          </a:p>
          <a:p>
            <a:r>
              <a:rPr lang="en-US" dirty="0"/>
              <a:t>Flow: </a:t>
            </a:r>
            <a:r>
              <a:rPr lang="nl-NL" dirty="0"/>
              <a:t>Root node---&gt;Left node ----&gt; right node.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Search </a:t>
            </a:r>
            <a:r>
              <a:rPr lang="en-US" sz="2400" dirty="0"/>
              <a:t>from root node </a:t>
            </a:r>
            <a:r>
              <a:rPr lang="en-US" sz="2400" dirty="0" smtClean="0"/>
              <a:t>S-&gt;A-&gt;B-&gt;D-&gt;E</a:t>
            </a:r>
            <a:r>
              <a:rPr lang="en-US" sz="2400" dirty="0"/>
              <a:t>, </a:t>
            </a: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fter </a:t>
            </a:r>
            <a:r>
              <a:rPr lang="en-US" sz="2400" dirty="0"/>
              <a:t>traversing E, it will backtrack the tree as E has no other successor and still goal node is not found. After backtracking it will traverse node C and then G, and here it will terminate as it found goal node.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200400"/>
            <a:ext cx="627306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S in output and Stack, mark as visited, and make first currently working node (CWN), check for goal</a:t>
            </a:r>
          </a:p>
          <a:p>
            <a:r>
              <a:rPr lang="en-US" dirty="0" smtClean="0"/>
              <a:t>Output: 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5"/>
            <a:endCxn id="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ight Arrow 23"/>
          <p:cNvSpPr/>
          <p:nvPr/>
        </p:nvSpPr>
        <p:spPr bwMode="auto">
          <a:xfrm>
            <a:off x="2436047" y="1295400"/>
            <a:ext cx="916754" cy="444126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16456"/>
              </p:ext>
            </p:extLst>
          </p:nvPr>
        </p:nvGraphicFramePr>
        <p:xfrm>
          <a:off x="7264419" y="1148103"/>
          <a:ext cx="794624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24">
                  <a:extLst>
                    <a:ext uri="{9D8B030D-6E8A-4147-A177-3AD203B41FA5}">
                      <a16:colId xmlns:a16="http://schemas.microsoft.com/office/drawing/2014/main" val="41418430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44517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376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27185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49199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373858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7128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18111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4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22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S is not goal, </a:t>
            </a:r>
            <a:r>
              <a:rPr lang="en-US" dirty="0" smtClean="0"/>
              <a:t>check next </a:t>
            </a:r>
            <a:r>
              <a:rPr lang="en-US" dirty="0"/>
              <a:t>unvisited </a:t>
            </a:r>
            <a:r>
              <a:rPr lang="en-US" dirty="0" smtClean="0"/>
              <a:t>deepest adjacent node i.e. A. push A </a:t>
            </a:r>
            <a:r>
              <a:rPr lang="en-US" dirty="0"/>
              <a:t>and also mark as visited</a:t>
            </a:r>
            <a:endParaRPr lang="en-US" dirty="0" smtClean="0"/>
          </a:p>
          <a:p>
            <a:r>
              <a:rPr lang="en-US" dirty="0" smtClean="0"/>
              <a:t>Output</a:t>
            </a:r>
            <a:r>
              <a:rPr lang="en-US" dirty="0"/>
              <a:t>: S A 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5"/>
            <a:endCxn id="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ight Arrow 22"/>
          <p:cNvSpPr/>
          <p:nvPr/>
        </p:nvSpPr>
        <p:spPr bwMode="auto">
          <a:xfrm>
            <a:off x="1304043" y="2300945"/>
            <a:ext cx="916754" cy="444126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7922"/>
              </p:ext>
            </p:extLst>
          </p:nvPr>
        </p:nvGraphicFramePr>
        <p:xfrm>
          <a:off x="7264419" y="1148103"/>
          <a:ext cx="794624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24">
                  <a:extLst>
                    <a:ext uri="{9D8B030D-6E8A-4147-A177-3AD203B41FA5}">
                      <a16:colId xmlns:a16="http://schemas.microsoft.com/office/drawing/2014/main" val="41418430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44517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376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27185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49199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373858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7128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18111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4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9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A </a:t>
            </a:r>
            <a:r>
              <a:rPr lang="en-US" dirty="0"/>
              <a:t>is not goal, </a:t>
            </a:r>
            <a:r>
              <a:rPr lang="en-US" dirty="0" smtClean="0"/>
              <a:t>check next </a:t>
            </a:r>
            <a:r>
              <a:rPr lang="en-US" dirty="0"/>
              <a:t>unvisited </a:t>
            </a:r>
            <a:r>
              <a:rPr lang="en-US" dirty="0" smtClean="0"/>
              <a:t>deepest adjacent node i.e. C. push C </a:t>
            </a:r>
            <a:r>
              <a:rPr lang="en-US" dirty="0"/>
              <a:t>and also mark as visited</a:t>
            </a:r>
            <a:endParaRPr lang="en-US" dirty="0" smtClean="0"/>
          </a:p>
          <a:p>
            <a:r>
              <a:rPr lang="en-US" dirty="0" smtClean="0"/>
              <a:t>Output</a:t>
            </a:r>
            <a:r>
              <a:rPr lang="en-US" dirty="0"/>
              <a:t>: S A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8" name="Straight Arrow Connector 37"/>
          <p:cNvCxnSpPr>
            <a:stCxn id="29" idx="3"/>
            <a:endCxn id="37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37" idx="3"/>
            <a:endCxn id="35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>
            <a:stCxn id="29" idx="5"/>
            <a:endCxn id="30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stCxn id="30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>
            <a:stCxn id="30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89303"/>
              </p:ext>
            </p:extLst>
          </p:nvPr>
        </p:nvGraphicFramePr>
        <p:xfrm>
          <a:off x="7264419" y="1148103"/>
          <a:ext cx="794624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24">
                  <a:extLst>
                    <a:ext uri="{9D8B030D-6E8A-4147-A177-3AD203B41FA5}">
                      <a16:colId xmlns:a16="http://schemas.microsoft.com/office/drawing/2014/main" val="41418430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44517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376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27185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49199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373858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7128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18111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4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1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C</a:t>
            </a:r>
            <a:r>
              <a:rPr lang="en-US" dirty="0" smtClean="0"/>
              <a:t> </a:t>
            </a:r>
            <a:r>
              <a:rPr lang="en-US" dirty="0"/>
              <a:t>is not goal, </a:t>
            </a:r>
            <a:r>
              <a:rPr lang="en-US" dirty="0" smtClean="0"/>
              <a:t>check next </a:t>
            </a:r>
            <a:r>
              <a:rPr lang="en-US" dirty="0"/>
              <a:t>unvisited </a:t>
            </a:r>
            <a:r>
              <a:rPr lang="en-US" dirty="0" smtClean="0"/>
              <a:t>deepest adjacent node i.e. G. push G </a:t>
            </a:r>
            <a:r>
              <a:rPr lang="en-US" dirty="0"/>
              <a:t>and also mark as visited</a:t>
            </a:r>
            <a:endParaRPr lang="en-US" dirty="0" smtClean="0"/>
          </a:p>
          <a:p>
            <a:r>
              <a:rPr lang="en-US" dirty="0" smtClean="0"/>
              <a:t>Output</a:t>
            </a:r>
            <a:r>
              <a:rPr lang="en-US" dirty="0"/>
              <a:t>: S A </a:t>
            </a:r>
            <a:r>
              <a:rPr lang="en-US" dirty="0" smtClean="0"/>
              <a:t>C 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5"/>
            <a:endCxn id="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18318"/>
              </p:ext>
            </p:extLst>
          </p:nvPr>
        </p:nvGraphicFramePr>
        <p:xfrm>
          <a:off x="7264419" y="1148103"/>
          <a:ext cx="794624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24">
                  <a:extLst>
                    <a:ext uri="{9D8B030D-6E8A-4147-A177-3AD203B41FA5}">
                      <a16:colId xmlns:a16="http://schemas.microsoft.com/office/drawing/2014/main" val="41418430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44517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376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27185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49199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373858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7128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18111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4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G </a:t>
            </a:r>
            <a:r>
              <a:rPr lang="en-US" dirty="0"/>
              <a:t>is not goal, </a:t>
            </a:r>
            <a:r>
              <a:rPr lang="en-US" dirty="0" smtClean="0"/>
              <a:t>check next </a:t>
            </a:r>
            <a:r>
              <a:rPr lang="en-US" dirty="0"/>
              <a:t>unvisited </a:t>
            </a:r>
            <a:r>
              <a:rPr lang="en-US" dirty="0" smtClean="0"/>
              <a:t>deepest adjacent node. No node. pop G. </a:t>
            </a:r>
          </a:p>
          <a:p>
            <a:r>
              <a:rPr lang="en-US" dirty="0" smtClean="0"/>
              <a:t>Output</a:t>
            </a:r>
            <a:r>
              <a:rPr lang="en-US" dirty="0"/>
              <a:t>: S A </a:t>
            </a:r>
            <a:r>
              <a:rPr lang="en-US" dirty="0" smtClean="0"/>
              <a:t>C 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5"/>
            <a:endCxn id="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70344"/>
              </p:ext>
            </p:extLst>
          </p:nvPr>
        </p:nvGraphicFramePr>
        <p:xfrm>
          <a:off x="7264419" y="1148103"/>
          <a:ext cx="794624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24">
                  <a:extLst>
                    <a:ext uri="{9D8B030D-6E8A-4147-A177-3AD203B41FA5}">
                      <a16:colId xmlns:a16="http://schemas.microsoft.com/office/drawing/2014/main" val="41418430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44517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376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27185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49199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373858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7128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18111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4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2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next node in stack is C. backtrack, check next </a:t>
            </a:r>
            <a:r>
              <a:rPr lang="en-US" dirty="0"/>
              <a:t>unvisited </a:t>
            </a:r>
            <a:r>
              <a:rPr lang="en-US" dirty="0" smtClean="0"/>
              <a:t>deepest adjacent node of C i.e. H. push H and mark visited                     Output</a:t>
            </a:r>
            <a:r>
              <a:rPr lang="en-US" dirty="0"/>
              <a:t>: S A </a:t>
            </a:r>
            <a:r>
              <a:rPr lang="en-US" dirty="0" smtClean="0"/>
              <a:t>C G 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Straight Arrow Connector 34"/>
          <p:cNvCxnSpPr>
            <a:stCxn id="26" idx="3"/>
            <a:endCxn id="3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>
            <a:stCxn id="34" idx="3"/>
            <a:endCxn id="3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stCxn id="26" idx="5"/>
            <a:endCxn id="2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stCxn id="2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>
            <a:stCxn id="2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58447"/>
              </p:ext>
            </p:extLst>
          </p:nvPr>
        </p:nvGraphicFramePr>
        <p:xfrm>
          <a:off x="7264419" y="1148103"/>
          <a:ext cx="794624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24">
                  <a:extLst>
                    <a:ext uri="{9D8B030D-6E8A-4147-A177-3AD203B41FA5}">
                      <a16:colId xmlns:a16="http://schemas.microsoft.com/office/drawing/2014/main" val="41418430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44517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376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27185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49199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373858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7128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18111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4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8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Search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are the four essential properties of search algorithms to compare the efficiency of these algorithms</a:t>
            </a:r>
            <a:r>
              <a:rPr lang="en-US" dirty="0" smtClean="0"/>
              <a:t>:</a:t>
            </a:r>
          </a:p>
          <a:p>
            <a:pPr lvl="1"/>
            <a:r>
              <a:rPr lang="en-US" altLang="en-US" sz="2400" dirty="0" smtClean="0">
                <a:solidFill>
                  <a:srgbClr val="FF0000"/>
                </a:solidFill>
                <a:ea typeface="ヒラギノ角ゴ ProN W3" pitchFamily="-84" charset="-128"/>
              </a:rPr>
              <a:t>Completeness</a:t>
            </a:r>
            <a:r>
              <a:rPr lang="en-US" altLang="en-US" sz="2400" dirty="0">
                <a:solidFill>
                  <a:srgbClr val="FF0000"/>
                </a:solidFill>
                <a:ea typeface="ヒラギノ角ゴ ProN W3" pitchFamily="-84" charset="-128"/>
              </a:rPr>
              <a:t>: </a:t>
            </a:r>
            <a:r>
              <a:rPr lang="en-US" altLang="en-US" sz="2400" dirty="0" smtClean="0">
                <a:ea typeface="ヒラギノ角ゴ ProN W3" pitchFamily="-84" charset="-128"/>
              </a:rPr>
              <a:t>Does </a:t>
            </a:r>
            <a:r>
              <a:rPr lang="en-US" altLang="en-US" sz="2400" dirty="0">
                <a:ea typeface="ヒラギノ角ゴ ProN W3" pitchFamily="-84" charset="-128"/>
              </a:rPr>
              <a:t>it always find a solution if one exists</a:t>
            </a:r>
            <a:r>
              <a:rPr lang="en-US" altLang="en-US" sz="2400" dirty="0" smtClean="0">
                <a:ea typeface="ヒラギノ角ゴ ProN W3" pitchFamily="-84" charset="-128"/>
              </a:rPr>
              <a:t>?</a:t>
            </a:r>
            <a:endParaRPr lang="en-US" sz="2400" dirty="0"/>
          </a:p>
          <a:p>
            <a:pPr lvl="1"/>
            <a:r>
              <a:rPr lang="en-US" altLang="en-US" sz="2400" dirty="0">
                <a:solidFill>
                  <a:srgbClr val="FF0000"/>
                </a:solidFill>
                <a:ea typeface="ヒラギノ角ゴ ProN W3" pitchFamily="-84" charset="-128"/>
              </a:rPr>
              <a:t>Optimality: </a:t>
            </a:r>
            <a:r>
              <a:rPr lang="en-US" altLang="en-US" sz="2400" dirty="0">
                <a:ea typeface="ヒラギノ角ゴ ProN W3" pitchFamily="-84" charset="-128"/>
              </a:rPr>
              <a:t>whether </a:t>
            </a:r>
            <a:r>
              <a:rPr lang="en-US" altLang="en-US" sz="2400" dirty="0" smtClean="0">
                <a:ea typeface="ヒラギノ角ゴ ProN W3" pitchFamily="-84" charset="-128"/>
              </a:rPr>
              <a:t>the algorithm found a best solution (</a:t>
            </a:r>
            <a:r>
              <a:rPr lang="en-US" sz="2400" dirty="0"/>
              <a:t>lowest path </a:t>
            </a:r>
            <a:r>
              <a:rPr lang="en-US" sz="2400" dirty="0" smtClean="0"/>
              <a:t>cost</a:t>
            </a:r>
            <a:r>
              <a:rPr lang="en-US" altLang="en-US" sz="2400" dirty="0" smtClean="0">
                <a:ea typeface="ヒラギノ角ゴ ProN W3" pitchFamily="-84" charset="-128"/>
              </a:rPr>
              <a:t>) ?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ea typeface="ヒラギノ角ゴ ProN W3" pitchFamily="-84" charset="-128"/>
              </a:rPr>
              <a:t>Time </a:t>
            </a:r>
            <a:r>
              <a:rPr lang="en-US" altLang="en-US" sz="2400" dirty="0" smtClean="0">
                <a:solidFill>
                  <a:srgbClr val="FF0000"/>
                </a:solidFill>
                <a:ea typeface="ヒラギノ角ゴ ProN W3" pitchFamily="-84" charset="-128"/>
              </a:rPr>
              <a:t>complexity: </a:t>
            </a:r>
            <a:r>
              <a:rPr lang="en-US" altLang="en-US" sz="2400" dirty="0" smtClean="0">
                <a:ea typeface="ヒラギノ角ゴ ProN W3" pitchFamily="-84" charset="-128"/>
              </a:rPr>
              <a:t>A </a:t>
            </a:r>
            <a:r>
              <a:rPr lang="en-US" altLang="en-US" sz="2400" dirty="0">
                <a:ea typeface="ヒラギノ角ゴ ProN W3" pitchFamily="-84" charset="-128"/>
              </a:rPr>
              <a:t>measure of time for an algorithm to complete its task</a:t>
            </a:r>
            <a:r>
              <a:rPr lang="en-US" altLang="en-US" sz="2400" dirty="0" smtClean="0">
                <a:ea typeface="ヒラギノ角ゴ ProN W3" pitchFamily="-84" charset="-128"/>
              </a:rPr>
              <a:t>. i.e</a:t>
            </a:r>
            <a:r>
              <a:rPr lang="en-US" altLang="en-US" sz="2400" dirty="0">
                <a:ea typeface="ヒラギノ角ゴ ProN W3" pitchFamily="-84" charset="-128"/>
              </a:rPr>
              <a:t>. number of nodes </a:t>
            </a:r>
            <a:r>
              <a:rPr lang="en-US" altLang="en-US" sz="2400" dirty="0" smtClean="0">
                <a:ea typeface="ヒラギノ角ゴ ProN W3" pitchFamily="-84" charset="-128"/>
              </a:rPr>
              <a:t>generated/expanded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ea typeface="ヒラギノ角ゴ ProN W3" pitchFamily="-84" charset="-128"/>
              </a:rPr>
              <a:t>Space </a:t>
            </a:r>
            <a:r>
              <a:rPr lang="en-US" altLang="en-US" sz="2400" dirty="0" smtClean="0">
                <a:solidFill>
                  <a:srgbClr val="FF0000"/>
                </a:solidFill>
                <a:ea typeface="ヒラギノ角ゴ ProN W3" pitchFamily="-84" charset="-128"/>
              </a:rPr>
              <a:t>complexity</a:t>
            </a:r>
            <a:r>
              <a:rPr lang="en-US" altLang="en-US" sz="2400" dirty="0">
                <a:solidFill>
                  <a:srgbClr val="FF0000"/>
                </a:solidFill>
                <a:ea typeface="ヒラギノ角ゴ ProN W3" pitchFamily="-84" charset="-128"/>
              </a:rPr>
              <a:t>: </a:t>
            </a:r>
            <a:r>
              <a:rPr lang="en-US" altLang="en-US" sz="2400" dirty="0" smtClean="0">
                <a:ea typeface="ヒラギノ角ゴ ProN W3" pitchFamily="-84" charset="-128"/>
              </a:rPr>
              <a:t>The </a:t>
            </a:r>
            <a:r>
              <a:rPr lang="en-US" altLang="en-US" sz="2400" dirty="0">
                <a:ea typeface="ヒラギノ角ゴ ProN W3" pitchFamily="-84" charset="-128"/>
              </a:rPr>
              <a:t>maximum storage space required at any point during the </a:t>
            </a:r>
            <a:r>
              <a:rPr lang="en-US" altLang="en-US" sz="2400" dirty="0" smtClean="0">
                <a:ea typeface="ヒラギノ角ゴ ProN W3" pitchFamily="-84" charset="-128"/>
              </a:rPr>
              <a:t>search (Maximum nodes in memory)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H is the goal, so, it will stop and pop the nodes from stack. </a:t>
            </a:r>
          </a:p>
          <a:p>
            <a:r>
              <a:rPr lang="en-US" dirty="0" smtClean="0"/>
              <a:t>The path to achieve the goal is 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S </a:t>
            </a:r>
            <a:r>
              <a:rPr lang="en-US" b="1" dirty="0"/>
              <a:t>A C G H</a:t>
            </a:r>
          </a:p>
          <a:p>
            <a:endParaRPr lang="en-US" dirty="0" smtClean="0"/>
          </a:p>
          <a:p>
            <a:r>
              <a:rPr lang="en-US" dirty="0" smtClean="0"/>
              <a:t>To traverse all the nodes: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914400"/>
            <a:ext cx="8307387" cy="5191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next node in stack is now, </a:t>
            </a:r>
            <a:r>
              <a:rPr lang="en-US" dirty="0"/>
              <a:t>H</a:t>
            </a:r>
            <a:r>
              <a:rPr lang="en-US" dirty="0" smtClean="0"/>
              <a:t>. check next </a:t>
            </a:r>
            <a:r>
              <a:rPr lang="en-US" dirty="0"/>
              <a:t>unvisited </a:t>
            </a:r>
            <a:r>
              <a:rPr lang="en-US" dirty="0" smtClean="0"/>
              <a:t>deepest adjacent node. No node. Pop H, C. Now A has one unvisited node D, push D and mark visited  Output</a:t>
            </a:r>
            <a:r>
              <a:rPr lang="en-US" dirty="0"/>
              <a:t>: S A </a:t>
            </a:r>
            <a:r>
              <a:rPr lang="en-US" dirty="0" smtClean="0"/>
              <a:t>C G H 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5"/>
            <a:endCxn id="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30646"/>
              </p:ext>
            </p:extLst>
          </p:nvPr>
        </p:nvGraphicFramePr>
        <p:xfrm>
          <a:off x="7264419" y="1148103"/>
          <a:ext cx="794624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24">
                  <a:extLst>
                    <a:ext uri="{9D8B030D-6E8A-4147-A177-3AD203B41FA5}">
                      <a16:colId xmlns:a16="http://schemas.microsoft.com/office/drawing/2014/main" val="41418430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44517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376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27185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49199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373858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7128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18111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4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4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914400"/>
            <a:ext cx="8307387" cy="5191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next node in stack is now, D. No unvisited deepest adjacent node. Pop D, A. Now S has one unvisited node B, push B and mark visited  </a:t>
            </a:r>
          </a:p>
          <a:p>
            <a:r>
              <a:rPr lang="en-US" dirty="0" smtClean="0"/>
              <a:t>Output</a:t>
            </a:r>
            <a:r>
              <a:rPr lang="en-US" dirty="0"/>
              <a:t>: S A </a:t>
            </a:r>
            <a:r>
              <a:rPr lang="en-US" dirty="0" smtClean="0"/>
              <a:t>C G H D 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5"/>
            <a:endCxn id="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5220"/>
              </p:ext>
            </p:extLst>
          </p:nvPr>
        </p:nvGraphicFramePr>
        <p:xfrm>
          <a:off x="7264419" y="1148103"/>
          <a:ext cx="794624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24">
                  <a:extLst>
                    <a:ext uri="{9D8B030D-6E8A-4147-A177-3AD203B41FA5}">
                      <a16:colId xmlns:a16="http://schemas.microsoft.com/office/drawing/2014/main" val="41418430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44517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376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27185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49199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373858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7128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18111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4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3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914400"/>
            <a:ext cx="8307387" cy="5191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next node in stack is now, B. Two unvisited deepest adjacent node. Push E and mark visited  </a:t>
            </a:r>
          </a:p>
          <a:p>
            <a:r>
              <a:rPr lang="en-US" dirty="0" smtClean="0"/>
              <a:t>Output</a:t>
            </a:r>
            <a:r>
              <a:rPr lang="en-US" dirty="0"/>
              <a:t>: S A </a:t>
            </a:r>
            <a:r>
              <a:rPr lang="en-US" dirty="0" smtClean="0"/>
              <a:t>C G H D B 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5"/>
            <a:endCxn id="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99112"/>
              </p:ext>
            </p:extLst>
          </p:nvPr>
        </p:nvGraphicFramePr>
        <p:xfrm>
          <a:off x="7264419" y="1148103"/>
          <a:ext cx="794624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24">
                  <a:extLst>
                    <a:ext uri="{9D8B030D-6E8A-4147-A177-3AD203B41FA5}">
                      <a16:colId xmlns:a16="http://schemas.microsoft.com/office/drawing/2014/main" val="41418430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44517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376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27185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49199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373858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7128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18111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4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0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914400"/>
            <a:ext cx="8307387" cy="5191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next node in stack is now, E. No unvisited deepest adjacent node. Pop E. Now B has one unvisited node F. push F and mark visited  </a:t>
            </a:r>
          </a:p>
          <a:p>
            <a:r>
              <a:rPr lang="en-US" dirty="0" smtClean="0"/>
              <a:t>Output</a:t>
            </a:r>
            <a:r>
              <a:rPr lang="en-US" dirty="0"/>
              <a:t>: S A </a:t>
            </a:r>
            <a:r>
              <a:rPr lang="en-US" dirty="0" smtClean="0"/>
              <a:t>C G H D B E F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5"/>
            <a:endCxn id="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337884"/>
              </p:ext>
            </p:extLst>
          </p:nvPr>
        </p:nvGraphicFramePr>
        <p:xfrm>
          <a:off x="7264419" y="1148103"/>
          <a:ext cx="794624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24">
                  <a:extLst>
                    <a:ext uri="{9D8B030D-6E8A-4147-A177-3AD203B41FA5}">
                      <a16:colId xmlns:a16="http://schemas.microsoft.com/office/drawing/2014/main" val="41418430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44517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376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27185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49199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373858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7128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18111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4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8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914400"/>
            <a:ext cx="8307387" cy="5191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next node in stack is now, F. No unvisited deepest adjacent node. Pop F. Similarly pop B and finally S.</a:t>
            </a:r>
          </a:p>
          <a:p>
            <a:r>
              <a:rPr lang="en-US" dirty="0" smtClean="0"/>
              <a:t>Output</a:t>
            </a:r>
            <a:r>
              <a:rPr lang="en-US" dirty="0"/>
              <a:t>: S A </a:t>
            </a:r>
            <a:r>
              <a:rPr lang="en-US" dirty="0" smtClean="0"/>
              <a:t>C G H D B E F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5"/>
            <a:endCxn id="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93537"/>
              </p:ext>
            </p:extLst>
          </p:nvPr>
        </p:nvGraphicFramePr>
        <p:xfrm>
          <a:off x="7264419" y="1148103"/>
          <a:ext cx="794624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24">
                  <a:extLst>
                    <a:ext uri="{9D8B030D-6E8A-4147-A177-3AD203B41FA5}">
                      <a16:colId xmlns:a16="http://schemas.microsoft.com/office/drawing/2014/main" val="41418430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44517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376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27185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49199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373858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7128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18111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4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9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the whole tree is traversed using DFS and the path is:</a:t>
            </a:r>
          </a:p>
          <a:p>
            <a:pPr marL="1828800" lvl="4" indent="0">
              <a:buNone/>
            </a:pPr>
            <a:r>
              <a:rPr lang="en-US" dirty="0"/>
              <a:t>	</a:t>
            </a:r>
            <a:r>
              <a:rPr lang="en-US" dirty="0" smtClean="0"/>
              <a:t>S </a:t>
            </a:r>
            <a:r>
              <a:rPr lang="en-US" dirty="0"/>
              <a:t>A C G H D B E F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sz="2400" dirty="0"/>
              <a:t>DFS requires very less memory as it only needs to store a stack of the nodes on the path from root node to the current node.</a:t>
            </a:r>
          </a:p>
          <a:p>
            <a:pPr lvl="1"/>
            <a:r>
              <a:rPr lang="en-US" sz="2400" dirty="0"/>
              <a:t>It takes less time to reach to the goal node than BFS algorithm (if it traverses in the right path).</a:t>
            </a:r>
          </a:p>
          <a:p>
            <a:r>
              <a:rPr lang="en-US" dirty="0" smtClean="0"/>
              <a:t>Disadvantages </a:t>
            </a:r>
            <a:endParaRPr lang="en-US" dirty="0"/>
          </a:p>
          <a:p>
            <a:pPr lvl="1"/>
            <a:r>
              <a:rPr lang="en-US" sz="2400" dirty="0"/>
              <a:t>There is the possibility that many states keep re-occurring, and there is no guarantee of finding the solution.</a:t>
            </a:r>
          </a:p>
          <a:p>
            <a:pPr lvl="1"/>
            <a:r>
              <a:rPr lang="en-US" sz="2400" dirty="0"/>
              <a:t>DFS algorithm goes for deep down searching and sometime it may go to the infinite loop.</a:t>
            </a:r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535987" cy="4810125"/>
          </a:xfrm>
        </p:spPr>
        <p:txBody>
          <a:bodyPr/>
          <a:lstStyle/>
          <a:p>
            <a:r>
              <a:rPr lang="en-US" b="1" dirty="0"/>
              <a:t>Complete ?</a:t>
            </a:r>
          </a:p>
          <a:p>
            <a:pPr lvl="1"/>
            <a:r>
              <a:rPr lang="en-US" sz="2400" dirty="0" smtClean="0"/>
              <a:t>Complete within finite space but fails </a:t>
            </a:r>
            <a:r>
              <a:rPr lang="en-US" sz="2400" dirty="0"/>
              <a:t>in infinite-depth spaces, spaces with loops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sz="2400" dirty="0"/>
          </a:p>
          <a:p>
            <a:r>
              <a:rPr lang="en-US" b="1" dirty="0"/>
              <a:t>Optimal 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NO, </a:t>
            </a:r>
            <a:r>
              <a:rPr lang="en-US" sz="2400" dirty="0"/>
              <a:t>as it may generate a large number of steps or high cost to reach to the goal node.</a:t>
            </a:r>
            <a:endParaRPr lang="en-US" sz="2400" dirty="0" smtClean="0"/>
          </a:p>
          <a:p>
            <a:r>
              <a:rPr lang="en-US" b="1" dirty="0" smtClean="0"/>
              <a:t>Time </a:t>
            </a:r>
            <a:r>
              <a:rPr lang="en-US" b="1" dirty="0"/>
              <a:t>?</a:t>
            </a:r>
          </a:p>
          <a:p>
            <a:pPr lvl="1"/>
            <a:r>
              <a:rPr lang="en-US" sz="2400" dirty="0"/>
              <a:t>O(n), where n is the number of </a:t>
            </a:r>
            <a:r>
              <a:rPr lang="en-US" sz="2400" dirty="0" smtClean="0"/>
              <a:t>nodes traversed. </a:t>
            </a:r>
            <a:endParaRPr lang="en-US" sz="2400" b="1" dirty="0"/>
          </a:p>
          <a:p>
            <a:r>
              <a:rPr lang="en-US" b="1" dirty="0"/>
              <a:t>Space ?</a:t>
            </a:r>
          </a:p>
          <a:p>
            <a:pPr lvl="1"/>
            <a:r>
              <a:rPr lang="en-US" sz="2400" dirty="0" smtClean="0"/>
              <a:t>O(d</a:t>
            </a:r>
            <a:r>
              <a:rPr lang="en-US" sz="2400" dirty="0"/>
              <a:t>), where d is the maximum depth of the tree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Depth-Limited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to depth-first search with a predetermined limit, to guarantee that the algorithm ends.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node at the depth limit </a:t>
            </a:r>
            <a:r>
              <a:rPr lang="en-US" dirty="0" smtClean="0">
                <a:solidFill>
                  <a:srgbClr val="FF0000"/>
                </a:solidFill>
              </a:rPr>
              <a:t>will be treated </a:t>
            </a:r>
            <a:r>
              <a:rPr lang="en-US" dirty="0">
                <a:solidFill>
                  <a:srgbClr val="FF0000"/>
                </a:solidFill>
              </a:rPr>
              <a:t>as it has no successor nodes further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solve the drawback of the infinite path in </a:t>
            </a:r>
            <a:r>
              <a:rPr lang="en-US" dirty="0" smtClean="0"/>
              <a:t>the DFS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terminated with two Conditions of failure:</a:t>
            </a:r>
          </a:p>
          <a:p>
            <a:pPr lvl="1"/>
            <a:r>
              <a:rPr lang="en-US" sz="2400" b="1" dirty="0"/>
              <a:t>Standard failure value</a:t>
            </a:r>
            <a:r>
              <a:rPr lang="en-US" sz="2400" dirty="0"/>
              <a:t>: It indicates that problem does not have any solution.</a:t>
            </a:r>
          </a:p>
          <a:p>
            <a:pPr lvl="1"/>
            <a:r>
              <a:rPr lang="en-US" sz="2400" b="1" dirty="0"/>
              <a:t>Cutoff failure value</a:t>
            </a:r>
            <a:r>
              <a:rPr lang="en-US" sz="2400" dirty="0"/>
              <a:t>: It defines no solution for the problem within a given depth limit.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S</a:t>
            </a:r>
            <a:r>
              <a:rPr lang="en-US" dirty="0" smtClean="0"/>
              <a:t>earch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535987" cy="4810125"/>
          </a:xfrm>
        </p:spPr>
        <p:txBody>
          <a:bodyPr/>
          <a:lstStyle/>
          <a:p>
            <a:r>
              <a:rPr lang="en-US" sz="2600" dirty="0" smtClean="0"/>
              <a:t>Use </a:t>
            </a:r>
            <a:r>
              <a:rPr lang="en-US" sz="2600" dirty="0"/>
              <a:t>only the information available in the problem definition</a:t>
            </a:r>
          </a:p>
          <a:p>
            <a:r>
              <a:rPr lang="en-US" sz="2600" dirty="0" smtClean="0"/>
              <a:t>Carried </a:t>
            </a:r>
            <a:r>
              <a:rPr lang="en-US" sz="2600" dirty="0"/>
              <a:t>out without any additional information that is already provided in the problem </a:t>
            </a:r>
            <a:r>
              <a:rPr lang="en-US" sz="2600" dirty="0" smtClean="0"/>
              <a:t>statement</a:t>
            </a:r>
          </a:p>
          <a:p>
            <a:pPr lvl="1"/>
            <a:r>
              <a:rPr lang="en-US" sz="2400" dirty="0"/>
              <a:t>How to traverse the tree, how to identify leaf and goal </a:t>
            </a:r>
            <a:r>
              <a:rPr lang="en-US" sz="2400" dirty="0" smtClean="0"/>
              <a:t>nodes</a:t>
            </a:r>
          </a:p>
          <a:p>
            <a:r>
              <a:rPr lang="en-US" sz="2600" dirty="0" smtClean="0"/>
              <a:t>Solution </a:t>
            </a:r>
            <a:r>
              <a:rPr lang="en-US" sz="2600" dirty="0"/>
              <a:t>cost is not taken into </a:t>
            </a:r>
            <a:r>
              <a:rPr lang="en-US" sz="2600" dirty="0" smtClean="0"/>
              <a:t>account</a:t>
            </a:r>
          </a:p>
          <a:p>
            <a:endParaRPr lang="en-US" sz="2600" dirty="0"/>
          </a:p>
          <a:p>
            <a:pPr lvl="1"/>
            <a:r>
              <a:rPr lang="en-US" sz="2600" dirty="0"/>
              <a:t>Breadth-first </a:t>
            </a:r>
            <a:r>
              <a:rPr lang="en-US" sz="2600" dirty="0" smtClean="0"/>
              <a:t>search</a:t>
            </a:r>
          </a:p>
          <a:p>
            <a:pPr lvl="1"/>
            <a:r>
              <a:rPr lang="en-US" sz="2600" dirty="0"/>
              <a:t>Depth-first </a:t>
            </a:r>
            <a:r>
              <a:rPr lang="en-US" sz="2600" dirty="0" smtClean="0"/>
              <a:t>search</a:t>
            </a:r>
            <a:endParaRPr lang="en-US" sz="2600" dirty="0"/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Depth-limited search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Uniform-cost </a:t>
            </a:r>
            <a:r>
              <a:rPr lang="en-US" sz="2600" dirty="0">
                <a:solidFill>
                  <a:srgbClr val="FF0000"/>
                </a:solidFill>
              </a:rPr>
              <a:t>search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Iterative </a:t>
            </a:r>
            <a:r>
              <a:rPr lang="en-US" sz="2600" dirty="0">
                <a:solidFill>
                  <a:srgbClr val="FF0000"/>
                </a:solidFill>
              </a:rPr>
              <a:t>deepening search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with depth limit of 2.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Will traverse downward until level 2. if finds goal, terminates otherwise expand downwards by increasing depth limit (Level number)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133601"/>
            <a:ext cx="4810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sz="2400" dirty="0"/>
              <a:t>Depth-limited search is Memory efficient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Disadvantages </a:t>
            </a:r>
            <a:endParaRPr lang="en-US" dirty="0"/>
          </a:p>
          <a:p>
            <a:pPr lvl="1"/>
            <a:r>
              <a:rPr lang="en-US" sz="2400" dirty="0"/>
              <a:t>Depth-limited search also has a disadvantage of incompleteness.</a:t>
            </a:r>
          </a:p>
          <a:p>
            <a:pPr lvl="1"/>
            <a:r>
              <a:rPr lang="en-US" sz="2400" dirty="0"/>
              <a:t>It may not be optimal if the problem has more than one </a:t>
            </a:r>
            <a:r>
              <a:rPr lang="en-US" sz="2400" dirty="0" smtClean="0"/>
              <a:t>solution.</a:t>
            </a:r>
            <a:endParaRPr lang="en-US" sz="2400" dirty="0"/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Performance Measurement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535987" cy="4810125"/>
          </a:xfrm>
        </p:spPr>
        <p:txBody>
          <a:bodyPr/>
          <a:lstStyle/>
          <a:p>
            <a:r>
              <a:rPr lang="en-US" b="1" dirty="0"/>
              <a:t>Complete ?</a:t>
            </a:r>
          </a:p>
          <a:p>
            <a:pPr lvl="1"/>
            <a:r>
              <a:rPr lang="en-US" sz="2400" dirty="0"/>
              <a:t>complete if the solution is above the depth-limit.</a:t>
            </a:r>
          </a:p>
          <a:p>
            <a:r>
              <a:rPr lang="en-US" b="1" dirty="0" smtClean="0"/>
              <a:t>Optimal </a:t>
            </a:r>
            <a:r>
              <a:rPr lang="en-US" b="1" dirty="0"/>
              <a:t>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Yes (only if </a:t>
            </a:r>
            <a:r>
              <a:rPr lang="en-US" sz="2400" dirty="0" smtClean="0">
                <a:solidFill>
                  <a:srgbClr val="FF0000"/>
                </a:solidFill>
              </a:rPr>
              <a:t>l </a:t>
            </a:r>
            <a:r>
              <a:rPr lang="en-US" sz="2400" dirty="0">
                <a:solidFill>
                  <a:srgbClr val="FF0000"/>
                </a:solidFill>
              </a:rPr>
              <a:t>&gt; d</a:t>
            </a:r>
            <a:r>
              <a:rPr lang="en-US" sz="2400" dirty="0" smtClean="0">
                <a:solidFill>
                  <a:srgbClr val="FF0000"/>
                </a:solidFill>
              </a:rPr>
              <a:t>) </a:t>
            </a:r>
            <a:r>
              <a:rPr lang="en-US" sz="2400" dirty="0" smtClean="0"/>
              <a:t>i.e. </a:t>
            </a:r>
            <a:r>
              <a:rPr lang="en-US" sz="2400" dirty="0"/>
              <a:t>depth </a:t>
            </a:r>
            <a:r>
              <a:rPr lang="en-US" sz="2400" dirty="0" smtClean="0"/>
              <a:t>limit is above </a:t>
            </a:r>
            <a:r>
              <a:rPr lang="en-US" sz="2400" dirty="0"/>
              <a:t>the maximum depth of the </a:t>
            </a:r>
            <a:r>
              <a:rPr lang="en-US" sz="2400" dirty="0" smtClean="0"/>
              <a:t>tree</a:t>
            </a:r>
          </a:p>
          <a:p>
            <a:r>
              <a:rPr lang="en-US" b="1" dirty="0" smtClean="0"/>
              <a:t>Time </a:t>
            </a:r>
            <a:r>
              <a:rPr lang="en-US" b="1" dirty="0"/>
              <a:t>?</a:t>
            </a:r>
          </a:p>
          <a:p>
            <a:pPr lvl="1"/>
            <a:r>
              <a:rPr lang="en-US" sz="2400" dirty="0"/>
              <a:t>O(</a:t>
            </a:r>
            <a:r>
              <a:rPr lang="en-US" sz="2400" dirty="0" err="1"/>
              <a:t>b</a:t>
            </a:r>
            <a:r>
              <a:rPr lang="en-US" sz="2400" baseline="30000" dirty="0" err="1"/>
              <a:t>l</a:t>
            </a:r>
            <a:r>
              <a:rPr lang="en-US" sz="2400" dirty="0"/>
              <a:t>)  where, l -&gt; </a:t>
            </a:r>
            <a:r>
              <a:rPr lang="en-US" sz="2400" dirty="0" smtClean="0"/>
              <a:t>depth-limit, b-&gt; node at every state</a:t>
            </a:r>
          </a:p>
          <a:p>
            <a:r>
              <a:rPr lang="en-US" b="1" dirty="0" smtClean="0"/>
              <a:t>Space </a:t>
            </a:r>
            <a:r>
              <a:rPr lang="en-US" b="1" dirty="0"/>
              <a:t>?</a:t>
            </a:r>
          </a:p>
          <a:p>
            <a:pPr lvl="1"/>
            <a:r>
              <a:rPr lang="en-US" sz="2400" dirty="0"/>
              <a:t>O(</a:t>
            </a:r>
            <a:r>
              <a:rPr lang="en-US" sz="2400" dirty="0" err="1"/>
              <a:t>bl</a:t>
            </a:r>
            <a:r>
              <a:rPr lang="en-US" sz="2400" dirty="0"/>
              <a:t>).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459787" cy="481012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searching algorithm </a:t>
            </a:r>
            <a:r>
              <a:rPr lang="en-US" dirty="0" smtClean="0"/>
              <a:t>to traverse </a:t>
            </a:r>
            <a:r>
              <a:rPr lang="en-US" dirty="0"/>
              <a:t>a weighted tree or </a:t>
            </a:r>
            <a:r>
              <a:rPr lang="en-US" dirty="0" smtClean="0"/>
              <a:t>graph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different cost is available for each </a:t>
            </a:r>
            <a:r>
              <a:rPr lang="en-US" dirty="0" smtClean="0"/>
              <a:t>edge</a:t>
            </a:r>
          </a:p>
          <a:p>
            <a:r>
              <a:rPr lang="en-US" dirty="0"/>
              <a:t>The primary goal </a:t>
            </a:r>
            <a:r>
              <a:rPr lang="en-US" dirty="0" smtClean="0"/>
              <a:t>is </a:t>
            </a:r>
            <a:r>
              <a:rPr lang="en-US" dirty="0"/>
              <a:t>to find a path to the goal </a:t>
            </a:r>
            <a:r>
              <a:rPr lang="en-US" dirty="0" smtClean="0"/>
              <a:t>node, having the </a:t>
            </a:r>
            <a:r>
              <a:rPr lang="en-US" dirty="0"/>
              <a:t>lowest cumulative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It </a:t>
            </a:r>
            <a:r>
              <a:rPr lang="en-US" dirty="0"/>
              <a:t>searches</a:t>
            </a:r>
            <a:r>
              <a:rPr lang="en-US" dirty="0" smtClean="0"/>
              <a:t> next nodes </a:t>
            </a:r>
            <a:r>
              <a:rPr lang="en-US" dirty="0"/>
              <a:t>according to their path </a:t>
            </a:r>
            <a:r>
              <a:rPr lang="en-US" dirty="0" smtClean="0"/>
              <a:t>costs </a:t>
            </a:r>
          </a:p>
          <a:p>
            <a:r>
              <a:rPr lang="en-US" dirty="0"/>
              <a:t>I</a:t>
            </a:r>
            <a:r>
              <a:rPr lang="en-US" dirty="0" smtClean="0"/>
              <a:t>mplemented </a:t>
            </a:r>
            <a:r>
              <a:rPr lang="en-US" dirty="0"/>
              <a:t>by the priority queue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i.e. </a:t>
            </a:r>
            <a:r>
              <a:rPr lang="en-US" dirty="0"/>
              <a:t>It gives maximum priority to the lowest cumulative cost</a:t>
            </a:r>
          </a:p>
          <a:p>
            <a:r>
              <a:rPr lang="en-US" dirty="0" smtClean="0"/>
              <a:t>If </a:t>
            </a:r>
            <a:r>
              <a:rPr lang="en-US" dirty="0"/>
              <a:t>the path cost of all edges is the </a:t>
            </a:r>
            <a:r>
              <a:rPr lang="en-US" dirty="0" smtClean="0"/>
              <a:t>same, its simply BFS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sz="2400" dirty="0"/>
              <a:t>optimal because at every state the path with the least cost is chosen.</a:t>
            </a:r>
          </a:p>
          <a:p>
            <a:endParaRPr lang="en-US" dirty="0" smtClean="0"/>
          </a:p>
          <a:p>
            <a:r>
              <a:rPr lang="en-US" dirty="0" smtClean="0"/>
              <a:t>Disadvantages </a:t>
            </a:r>
            <a:endParaRPr lang="en-US" dirty="0"/>
          </a:p>
          <a:p>
            <a:pPr lvl="1"/>
            <a:r>
              <a:rPr lang="en-US" sz="2400" b="1" dirty="0"/>
              <a:t>It does not care about the number of steps </a:t>
            </a:r>
            <a:r>
              <a:rPr lang="en-US" sz="2400" b="1" dirty="0" smtClean="0"/>
              <a:t>involved </a:t>
            </a:r>
            <a:r>
              <a:rPr lang="en-US" sz="2400" dirty="0"/>
              <a:t>in searching and only concerned about path cost. </a:t>
            </a:r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Performance Measurement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535987" cy="4810125"/>
          </a:xfrm>
        </p:spPr>
        <p:txBody>
          <a:bodyPr/>
          <a:lstStyle/>
          <a:p>
            <a:r>
              <a:rPr lang="en-US" b="1" dirty="0"/>
              <a:t>Complete ?</a:t>
            </a:r>
          </a:p>
          <a:p>
            <a:pPr lvl="1"/>
            <a:r>
              <a:rPr lang="en-US" sz="2400" dirty="0" smtClean="0"/>
              <a:t>Yes, finds a solution if there is a solution.  </a:t>
            </a:r>
            <a:endParaRPr lang="en-US" sz="2400" dirty="0"/>
          </a:p>
          <a:p>
            <a:r>
              <a:rPr lang="en-US" b="1" dirty="0" smtClean="0"/>
              <a:t>Optimal </a:t>
            </a:r>
            <a:r>
              <a:rPr lang="en-US" b="1" dirty="0"/>
              <a:t>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Optimal </a:t>
            </a:r>
            <a:r>
              <a:rPr lang="en-US" sz="2400" dirty="0">
                <a:solidFill>
                  <a:srgbClr val="FF0000"/>
                </a:solidFill>
              </a:rPr>
              <a:t>as it only selects a path with the lowest path cost.</a:t>
            </a:r>
          </a:p>
          <a:p>
            <a:r>
              <a:rPr lang="en-US" b="1" dirty="0" smtClean="0"/>
              <a:t>Time </a:t>
            </a:r>
            <a:r>
              <a:rPr lang="en-US" b="1" dirty="0"/>
              <a:t>?</a:t>
            </a:r>
          </a:p>
          <a:p>
            <a:pPr lvl="1"/>
            <a:r>
              <a:rPr lang="en-US" sz="2400" dirty="0"/>
              <a:t>O(b</a:t>
            </a:r>
            <a:r>
              <a:rPr lang="en-US" sz="2400" baseline="30000" dirty="0"/>
              <a:t>(c/</a:t>
            </a:r>
            <a:r>
              <a:rPr lang="en-US" sz="2400" b="1" baseline="30000" dirty="0"/>
              <a:t>ϵ</a:t>
            </a:r>
            <a:r>
              <a:rPr lang="en-US" sz="2400" baseline="30000" dirty="0"/>
              <a:t>)</a:t>
            </a:r>
            <a:r>
              <a:rPr lang="en-US" sz="2400" dirty="0"/>
              <a:t>)   where, </a:t>
            </a:r>
            <a:r>
              <a:rPr lang="en-US" sz="2400" b="1" dirty="0"/>
              <a:t>ϵ -&gt; is the lowest cost, c -&gt; optimal cost</a:t>
            </a:r>
            <a:endParaRPr lang="en-US" sz="2400" dirty="0" smtClean="0"/>
          </a:p>
          <a:p>
            <a:r>
              <a:rPr lang="en-US" b="1" dirty="0" smtClean="0"/>
              <a:t>Space ?</a:t>
            </a:r>
          </a:p>
          <a:p>
            <a:pPr lvl="1"/>
            <a:r>
              <a:rPr lang="en-US" dirty="0"/>
              <a:t>O(b</a:t>
            </a:r>
            <a:r>
              <a:rPr lang="en-US" baseline="30000" dirty="0"/>
              <a:t>(c/</a:t>
            </a:r>
            <a:r>
              <a:rPr lang="en-US" b="1" baseline="30000" dirty="0"/>
              <a:t>ϵ</a:t>
            </a:r>
            <a:r>
              <a:rPr lang="en-US" baseline="30000" dirty="0"/>
              <a:t>)</a:t>
            </a:r>
            <a:r>
              <a:rPr lang="en-US" dirty="0"/>
              <a:t>) 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the best path and also calculate the cost.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456" y="2057400"/>
            <a:ext cx="5829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Solution??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78830"/>
            <a:ext cx="5662612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Iterative deepening Depth First Search(IDDFS)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combination of DFS and BFS </a:t>
            </a:r>
            <a:r>
              <a:rPr lang="en-US" dirty="0" smtClean="0"/>
              <a:t>algorithms</a:t>
            </a:r>
          </a:p>
          <a:p>
            <a:r>
              <a:rPr lang="en-US" dirty="0"/>
              <a:t>It searches for the best depth in each </a:t>
            </a:r>
            <a:r>
              <a:rPr lang="en-US" dirty="0" smtClean="0"/>
              <a:t>iteration</a:t>
            </a:r>
          </a:p>
          <a:p>
            <a:r>
              <a:rPr lang="en-US" dirty="0" smtClean="0"/>
              <a:t>Searches </a:t>
            </a:r>
            <a:r>
              <a:rPr lang="en-US" dirty="0"/>
              <a:t>until a certain depth and the depth keeps increasing at every iteration until it reaches the goal state.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sz="2400" dirty="0" smtClean="0"/>
              <a:t>It combines </a:t>
            </a:r>
            <a:r>
              <a:rPr lang="en-US" sz="2400" dirty="0"/>
              <a:t>the benefits of BFS and DFS search algorithm in terms of fast search and memory efficiency.</a:t>
            </a:r>
          </a:p>
          <a:p>
            <a:r>
              <a:rPr lang="en-US" dirty="0" smtClean="0"/>
              <a:t>Disadvantages:</a:t>
            </a:r>
            <a:endParaRPr lang="en-US" dirty="0"/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ain </a:t>
            </a:r>
            <a:r>
              <a:rPr lang="en-US" sz="2400" dirty="0"/>
              <a:t>drawback </a:t>
            </a:r>
            <a:r>
              <a:rPr lang="en-US" sz="2400" dirty="0" smtClean="0"/>
              <a:t>is </a:t>
            </a:r>
            <a:r>
              <a:rPr lang="en-US" sz="2400" dirty="0"/>
              <a:t>that it repeats all the work of the previous phase.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/>
              <a:t>1'st Iteration-----&gt; A</a:t>
            </a:r>
            <a:br>
              <a:rPr lang="en-US" sz="2400" dirty="0"/>
            </a:br>
            <a:r>
              <a:rPr lang="en-US" sz="2400" dirty="0"/>
              <a:t>2'nd Iteration----&gt; A, B, C</a:t>
            </a:r>
            <a:br>
              <a:rPr lang="en-US" sz="2400" dirty="0"/>
            </a:br>
            <a:r>
              <a:rPr lang="en-US" sz="2400" dirty="0"/>
              <a:t>3'rd Iteration------&gt;A, B, D, E, C, F, G</a:t>
            </a:r>
            <a:br>
              <a:rPr lang="en-US" sz="2400" dirty="0"/>
            </a:br>
            <a:r>
              <a:rPr lang="en-US" sz="2400" dirty="0"/>
              <a:t>4'th Iteration------&gt;A, B, D, H, I, E, C, F, K, G</a:t>
            </a:r>
            <a:br>
              <a:rPr lang="en-US" sz="2400" dirty="0"/>
            </a:br>
            <a:r>
              <a:rPr lang="en-US" sz="2400" dirty="0"/>
              <a:t>In the fourth iteration, the algorithm will find the goal node.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95401"/>
            <a:ext cx="5410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</a:t>
            </a:r>
            <a:r>
              <a:rPr lang="en-US" dirty="0" smtClean="0"/>
              <a:t>search 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most common search strategy for traversing a tree or </a:t>
            </a:r>
            <a:r>
              <a:rPr lang="en-US" dirty="0" smtClean="0"/>
              <a:t>graph</a:t>
            </a:r>
          </a:p>
          <a:p>
            <a:r>
              <a:rPr lang="en-US" dirty="0"/>
              <a:t>This algorithm searches breadthwise in a tree or graph and progresses downward level by </a:t>
            </a:r>
            <a:r>
              <a:rPr lang="en-US" dirty="0" smtClean="0"/>
              <a:t>level</a:t>
            </a:r>
          </a:p>
          <a:p>
            <a:r>
              <a:rPr lang="en-US" dirty="0"/>
              <a:t>The breadth-first search algorithm is an example of a general-graph search algorithm.</a:t>
            </a:r>
          </a:p>
          <a:p>
            <a:endParaRPr lang="en-US" dirty="0" smtClean="0"/>
          </a:p>
          <a:p>
            <a:r>
              <a:rPr lang="en-US" dirty="0" smtClean="0"/>
              <a:t>Breadth-first </a:t>
            </a:r>
            <a:r>
              <a:rPr lang="en-US" dirty="0"/>
              <a:t>search implemented using FIFO queue data structure.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6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Performance Measurement 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535987" cy="4810125"/>
          </a:xfrm>
        </p:spPr>
        <p:txBody>
          <a:bodyPr/>
          <a:lstStyle/>
          <a:p>
            <a:r>
              <a:rPr lang="en-US" b="1" dirty="0"/>
              <a:t>Complete ?</a:t>
            </a:r>
          </a:p>
          <a:p>
            <a:pPr lvl="1"/>
            <a:r>
              <a:rPr lang="en-US" sz="2400" dirty="0" smtClean="0"/>
              <a:t>Yes, (by limiting the depth).  </a:t>
            </a:r>
            <a:endParaRPr lang="en-US" sz="2400" dirty="0"/>
          </a:p>
          <a:p>
            <a:r>
              <a:rPr lang="en-US" b="1" dirty="0" smtClean="0"/>
              <a:t>Optimal </a:t>
            </a:r>
            <a:r>
              <a:rPr lang="en-US" b="1" dirty="0"/>
              <a:t>?</a:t>
            </a:r>
          </a:p>
          <a:p>
            <a:pPr lvl="1"/>
            <a:r>
              <a:rPr lang="en-US" sz="2400" dirty="0"/>
              <a:t>Yes (if step cost is uniform</a:t>
            </a:r>
            <a:r>
              <a:rPr lang="en-US" sz="2400" dirty="0" smtClean="0"/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b="1" dirty="0" smtClean="0"/>
              <a:t>Time </a:t>
            </a:r>
            <a:r>
              <a:rPr lang="en-US" b="1" dirty="0"/>
              <a:t>?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/>
              <a:t>), where  ‘b‘ – maximum branching factor in a </a:t>
            </a:r>
            <a:r>
              <a:rPr lang="en-US" dirty="0" smtClean="0"/>
              <a:t>tree and ‘d</a:t>
            </a:r>
            <a:r>
              <a:rPr lang="en-US" dirty="0"/>
              <a:t>‘ – the depth of the least-cost solution</a:t>
            </a:r>
            <a:r>
              <a:rPr lang="en-US" dirty="0" smtClean="0"/>
              <a:t>.</a:t>
            </a:r>
            <a:endParaRPr lang="en-US" sz="2400" dirty="0" smtClean="0"/>
          </a:p>
          <a:p>
            <a:r>
              <a:rPr lang="en-US" b="1" dirty="0" smtClean="0"/>
              <a:t>Space ?</a:t>
            </a:r>
          </a:p>
          <a:p>
            <a:pPr lvl="1"/>
            <a:r>
              <a:rPr lang="en-US" dirty="0"/>
              <a:t>O(</a:t>
            </a:r>
            <a:r>
              <a:rPr lang="en-US" dirty="0" err="1"/>
              <a:t>bd</a:t>
            </a:r>
            <a:r>
              <a:rPr lang="en-US" dirty="0" smtClean="0"/>
              <a:t>)</a:t>
            </a:r>
            <a:r>
              <a:rPr lang="en-US" dirty="0"/>
              <a:t> 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Monotype Sorts" pitchFamily="-84" charset="2"/>
              <a:buNone/>
            </a:pPr>
            <a:endParaRPr lang="en-US" altLang="en-US" sz="4000" smtClean="0"/>
          </a:p>
          <a:p>
            <a:pPr marL="0" indent="0" algn="ctr">
              <a:buFont typeface="Monotype Sorts" pitchFamily="-84" charset="2"/>
              <a:buNone/>
            </a:pPr>
            <a:endParaRPr lang="en-US" altLang="en-US" sz="4000" smtClean="0"/>
          </a:p>
          <a:p>
            <a:pPr marL="0" indent="0" algn="ctr">
              <a:buFont typeface="Monotype Sorts" pitchFamily="-84" charset="2"/>
              <a:buNone/>
            </a:pPr>
            <a:r>
              <a:rPr lang="en-US" altLang="en-US" sz="400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908" y="1295400"/>
            <a:ext cx="855518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S be the start state </a:t>
            </a:r>
            <a:endParaRPr lang="en-US" dirty="0" smtClean="0"/>
          </a:p>
          <a:p>
            <a:pPr lvl="1"/>
            <a:r>
              <a:rPr lang="en-US" dirty="0" smtClean="0"/>
              <a:t>Initialize </a:t>
            </a:r>
            <a:r>
              <a:rPr lang="en-US" dirty="0"/>
              <a:t>Q with the start node Q=(S) as the only entry; set Visited = (S)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Q is empty, fail. Else pick node X from Q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X is a goal, return X, we’ve reached the goal </a:t>
            </a:r>
            <a:endParaRPr lang="en-US" dirty="0" smtClean="0"/>
          </a:p>
          <a:p>
            <a:pPr lvl="1"/>
            <a:r>
              <a:rPr lang="en-US" dirty="0" smtClean="0"/>
              <a:t>(Otherwise</a:t>
            </a:r>
            <a:r>
              <a:rPr lang="en-US" dirty="0"/>
              <a:t>) Remove X from Q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all the children of state X not in Visited 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/>
              <a:t>these to Q; Add Children of X to Visited </a:t>
            </a:r>
            <a:endParaRPr lang="en-US" dirty="0" smtClean="0"/>
          </a:p>
          <a:p>
            <a:pPr lvl="1"/>
            <a:r>
              <a:rPr lang="en-US" dirty="0" smtClean="0"/>
              <a:t>Go </a:t>
            </a:r>
            <a:r>
              <a:rPr lang="en-US" dirty="0"/>
              <a:t>to Step 2 </a:t>
            </a:r>
          </a:p>
        </p:txBody>
      </p:sp>
    </p:spTree>
    <p:extLst>
      <p:ext uri="{BB962C8B-B14F-4D97-AF65-F5344CB8AC3E}">
        <p14:creationId xmlns:p14="http://schemas.microsoft.com/office/powerpoint/2010/main" val="27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S in output, mark as visited, and make first currently working node (CWN), check for goal</a:t>
            </a:r>
          </a:p>
          <a:p>
            <a:r>
              <a:rPr lang="en-US" dirty="0" smtClean="0"/>
              <a:t>Output: 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4" idx="3"/>
            <a:endCxn id="12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2" idx="3"/>
            <a:endCxn id="10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>
            <a:stCxn id="4" idx="5"/>
            <a:endCxn id="5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stCxn id="5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stCxn id="5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77287"/>
              </p:ext>
            </p:extLst>
          </p:nvPr>
        </p:nvGraphicFramePr>
        <p:xfrm>
          <a:off x="2895881" y="49955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274785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96574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94643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9330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0042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3611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08854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25965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2165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470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690331"/>
                  </a:ext>
                </a:extLst>
              </a:tr>
            </a:tbl>
          </a:graphicData>
        </a:graphic>
      </p:graphicFrame>
      <p:sp>
        <p:nvSpPr>
          <p:cNvPr id="36" name="Right Arrow 35"/>
          <p:cNvSpPr/>
          <p:nvPr/>
        </p:nvSpPr>
        <p:spPr bwMode="auto">
          <a:xfrm>
            <a:off x="2436047" y="1295400"/>
            <a:ext cx="916754" cy="444126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08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S is not goal, Check </a:t>
            </a:r>
            <a:r>
              <a:rPr lang="en-US" dirty="0"/>
              <a:t>all unvisited adjacent </a:t>
            </a:r>
            <a:r>
              <a:rPr lang="en-US" dirty="0" smtClean="0"/>
              <a:t>nodes of S, </a:t>
            </a:r>
            <a:r>
              <a:rPr lang="en-US" dirty="0" err="1" smtClean="0"/>
              <a:t>enqueue</a:t>
            </a:r>
            <a:r>
              <a:rPr lang="en-US" dirty="0" smtClean="0"/>
              <a:t> them </a:t>
            </a:r>
            <a:r>
              <a:rPr lang="en-US" dirty="0"/>
              <a:t>and also mark as visited</a:t>
            </a:r>
          </a:p>
          <a:p>
            <a:r>
              <a:rPr lang="en-US" dirty="0"/>
              <a:t>Output: S A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62005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4" idx="3"/>
            <a:endCxn id="12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38362" y="3823038"/>
            <a:ext cx="497684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5"/>
            <a:endCxn id="7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61096"/>
              </p:ext>
            </p:extLst>
          </p:nvPr>
        </p:nvGraphicFramePr>
        <p:xfrm>
          <a:off x="2895881" y="49955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274785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96574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94643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9330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0042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3611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08854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25965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2165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470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690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0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_1genr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_1genr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_1genr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</Template>
  <TotalTime>17961</TotalTime>
  <Words>2353</Words>
  <Application>Microsoft Office PowerPoint</Application>
  <PresentationFormat>On-screen Show (4:3)</PresentationFormat>
  <Paragraphs>747</Paragraphs>
  <Slides>51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ＭＳ Ｐゴシック</vt:lpstr>
      <vt:lpstr>ＭＳ Ｐゴシック</vt:lpstr>
      <vt:lpstr>SimSun</vt:lpstr>
      <vt:lpstr>Arial</vt:lpstr>
      <vt:lpstr>Monotype Sorts</vt:lpstr>
      <vt:lpstr>Times New Roman</vt:lpstr>
      <vt:lpstr>ヒラギノ角ゴ ProN W3</vt:lpstr>
      <vt:lpstr>e_1genrl</vt:lpstr>
      <vt:lpstr>Artificial Intelligence    </vt:lpstr>
      <vt:lpstr>Outline</vt:lpstr>
      <vt:lpstr>Properties of Search Algorithms</vt:lpstr>
      <vt:lpstr>Uninformed Search Algorithms</vt:lpstr>
      <vt:lpstr>Breadth-first search (BFS)</vt:lpstr>
      <vt:lpstr>Contd..</vt:lpstr>
      <vt:lpstr>Simple search algorithm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Pros and Cons</vt:lpstr>
      <vt:lpstr>Performance Measurement</vt:lpstr>
      <vt:lpstr>Task</vt:lpstr>
      <vt:lpstr>Depth-first search (BFS)</vt:lpstr>
      <vt:lpstr>Contd..</vt:lpstr>
      <vt:lpstr>Example</vt:lpstr>
      <vt:lpstr>Example</vt:lpstr>
      <vt:lpstr>Example</vt:lpstr>
      <vt:lpstr>Example</vt:lpstr>
      <vt:lpstr>Example</vt:lpstr>
      <vt:lpstr>Example</vt:lpstr>
      <vt:lpstr>Contd..</vt:lpstr>
      <vt:lpstr>Example</vt:lpstr>
      <vt:lpstr>Example</vt:lpstr>
      <vt:lpstr>Example</vt:lpstr>
      <vt:lpstr>Example</vt:lpstr>
      <vt:lpstr>Example</vt:lpstr>
      <vt:lpstr>Contd..</vt:lpstr>
      <vt:lpstr>Pros and Cons</vt:lpstr>
      <vt:lpstr>Performance Measurement </vt:lpstr>
      <vt:lpstr>Depth-Limited Search Algorithm</vt:lpstr>
      <vt:lpstr>Contd..</vt:lpstr>
      <vt:lpstr>Pros and Cons</vt:lpstr>
      <vt:lpstr>Performance Measurement </vt:lpstr>
      <vt:lpstr>Uniform-cost Search </vt:lpstr>
      <vt:lpstr>Pros and Cons</vt:lpstr>
      <vt:lpstr>Performance Measurement </vt:lpstr>
      <vt:lpstr>Task</vt:lpstr>
      <vt:lpstr>Optimal Solution??</vt:lpstr>
      <vt:lpstr>Iterative deepening Depth First Search(IDDFS)</vt:lpstr>
      <vt:lpstr>Contd..</vt:lpstr>
      <vt:lpstr>Performance Measurement </vt:lpstr>
      <vt:lpstr>PowerPoint Presentation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student</dc:creator>
  <cp:lastModifiedBy>Windows User</cp:lastModifiedBy>
  <cp:revision>352</cp:revision>
  <dcterms:created xsi:type="dcterms:W3CDTF">2007-01-18T14:32:37Z</dcterms:created>
  <dcterms:modified xsi:type="dcterms:W3CDTF">2022-02-27T14:06:47Z</dcterms:modified>
</cp:coreProperties>
</file>