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7" r:id="rId2"/>
    <p:sldId id="341" r:id="rId3"/>
    <p:sldId id="431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21" r:id="rId13"/>
    <p:sldId id="520" r:id="rId14"/>
    <p:sldId id="505" r:id="rId15"/>
    <p:sldId id="506" r:id="rId16"/>
    <p:sldId id="507" r:id="rId17"/>
    <p:sldId id="508" r:id="rId18"/>
    <p:sldId id="509" r:id="rId19"/>
    <p:sldId id="510" r:id="rId20"/>
    <p:sldId id="515" r:id="rId21"/>
    <p:sldId id="516" r:id="rId22"/>
    <p:sldId id="517" r:id="rId23"/>
    <p:sldId id="518" r:id="rId24"/>
    <p:sldId id="511" r:id="rId25"/>
    <p:sldId id="512" r:id="rId26"/>
    <p:sldId id="513" r:id="rId27"/>
    <p:sldId id="519" r:id="rId28"/>
    <p:sldId id="37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2" autoAdjust="0"/>
    <p:restoredTop sz="89781" autoAdjust="0"/>
  </p:normalViewPr>
  <p:slideViewPr>
    <p:cSldViewPr>
      <p:cViewPr varScale="1">
        <p:scale>
          <a:sx n="54" d="100"/>
          <a:sy n="54" d="100"/>
        </p:scale>
        <p:origin x="55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3E7A8C9-E367-4B4F-B613-A9E70566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8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29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30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A* Algorithm is popular because it is a technique that is used for finding path and graph traversals.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This algorithm is used by many web-based maps and games.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42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1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2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7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5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07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Basically these both are variants of</a:t>
            </a:r>
            <a:r>
              <a:rPr lang="en-US" b="1" baseline="0" dirty="0" smtClean="0"/>
              <a:t> best first search. 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4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42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8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Solved during online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03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9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8513" y="1295400"/>
            <a:ext cx="4078287" cy="232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8513" y="3776663"/>
            <a:ext cx="4078287" cy="2328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37DCF2-CD7A-47DE-80C8-F8C661C2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2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Linear Algebra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UET-</a:t>
            </a:r>
            <a:r>
              <a:rPr lang="en-US" err="1"/>
              <a:t>Taxila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5FE59B-F0AA-4416-B6F8-467EF8ADB25B}" type="datetimeFigureOut">
              <a:rPr lang="en-US" altLang="en-US"/>
              <a:pPr>
                <a:defRPr/>
              </a:pPr>
              <a:t>2/27/2022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305800" cy="3886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altLang="en-US" sz="3200" dirty="0" smtClean="0"/>
              <a:t>Artificial Intelligence</a:t>
            </a:r>
            <a:br>
              <a:rPr lang="en-GB" altLang="en-US" sz="3200" dirty="0" smtClean="0"/>
            </a:br>
            <a:r>
              <a:rPr lang="en-US" altLang="zh-CN" sz="3200" u="sng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u="sng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Best first search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459787" cy="4810125"/>
          </a:xfrm>
        </p:spPr>
        <p:txBody>
          <a:bodyPr/>
          <a:lstStyle/>
          <a:p>
            <a:r>
              <a:rPr lang="en-US" sz="2200" dirty="0" smtClean="0"/>
              <a:t>Let OPEN be a priority queue containing initial state.</a:t>
            </a:r>
          </a:p>
          <a:p>
            <a:r>
              <a:rPr lang="en-US" sz="2200" b="1" dirty="0"/>
              <a:t>LOOP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If OPEN is empty, stop and return failure</a:t>
            </a:r>
          </a:p>
          <a:p>
            <a:pPr lvl="1"/>
            <a:r>
              <a:rPr lang="en-US" sz="2200" dirty="0" smtClean="0"/>
              <a:t>Else Remove the first node from OPEN with </a:t>
            </a:r>
            <a:r>
              <a:rPr lang="en-US" sz="2200" dirty="0"/>
              <a:t>the lowest value of </a:t>
            </a:r>
            <a:r>
              <a:rPr lang="en-US" sz="2200" dirty="0" smtClean="0"/>
              <a:t>h(n) </a:t>
            </a:r>
            <a:r>
              <a:rPr lang="en-US" sz="2200" dirty="0"/>
              <a:t>and place it in the CLOSED list.</a:t>
            </a:r>
          </a:p>
          <a:p>
            <a:pPr lvl="2"/>
            <a:r>
              <a:rPr lang="en-US" sz="2200" dirty="0" smtClean="0"/>
              <a:t>If node is a goal</a:t>
            </a:r>
          </a:p>
          <a:p>
            <a:pPr lvl="3"/>
            <a:r>
              <a:rPr lang="en-US" sz="2200" dirty="0" smtClean="0"/>
              <a:t>Return the path from initial node to current node</a:t>
            </a:r>
          </a:p>
          <a:p>
            <a:pPr lvl="2"/>
            <a:r>
              <a:rPr lang="en-US" sz="2200" dirty="0" smtClean="0"/>
              <a:t>Else generate all </a:t>
            </a:r>
            <a:r>
              <a:rPr lang="en-US" sz="2200" dirty="0"/>
              <a:t>the successors of node </a:t>
            </a:r>
            <a:r>
              <a:rPr lang="en-US" sz="2200" dirty="0" smtClean="0"/>
              <a:t>n and put newly generated nodes into OPEN according to their h(n) value</a:t>
            </a:r>
          </a:p>
          <a:p>
            <a:pPr lvl="1"/>
            <a:endParaRPr lang="en-US" sz="2200" dirty="0" smtClean="0"/>
          </a:p>
          <a:p>
            <a:r>
              <a:rPr lang="en-US" sz="2200" b="1" dirty="0" smtClean="0"/>
              <a:t>END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193656" y="1601492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2000" y="19812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14400" y="32766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133600" y="2966876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52745" y="28194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67180" y="4348241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68623" y="3891445"/>
            <a:ext cx="533400" cy="60960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374630" y="458459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7" idx="6"/>
          </p:cNvCxnSpPr>
          <p:nvPr/>
        </p:nvCxnSpPr>
        <p:spPr bwMode="auto">
          <a:xfrm flipV="1">
            <a:off x="1295400" y="1981200"/>
            <a:ext cx="898256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 bwMode="auto">
          <a:xfrm>
            <a:off x="1028700" y="2590800"/>
            <a:ext cx="152400" cy="685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5"/>
            <a:endCxn id="10" idx="1"/>
          </p:cNvCxnSpPr>
          <p:nvPr/>
        </p:nvCxnSpPr>
        <p:spPr bwMode="auto">
          <a:xfrm>
            <a:off x="2648941" y="2121818"/>
            <a:ext cx="881919" cy="7868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5"/>
            <a:endCxn id="9" idx="1"/>
          </p:cNvCxnSpPr>
          <p:nvPr/>
        </p:nvCxnSpPr>
        <p:spPr bwMode="auto">
          <a:xfrm>
            <a:off x="1217285" y="2501526"/>
            <a:ext cx="994430" cy="5546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8" idx="5"/>
            <a:endCxn id="11" idx="1"/>
          </p:cNvCxnSpPr>
          <p:nvPr/>
        </p:nvCxnSpPr>
        <p:spPr bwMode="auto">
          <a:xfrm>
            <a:off x="1369685" y="3796926"/>
            <a:ext cx="875610" cy="64058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0" idx="5"/>
            <a:endCxn id="12" idx="1"/>
          </p:cNvCxnSpPr>
          <p:nvPr/>
        </p:nvCxnSpPr>
        <p:spPr bwMode="auto">
          <a:xfrm>
            <a:off x="3908030" y="3339726"/>
            <a:ext cx="738708" cy="6409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6"/>
            <a:endCxn id="10" idx="2"/>
          </p:cNvCxnSpPr>
          <p:nvPr/>
        </p:nvCxnSpPr>
        <p:spPr bwMode="auto">
          <a:xfrm flipV="1">
            <a:off x="2667000" y="3124200"/>
            <a:ext cx="785745" cy="1474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 bwMode="auto">
          <a:xfrm>
            <a:off x="2400300" y="3576476"/>
            <a:ext cx="33580" cy="77176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6"/>
            <a:endCxn id="13" idx="2"/>
          </p:cNvCxnSpPr>
          <p:nvPr/>
        </p:nvCxnSpPr>
        <p:spPr bwMode="auto">
          <a:xfrm>
            <a:off x="2700580" y="4653041"/>
            <a:ext cx="674050" cy="23634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3" idx="6"/>
            <a:endCxn id="12" idx="3"/>
          </p:cNvCxnSpPr>
          <p:nvPr/>
        </p:nvCxnSpPr>
        <p:spPr bwMode="auto">
          <a:xfrm flipV="1">
            <a:off x="3908030" y="4411771"/>
            <a:ext cx="738708" cy="4776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562100" y="1752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279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0145" y="24656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091912" y="214057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200" y="28163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375020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39498" y="407514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43884" y="443131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9329" y="32570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8680" y="426110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78907" y="1145041"/>
            <a:ext cx="35745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heuristic value, Straight line distance is </a:t>
            </a:r>
            <a:r>
              <a:rPr lang="en-US" sz="2200" dirty="0"/>
              <a:t>calculated using Euclidean distance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A -&gt; G</a:t>
            </a:r>
            <a:r>
              <a:rPr lang="en-US" dirty="0" smtClean="0"/>
              <a:t> = 40</a:t>
            </a:r>
          </a:p>
          <a:p>
            <a:r>
              <a:rPr lang="en-US" dirty="0" smtClean="0"/>
              <a:t>B -&gt; G = 32 </a:t>
            </a:r>
          </a:p>
          <a:p>
            <a:r>
              <a:rPr lang="en-US" dirty="0" smtClean="0"/>
              <a:t>C </a:t>
            </a:r>
            <a:r>
              <a:rPr lang="en-US" dirty="0"/>
              <a:t>-&gt; G = </a:t>
            </a:r>
            <a:r>
              <a:rPr lang="en-US" dirty="0" smtClean="0"/>
              <a:t>25</a:t>
            </a:r>
            <a:endParaRPr lang="en-US" dirty="0"/>
          </a:p>
          <a:p>
            <a:r>
              <a:rPr lang="en-US" dirty="0" smtClean="0"/>
              <a:t>D </a:t>
            </a:r>
            <a:r>
              <a:rPr lang="en-US" dirty="0"/>
              <a:t>-&gt; G = </a:t>
            </a:r>
            <a:r>
              <a:rPr lang="en-US" dirty="0" smtClean="0"/>
              <a:t>35 </a:t>
            </a:r>
            <a:endParaRPr lang="en-US" dirty="0"/>
          </a:p>
          <a:p>
            <a:r>
              <a:rPr lang="en-US" dirty="0" smtClean="0"/>
              <a:t>E </a:t>
            </a:r>
            <a:r>
              <a:rPr lang="en-US" dirty="0"/>
              <a:t>-&gt; G = </a:t>
            </a:r>
            <a:r>
              <a:rPr lang="en-US" dirty="0" smtClean="0"/>
              <a:t>19 </a:t>
            </a:r>
            <a:endParaRPr lang="en-US" dirty="0"/>
          </a:p>
          <a:p>
            <a:r>
              <a:rPr lang="en-US" dirty="0" smtClean="0"/>
              <a:t>F </a:t>
            </a:r>
            <a:r>
              <a:rPr lang="en-US" dirty="0"/>
              <a:t>-&gt; G = </a:t>
            </a:r>
            <a:r>
              <a:rPr lang="en-US" dirty="0" smtClean="0"/>
              <a:t>17 </a:t>
            </a:r>
            <a:endParaRPr lang="en-US" dirty="0"/>
          </a:p>
          <a:p>
            <a:r>
              <a:rPr lang="en-US" dirty="0" smtClean="0"/>
              <a:t>H </a:t>
            </a:r>
            <a:r>
              <a:rPr lang="en-US" dirty="0"/>
              <a:t>-&gt; G = </a:t>
            </a:r>
            <a:r>
              <a:rPr lang="en-US" dirty="0" smtClean="0"/>
              <a:t>10 </a:t>
            </a:r>
            <a:endParaRPr lang="en-US" dirty="0"/>
          </a:p>
          <a:p>
            <a:r>
              <a:rPr lang="en-US" dirty="0" smtClean="0"/>
              <a:t>G </a:t>
            </a:r>
            <a:r>
              <a:rPr lang="en-US" dirty="0"/>
              <a:t>-&gt; G = 0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Best-First search focuses only on heuristic values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9413" y="5638563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Here numbers mentioned on edges are just cost to travel from one state to other rather than </a:t>
            </a:r>
            <a:r>
              <a:rPr lang="en-US" sz="2200" dirty="0"/>
              <a:t>heuristic value</a:t>
            </a:r>
          </a:p>
        </p:txBody>
      </p:sp>
    </p:spTree>
    <p:extLst>
      <p:ext uri="{BB962C8B-B14F-4D97-AF65-F5344CB8AC3E}">
        <p14:creationId xmlns:p14="http://schemas.microsoft.com/office/powerpoint/2010/main" val="36611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93656" y="1601492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810000" y="1137666"/>
            <a:ext cx="1066800" cy="1224534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H=35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219200" y="28956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79356" y="3817065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10400" y="3512265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4" idx="5"/>
          </p:cNvCxnSpPr>
          <p:nvPr/>
        </p:nvCxnSpPr>
        <p:spPr bwMode="auto">
          <a:xfrm>
            <a:off x="2648941" y="2121818"/>
            <a:ext cx="4437659" cy="16119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5"/>
            <a:endCxn id="8" idx="1"/>
          </p:cNvCxnSpPr>
          <p:nvPr/>
        </p:nvCxnSpPr>
        <p:spPr bwMode="auto">
          <a:xfrm>
            <a:off x="4720571" y="2182871"/>
            <a:ext cx="2367944" cy="141866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6"/>
            <a:endCxn id="8" idx="2"/>
          </p:cNvCxnSpPr>
          <p:nvPr/>
        </p:nvCxnSpPr>
        <p:spPr bwMode="auto">
          <a:xfrm>
            <a:off x="1752600" y="3200400"/>
            <a:ext cx="5257800" cy="61666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6"/>
            <a:endCxn id="8" idx="3"/>
          </p:cNvCxnSpPr>
          <p:nvPr/>
        </p:nvCxnSpPr>
        <p:spPr bwMode="auto">
          <a:xfrm flipV="1">
            <a:off x="2612756" y="4032591"/>
            <a:ext cx="4475759" cy="892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705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Path: A&gt;C&gt;F&gt;G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93656" y="1601492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" y="19812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4400" y="327660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133600" y="2966876"/>
            <a:ext cx="53340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52745" y="2819400"/>
            <a:ext cx="5334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67180" y="4348241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74630" y="458459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>
            <a:stCxn id="5" idx="6"/>
          </p:cNvCxnSpPr>
          <p:nvPr/>
        </p:nvCxnSpPr>
        <p:spPr bwMode="auto">
          <a:xfrm flipV="1">
            <a:off x="1295400" y="1981200"/>
            <a:ext cx="898256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5" idx="4"/>
            <a:endCxn id="6" idx="0"/>
          </p:cNvCxnSpPr>
          <p:nvPr/>
        </p:nvCxnSpPr>
        <p:spPr bwMode="auto">
          <a:xfrm>
            <a:off x="1028700" y="2590800"/>
            <a:ext cx="152400" cy="685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  <a:endCxn id="8" idx="1"/>
          </p:cNvCxnSpPr>
          <p:nvPr/>
        </p:nvCxnSpPr>
        <p:spPr bwMode="auto">
          <a:xfrm>
            <a:off x="2648941" y="2121818"/>
            <a:ext cx="881919" cy="7868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217285" y="2501526"/>
            <a:ext cx="994430" cy="5546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5"/>
            <a:endCxn id="9" idx="1"/>
          </p:cNvCxnSpPr>
          <p:nvPr/>
        </p:nvCxnSpPr>
        <p:spPr bwMode="auto">
          <a:xfrm>
            <a:off x="1369685" y="3796926"/>
            <a:ext cx="875610" cy="64058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</p:cNvCxnSpPr>
          <p:nvPr/>
        </p:nvCxnSpPr>
        <p:spPr bwMode="auto">
          <a:xfrm>
            <a:off x="3908030" y="3339726"/>
            <a:ext cx="738708" cy="6409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6"/>
            <a:endCxn id="8" idx="2"/>
          </p:cNvCxnSpPr>
          <p:nvPr/>
        </p:nvCxnSpPr>
        <p:spPr bwMode="auto">
          <a:xfrm flipV="1">
            <a:off x="2667000" y="3124200"/>
            <a:ext cx="785745" cy="1474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4"/>
            <a:endCxn id="9" idx="0"/>
          </p:cNvCxnSpPr>
          <p:nvPr/>
        </p:nvCxnSpPr>
        <p:spPr bwMode="auto">
          <a:xfrm>
            <a:off x="2400300" y="3576476"/>
            <a:ext cx="33580" cy="77176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 bwMode="auto">
          <a:xfrm>
            <a:off x="2700580" y="4653041"/>
            <a:ext cx="674050" cy="23634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0" idx="6"/>
          </p:cNvCxnSpPr>
          <p:nvPr/>
        </p:nvCxnSpPr>
        <p:spPr bwMode="auto">
          <a:xfrm flipV="1">
            <a:off x="3908030" y="4411771"/>
            <a:ext cx="738708" cy="4776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562100" y="1752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279769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00145" y="24656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91912" y="214057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23200" y="28163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375020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9498" y="407514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3884" y="443131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9329" y="325702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48680" y="426110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 bwMode="auto">
          <a:xfrm>
            <a:off x="4568623" y="3891445"/>
            <a:ext cx="5334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9800" y="1601492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-&gt; G</a:t>
            </a:r>
            <a:r>
              <a:rPr lang="en-US" dirty="0"/>
              <a:t> = 40</a:t>
            </a:r>
          </a:p>
          <a:p>
            <a:r>
              <a:rPr lang="en-US" dirty="0"/>
              <a:t>B -&gt; G = 32 </a:t>
            </a:r>
          </a:p>
          <a:p>
            <a:r>
              <a:rPr lang="en-US" dirty="0"/>
              <a:t>C -&gt; G = 25</a:t>
            </a:r>
          </a:p>
          <a:p>
            <a:r>
              <a:rPr lang="en-US" dirty="0"/>
              <a:t>D -&gt; G = 35 </a:t>
            </a:r>
          </a:p>
          <a:p>
            <a:r>
              <a:rPr lang="en-US" dirty="0"/>
              <a:t>E -&gt; G = 19 </a:t>
            </a:r>
          </a:p>
          <a:p>
            <a:r>
              <a:rPr lang="en-US" dirty="0"/>
              <a:t>F -&gt; G = 17 </a:t>
            </a:r>
          </a:p>
          <a:p>
            <a:r>
              <a:rPr lang="en-US" dirty="0"/>
              <a:t>H -&gt; G = 10 </a:t>
            </a:r>
          </a:p>
          <a:p>
            <a:r>
              <a:rPr lang="en-US" dirty="0"/>
              <a:t>G -&gt; G = 0 </a:t>
            </a:r>
          </a:p>
          <a:p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53254"/>
              </p:ext>
            </p:extLst>
          </p:nvPr>
        </p:nvGraphicFramePr>
        <p:xfrm>
          <a:off x="1724729" y="537795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977216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95397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6363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5642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041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4623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42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798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011086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35381"/>
              </p:ext>
            </p:extLst>
          </p:nvPr>
        </p:nvGraphicFramePr>
        <p:xfrm>
          <a:off x="1687569" y="61064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977216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262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8680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95397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6363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5642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0411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4623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42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798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01108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04654" y="126358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35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9800" y="263221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232447" y="303985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08945" y="244871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090014" y="485082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3" y="36571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979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Example solution on board…</a:t>
            </a:r>
          </a:p>
          <a:p>
            <a:endParaRPr lang="en-US" dirty="0"/>
          </a:p>
          <a:p>
            <a:r>
              <a:rPr lang="en-US" dirty="0"/>
              <a:t>It is important to note that heuristics can sometimes misguide 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path A -&gt; C -&gt; E-&gt; H -&gt; G has less cost</a:t>
            </a:r>
          </a:p>
          <a:p>
            <a:endParaRPr lang="en-US" dirty="0" smtClean="0"/>
          </a:p>
          <a:p>
            <a:r>
              <a:rPr lang="en-US" dirty="0"/>
              <a:t>Similarly, consider that the maze has fences fixed along some of the paths through which the smell can </a:t>
            </a:r>
            <a:r>
              <a:rPr lang="en-US" dirty="0" smtClean="0"/>
              <a:t>pass.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Works well with informed search problems, with fewer steps to reach a </a:t>
            </a:r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efficient than BFS and DFS algorithms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dirty="0"/>
              <a:t>Can turn into unguided DFS in the worst case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Can get </a:t>
            </a:r>
            <a:r>
              <a:rPr lang="en-US" dirty="0"/>
              <a:t>stuck in a loop </a:t>
            </a:r>
            <a:r>
              <a:rPr lang="en-US" dirty="0" smtClean="0"/>
              <a:t>like </a:t>
            </a:r>
            <a:r>
              <a:rPr lang="en-US" dirty="0"/>
              <a:t>DFS. </a:t>
            </a:r>
            <a:endParaRPr lang="en-US" dirty="0" smtClean="0"/>
          </a:p>
          <a:p>
            <a:pPr lvl="1"/>
            <a:r>
              <a:rPr lang="en-US" dirty="0"/>
              <a:t>This algorithm is not optimal.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NO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GBFS can get stuck in loops</a:t>
            </a:r>
            <a:endParaRPr lang="en-US" sz="2400" dirty="0"/>
          </a:p>
          <a:p>
            <a:r>
              <a:rPr lang="en-US" b="1" dirty="0"/>
              <a:t>Optimal 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/>
              <a:t>heuristic value may misguide.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The worst case time complexity of Greedy best first search is </a:t>
            </a:r>
            <a:r>
              <a:rPr lang="en-US" sz="2400" dirty="0">
                <a:solidFill>
                  <a:srgbClr val="FF0000"/>
                </a:solidFill>
              </a:rPr>
              <a:t>O(</a:t>
            </a:r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. </a:t>
            </a:r>
            <a:r>
              <a:rPr lang="en-US" sz="2400" dirty="0" smtClean="0"/>
              <a:t> Simply O(n)</a:t>
            </a:r>
            <a:endParaRPr lang="en-US" sz="2400" b="1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sz="2400" dirty="0"/>
              <a:t>The worst case space complexity of Greedy best first search is </a:t>
            </a:r>
            <a:r>
              <a:rPr lang="en-US" sz="2400" dirty="0">
                <a:solidFill>
                  <a:srgbClr val="FF0000"/>
                </a:solidFill>
              </a:rPr>
              <a:t>O(</a:t>
            </a:r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the path from S to G using greedy search. The heuristic values h of each node </a:t>
            </a:r>
            <a:r>
              <a:rPr lang="en-US" sz="2400" dirty="0" smtClean="0"/>
              <a:t>is given below </a:t>
            </a:r>
            <a:r>
              <a:rPr lang="en-US" sz="2400" dirty="0"/>
              <a:t>the name of the node.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133600"/>
            <a:ext cx="7773987" cy="47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altLang="en-US" sz="2400" dirty="0"/>
              <a:t>A* (A star) is the most widely known form of Best-First </a:t>
            </a:r>
            <a:r>
              <a:rPr lang="en-US" altLang="en-US" sz="2400" dirty="0" smtClean="0"/>
              <a:t>search</a:t>
            </a: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/>
              <a:t>* </a:t>
            </a:r>
            <a:r>
              <a:rPr lang="en-US" sz="2400" dirty="0" smtClean="0"/>
              <a:t>Search </a:t>
            </a:r>
            <a:r>
              <a:rPr lang="en-US" sz="2400" dirty="0"/>
              <a:t>combines the strengths of uniform-cost search and greedy search. </a:t>
            </a:r>
            <a:endParaRPr lang="en-US" sz="2400" dirty="0" smtClean="0"/>
          </a:p>
          <a:p>
            <a:r>
              <a:rPr lang="en-US" altLang="en-US" sz="2400" dirty="0"/>
              <a:t>It evaluates nodes by combining g(n) and h(n</a:t>
            </a:r>
            <a:r>
              <a:rPr lang="en-US" altLang="en-US" sz="2400" dirty="0" smtClean="0"/>
              <a:t>):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>
                <a:solidFill>
                  <a:srgbClr val="FF0000"/>
                </a:solidFill>
              </a:rPr>
              <a:t>f(n) = g(n) + h(n)</a:t>
            </a:r>
          </a:p>
          <a:p>
            <a:pPr lvl="1" eaLnBrk="1" hangingPunct="1"/>
            <a:r>
              <a:rPr lang="en-US" altLang="en-US" sz="2200" dirty="0"/>
              <a:t>Where</a:t>
            </a:r>
          </a:p>
          <a:p>
            <a:pPr lvl="2" eaLnBrk="1" hangingPunct="1"/>
            <a:r>
              <a:rPr lang="en-US" altLang="en-US" sz="2200" dirty="0"/>
              <a:t>g(n) = cost so far to reach n </a:t>
            </a:r>
            <a:r>
              <a:rPr lang="en-US" altLang="en-US" sz="2200" dirty="0" smtClean="0"/>
              <a:t>(</a:t>
            </a:r>
            <a:r>
              <a:rPr lang="en-US" altLang="en-US" sz="2200" b="1" dirty="0"/>
              <a:t>backward </a:t>
            </a:r>
            <a:r>
              <a:rPr lang="en-US" altLang="en-US" sz="2200" b="1" dirty="0" smtClean="0"/>
              <a:t>cost</a:t>
            </a:r>
            <a:r>
              <a:rPr lang="en-US" altLang="en-US" sz="2200" dirty="0" smtClean="0"/>
              <a:t>, i.e. </a:t>
            </a:r>
            <a:r>
              <a:rPr lang="en-US" sz="2200" dirty="0" smtClean="0"/>
              <a:t>UCS cost</a:t>
            </a:r>
            <a:r>
              <a:rPr lang="en-US" altLang="en-US" sz="2200" dirty="0" smtClean="0"/>
              <a:t>)</a:t>
            </a:r>
            <a:endParaRPr lang="en-US" altLang="en-US" sz="2200" dirty="0"/>
          </a:p>
          <a:p>
            <a:pPr lvl="2" eaLnBrk="1" hangingPunct="1"/>
            <a:r>
              <a:rPr lang="en-US" altLang="en-US" sz="2200" dirty="0"/>
              <a:t>h(n) = estimated cost to goal from </a:t>
            </a:r>
            <a:r>
              <a:rPr lang="en-US" altLang="en-US" sz="2200" dirty="0" smtClean="0"/>
              <a:t>n (i.e. </a:t>
            </a:r>
            <a:r>
              <a:rPr lang="en-US" sz="2200" dirty="0"/>
              <a:t>greedy search cost, </a:t>
            </a:r>
            <a:r>
              <a:rPr lang="en-US" sz="2200" b="1" dirty="0"/>
              <a:t>forward cost</a:t>
            </a:r>
            <a:r>
              <a:rPr lang="en-US" altLang="en-US" sz="2200" dirty="0" smtClean="0"/>
              <a:t>)</a:t>
            </a:r>
            <a:endParaRPr lang="en-US" altLang="en-US" sz="2200" dirty="0"/>
          </a:p>
          <a:p>
            <a:pPr lvl="2" eaLnBrk="1" hangingPunct="1"/>
            <a:r>
              <a:rPr lang="en-US" altLang="en-US" sz="2200" dirty="0"/>
              <a:t>f(n) = estimated total cost of path through </a:t>
            </a:r>
            <a:r>
              <a:rPr lang="en-US" altLang="en-US" sz="2200" dirty="0" smtClean="0"/>
              <a:t>n</a:t>
            </a:r>
          </a:p>
          <a:p>
            <a:pPr lvl="2" eaLnBrk="1" hangingPunct="1"/>
            <a:endParaRPr lang="en-US" sz="2000" dirty="0" smtClean="0"/>
          </a:p>
          <a:p>
            <a:r>
              <a:rPr lang="en-US" sz="2000" dirty="0" smtClean="0"/>
              <a:t>Same algorithm as discussed previously just with a difference of f(n) instead of h(n)</a:t>
            </a:r>
          </a:p>
        </p:txBody>
      </p:sp>
    </p:spTree>
    <p:extLst>
      <p:ext uri="{BB962C8B-B14F-4D97-AF65-F5344CB8AC3E}">
        <p14:creationId xmlns:p14="http://schemas.microsoft.com/office/powerpoint/2010/main" val="7484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A* search is optimal only when for all nodes, the forward cost for a node h(n) underestimates the actual cost h*(n) to reach the goal. This property of </a:t>
                </a:r>
                <a:r>
                  <a:rPr lang="en-US" i="1" dirty="0"/>
                  <a:t>A*</a:t>
                </a:r>
                <a:r>
                  <a:rPr lang="en-US" dirty="0"/>
                  <a:t> heuristic is called </a:t>
                </a:r>
                <a:r>
                  <a:rPr lang="en-US" b="1" dirty="0"/>
                  <a:t>admissibility</a:t>
                </a:r>
                <a:r>
                  <a:rPr lang="en-US" dirty="0"/>
                  <a:t>. </a:t>
                </a:r>
              </a:p>
              <a:p>
                <a:pPr marL="0" indent="0" algn="ctr">
                  <a:buNone/>
                </a:pPr>
                <a:r>
                  <a:rPr lang="en-US" b="1" dirty="0" smtClean="0"/>
                  <a:t>Admissibility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b="1" dirty="0"/>
                  <a:t>Strategy: </a:t>
                </a:r>
                <a:r>
                  <a:rPr lang="en-US" dirty="0"/>
                  <a:t>Choose the node with the lowest </a:t>
                </a:r>
                <a:r>
                  <a:rPr lang="en-US" dirty="0" smtClean="0"/>
                  <a:t>f(n) </a:t>
                </a:r>
                <a:r>
                  <a:rPr lang="en-US" dirty="0"/>
                  <a:t>value.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1394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Last Class </a:t>
            </a:r>
            <a:endParaRPr lang="en-GB" altLang="en-US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1800" dirty="0"/>
              <a:t>Properties of Search Algorithms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1800" dirty="0"/>
              <a:t>Uninformed Search Algorithms</a:t>
            </a:r>
          </a:p>
          <a:p>
            <a:pPr lvl="2"/>
            <a:r>
              <a:rPr lang="en-US" sz="1800" dirty="0"/>
              <a:t>Breadth-first search</a:t>
            </a:r>
          </a:p>
          <a:p>
            <a:pPr lvl="2"/>
            <a:r>
              <a:rPr lang="en-US" sz="1800" dirty="0"/>
              <a:t>Depth-first search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Depth-limited search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Uniform-cost search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Iterative deepening search</a:t>
            </a:r>
          </a:p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Today </a:t>
            </a:r>
            <a:endParaRPr lang="en-US" sz="2400" dirty="0" smtClean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400" dirty="0"/>
              <a:t>I</a:t>
            </a:r>
            <a:r>
              <a:rPr lang="en-US" sz="2400" dirty="0" smtClean="0"/>
              <a:t>nformed </a:t>
            </a:r>
            <a:r>
              <a:rPr lang="en-US" sz="2400" dirty="0"/>
              <a:t>Search </a:t>
            </a:r>
            <a:r>
              <a:rPr lang="en-US" sz="2400" dirty="0" smtClean="0"/>
              <a:t>Algorithms</a:t>
            </a:r>
          </a:p>
          <a:p>
            <a:pPr lvl="2"/>
            <a:r>
              <a:rPr lang="en-US" sz="2000" dirty="0"/>
              <a:t>Heuristics </a:t>
            </a:r>
            <a:r>
              <a:rPr lang="en-US" sz="2000" dirty="0" smtClean="0"/>
              <a:t>function</a:t>
            </a:r>
          </a:p>
          <a:p>
            <a:pPr lvl="2"/>
            <a:r>
              <a:rPr lang="en-US" sz="2000" dirty="0"/>
              <a:t>Best first search algorithm</a:t>
            </a:r>
          </a:p>
          <a:p>
            <a:pPr lvl="2"/>
            <a:r>
              <a:rPr lang="en-US" sz="2000" dirty="0" smtClean="0"/>
              <a:t>Greedy Best First search</a:t>
            </a:r>
            <a:endParaRPr lang="en-US" sz="2000" dirty="0"/>
          </a:p>
          <a:p>
            <a:pPr lvl="2"/>
            <a:r>
              <a:rPr lang="en-US" sz="2000" dirty="0" smtClean="0"/>
              <a:t>A* search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endParaRPr lang="en-GB" altLang="en-US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tabLst>
                <a:tab pos="446088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most cost-effective path to reach from start state A to final state G using A* Algorithm.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5744"/>
            <a:ext cx="7010400" cy="4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start with node A</a:t>
            </a:r>
            <a:r>
              <a:rPr lang="en-US" sz="2400" dirty="0" smtClean="0"/>
              <a:t>. Since </a:t>
            </a:r>
            <a:r>
              <a:rPr lang="en-US" sz="2400" dirty="0"/>
              <a:t>A is a starting node, therefore, the value of </a:t>
            </a:r>
            <a:r>
              <a:rPr lang="en-US" sz="2400" dirty="0" smtClean="0"/>
              <a:t>g(n) </a:t>
            </a:r>
            <a:r>
              <a:rPr lang="en-US" sz="2400" dirty="0"/>
              <a:t>for A is zero and from the graph, we get the heuristic value of A is 11, therefore </a:t>
            </a:r>
          </a:p>
          <a:p>
            <a:pPr marL="0" indent="0">
              <a:buNone/>
            </a:pPr>
            <a:r>
              <a:rPr lang="en-US" sz="2400" dirty="0" smtClean="0"/>
              <a:t>		f(n) </a:t>
            </a:r>
            <a:r>
              <a:rPr lang="en-US" sz="2400" dirty="0"/>
              <a:t>=</a:t>
            </a:r>
            <a:r>
              <a:rPr lang="en-US" sz="2400" dirty="0" smtClean="0"/>
              <a:t> g(n) + h(n)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f(n) = 0</a:t>
            </a:r>
            <a:r>
              <a:rPr lang="en-US" sz="2400" dirty="0"/>
              <a:t>+ 11 =11</a:t>
            </a:r>
          </a:p>
          <a:p>
            <a:pPr marL="0" indent="0">
              <a:buNone/>
            </a:pPr>
            <a:r>
              <a:rPr lang="en-US" sz="2400" dirty="0" smtClean="0"/>
              <a:t>		Thus </a:t>
            </a:r>
            <a:r>
              <a:rPr lang="en-US" sz="2400" dirty="0"/>
              <a:t>for A, we can </a:t>
            </a:r>
            <a:r>
              <a:rPr lang="en-US" sz="2400" dirty="0" smtClean="0"/>
              <a:t>write A=11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Now from A, we can go to point B or point E, so we compute </a:t>
            </a:r>
            <a:r>
              <a:rPr lang="en-US" sz="2400" dirty="0" smtClean="0"/>
              <a:t>f(n) </a:t>
            </a:r>
            <a:r>
              <a:rPr lang="en-US" sz="2400" dirty="0"/>
              <a:t>for each of them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b="1" dirty="0" smtClean="0"/>
              <a:t>A </a:t>
            </a:r>
            <a:r>
              <a:rPr lang="en-US" sz="2400" b="1" dirty="0"/>
              <a:t>→ B = 2 + 6 = </a:t>
            </a:r>
            <a:r>
              <a:rPr lang="en-US" sz="2400" b="1" dirty="0" smtClean="0"/>
              <a:t>8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 </a:t>
            </a:r>
            <a:r>
              <a:rPr lang="en-US" sz="2400" dirty="0"/>
              <a:t>→ E = 3 + </a:t>
            </a:r>
            <a:r>
              <a:rPr lang="en-US" sz="2400" dirty="0" smtClean="0"/>
              <a:t>7 </a:t>
            </a:r>
            <a:r>
              <a:rPr lang="en-US" sz="2400" dirty="0"/>
              <a:t>= </a:t>
            </a:r>
            <a:r>
              <a:rPr lang="en-US" sz="2400" dirty="0" smtClean="0"/>
              <a:t>10</a:t>
            </a:r>
            <a:endParaRPr lang="en-US" sz="2400" dirty="0"/>
          </a:p>
          <a:p>
            <a:r>
              <a:rPr lang="en-US" sz="2400" dirty="0"/>
              <a:t>Since the cost for  A → B is less, we move forward with this path and compute the </a:t>
            </a:r>
            <a:r>
              <a:rPr lang="en-US" sz="2400" dirty="0" smtClean="0"/>
              <a:t>f(n) </a:t>
            </a:r>
            <a:r>
              <a:rPr lang="en-US" sz="2400" dirty="0"/>
              <a:t>for the children nodes of 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Since there is no path between C and G, the heuristic cost is set infinity or a very high value</a:t>
            </a:r>
          </a:p>
          <a:p>
            <a:pPr marL="0" indent="0">
              <a:buNone/>
            </a:pPr>
            <a:r>
              <a:rPr lang="en-US" sz="2400" dirty="0" smtClean="0"/>
              <a:t>		A </a:t>
            </a:r>
            <a:r>
              <a:rPr lang="en-US" sz="2400" dirty="0"/>
              <a:t>→ B → C = (2 + 1) + 99= 102</a:t>
            </a:r>
          </a:p>
          <a:p>
            <a:pPr marL="0" indent="0">
              <a:buNone/>
            </a:pPr>
            <a:r>
              <a:rPr lang="en-US" sz="2400" dirty="0" smtClean="0"/>
              <a:t>		A </a:t>
            </a:r>
            <a:r>
              <a:rPr lang="en-US" sz="2400" dirty="0"/>
              <a:t>→ B → G = (2 + 9 ) + 0 = </a:t>
            </a:r>
            <a:r>
              <a:rPr lang="en-US" sz="2400" b="1" dirty="0"/>
              <a:t>11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Here the path A → B → G has the least cost but it is still more than the cost of A → E, thus we explore this path further</a:t>
            </a:r>
            <a:br>
              <a:rPr lang="en-US" sz="2400" dirty="0"/>
            </a:br>
            <a:r>
              <a:rPr lang="en-US" sz="2400" dirty="0" smtClean="0"/>
              <a:t>		A </a:t>
            </a:r>
            <a:r>
              <a:rPr lang="en-US" sz="2400" dirty="0"/>
              <a:t>→ E → D = (3 + 6) + 1 = </a:t>
            </a:r>
            <a:r>
              <a:rPr lang="en-US" sz="2400" dirty="0" smtClean="0"/>
              <a:t>10</a:t>
            </a:r>
          </a:p>
          <a:p>
            <a:r>
              <a:rPr lang="en-US" sz="2400" dirty="0"/>
              <a:t>Comparing the cost of A → E → D with all the paths we got so far and as this cost is least of all we move forward with this path. And compute the </a:t>
            </a:r>
            <a:r>
              <a:rPr lang="en-US" sz="2400" dirty="0" smtClean="0"/>
              <a:t>f(n) </a:t>
            </a:r>
            <a:r>
              <a:rPr lang="en-US" sz="2400" dirty="0"/>
              <a:t>for the children of D</a:t>
            </a:r>
          </a:p>
          <a:p>
            <a:pPr marL="0" indent="0">
              <a:buNone/>
            </a:pPr>
            <a:r>
              <a:rPr lang="en-US" sz="2400" dirty="0" smtClean="0"/>
              <a:t>		A </a:t>
            </a:r>
            <a:r>
              <a:rPr lang="en-US" sz="2400" dirty="0"/>
              <a:t>→ E → D → G = (3 + 6 + 1) +0 =</a:t>
            </a:r>
            <a:r>
              <a:rPr lang="en-US" sz="2400" b="1" dirty="0"/>
              <a:t>10</a:t>
            </a: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comparing all the paths that lead us to the goal, we conclude that A → E → D → G is the most cost-effective path to get from A to 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29" y="1334236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3488738" y="1896767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000553" y="3482862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100809" y="2005610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712172" y="4660291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182" y="204787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90482" y="309556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5666" y="192940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1924" y="304493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1865" y="423137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356033" y="4220308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32669" y="346658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26123" y="25739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52" name="Oval 51"/>
          <p:cNvSpPr/>
          <p:nvPr/>
        </p:nvSpPr>
        <p:spPr bwMode="auto">
          <a:xfrm>
            <a:off x="2073934" y="2276475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Straight Arrow Connector 59"/>
          <p:cNvCxnSpPr>
            <a:endCxn id="30" idx="1"/>
          </p:cNvCxnSpPr>
          <p:nvPr/>
        </p:nvCxnSpPr>
        <p:spPr bwMode="auto">
          <a:xfrm>
            <a:off x="2548833" y="2757069"/>
            <a:ext cx="529835" cy="81506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623940" y="158911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937" y="198094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3161982" y="312973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305766" y="1657281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3802774" y="5235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/>
          </a:p>
        </p:txBody>
      </p:sp>
      <p:cxnSp>
        <p:nvCxnSpPr>
          <p:cNvPr id="73" name="Straight Arrow Connector 72"/>
          <p:cNvCxnSpPr>
            <a:stCxn id="52" idx="6"/>
            <a:endCxn id="28" idx="2"/>
          </p:cNvCxnSpPr>
          <p:nvPr/>
        </p:nvCxnSpPr>
        <p:spPr bwMode="auto">
          <a:xfrm flipV="1">
            <a:off x="2607334" y="2201567"/>
            <a:ext cx="881404" cy="3797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>
            <a:stCxn id="28" idx="6"/>
            <a:endCxn id="31" idx="2"/>
          </p:cNvCxnSpPr>
          <p:nvPr/>
        </p:nvCxnSpPr>
        <p:spPr bwMode="auto">
          <a:xfrm>
            <a:off x="4022138" y="2201567"/>
            <a:ext cx="1078671" cy="1088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30" idx="5"/>
            <a:endCxn id="32" idx="1"/>
          </p:cNvCxnSpPr>
          <p:nvPr/>
        </p:nvCxnSpPr>
        <p:spPr bwMode="auto">
          <a:xfrm>
            <a:off x="3455838" y="4003188"/>
            <a:ext cx="334449" cy="7463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4604996" y="3386137"/>
            <a:ext cx="533400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0" name="Straight Arrow Connector 79"/>
          <p:cNvCxnSpPr>
            <a:stCxn id="30" idx="6"/>
            <a:endCxn id="78" idx="2"/>
          </p:cNvCxnSpPr>
          <p:nvPr/>
        </p:nvCxnSpPr>
        <p:spPr bwMode="auto">
          <a:xfrm flipV="1">
            <a:off x="3533953" y="3690937"/>
            <a:ext cx="1071043" cy="967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>
            <a:stCxn id="28" idx="5"/>
            <a:endCxn id="78" idx="1"/>
          </p:cNvCxnSpPr>
          <p:nvPr/>
        </p:nvCxnSpPr>
        <p:spPr bwMode="auto">
          <a:xfrm>
            <a:off x="3944023" y="2417093"/>
            <a:ext cx="739088" cy="10583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>
            <a:stCxn id="32" idx="7"/>
            <a:endCxn id="78" idx="3"/>
          </p:cNvCxnSpPr>
          <p:nvPr/>
        </p:nvCxnSpPr>
        <p:spPr bwMode="auto">
          <a:xfrm flipV="1">
            <a:off x="4167457" y="3906463"/>
            <a:ext cx="515654" cy="8431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Oval 85"/>
          <p:cNvSpPr/>
          <p:nvPr/>
        </p:nvSpPr>
        <p:spPr bwMode="auto">
          <a:xfrm>
            <a:off x="6019800" y="2856984"/>
            <a:ext cx="533400" cy="60960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1" name="Straight Arrow Connector 90"/>
          <p:cNvCxnSpPr>
            <a:stCxn id="31" idx="5"/>
            <a:endCxn id="86" idx="1"/>
          </p:cNvCxnSpPr>
          <p:nvPr/>
        </p:nvCxnSpPr>
        <p:spPr bwMode="auto">
          <a:xfrm>
            <a:off x="5556094" y="2525936"/>
            <a:ext cx="541821" cy="42032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>
            <a:stCxn id="78" idx="6"/>
            <a:endCxn id="86" idx="3"/>
          </p:cNvCxnSpPr>
          <p:nvPr/>
        </p:nvCxnSpPr>
        <p:spPr bwMode="auto">
          <a:xfrm flipV="1">
            <a:off x="5138396" y="3377310"/>
            <a:ext cx="959519" cy="31362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3790287" y="343325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5753100" y="238122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est </a:t>
            </a:r>
            <a:r>
              <a:rPr lang="en-US" sz="2400" dirty="0"/>
              <a:t>algorithm than other search algorithms.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ptimal </a:t>
            </a:r>
            <a:r>
              <a:rPr lang="en-US" sz="2400" dirty="0"/>
              <a:t>and complete.</a:t>
            </a:r>
          </a:p>
          <a:p>
            <a:pPr lvl="1"/>
            <a:r>
              <a:rPr lang="en-US" sz="2400" dirty="0" smtClean="0"/>
              <a:t>Can solve </a:t>
            </a:r>
            <a:r>
              <a:rPr lang="en-US" sz="2400" dirty="0"/>
              <a:t>very complex problems</a:t>
            </a:r>
            <a:r>
              <a:rPr lang="en-US" dirty="0"/>
              <a:t>.</a:t>
            </a: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sz="2400" dirty="0"/>
              <a:t>It does not always produce the shortest path as it mostly based on heuristics and approximation.</a:t>
            </a:r>
          </a:p>
          <a:p>
            <a:pPr lvl="1"/>
            <a:r>
              <a:rPr lang="en-US" sz="2400" dirty="0"/>
              <a:t>A* search algorithm has some complexity issues.</a:t>
            </a:r>
          </a:p>
          <a:p>
            <a:pPr lvl="1"/>
            <a:r>
              <a:rPr lang="en-US" sz="2400" dirty="0"/>
              <a:t>The main drawback of A* is memory requirement as it keeps all generated nodes in the </a:t>
            </a:r>
            <a:r>
              <a:rPr lang="en-US" sz="2400" dirty="0" smtClean="0"/>
              <a:t>memory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3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with finite branching factor and fixed cost</a:t>
            </a:r>
            <a:endParaRPr lang="en-US" sz="2400" dirty="0" smtClean="0"/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YES, </a:t>
            </a:r>
            <a:r>
              <a:rPr lang="en-US" sz="2400" dirty="0" smtClean="0"/>
              <a:t>with admissible heuristic search.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/>
              <a:t>. depends on heuristic function, and the number of nodes expanded is exponential to the depth of solution d</a:t>
            </a:r>
            <a:endParaRPr lang="en-US" sz="2400" b="1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sz="2400" dirty="0"/>
              <a:t>The worst case space complexity of Greedy best first search is </a:t>
            </a:r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optimal solution using greedy and A* search.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81" y="1956015"/>
            <a:ext cx="60388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r>
              <a:rPr lang="en-US" altLang="en-US" sz="4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</a:t>
            </a:r>
            <a:r>
              <a:rPr lang="en-US" dirty="0" smtClean="0"/>
              <a:t>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sz="2600" dirty="0" smtClean="0"/>
              <a:t>Use </a:t>
            </a:r>
            <a:r>
              <a:rPr lang="en-US" sz="2600" dirty="0"/>
              <a:t>only the information available in the problem definition</a:t>
            </a:r>
          </a:p>
          <a:p>
            <a:r>
              <a:rPr lang="en-US" sz="2600" dirty="0" smtClean="0"/>
              <a:t>Carried </a:t>
            </a:r>
            <a:r>
              <a:rPr lang="en-US" sz="2600" dirty="0"/>
              <a:t>out without any additional information that is already provided in the problem </a:t>
            </a:r>
            <a:r>
              <a:rPr lang="en-US" sz="2600" dirty="0" smtClean="0"/>
              <a:t>statement</a:t>
            </a:r>
          </a:p>
          <a:p>
            <a:pPr lvl="1"/>
            <a:r>
              <a:rPr lang="en-US" sz="2400" dirty="0"/>
              <a:t>How to traverse the tree, how to identify leaf and goal </a:t>
            </a:r>
            <a:r>
              <a:rPr lang="en-US" sz="2400" dirty="0" smtClean="0"/>
              <a:t>nodes</a:t>
            </a:r>
          </a:p>
          <a:p>
            <a:r>
              <a:rPr lang="en-US" sz="2600" dirty="0" smtClean="0"/>
              <a:t>Solution </a:t>
            </a:r>
            <a:r>
              <a:rPr lang="en-US" sz="2600" dirty="0"/>
              <a:t>cost is not taken into </a:t>
            </a:r>
            <a:r>
              <a:rPr lang="en-US" sz="2600" dirty="0" smtClean="0"/>
              <a:t>account</a:t>
            </a:r>
          </a:p>
          <a:p>
            <a:endParaRPr lang="en-US" sz="2600" dirty="0"/>
          </a:p>
          <a:p>
            <a:pPr lvl="1"/>
            <a:r>
              <a:rPr lang="en-US" sz="2600" dirty="0"/>
              <a:t>Breadth-first </a:t>
            </a:r>
            <a:r>
              <a:rPr lang="en-US" sz="2600" dirty="0" smtClean="0"/>
              <a:t>search</a:t>
            </a:r>
          </a:p>
          <a:p>
            <a:pPr lvl="1"/>
            <a:r>
              <a:rPr lang="en-US" sz="2600" dirty="0"/>
              <a:t>Depth-first </a:t>
            </a:r>
            <a:r>
              <a:rPr lang="en-US" sz="2600" dirty="0" smtClean="0"/>
              <a:t>search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Depth-limited search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Uniform-cost </a:t>
            </a:r>
            <a:r>
              <a:rPr lang="en-US" sz="2600" dirty="0">
                <a:solidFill>
                  <a:srgbClr val="FF0000"/>
                </a:solidFill>
              </a:rPr>
              <a:t>search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Iterative </a:t>
            </a:r>
            <a:r>
              <a:rPr lang="en-US" sz="2600" dirty="0">
                <a:solidFill>
                  <a:srgbClr val="FF0000"/>
                </a:solidFill>
              </a:rPr>
              <a:t>deepening search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nformed </a:t>
            </a:r>
            <a:r>
              <a:rPr lang="en-US" dirty="0"/>
              <a:t>Search Algorithms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 smtClean="0"/>
              <a:t>Informed </a:t>
            </a:r>
            <a:r>
              <a:rPr lang="en-US" dirty="0"/>
              <a:t>search algorithm </a:t>
            </a:r>
            <a:r>
              <a:rPr lang="en-US" dirty="0" smtClean="0"/>
              <a:t>have </a:t>
            </a:r>
            <a:r>
              <a:rPr lang="en-US" dirty="0"/>
              <a:t>information on the goal </a:t>
            </a:r>
            <a:r>
              <a:rPr lang="en-US" dirty="0" smtClean="0"/>
              <a:t>state such </a:t>
            </a:r>
            <a:r>
              <a:rPr lang="en-US" dirty="0"/>
              <a:t>as how far we are from the goal, path cost, how to reach to goal node, etc. </a:t>
            </a:r>
            <a:endParaRPr lang="en-US" dirty="0" smtClean="0"/>
          </a:p>
          <a:p>
            <a:r>
              <a:rPr lang="en-US" dirty="0" smtClean="0"/>
              <a:t>This information helps </a:t>
            </a:r>
            <a:r>
              <a:rPr lang="en-US" dirty="0"/>
              <a:t>agents to explore less to the search space and find </a:t>
            </a:r>
            <a:r>
              <a:rPr lang="en-US" dirty="0" smtClean="0"/>
              <a:t>the goal node, more efficiently.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Searches the most promising branches of the state-space first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This information is obtained by something called a </a:t>
            </a:r>
            <a:r>
              <a:rPr lang="en-US" dirty="0" smtClean="0"/>
              <a:t>heuristic, </a:t>
            </a:r>
            <a:r>
              <a:rPr lang="en-US" dirty="0"/>
              <a:t>so it is also called Heuristic </a:t>
            </a:r>
            <a:r>
              <a:rPr lang="en-US" dirty="0" smtClean="0"/>
              <a:t>search.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4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Heuristics function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/>
              <a:t>In an informed search, a heuristic is a function that </a:t>
            </a:r>
            <a:r>
              <a:rPr lang="en-US" b="1" dirty="0"/>
              <a:t>estimates how close a state is to the goal state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Informs about </a:t>
            </a:r>
            <a:r>
              <a:rPr lang="en-US" dirty="0"/>
              <a:t>which </a:t>
            </a:r>
            <a:r>
              <a:rPr lang="en-US" dirty="0" smtClean="0"/>
              <a:t>nodes </a:t>
            </a:r>
            <a:r>
              <a:rPr lang="en-US" dirty="0"/>
              <a:t>in the state-space to expand </a:t>
            </a:r>
            <a:r>
              <a:rPr lang="en-US" dirty="0" smtClean="0"/>
              <a:t>next that lead </a:t>
            </a:r>
            <a:r>
              <a:rPr lang="en-US" dirty="0"/>
              <a:t>quickly to the goal state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Heuristics function is represented by h(n)</a:t>
            </a:r>
          </a:p>
          <a:p>
            <a:endParaRPr lang="en-US" dirty="0" smtClean="0"/>
          </a:p>
          <a:p>
            <a:r>
              <a:rPr lang="en-US" dirty="0"/>
              <a:t>For example – Manhattan distance, Euclidean distance, etc. (Lesser the distance, closer the goal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Manhatan</a:t>
            </a:r>
            <a:r>
              <a:rPr lang="en-US" dirty="0" smtClean="0"/>
              <a:t>= d= |x2-x1|+|y2-y1|</a:t>
            </a:r>
          </a:p>
          <a:p>
            <a:r>
              <a:rPr lang="en-US" dirty="0" smtClean="0"/>
              <a:t>Euclidean= d= </a:t>
            </a:r>
            <a:r>
              <a:rPr lang="en-US" dirty="0" err="1" smtClean="0"/>
              <a:t>squareroot</a:t>
            </a:r>
            <a:r>
              <a:rPr lang="en-US" dirty="0"/>
              <a:t>((</a:t>
            </a:r>
            <a:r>
              <a:rPr lang="en-US" dirty="0" smtClean="0"/>
              <a:t>x2-x1)2+(y2-y1)2)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b="1" dirty="0" smtClean="0"/>
              <a:t>Admissibility </a:t>
            </a:r>
            <a:r>
              <a:rPr lang="en-US" b="1" dirty="0"/>
              <a:t>of the heuristic function is given as:</a:t>
            </a:r>
          </a:p>
          <a:p>
            <a:pPr lvl="1"/>
            <a:r>
              <a:rPr lang="en-US" dirty="0"/>
              <a:t>h(n) &lt;= h*(n)</a:t>
            </a:r>
          </a:p>
          <a:p>
            <a:pPr lvl="1"/>
            <a:r>
              <a:rPr lang="en-US" dirty="0"/>
              <a:t>Here h(n) is heuristic cost, and h*(n) is the estimated cost.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heuristic cost should be less than or equal to the estimated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Pure Heuristic Search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078787" cy="4810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simplest form of heuristic search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Expand </a:t>
            </a:r>
            <a:r>
              <a:rPr lang="en-US" dirty="0"/>
              <a:t>nodes based on their heuristic value h(n).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aintains </a:t>
            </a:r>
            <a:r>
              <a:rPr lang="en-US" dirty="0"/>
              <a:t>two </a:t>
            </a:r>
            <a:r>
              <a:rPr lang="en-US" dirty="0" smtClean="0"/>
              <a:t>lists: </a:t>
            </a:r>
          </a:p>
          <a:p>
            <a:pPr lvl="1"/>
            <a:r>
              <a:rPr lang="en-US" b="1" dirty="0" smtClean="0"/>
              <a:t>CLOSED</a:t>
            </a:r>
            <a:r>
              <a:rPr lang="en-US" dirty="0" smtClean="0"/>
              <a:t> list: </a:t>
            </a:r>
            <a:r>
              <a:rPr lang="en-US" sz="2400" dirty="0" smtClean="0"/>
              <a:t>contains all of the traversed nodes</a:t>
            </a:r>
          </a:p>
          <a:p>
            <a:pPr lvl="1"/>
            <a:r>
              <a:rPr lang="en-US" b="1" dirty="0" smtClean="0"/>
              <a:t>OPEN</a:t>
            </a:r>
            <a:r>
              <a:rPr lang="en-US" dirty="0"/>
              <a:t> list</a:t>
            </a:r>
            <a:r>
              <a:rPr lang="en-US" sz="2400" dirty="0"/>
              <a:t>: keeps track of the current ‘immediate’ nodes available for </a:t>
            </a:r>
            <a:r>
              <a:rPr lang="en-US" sz="2400" dirty="0" smtClean="0"/>
              <a:t>traversal (nodes which have yet not been expanded)</a:t>
            </a:r>
          </a:p>
          <a:p>
            <a:endParaRPr lang="en-US" dirty="0"/>
          </a:p>
          <a:p>
            <a:r>
              <a:rPr lang="en-US" dirty="0"/>
              <a:t>The algorithm continues </a:t>
            </a:r>
            <a:r>
              <a:rPr lang="en-US" dirty="0" smtClean="0"/>
              <a:t>until </a:t>
            </a:r>
            <a:r>
              <a:rPr lang="en-US" dirty="0"/>
              <a:t>a goal state is found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1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Informed Search Algorithms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dirty="0"/>
              <a:t>In the informed search we will discuss two main </a:t>
            </a:r>
            <a:r>
              <a:rPr lang="en-US" dirty="0" smtClean="0"/>
              <a:t>algorithms:</a:t>
            </a:r>
          </a:p>
          <a:p>
            <a:endParaRPr lang="en-US" dirty="0" smtClean="0"/>
          </a:p>
          <a:p>
            <a:r>
              <a:rPr lang="en-US" dirty="0"/>
              <a:t>Best First Search Algorithm(Greedy 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Greedy w.r.t heuristic value</a:t>
            </a:r>
            <a:endParaRPr lang="en-US" dirty="0"/>
          </a:p>
          <a:p>
            <a:r>
              <a:rPr lang="en-US" dirty="0"/>
              <a:t>A*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40139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/>
              <a:t>Greedy best-first search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r>
              <a:rPr lang="en-US" sz="2600" dirty="0"/>
              <a:t>In greedy search, we expand the node closest to the goal node.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“closeness” is estimated by a heuristic </a:t>
            </a:r>
            <a:r>
              <a:rPr lang="en-US" sz="2600" dirty="0" smtClean="0"/>
              <a:t>h(n).</a:t>
            </a:r>
            <a:r>
              <a:rPr lang="en-US" sz="2600" dirty="0"/>
              <a:t> 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			f(n</a:t>
            </a:r>
            <a:r>
              <a:rPr lang="en-US" dirty="0"/>
              <a:t>)= </a:t>
            </a:r>
            <a:r>
              <a:rPr lang="en-US" dirty="0" smtClean="0"/>
              <a:t>h(n</a:t>
            </a:r>
            <a:r>
              <a:rPr lang="en-US" dirty="0"/>
              <a:t>).</a:t>
            </a:r>
            <a:r>
              <a:rPr lang="en-US" sz="2200" dirty="0"/>
              <a:t> </a:t>
            </a:r>
          </a:p>
          <a:p>
            <a:endParaRPr lang="en-US" sz="2200" dirty="0"/>
          </a:p>
          <a:p>
            <a:r>
              <a:rPr lang="en-US" sz="2600" b="1" dirty="0"/>
              <a:t>Heuristic: </a:t>
            </a:r>
            <a:r>
              <a:rPr lang="en-US" sz="2600" dirty="0"/>
              <a:t>A heuristic h is defined </a:t>
            </a:r>
            <a:r>
              <a:rPr lang="en-US" sz="2600" dirty="0" smtClean="0"/>
              <a:t>as: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h(n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= Estimated </a:t>
            </a:r>
            <a:r>
              <a:rPr lang="en-US" sz="2400" dirty="0">
                <a:solidFill>
                  <a:srgbClr val="FF0000"/>
                </a:solidFill>
              </a:rPr>
              <a:t>cost from node n to the goal.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Lower </a:t>
            </a:r>
            <a:r>
              <a:rPr lang="en-US" sz="2400" dirty="0"/>
              <a:t>the value of </a:t>
            </a:r>
            <a:r>
              <a:rPr lang="en-US" sz="2400" dirty="0" smtClean="0"/>
              <a:t>h(n), </a:t>
            </a:r>
            <a:r>
              <a:rPr lang="en-US" sz="2400" dirty="0"/>
              <a:t>closer is the node from the goal. </a:t>
            </a:r>
          </a:p>
          <a:p>
            <a:r>
              <a:rPr lang="en-US" sz="2600" b="1" dirty="0"/>
              <a:t>Strategy: </a:t>
            </a:r>
            <a:r>
              <a:rPr lang="en-US" sz="2600" dirty="0"/>
              <a:t>Expand the node closest to the goal </a:t>
            </a:r>
            <a:r>
              <a:rPr lang="en-US" sz="2600" dirty="0" smtClean="0"/>
              <a:t>state</a:t>
            </a:r>
          </a:p>
          <a:p>
            <a:pPr lvl="1"/>
            <a:r>
              <a:rPr lang="en-US" sz="2600" i="1" dirty="0" smtClean="0"/>
              <a:t>i.e</a:t>
            </a:r>
            <a:r>
              <a:rPr lang="en-US" sz="2600" i="1" dirty="0"/>
              <a:t>.</a:t>
            </a:r>
            <a:r>
              <a:rPr lang="en-US" sz="2600" dirty="0"/>
              <a:t> expand the node with a lower h value. </a:t>
            </a:r>
          </a:p>
          <a:p>
            <a:r>
              <a:rPr lang="en-US" b="1" dirty="0"/>
              <a:t>I</a:t>
            </a:r>
            <a:r>
              <a:rPr lang="en-US" b="1" dirty="0" smtClean="0"/>
              <a:t>mplemented </a:t>
            </a:r>
            <a:r>
              <a:rPr lang="en-US" b="1" dirty="0"/>
              <a:t>by the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326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_1genr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25907</TotalTime>
  <Words>1253</Words>
  <Application>Microsoft Office PowerPoint</Application>
  <PresentationFormat>On-screen Show (4:3)</PresentationFormat>
  <Paragraphs>308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ＭＳ Ｐゴシック</vt:lpstr>
      <vt:lpstr>SimSun</vt:lpstr>
      <vt:lpstr>Arial</vt:lpstr>
      <vt:lpstr>Cambria Math</vt:lpstr>
      <vt:lpstr>Monotype Sorts</vt:lpstr>
      <vt:lpstr>Times New Roman</vt:lpstr>
      <vt:lpstr>e_1genrl</vt:lpstr>
      <vt:lpstr>Artificial Intelligence  </vt:lpstr>
      <vt:lpstr>Outline</vt:lpstr>
      <vt:lpstr>Uninformed Search Algorithms</vt:lpstr>
      <vt:lpstr>Informed Search Algorithms</vt:lpstr>
      <vt:lpstr>Heuristics function</vt:lpstr>
      <vt:lpstr>Contd..</vt:lpstr>
      <vt:lpstr>Pure Heuristic Search</vt:lpstr>
      <vt:lpstr>Informed Search Algorithms</vt:lpstr>
      <vt:lpstr>Greedy best-first search algorithm</vt:lpstr>
      <vt:lpstr>Best first search algorithm</vt:lpstr>
      <vt:lpstr>Example</vt:lpstr>
      <vt:lpstr>PowerPoint Presentation</vt:lpstr>
      <vt:lpstr>Path: A&gt;C&gt;F&gt;G</vt:lpstr>
      <vt:lpstr>Contd..</vt:lpstr>
      <vt:lpstr>Pros and Cons</vt:lpstr>
      <vt:lpstr>Performance Measurement </vt:lpstr>
      <vt:lpstr>Task</vt:lpstr>
      <vt:lpstr>A* Search</vt:lpstr>
      <vt:lpstr>Contd..</vt:lpstr>
      <vt:lpstr>Example</vt:lpstr>
      <vt:lpstr>Solution</vt:lpstr>
      <vt:lpstr>Contd..</vt:lpstr>
      <vt:lpstr>Contd..</vt:lpstr>
      <vt:lpstr>Task</vt:lpstr>
      <vt:lpstr>Pros and Cons</vt:lpstr>
      <vt:lpstr>Performance Measurement </vt:lpstr>
      <vt:lpstr>Task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student</dc:creator>
  <cp:lastModifiedBy>Windows User</cp:lastModifiedBy>
  <cp:revision>381</cp:revision>
  <dcterms:created xsi:type="dcterms:W3CDTF">2007-01-18T14:32:37Z</dcterms:created>
  <dcterms:modified xsi:type="dcterms:W3CDTF">2022-02-27T14:07:00Z</dcterms:modified>
</cp:coreProperties>
</file>