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8"/>
  </p:notesMasterIdLst>
  <p:sldIdLst>
    <p:sldId id="257" r:id="rId2"/>
    <p:sldId id="341" r:id="rId3"/>
    <p:sldId id="533" r:id="rId4"/>
    <p:sldId id="522" r:id="rId5"/>
    <p:sldId id="532" r:id="rId6"/>
    <p:sldId id="523" r:id="rId7"/>
    <p:sldId id="524" r:id="rId8"/>
    <p:sldId id="525" r:id="rId9"/>
    <p:sldId id="526" r:id="rId10"/>
    <p:sldId id="527" r:id="rId11"/>
    <p:sldId id="528" r:id="rId12"/>
    <p:sldId id="529" r:id="rId13"/>
    <p:sldId id="530" r:id="rId14"/>
    <p:sldId id="548" r:id="rId15"/>
    <p:sldId id="540" r:id="rId16"/>
    <p:sldId id="547" r:id="rId17"/>
    <p:sldId id="541" r:id="rId18"/>
    <p:sldId id="542" r:id="rId19"/>
    <p:sldId id="543" r:id="rId20"/>
    <p:sldId id="544" r:id="rId21"/>
    <p:sldId id="545" r:id="rId22"/>
    <p:sldId id="546" r:id="rId23"/>
    <p:sldId id="549" r:id="rId24"/>
    <p:sldId id="550" r:id="rId25"/>
    <p:sldId id="534" r:id="rId26"/>
    <p:sldId id="372" r:id="rId27"/>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32" autoAdjust="0"/>
    <p:restoredTop sz="78832" autoAdjust="0"/>
  </p:normalViewPr>
  <p:slideViewPr>
    <p:cSldViewPr>
      <p:cViewPr varScale="1">
        <p:scale>
          <a:sx n="47" d="100"/>
          <a:sy n="47" d="100"/>
        </p:scale>
        <p:origin x="749" y="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ＭＳ Ｐゴシック" charset="0"/>
                <a:cs typeface="+mn-cs"/>
              </a:defRPr>
            </a:lvl1pPr>
          </a:lstStyle>
          <a:p>
            <a:pPr>
              <a:defRPr/>
            </a:pPr>
            <a:endParaRPr lang="en-US" altLang="zh-CN"/>
          </a:p>
        </p:txBody>
      </p:sp>
      <p:sp>
        <p:nvSpPr>
          <p:cNvPr id="716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ＭＳ Ｐゴシック" charset="0"/>
                <a:cs typeface="+mn-cs"/>
              </a:defRPr>
            </a:lvl1pPr>
          </a:lstStyle>
          <a:p>
            <a:pPr>
              <a:defRPr/>
            </a:pPr>
            <a:endParaRPr lang="en-US" altLang="zh-CN"/>
          </a:p>
        </p:txBody>
      </p:sp>
      <p:sp>
        <p:nvSpPr>
          <p:cNvPr id="163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6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ＭＳ Ｐゴシック" charset="0"/>
                <a:cs typeface="+mn-cs"/>
              </a:defRPr>
            </a:lvl1pPr>
          </a:lstStyle>
          <a:p>
            <a:pPr>
              <a:defRPr/>
            </a:pPr>
            <a:endParaRPr lang="en-US" altLang="zh-CN"/>
          </a:p>
        </p:txBody>
      </p:sp>
      <p:sp>
        <p:nvSpPr>
          <p:cNvPr id="716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ea typeface="SimSun" panose="02010600030101010101" pitchFamily="2" charset="-122"/>
              </a:defRPr>
            </a:lvl1pPr>
          </a:lstStyle>
          <a:p>
            <a:pPr>
              <a:defRPr/>
            </a:pPr>
            <a:fld id="{33E7A8C9-E367-4B4F-B613-A9E705663DBA}"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pitchFamily="34"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E7A8C9-E367-4B4F-B613-A9E705663DBA}" type="slidenum">
              <a:rPr lang="en-US" altLang="zh-CN" smtClean="0"/>
              <a:pPr>
                <a:defRPr/>
              </a:pPr>
              <a:t>2</a:t>
            </a:fld>
            <a:endParaRPr lang="en-US" altLang="zh-CN"/>
          </a:p>
        </p:txBody>
      </p:sp>
    </p:spTree>
    <p:extLst>
      <p:ext uri="{BB962C8B-B14F-4D97-AF65-F5344CB8AC3E}">
        <p14:creationId xmlns:p14="http://schemas.microsoft.com/office/powerpoint/2010/main" val="39039724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E7A8C9-E367-4B4F-B613-A9E705663DBA}" type="slidenum">
              <a:rPr lang="en-US" altLang="zh-CN" smtClean="0"/>
              <a:pPr>
                <a:defRPr/>
              </a:pPr>
              <a:t>13</a:t>
            </a:fld>
            <a:endParaRPr lang="en-US" altLang="zh-CN"/>
          </a:p>
        </p:txBody>
      </p:sp>
    </p:spTree>
    <p:extLst>
      <p:ext uri="{BB962C8B-B14F-4D97-AF65-F5344CB8AC3E}">
        <p14:creationId xmlns:p14="http://schemas.microsoft.com/office/powerpoint/2010/main" val="5190089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E7A8C9-E367-4B4F-B613-A9E705663DBA}" type="slidenum">
              <a:rPr lang="en-US" altLang="zh-CN" smtClean="0"/>
              <a:pPr>
                <a:defRPr/>
              </a:pPr>
              <a:t>15</a:t>
            </a:fld>
            <a:endParaRPr lang="en-US" altLang="zh-CN"/>
          </a:p>
        </p:txBody>
      </p:sp>
    </p:spTree>
    <p:extLst>
      <p:ext uri="{BB962C8B-B14F-4D97-AF65-F5344CB8AC3E}">
        <p14:creationId xmlns:p14="http://schemas.microsoft.com/office/powerpoint/2010/main" val="38234877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E7A8C9-E367-4B4F-B613-A9E705663DBA}" type="slidenum">
              <a:rPr lang="en-US" altLang="zh-CN" smtClean="0"/>
              <a:pPr>
                <a:defRPr/>
              </a:pPr>
              <a:t>17</a:t>
            </a:fld>
            <a:endParaRPr lang="en-US" altLang="zh-CN"/>
          </a:p>
        </p:txBody>
      </p:sp>
    </p:spTree>
    <p:extLst>
      <p:ext uri="{BB962C8B-B14F-4D97-AF65-F5344CB8AC3E}">
        <p14:creationId xmlns:p14="http://schemas.microsoft.com/office/powerpoint/2010/main" val="19672437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E7A8C9-E367-4B4F-B613-A9E705663DBA}" type="slidenum">
              <a:rPr lang="en-US" altLang="zh-CN" smtClean="0"/>
              <a:pPr>
                <a:defRPr/>
              </a:pPr>
              <a:t>18</a:t>
            </a:fld>
            <a:endParaRPr lang="en-US" altLang="zh-CN"/>
          </a:p>
        </p:txBody>
      </p:sp>
    </p:spTree>
    <p:extLst>
      <p:ext uri="{BB962C8B-B14F-4D97-AF65-F5344CB8AC3E}">
        <p14:creationId xmlns:p14="http://schemas.microsoft.com/office/powerpoint/2010/main" val="27962931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E7A8C9-E367-4B4F-B613-A9E705663DBA}" type="slidenum">
              <a:rPr lang="en-US" altLang="zh-CN" smtClean="0"/>
              <a:pPr>
                <a:defRPr/>
              </a:pPr>
              <a:t>19</a:t>
            </a:fld>
            <a:endParaRPr lang="en-US" altLang="zh-CN"/>
          </a:p>
        </p:txBody>
      </p:sp>
    </p:spTree>
    <p:extLst>
      <p:ext uri="{BB962C8B-B14F-4D97-AF65-F5344CB8AC3E}">
        <p14:creationId xmlns:p14="http://schemas.microsoft.com/office/powerpoint/2010/main" val="1970374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33E7A8C9-E367-4B4F-B613-A9E705663DBA}" type="slidenum">
              <a:rPr lang="en-US" altLang="zh-CN" smtClean="0"/>
              <a:pPr>
                <a:defRPr/>
              </a:pPr>
              <a:t>4</a:t>
            </a:fld>
            <a:endParaRPr lang="en-US" altLang="zh-CN"/>
          </a:p>
        </p:txBody>
      </p:sp>
    </p:spTree>
    <p:extLst>
      <p:ext uri="{BB962C8B-B14F-4D97-AF65-F5344CB8AC3E}">
        <p14:creationId xmlns:p14="http://schemas.microsoft.com/office/powerpoint/2010/main" val="595052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pPr>
              <a:defRPr/>
            </a:pPr>
            <a:fld id="{33E7A8C9-E367-4B4F-B613-A9E705663DBA}" type="slidenum">
              <a:rPr lang="en-US" altLang="zh-CN" smtClean="0"/>
              <a:pPr>
                <a:defRPr/>
              </a:pPr>
              <a:t>6</a:t>
            </a:fld>
            <a:endParaRPr lang="en-US" altLang="zh-CN"/>
          </a:p>
        </p:txBody>
      </p:sp>
    </p:spTree>
    <p:extLst>
      <p:ext uri="{BB962C8B-B14F-4D97-AF65-F5344CB8AC3E}">
        <p14:creationId xmlns:p14="http://schemas.microsoft.com/office/powerpoint/2010/main" val="3383881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E7A8C9-E367-4B4F-B613-A9E705663DBA}" type="slidenum">
              <a:rPr lang="en-US" altLang="zh-CN" smtClean="0"/>
              <a:pPr>
                <a:defRPr/>
              </a:pPr>
              <a:t>7</a:t>
            </a:fld>
            <a:endParaRPr lang="en-US" altLang="zh-CN"/>
          </a:p>
        </p:txBody>
      </p:sp>
    </p:spTree>
    <p:extLst>
      <p:ext uri="{BB962C8B-B14F-4D97-AF65-F5344CB8AC3E}">
        <p14:creationId xmlns:p14="http://schemas.microsoft.com/office/powerpoint/2010/main" val="337655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E7A8C9-E367-4B4F-B613-A9E705663DBA}" type="slidenum">
              <a:rPr lang="en-US" altLang="zh-CN" smtClean="0"/>
              <a:pPr>
                <a:defRPr/>
              </a:pPr>
              <a:t>8</a:t>
            </a:fld>
            <a:endParaRPr lang="en-US" altLang="zh-CN"/>
          </a:p>
        </p:txBody>
      </p:sp>
    </p:spTree>
    <p:extLst>
      <p:ext uri="{BB962C8B-B14F-4D97-AF65-F5344CB8AC3E}">
        <p14:creationId xmlns:p14="http://schemas.microsoft.com/office/powerpoint/2010/main" val="3827868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smtClean="0"/>
              <a:t>Hill climbing algorithm is a technique which is used for optimizing the mathematical problems. One of the widely discussed examples of Hill climbing algorithm is </a:t>
            </a:r>
            <a:r>
              <a:rPr lang="en-US" sz="1200" b="1" dirty="0" smtClean="0"/>
              <a:t>Traveling-salesman Problem </a:t>
            </a:r>
            <a:r>
              <a:rPr lang="en-US" sz="1200" dirty="0" smtClean="0"/>
              <a:t>in which we need to minimize the distance traveled by the salesman.</a:t>
            </a:r>
          </a:p>
          <a:p>
            <a:endParaRPr lang="en-US" dirty="0"/>
          </a:p>
        </p:txBody>
      </p:sp>
      <p:sp>
        <p:nvSpPr>
          <p:cNvPr id="4" name="Slide Number Placeholder 3"/>
          <p:cNvSpPr>
            <a:spLocks noGrp="1"/>
          </p:cNvSpPr>
          <p:nvPr>
            <p:ph type="sldNum" sz="quarter" idx="10"/>
          </p:nvPr>
        </p:nvSpPr>
        <p:spPr/>
        <p:txBody>
          <a:bodyPr/>
          <a:lstStyle/>
          <a:p>
            <a:pPr>
              <a:defRPr/>
            </a:pPr>
            <a:fld id="{33E7A8C9-E367-4B4F-B613-A9E705663DBA}" type="slidenum">
              <a:rPr lang="en-US" altLang="zh-CN" smtClean="0"/>
              <a:pPr>
                <a:defRPr/>
              </a:pPr>
              <a:t>9</a:t>
            </a:fld>
            <a:endParaRPr lang="en-US" altLang="zh-CN"/>
          </a:p>
        </p:txBody>
      </p:sp>
    </p:spTree>
    <p:extLst>
      <p:ext uri="{BB962C8B-B14F-4D97-AF65-F5344CB8AC3E}">
        <p14:creationId xmlns:p14="http://schemas.microsoft.com/office/powerpoint/2010/main" val="838544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E7A8C9-E367-4B4F-B613-A9E705663DBA}" type="slidenum">
              <a:rPr lang="en-US" altLang="zh-CN" smtClean="0"/>
              <a:pPr>
                <a:defRPr/>
              </a:pPr>
              <a:t>10</a:t>
            </a:fld>
            <a:endParaRPr lang="en-US" altLang="zh-CN"/>
          </a:p>
        </p:txBody>
      </p:sp>
    </p:spTree>
    <p:extLst>
      <p:ext uri="{BB962C8B-B14F-4D97-AF65-F5344CB8AC3E}">
        <p14:creationId xmlns:p14="http://schemas.microsoft.com/office/powerpoint/2010/main" val="26862692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effectLst/>
                <a:latin typeface="Arial" pitchFamily="34" charset="0"/>
                <a:ea typeface="MS PGothic" panose="020B0600070205080204" pitchFamily="34" charset="-128"/>
                <a:cs typeface="ＭＳ Ｐゴシック" charset="0"/>
              </a:rPr>
              <a:t>On Y-axis ,</a:t>
            </a:r>
            <a:r>
              <a:rPr lang="en-US" sz="1200" b="0" i="0" kern="1200" baseline="0" dirty="0" smtClean="0">
                <a:solidFill>
                  <a:schemeClr val="tx1"/>
                </a:solidFill>
                <a:effectLst/>
                <a:latin typeface="Arial" pitchFamily="34" charset="0"/>
                <a:ea typeface="MS PGothic" panose="020B0600070205080204" pitchFamily="34" charset="-128"/>
                <a:cs typeface="ＭＳ Ｐゴシック" charset="0"/>
              </a:rPr>
              <a:t> </a:t>
            </a:r>
            <a:r>
              <a:rPr lang="en-US" sz="1200" b="1" i="0" kern="1200" dirty="0" smtClean="0">
                <a:solidFill>
                  <a:schemeClr val="tx1"/>
                </a:solidFill>
                <a:effectLst/>
                <a:latin typeface="Arial" pitchFamily="34" charset="0"/>
                <a:ea typeface="MS PGothic" panose="020B0600070205080204" pitchFamily="34" charset="-128"/>
                <a:cs typeface="ＭＳ Ｐゴシック" charset="0"/>
              </a:rPr>
              <a:t>objective function or cost function</a:t>
            </a:r>
            <a:r>
              <a:rPr lang="en-US" sz="1200" b="0" i="0" kern="1200" dirty="0" smtClean="0">
                <a:solidFill>
                  <a:schemeClr val="tx1"/>
                </a:solidFill>
                <a:effectLst/>
                <a:latin typeface="Arial" pitchFamily="34" charset="0"/>
                <a:ea typeface="MS PGothic" panose="020B0600070205080204" pitchFamily="34" charset="-128"/>
                <a:cs typeface="ＭＳ Ｐゴシック" charset="0"/>
              </a:rPr>
              <a:t>, and </a:t>
            </a:r>
            <a:r>
              <a:rPr lang="en-US" sz="1200" b="1" i="0" kern="1200" dirty="0" smtClean="0">
                <a:solidFill>
                  <a:schemeClr val="tx1"/>
                </a:solidFill>
                <a:effectLst/>
                <a:latin typeface="Arial" pitchFamily="34" charset="0"/>
                <a:ea typeface="MS PGothic" panose="020B0600070205080204" pitchFamily="34" charset="-128"/>
                <a:cs typeface="ＭＳ Ｐゴシック" charset="0"/>
              </a:rPr>
              <a:t>state-space on the x-axis</a:t>
            </a:r>
            <a:r>
              <a:rPr lang="en-US" sz="1200" b="0" i="0" kern="1200" dirty="0" smtClean="0">
                <a:solidFill>
                  <a:schemeClr val="tx1"/>
                </a:solidFill>
                <a:effectLst/>
                <a:latin typeface="Arial" pitchFamily="34" charset="0"/>
                <a:ea typeface="MS PGothic" panose="020B0600070205080204" pitchFamily="34" charset="-128"/>
                <a:cs typeface="ＭＳ Ｐゴシック" charset="0"/>
              </a:rPr>
              <a:t>. If the function on Y-axis is cost then, the goal of search is to find the global minimum and local minimum. If the function of Y-axis is Objective function, then the goal of the search is to find the global maximum and local maximum.</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33E7A8C9-E367-4B4F-B613-A9E705663DBA}" type="slidenum">
              <a:rPr lang="en-US" altLang="zh-CN" smtClean="0"/>
              <a:pPr>
                <a:defRPr/>
              </a:pPr>
              <a:t>11</a:t>
            </a:fld>
            <a:endParaRPr lang="en-US" altLang="zh-CN"/>
          </a:p>
        </p:txBody>
      </p:sp>
    </p:spTree>
    <p:extLst>
      <p:ext uri="{BB962C8B-B14F-4D97-AF65-F5344CB8AC3E}">
        <p14:creationId xmlns:p14="http://schemas.microsoft.com/office/powerpoint/2010/main" val="28625717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E7A8C9-E367-4B4F-B613-A9E705663DBA}" type="slidenum">
              <a:rPr lang="en-US" altLang="zh-CN" smtClean="0"/>
              <a:pPr>
                <a:defRPr/>
              </a:pPr>
              <a:t>12</a:t>
            </a:fld>
            <a:endParaRPr lang="en-US" altLang="zh-CN"/>
          </a:p>
        </p:txBody>
      </p:sp>
    </p:spTree>
    <p:extLst>
      <p:ext uri="{BB962C8B-B14F-4D97-AF65-F5344CB8AC3E}">
        <p14:creationId xmlns:p14="http://schemas.microsoft.com/office/powerpoint/2010/main" val="144287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en-US"/>
          </a:p>
        </p:txBody>
      </p:sp>
    </p:spTree>
    <p:extLst>
      <p:ext uri="{BB962C8B-B14F-4D97-AF65-F5344CB8AC3E}">
        <p14:creationId xmlns:p14="http://schemas.microsoft.com/office/powerpoint/2010/main" val="2018741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3330759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10350" y="228600"/>
            <a:ext cx="2076450" cy="58769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379413" y="228600"/>
            <a:ext cx="6078537" cy="58769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606434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81000" y="228600"/>
            <a:ext cx="8305800" cy="838200"/>
          </a:xfrm>
        </p:spPr>
        <p:txBody>
          <a:bodyPr/>
          <a:lstStyle/>
          <a:p>
            <a:r>
              <a:rPr lang="zh-CN" altLang="en-US" smtClean="0"/>
              <a:t>单击此处编辑母版标题样式</a:t>
            </a:r>
            <a:endParaRPr lang="en-US"/>
          </a:p>
        </p:txBody>
      </p:sp>
      <p:sp>
        <p:nvSpPr>
          <p:cNvPr id="3" name="文本占位符 2"/>
          <p:cNvSpPr>
            <a:spLocks noGrp="1"/>
          </p:cNvSpPr>
          <p:nvPr>
            <p:ph type="body" sz="half" idx="1"/>
          </p:nvPr>
        </p:nvSpPr>
        <p:spPr>
          <a:xfrm>
            <a:off x="379413" y="1295400"/>
            <a:ext cx="4076700" cy="48101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08513" y="1295400"/>
            <a:ext cx="4078287" cy="48101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930866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81000" y="228600"/>
            <a:ext cx="8305800" cy="838200"/>
          </a:xfrm>
        </p:spPr>
        <p:txBody>
          <a:bodyPr/>
          <a:lstStyle/>
          <a:p>
            <a:r>
              <a:rPr lang="zh-CN" altLang="en-US" smtClean="0"/>
              <a:t>单击此处编辑母版标题样式</a:t>
            </a:r>
            <a:endParaRPr lang="en-US"/>
          </a:p>
        </p:txBody>
      </p:sp>
      <p:sp>
        <p:nvSpPr>
          <p:cNvPr id="3" name="文本占位符 2"/>
          <p:cNvSpPr>
            <a:spLocks noGrp="1"/>
          </p:cNvSpPr>
          <p:nvPr>
            <p:ph type="body" sz="half" idx="1"/>
          </p:nvPr>
        </p:nvSpPr>
        <p:spPr>
          <a:xfrm>
            <a:off x="379413" y="1295400"/>
            <a:ext cx="4076700" cy="48101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quarter" idx="2"/>
          </p:nvPr>
        </p:nvSpPr>
        <p:spPr>
          <a:xfrm>
            <a:off x="4608513" y="1295400"/>
            <a:ext cx="4078287" cy="23288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内容占位符 4"/>
          <p:cNvSpPr>
            <a:spLocks noGrp="1"/>
          </p:cNvSpPr>
          <p:nvPr>
            <p:ph sz="quarter" idx="3"/>
          </p:nvPr>
        </p:nvSpPr>
        <p:spPr>
          <a:xfrm>
            <a:off x="4608513" y="3776663"/>
            <a:ext cx="4078287" cy="23288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3267534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a:xfrm>
            <a:off x="990600" y="6096000"/>
            <a:ext cx="1905000" cy="457200"/>
          </a:xfrm>
        </p:spPr>
        <p:txBody>
          <a:bodyPr rtlCol="0"/>
          <a:lstStyle>
            <a:lvl1pPr>
              <a:defRPr>
                <a:solidFill>
                  <a:schemeClr val="tx1">
                    <a:tint val="75000"/>
                  </a:schemeClr>
                </a:solidFill>
                <a:latin typeface="Times New Roman" charset="0"/>
                <a:ea typeface="ＭＳ Ｐゴシック" charset="0"/>
                <a:cs typeface="+mn-cs"/>
              </a:defRPr>
            </a:lvl1pPr>
          </a:lstStyle>
          <a:p>
            <a:pPr>
              <a:defRPr/>
            </a:pPr>
            <a:endParaRPr lang="en-US"/>
          </a:p>
        </p:txBody>
      </p:sp>
      <p:sp>
        <p:nvSpPr>
          <p:cNvPr id="5" name="Footer Placeholder 4"/>
          <p:cNvSpPr>
            <a:spLocks noGrp="1"/>
          </p:cNvSpPr>
          <p:nvPr>
            <p:ph type="ftr" sz="quarter" idx="11"/>
          </p:nvPr>
        </p:nvSpPr>
        <p:spPr>
          <a:xfrm>
            <a:off x="3429000" y="6096000"/>
            <a:ext cx="2895600" cy="457200"/>
          </a:xfrm>
        </p:spPr>
        <p:txBody>
          <a:bodyPr/>
          <a:lstStyle>
            <a:lvl1pPr>
              <a:defRPr>
                <a:cs typeface="+mn-cs"/>
              </a:defRPr>
            </a:lvl1pPr>
          </a:lstStyle>
          <a:p>
            <a:pPr>
              <a:defRPr/>
            </a:pPr>
            <a:endParaRPr lang="en-US"/>
          </a:p>
        </p:txBody>
      </p:sp>
      <p:sp>
        <p:nvSpPr>
          <p:cNvPr id="6" name="Slide Number Placeholder 5"/>
          <p:cNvSpPr>
            <a:spLocks noGrp="1"/>
          </p:cNvSpPr>
          <p:nvPr>
            <p:ph type="sldNum" sz="quarter" idx="12"/>
          </p:nvPr>
        </p:nvSpPr>
        <p:spPr>
          <a:xfrm>
            <a:off x="6858000" y="60960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B037DCF2-CD7A-47DE-80C8-F8C661C24773}" type="slidenum">
              <a:rPr lang="en-US" altLang="en-US"/>
              <a:pPr>
                <a:defRPr/>
              </a:pPr>
              <a:t>‹#›</a:t>
            </a:fld>
            <a:endParaRPr lang="en-US" altLang="en-US"/>
          </a:p>
        </p:txBody>
      </p:sp>
    </p:spTree>
    <p:extLst>
      <p:ext uri="{BB962C8B-B14F-4D97-AF65-F5344CB8AC3E}">
        <p14:creationId xmlns:p14="http://schemas.microsoft.com/office/powerpoint/2010/main" val="4276808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标题 3"/>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87480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83896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379413" y="1295400"/>
            <a:ext cx="4076700" cy="4810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08513" y="1295400"/>
            <a:ext cx="4078287" cy="4810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1708506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3623956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2678326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5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220520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322127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228600"/>
            <a:ext cx="830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b" anchorCtr="0" compatLnSpc="1">
            <a:prstTxWarp prst="textNoShape">
              <a:avLst/>
            </a:prstTxWarp>
          </a:bodyPr>
          <a:lstStyle/>
          <a:p>
            <a:pPr lvl="0"/>
            <a:r>
              <a:rPr lang="en-US" altLang="zh-CN" smtClean="0"/>
              <a:t>Linear Algebra</a:t>
            </a:r>
          </a:p>
        </p:txBody>
      </p:sp>
      <p:sp>
        <p:nvSpPr>
          <p:cNvPr id="1027" name="Rectangle 3"/>
          <p:cNvSpPr>
            <a:spLocks noGrp="1" noChangeArrowheads="1"/>
          </p:cNvSpPr>
          <p:nvPr>
            <p:ph type="body" idx="1"/>
          </p:nvPr>
        </p:nvSpPr>
        <p:spPr bwMode="auto">
          <a:xfrm>
            <a:off x="379413" y="1295400"/>
            <a:ext cx="8307387" cy="481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2"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charset="0"/>
                <a:ea typeface="ＭＳ Ｐゴシック" charset="0"/>
                <a:cs typeface="ＭＳ Ｐゴシック" charset="0"/>
              </a:defRPr>
            </a:lvl1pPr>
          </a:lstStyle>
          <a:p>
            <a:pPr>
              <a:defRPr/>
            </a:pPr>
            <a:r>
              <a:rPr lang="en-US"/>
              <a:t>UET-</a:t>
            </a:r>
            <a:r>
              <a:rPr lang="en-US" err="1"/>
              <a:t>Taxila</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pPr>
              <a:defRPr/>
            </a:pPr>
            <a:fld id="{435FE59B-F0AA-4416-B6F8-467EF8ADB25B}" type="datetimeFigureOut">
              <a:rPr lang="en-US" altLang="en-US"/>
              <a:pPr>
                <a:defRPr/>
              </a:pPr>
              <a:t>2/27/2022</a:t>
            </a:fld>
            <a:endParaRPr lang="en-US" altLang="en-US"/>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Lst>
  <p:txStyles>
    <p:titleStyle>
      <a:lvl1pPr algn="ctr" rtl="0" eaLnBrk="0" fontAlgn="base" hangingPunct="0">
        <a:spcBef>
          <a:spcPct val="0"/>
        </a:spcBef>
        <a:spcAft>
          <a:spcPct val="0"/>
        </a:spcAft>
        <a:defRPr sz="3600" b="1">
          <a:solidFill>
            <a:schemeClr val="accent1"/>
          </a:solidFill>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sz="3600" b="1">
          <a:solidFill>
            <a:schemeClr val="accent1"/>
          </a:solidFill>
          <a:latin typeface="Arial" panose="020B0604020202020204" pitchFamily="34" charset="0"/>
          <a:ea typeface="MS PGothic" panose="020B0600070205080204" pitchFamily="34" charset="-128"/>
          <a:cs typeface="ＭＳ Ｐゴシック" charset="0"/>
        </a:defRPr>
      </a:lvl2pPr>
      <a:lvl3pPr algn="ctr" rtl="0" eaLnBrk="0" fontAlgn="base" hangingPunct="0">
        <a:spcBef>
          <a:spcPct val="0"/>
        </a:spcBef>
        <a:spcAft>
          <a:spcPct val="0"/>
        </a:spcAft>
        <a:defRPr sz="3600" b="1">
          <a:solidFill>
            <a:schemeClr val="accent1"/>
          </a:solidFill>
          <a:latin typeface="Arial" panose="020B0604020202020204" pitchFamily="34" charset="0"/>
          <a:ea typeface="MS PGothic" panose="020B0600070205080204" pitchFamily="34" charset="-128"/>
          <a:cs typeface="ＭＳ Ｐゴシック" charset="0"/>
        </a:defRPr>
      </a:lvl3pPr>
      <a:lvl4pPr algn="ctr" rtl="0" eaLnBrk="0" fontAlgn="base" hangingPunct="0">
        <a:spcBef>
          <a:spcPct val="0"/>
        </a:spcBef>
        <a:spcAft>
          <a:spcPct val="0"/>
        </a:spcAft>
        <a:defRPr sz="3600" b="1">
          <a:solidFill>
            <a:schemeClr val="accent1"/>
          </a:solidFill>
          <a:latin typeface="Arial" panose="020B0604020202020204" pitchFamily="34" charset="0"/>
          <a:ea typeface="MS PGothic" panose="020B0600070205080204" pitchFamily="34" charset="-128"/>
          <a:cs typeface="ＭＳ Ｐゴシック" charset="0"/>
        </a:defRPr>
      </a:lvl4pPr>
      <a:lvl5pPr algn="ctr" rtl="0" eaLnBrk="0" fontAlgn="base" hangingPunct="0">
        <a:spcBef>
          <a:spcPct val="0"/>
        </a:spcBef>
        <a:spcAft>
          <a:spcPct val="0"/>
        </a:spcAft>
        <a:defRPr sz="3600" b="1">
          <a:solidFill>
            <a:schemeClr val="accent1"/>
          </a:solidFill>
          <a:latin typeface="Arial" panose="020B0604020202020204" pitchFamily="34" charset="0"/>
          <a:ea typeface="MS PGothic" panose="020B0600070205080204" pitchFamily="34" charset="-128"/>
          <a:cs typeface="ＭＳ Ｐゴシック" charset="0"/>
        </a:defRPr>
      </a:lvl5pPr>
      <a:lvl6pPr marL="457200" algn="ctr" rtl="0" eaLnBrk="0" fontAlgn="base" hangingPunct="0">
        <a:spcBef>
          <a:spcPct val="0"/>
        </a:spcBef>
        <a:spcAft>
          <a:spcPct val="0"/>
        </a:spcAft>
        <a:defRPr sz="3600" b="1">
          <a:solidFill>
            <a:schemeClr val="accent1"/>
          </a:solidFill>
          <a:latin typeface="Times New Roman" pitchFamily="18" charset="0"/>
        </a:defRPr>
      </a:lvl6pPr>
      <a:lvl7pPr marL="914400" algn="ctr" rtl="0" eaLnBrk="0" fontAlgn="base" hangingPunct="0">
        <a:spcBef>
          <a:spcPct val="0"/>
        </a:spcBef>
        <a:spcAft>
          <a:spcPct val="0"/>
        </a:spcAft>
        <a:defRPr sz="3600" b="1">
          <a:solidFill>
            <a:schemeClr val="accent1"/>
          </a:solidFill>
          <a:latin typeface="Times New Roman" pitchFamily="18" charset="0"/>
        </a:defRPr>
      </a:lvl7pPr>
      <a:lvl8pPr marL="1371600" algn="ctr" rtl="0" eaLnBrk="0" fontAlgn="base" hangingPunct="0">
        <a:spcBef>
          <a:spcPct val="0"/>
        </a:spcBef>
        <a:spcAft>
          <a:spcPct val="0"/>
        </a:spcAft>
        <a:defRPr sz="3600" b="1">
          <a:solidFill>
            <a:schemeClr val="accent1"/>
          </a:solidFill>
          <a:latin typeface="Times New Roman" pitchFamily="18" charset="0"/>
        </a:defRPr>
      </a:lvl8pPr>
      <a:lvl9pPr marL="1828800" algn="ctr" rtl="0" eaLnBrk="0" fontAlgn="base" hangingPunct="0">
        <a:spcBef>
          <a:spcPct val="0"/>
        </a:spcBef>
        <a:spcAft>
          <a:spcPct val="0"/>
        </a:spcAft>
        <a:defRPr sz="3600" b="1">
          <a:solidFill>
            <a:schemeClr val="accent1"/>
          </a:solidFill>
          <a:latin typeface="Times New Roman" pitchFamily="18" charset="0"/>
        </a:defRPr>
      </a:lvl9pPr>
    </p:titleStyle>
    <p:bodyStyle>
      <a:lvl1pPr marL="342900" indent="-342900" algn="l" rtl="0" eaLnBrk="0" fontAlgn="base" hangingPunct="0">
        <a:spcBef>
          <a:spcPct val="20000"/>
        </a:spcBef>
        <a:spcAft>
          <a:spcPct val="0"/>
        </a:spcAft>
        <a:buClr>
          <a:schemeClr val="accent2"/>
        </a:buClr>
        <a:buSzPct val="75000"/>
        <a:buFont typeface="Monotype Sorts" pitchFamily="-84" charset="2"/>
        <a:buChar char="q"/>
        <a:defRPr sz="28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lr>
          <a:schemeClr val="accent2"/>
        </a:buClr>
        <a:buSzPct val="75000"/>
        <a:buFont typeface="Monotype Sorts" pitchFamily="-84" charset="2"/>
        <a:buChar char="q"/>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lr>
          <a:schemeClr val="accent2"/>
        </a:buClr>
        <a:buSzPct val="75000"/>
        <a:buFont typeface="Monotype Sorts" pitchFamily="-84" charset="2"/>
        <a:buChar char="q"/>
        <a:defRPr sz="28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lr>
          <a:schemeClr val="accent2"/>
        </a:buClr>
        <a:buSzPct val="75000"/>
        <a:buFont typeface="Monotype Sorts" pitchFamily="-84" charset="2"/>
        <a:buChar char="q"/>
        <a:defRPr sz="28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lr>
          <a:schemeClr val="accent2"/>
        </a:buClr>
        <a:buSzPct val="75000"/>
        <a:buFont typeface="Monotype Sorts" pitchFamily="-84" charset="2"/>
        <a:buChar char="q"/>
        <a:defRPr sz="2800">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lr>
          <a:schemeClr val="accent2"/>
        </a:buClr>
        <a:buSzPct val="75000"/>
        <a:buFont typeface="Monotype Sorts" pitchFamily="2" charset="2"/>
        <a:buChar char="q"/>
        <a:defRPr sz="2800">
          <a:solidFill>
            <a:schemeClr val="tx1"/>
          </a:solidFill>
          <a:latin typeface="+mn-lt"/>
        </a:defRPr>
      </a:lvl6pPr>
      <a:lvl7pPr marL="2971800" indent="-228600" algn="l" rtl="0" eaLnBrk="0" fontAlgn="base" hangingPunct="0">
        <a:spcBef>
          <a:spcPct val="20000"/>
        </a:spcBef>
        <a:spcAft>
          <a:spcPct val="0"/>
        </a:spcAft>
        <a:buClr>
          <a:schemeClr val="accent2"/>
        </a:buClr>
        <a:buSzPct val="75000"/>
        <a:buFont typeface="Monotype Sorts" pitchFamily="2" charset="2"/>
        <a:buChar char="q"/>
        <a:defRPr sz="2800">
          <a:solidFill>
            <a:schemeClr val="tx1"/>
          </a:solidFill>
          <a:latin typeface="+mn-lt"/>
        </a:defRPr>
      </a:lvl7pPr>
      <a:lvl8pPr marL="3429000" indent="-228600" algn="l" rtl="0" eaLnBrk="0" fontAlgn="base" hangingPunct="0">
        <a:spcBef>
          <a:spcPct val="20000"/>
        </a:spcBef>
        <a:spcAft>
          <a:spcPct val="0"/>
        </a:spcAft>
        <a:buClr>
          <a:schemeClr val="accent2"/>
        </a:buClr>
        <a:buSzPct val="75000"/>
        <a:buFont typeface="Monotype Sorts" pitchFamily="2" charset="2"/>
        <a:buChar char="q"/>
        <a:defRPr sz="2800">
          <a:solidFill>
            <a:schemeClr val="tx1"/>
          </a:solidFill>
          <a:latin typeface="+mn-lt"/>
        </a:defRPr>
      </a:lvl8pPr>
      <a:lvl9pPr marL="3886200" indent="-228600" algn="l" rtl="0" eaLnBrk="0" fontAlgn="base" hangingPunct="0">
        <a:spcBef>
          <a:spcPct val="20000"/>
        </a:spcBef>
        <a:spcAft>
          <a:spcPct val="0"/>
        </a:spcAft>
        <a:buClr>
          <a:schemeClr val="accent2"/>
        </a:buClr>
        <a:buSzPct val="75000"/>
        <a:buFont typeface="Monotype Sorts" pitchFamily="2" charset="2"/>
        <a:buChar char="q"/>
        <a:defRPr sz="28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noChangeArrowheads="1"/>
          </p:cNvSpPr>
          <p:nvPr>
            <p:ph type="title"/>
          </p:nvPr>
        </p:nvSpPr>
        <p:spPr>
          <a:xfrm>
            <a:off x="533400" y="1219200"/>
            <a:ext cx="8305800" cy="3886200"/>
          </a:xfrm>
        </p:spPr>
        <p:txBody>
          <a:bodyPr/>
          <a:lstStyle/>
          <a:p>
            <a:pPr>
              <a:lnSpc>
                <a:spcPct val="150000"/>
              </a:lnSpc>
              <a:defRPr/>
            </a:pPr>
            <a:r>
              <a:rPr lang="en-GB" altLang="en-US" sz="3200" dirty="0" smtClean="0"/>
              <a:t>Artificial Intelligence</a:t>
            </a:r>
            <a:br>
              <a:rPr lang="en-GB" altLang="en-US" sz="3200" dirty="0" smtClean="0"/>
            </a:br>
            <a:r>
              <a:rPr lang="en-US" altLang="zh-CN" sz="3200" u="sng" dirty="0" smtClean="0">
                <a:latin typeface="Times New Roman" panose="02020603050405020304" pitchFamily="18" charset="0"/>
                <a:ea typeface="SimSun" panose="02010600030101010101" pitchFamily="2" charset="-122"/>
              </a:rPr>
              <a:t/>
            </a:r>
            <a:br>
              <a:rPr lang="en-US" altLang="zh-CN" sz="3200" u="sng" dirty="0" smtClean="0">
                <a:latin typeface="Times New Roman" panose="02020603050405020304" pitchFamily="18" charset="0"/>
                <a:ea typeface="SimSun" panose="02010600030101010101" pitchFamily="2" charset="-122"/>
              </a:rPr>
            </a:br>
            <a:r>
              <a:rPr lang="en-US" altLang="zh-CN" sz="3200" smtClean="0">
                <a:latin typeface="Times New Roman" panose="02020603050405020304" pitchFamily="18" charset="0"/>
                <a:ea typeface="SimSun" panose="02010600030101010101" pitchFamily="2" charset="-122"/>
              </a:rPr>
              <a:t/>
            </a:r>
            <a:br>
              <a:rPr lang="en-US" altLang="zh-CN" sz="3200" smtClean="0">
                <a:latin typeface="Times New Roman" panose="02020603050405020304" pitchFamily="18" charset="0"/>
                <a:ea typeface="SimSun" panose="02010600030101010101" pitchFamily="2" charset="-122"/>
              </a:rPr>
            </a:br>
            <a:r>
              <a:rPr lang="en-US" altLang="en-US" sz="2000" dirty="0" smtClean="0">
                <a:solidFill>
                  <a:schemeClr val="tx1"/>
                </a:solidFill>
              </a:rPr>
              <a:t/>
            </a:r>
            <a:br>
              <a:rPr lang="en-US" altLang="en-US" sz="2000" dirty="0" smtClean="0">
                <a:solidFill>
                  <a:schemeClr val="tx1"/>
                </a:solidFill>
              </a:rPr>
            </a:br>
            <a:endParaRPr lang="en-US" altLang="zh-CN" sz="1800" dirty="0" smtClean="0">
              <a:solidFill>
                <a:schemeClr val="tx1"/>
              </a:solidFill>
              <a:latin typeface="Times New Roman" panose="02020603050405020304" pitchFamily="18" charset="0"/>
              <a:ea typeface="SimSun" panose="0201060003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Hill Climbing</a:t>
            </a:r>
          </a:p>
        </p:txBody>
      </p:sp>
      <p:sp>
        <p:nvSpPr>
          <p:cNvPr id="3" name="Content Placeholder 2"/>
          <p:cNvSpPr>
            <a:spLocks noGrp="1"/>
          </p:cNvSpPr>
          <p:nvPr>
            <p:ph idx="1"/>
          </p:nvPr>
        </p:nvSpPr>
        <p:spPr/>
        <p:txBody>
          <a:bodyPr/>
          <a:lstStyle/>
          <a:p>
            <a:r>
              <a:rPr lang="en-US" b="1" dirty="0" smtClean="0"/>
              <a:t>Local Search Algorithm</a:t>
            </a:r>
          </a:p>
          <a:p>
            <a:pPr lvl="1"/>
            <a:r>
              <a:rPr lang="en-US" sz="2400" dirty="0" smtClean="0"/>
              <a:t>Only knows about the local domain, no knowledge of global domain/problem  </a:t>
            </a:r>
          </a:p>
          <a:p>
            <a:r>
              <a:rPr lang="en-US" b="1" dirty="0" smtClean="0"/>
              <a:t>Greedy approach</a:t>
            </a:r>
          </a:p>
          <a:p>
            <a:pPr lvl="1"/>
            <a:r>
              <a:rPr lang="en-US" sz="2400" dirty="0"/>
              <a:t>S</a:t>
            </a:r>
            <a:r>
              <a:rPr lang="en-US" sz="2400" dirty="0" smtClean="0"/>
              <a:t>earch </a:t>
            </a:r>
            <a:r>
              <a:rPr lang="en-US" sz="2400" dirty="0"/>
              <a:t>moves in the direction which optimizes the cost</a:t>
            </a:r>
            <a:r>
              <a:rPr lang="en-US" sz="2400" dirty="0" smtClean="0"/>
              <a:t>. </a:t>
            </a:r>
          </a:p>
          <a:p>
            <a:pPr lvl="1"/>
            <a:r>
              <a:rPr lang="en-US" sz="2400" dirty="0"/>
              <a:t>C</a:t>
            </a:r>
            <a:r>
              <a:rPr lang="en-US" sz="2400" dirty="0" smtClean="0"/>
              <a:t>ontinues until finds the best move and stops when no best move found</a:t>
            </a:r>
          </a:p>
          <a:p>
            <a:pPr lvl="1"/>
            <a:r>
              <a:rPr lang="en-US" sz="2400" dirty="0"/>
              <a:t>grabs a good neighbor state without thinking ahead about where to go next </a:t>
            </a:r>
          </a:p>
          <a:p>
            <a:r>
              <a:rPr lang="en-US" b="1" dirty="0"/>
              <a:t>No backtracking:</a:t>
            </a:r>
            <a:r>
              <a:rPr lang="en-US" dirty="0"/>
              <a:t> </a:t>
            </a:r>
            <a:endParaRPr lang="en-US" dirty="0" smtClean="0"/>
          </a:p>
          <a:p>
            <a:pPr lvl="1"/>
            <a:r>
              <a:rPr lang="en-US" sz="2400" dirty="0" smtClean="0"/>
              <a:t>It </a:t>
            </a:r>
            <a:r>
              <a:rPr lang="en-US" sz="2400" dirty="0"/>
              <a:t>does not backtrack the search space, as it does not remember the previous states</a:t>
            </a:r>
            <a:r>
              <a:rPr lang="en-US" sz="2400" dirty="0" smtClean="0"/>
              <a:t>. Just terminates</a:t>
            </a:r>
            <a:endParaRPr lang="en-US" sz="2400" dirty="0"/>
          </a:p>
          <a:p>
            <a:endParaRPr lang="en-US" dirty="0"/>
          </a:p>
        </p:txBody>
      </p:sp>
    </p:spTree>
    <p:extLst>
      <p:ext uri="{BB962C8B-B14F-4D97-AF65-F5344CB8AC3E}">
        <p14:creationId xmlns:p14="http://schemas.microsoft.com/office/powerpoint/2010/main" val="5043559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State-space Diagram</a:t>
            </a:r>
          </a:p>
        </p:txBody>
      </p:sp>
      <p:sp>
        <p:nvSpPr>
          <p:cNvPr id="3" name="Content Placeholder 2"/>
          <p:cNvSpPr>
            <a:spLocks noGrp="1"/>
          </p:cNvSpPr>
          <p:nvPr>
            <p:ph idx="1"/>
          </p:nvPr>
        </p:nvSpPr>
        <p:spPr/>
        <p:txBody>
          <a:bodyPr/>
          <a:lstStyle/>
          <a:p>
            <a:r>
              <a:rPr lang="en-US" dirty="0"/>
              <a:t>To understand local search, it is useful to consider the </a:t>
            </a:r>
            <a:r>
              <a:rPr lang="en-US" b="1" dirty="0"/>
              <a:t>state-space landscape</a:t>
            </a:r>
            <a:r>
              <a:rPr lang="en-US" dirty="0"/>
              <a:t>. </a:t>
            </a:r>
            <a:endParaRPr lang="en-US" dirty="0" smtClean="0"/>
          </a:p>
          <a:p>
            <a:pPr lvl="1"/>
            <a:r>
              <a:rPr lang="en-US" dirty="0"/>
              <a:t>A</a:t>
            </a:r>
            <a:r>
              <a:rPr lang="en-US" dirty="0" smtClean="0"/>
              <a:t> </a:t>
            </a:r>
            <a:r>
              <a:rPr lang="en-US" dirty="0"/>
              <a:t>graphical representation of the hill-climbing algorithm which is showing a graph between various states of algorithm and </a:t>
            </a:r>
            <a:r>
              <a:rPr lang="en-US" dirty="0" smtClean="0"/>
              <a:t>Objective/cost function</a:t>
            </a:r>
            <a:endParaRPr lang="en-US" dirty="0"/>
          </a:p>
          <a:p>
            <a:r>
              <a:rPr lang="en-US" dirty="0" smtClean="0"/>
              <a:t>The </a:t>
            </a:r>
            <a:r>
              <a:rPr lang="en-US" dirty="0"/>
              <a:t>aim is to find the highest peak - </a:t>
            </a:r>
            <a:r>
              <a:rPr lang="en-US" b="1" dirty="0"/>
              <a:t>a global </a:t>
            </a:r>
            <a:r>
              <a:rPr lang="en-US" b="1" dirty="0" smtClean="0"/>
              <a:t>maximum</a:t>
            </a:r>
            <a:r>
              <a:rPr lang="en-US" dirty="0"/>
              <a:t> </a:t>
            </a:r>
            <a:r>
              <a:rPr lang="en-US" dirty="0" smtClean="0"/>
              <a:t>or lowest peak- a global minima</a:t>
            </a:r>
            <a:endParaRPr lang="en-US" dirty="0"/>
          </a:p>
          <a:p>
            <a:r>
              <a:rPr lang="en-US" dirty="0" smtClean="0"/>
              <a:t>Hill-climbing </a:t>
            </a:r>
            <a:r>
              <a:rPr lang="en-US" dirty="0"/>
              <a:t>search modifies the current state to try to improve it.</a:t>
            </a:r>
          </a:p>
        </p:txBody>
      </p:sp>
    </p:spTree>
    <p:extLst>
      <p:ext uri="{BB962C8B-B14F-4D97-AF65-F5344CB8AC3E}">
        <p14:creationId xmlns:p14="http://schemas.microsoft.com/office/powerpoint/2010/main" val="31172374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4" name="Content Placeholder 3"/>
          <p:cNvPicPr>
            <a:picLocks noGrp="1" noChangeAspect="1"/>
          </p:cNvPicPr>
          <p:nvPr>
            <p:ph idx="1"/>
          </p:nvPr>
        </p:nvPicPr>
        <p:blipFill>
          <a:blip r:embed="rId3"/>
          <a:stretch>
            <a:fillRect/>
          </a:stretch>
        </p:blipFill>
        <p:spPr>
          <a:xfrm>
            <a:off x="694255" y="1524000"/>
            <a:ext cx="7795307" cy="4419600"/>
          </a:xfrm>
          <a:prstGeom prst="rect">
            <a:avLst/>
          </a:prstGeom>
        </p:spPr>
      </p:pic>
    </p:spTree>
    <p:extLst>
      <p:ext uri="{BB962C8B-B14F-4D97-AF65-F5344CB8AC3E}">
        <p14:creationId xmlns:p14="http://schemas.microsoft.com/office/powerpoint/2010/main" val="12525380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regions in the state </a:t>
            </a:r>
            <a:r>
              <a:rPr lang="en-US" dirty="0" smtClean="0"/>
              <a:t>space</a:t>
            </a:r>
            <a:endParaRPr lang="en-US" dirty="0"/>
          </a:p>
        </p:txBody>
      </p:sp>
      <p:sp>
        <p:nvSpPr>
          <p:cNvPr id="3" name="Content Placeholder 2"/>
          <p:cNvSpPr>
            <a:spLocks noGrp="1"/>
          </p:cNvSpPr>
          <p:nvPr>
            <p:ph idx="1"/>
          </p:nvPr>
        </p:nvSpPr>
        <p:spPr/>
        <p:txBody>
          <a:bodyPr/>
          <a:lstStyle/>
          <a:p>
            <a:r>
              <a:rPr lang="en-US" sz="2000" b="1" dirty="0"/>
              <a:t>Local </a:t>
            </a:r>
            <a:r>
              <a:rPr lang="en-US" sz="2000" b="1" dirty="0" smtClean="0"/>
              <a:t>Maximum</a:t>
            </a:r>
          </a:p>
          <a:p>
            <a:pPr lvl="1"/>
            <a:r>
              <a:rPr lang="en-US" sz="2000" dirty="0" smtClean="0"/>
              <a:t>Local </a:t>
            </a:r>
            <a:r>
              <a:rPr lang="en-US" sz="2000" dirty="0"/>
              <a:t>maximum is a state which is better than its neighbor states, but there is also another state which is higher than it.</a:t>
            </a:r>
          </a:p>
          <a:p>
            <a:r>
              <a:rPr lang="en-US" sz="2000" b="1" dirty="0"/>
              <a:t>Global </a:t>
            </a:r>
            <a:r>
              <a:rPr lang="en-US" sz="2000" b="1" dirty="0" smtClean="0"/>
              <a:t>Maximum</a:t>
            </a:r>
          </a:p>
          <a:p>
            <a:pPr lvl="1"/>
            <a:r>
              <a:rPr lang="en-US" sz="2000" dirty="0" smtClean="0"/>
              <a:t>Global </a:t>
            </a:r>
            <a:r>
              <a:rPr lang="en-US" sz="2000" dirty="0"/>
              <a:t>maximum is the best possible state of state space landscape. It has the highest value of objective function.</a:t>
            </a:r>
          </a:p>
          <a:p>
            <a:r>
              <a:rPr lang="en-US" sz="2000" b="1" dirty="0"/>
              <a:t>Current </a:t>
            </a:r>
            <a:r>
              <a:rPr lang="en-US" sz="2000" b="1" dirty="0" smtClean="0"/>
              <a:t>state</a:t>
            </a:r>
            <a:endParaRPr lang="en-US" sz="2000" dirty="0" smtClean="0"/>
          </a:p>
          <a:p>
            <a:pPr lvl="1"/>
            <a:r>
              <a:rPr lang="en-US" sz="2000" dirty="0" smtClean="0"/>
              <a:t>It </a:t>
            </a:r>
            <a:r>
              <a:rPr lang="en-US" sz="2000" dirty="0"/>
              <a:t>is a state in a landscape diagram where an agent is currently present.</a:t>
            </a:r>
          </a:p>
          <a:p>
            <a:r>
              <a:rPr lang="en-US" sz="2000" b="1" dirty="0" smtClean="0"/>
              <a:t>Plateau </a:t>
            </a:r>
          </a:p>
          <a:p>
            <a:pPr lvl="1"/>
            <a:r>
              <a:rPr lang="en-US" sz="2000" dirty="0" smtClean="0"/>
              <a:t>A </a:t>
            </a:r>
            <a:r>
              <a:rPr lang="en-US" sz="2000" dirty="0"/>
              <a:t>flat area of the state-space </a:t>
            </a:r>
            <a:r>
              <a:rPr lang="en-US" sz="2000" dirty="0" smtClean="0"/>
              <a:t>landscape. It can be:</a:t>
            </a:r>
            <a:endParaRPr lang="en-US" sz="2000" b="1" dirty="0" smtClean="0"/>
          </a:p>
          <a:p>
            <a:pPr lvl="1"/>
            <a:r>
              <a:rPr lang="en-US" sz="2000" b="1" dirty="0" smtClean="0"/>
              <a:t>Flat </a:t>
            </a:r>
            <a:r>
              <a:rPr lang="en-US" sz="2000" b="1" dirty="0"/>
              <a:t>local </a:t>
            </a:r>
            <a:r>
              <a:rPr lang="en-US" sz="2000" b="1" dirty="0" smtClean="0"/>
              <a:t>maximum</a:t>
            </a:r>
          </a:p>
          <a:p>
            <a:pPr lvl="2"/>
            <a:r>
              <a:rPr lang="en-US" sz="2000" dirty="0"/>
              <a:t>A</a:t>
            </a:r>
            <a:r>
              <a:rPr lang="en-US" sz="2000" dirty="0" smtClean="0"/>
              <a:t>ll </a:t>
            </a:r>
            <a:r>
              <a:rPr lang="en-US" sz="2000" dirty="0"/>
              <a:t>the neighbor states of current states have the same </a:t>
            </a:r>
            <a:r>
              <a:rPr lang="en-US" sz="2000" dirty="0" smtClean="0"/>
              <a:t>value and </a:t>
            </a:r>
            <a:r>
              <a:rPr lang="en-US" sz="2000" dirty="0"/>
              <a:t>no uphill exit exists</a:t>
            </a:r>
          </a:p>
          <a:p>
            <a:pPr lvl="1"/>
            <a:r>
              <a:rPr lang="en-US" sz="2000" b="1" dirty="0" smtClean="0"/>
              <a:t>Shoulder</a:t>
            </a:r>
          </a:p>
          <a:p>
            <a:pPr lvl="2"/>
            <a:r>
              <a:rPr lang="en-US" sz="2000" dirty="0" smtClean="0"/>
              <a:t>A flat area </a:t>
            </a:r>
            <a:r>
              <a:rPr lang="en-US" sz="2000" dirty="0"/>
              <a:t>from </a:t>
            </a:r>
            <a:r>
              <a:rPr lang="en-US" sz="2000" dirty="0" smtClean="0"/>
              <a:t>which </a:t>
            </a:r>
            <a:r>
              <a:rPr lang="en-US" sz="2000" dirty="0"/>
              <a:t>has an uphill </a:t>
            </a:r>
            <a:r>
              <a:rPr lang="en-US" sz="2000" dirty="0" smtClean="0"/>
              <a:t>edge</a:t>
            </a:r>
            <a:r>
              <a:rPr lang="en-US" sz="2000" dirty="0"/>
              <a:t> </a:t>
            </a:r>
            <a:r>
              <a:rPr lang="en-US" sz="2000" dirty="0" smtClean="0"/>
              <a:t>and </a:t>
            </a:r>
            <a:r>
              <a:rPr lang="en-US" sz="2000" dirty="0"/>
              <a:t>progress is possible</a:t>
            </a:r>
            <a:endParaRPr lang="en-US" sz="2000" dirty="0" smtClean="0"/>
          </a:p>
          <a:p>
            <a:endParaRPr lang="en-US" dirty="0"/>
          </a:p>
        </p:txBody>
      </p:sp>
    </p:spTree>
    <p:extLst>
      <p:ext uri="{BB962C8B-B14F-4D97-AF65-F5344CB8AC3E}">
        <p14:creationId xmlns:p14="http://schemas.microsoft.com/office/powerpoint/2010/main" val="34127649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US" dirty="0"/>
          </a:p>
        </p:txBody>
      </p:sp>
      <p:sp>
        <p:nvSpPr>
          <p:cNvPr id="3" name="Content Placeholder 2"/>
          <p:cNvSpPr>
            <a:spLocks noGrp="1"/>
          </p:cNvSpPr>
          <p:nvPr>
            <p:ph idx="1"/>
          </p:nvPr>
        </p:nvSpPr>
        <p:spPr/>
        <p:txBody>
          <a:bodyPr/>
          <a:lstStyle/>
          <a:p>
            <a:r>
              <a:rPr lang="en-US" sz="2200" b="1" dirty="0"/>
              <a:t>Step 1:</a:t>
            </a:r>
            <a:r>
              <a:rPr lang="en-US" sz="2200" dirty="0"/>
              <a:t> Evaluate the initial state, if it is goal state then return success and Stop.</a:t>
            </a:r>
          </a:p>
          <a:p>
            <a:r>
              <a:rPr lang="en-US" sz="2200" b="1" dirty="0"/>
              <a:t>Step 2:</a:t>
            </a:r>
            <a:r>
              <a:rPr lang="en-US" sz="2200" dirty="0"/>
              <a:t> Loop Until a solution is found or there is no new operator left to apply.</a:t>
            </a:r>
          </a:p>
          <a:p>
            <a:r>
              <a:rPr lang="en-US" sz="2200" b="1" dirty="0"/>
              <a:t>Step 3:</a:t>
            </a:r>
            <a:r>
              <a:rPr lang="en-US" sz="2200" dirty="0"/>
              <a:t> Select and apply an operator to the current state.</a:t>
            </a:r>
          </a:p>
          <a:p>
            <a:r>
              <a:rPr lang="en-US" sz="2200" b="1" dirty="0"/>
              <a:t>Step 4:</a:t>
            </a:r>
            <a:r>
              <a:rPr lang="en-US" sz="2200" dirty="0"/>
              <a:t> Check new state:</a:t>
            </a:r>
          </a:p>
          <a:p>
            <a:pPr lvl="1"/>
            <a:r>
              <a:rPr lang="en-US" sz="2200" dirty="0"/>
              <a:t>If it is goal state, then return success and quit.</a:t>
            </a:r>
          </a:p>
          <a:p>
            <a:pPr lvl="1"/>
            <a:r>
              <a:rPr lang="en-US" sz="2200" dirty="0"/>
              <a:t>Else if it is better than the current state then assign new state as a current state.</a:t>
            </a:r>
          </a:p>
          <a:p>
            <a:pPr lvl="1"/>
            <a:r>
              <a:rPr lang="en-US" sz="2200" dirty="0"/>
              <a:t>Else if not better than the current state, then return to step2.</a:t>
            </a:r>
          </a:p>
          <a:p>
            <a:r>
              <a:rPr lang="en-US" sz="2200" b="1" dirty="0"/>
              <a:t>Step 5:</a:t>
            </a:r>
            <a:r>
              <a:rPr lang="en-US" sz="2200" dirty="0"/>
              <a:t> Exit.</a:t>
            </a:r>
          </a:p>
          <a:p>
            <a:endParaRPr lang="en-US" dirty="0"/>
          </a:p>
        </p:txBody>
      </p:sp>
    </p:spTree>
    <p:extLst>
      <p:ext uri="{BB962C8B-B14F-4D97-AF65-F5344CB8AC3E}">
        <p14:creationId xmlns:p14="http://schemas.microsoft.com/office/powerpoint/2010/main" val="31623089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Hill Climbing Example: </a:t>
            </a:r>
            <a:r>
              <a:rPr lang="en-US" dirty="0" smtClean="0"/>
              <a:t>n-queens</a:t>
            </a:r>
            <a:endParaRPr lang="en-US" dirty="0"/>
          </a:p>
        </p:txBody>
      </p:sp>
      <p:sp>
        <p:nvSpPr>
          <p:cNvPr id="3" name="Content Placeholder 2"/>
          <p:cNvSpPr>
            <a:spLocks noGrp="1"/>
          </p:cNvSpPr>
          <p:nvPr>
            <p:ph idx="1"/>
          </p:nvPr>
        </p:nvSpPr>
        <p:spPr/>
        <p:txBody>
          <a:bodyPr/>
          <a:lstStyle/>
          <a:p>
            <a:r>
              <a:rPr lang="en-US" sz="2400" dirty="0"/>
              <a:t>Put n queens on an n × n board with no two queens on the same row, column, or </a:t>
            </a:r>
            <a:r>
              <a:rPr lang="en-US" sz="2400" dirty="0" smtClean="0"/>
              <a:t>diagonal</a:t>
            </a:r>
          </a:p>
          <a:p>
            <a:endParaRPr lang="en-US" sz="2400" dirty="0" smtClean="0"/>
          </a:p>
          <a:p>
            <a:endParaRPr lang="en-US" sz="2400" dirty="0"/>
          </a:p>
          <a:p>
            <a:endParaRPr lang="en-US" sz="2400" dirty="0" smtClean="0"/>
          </a:p>
          <a:p>
            <a:endParaRPr lang="en-US" sz="2400" dirty="0"/>
          </a:p>
          <a:p>
            <a:endParaRPr lang="en-US" sz="2400" dirty="0" smtClean="0"/>
          </a:p>
          <a:p>
            <a:endParaRPr lang="en-US" sz="2400" dirty="0" smtClean="0"/>
          </a:p>
          <a:p>
            <a:endParaRPr lang="en-US" sz="2400" dirty="0"/>
          </a:p>
          <a:p>
            <a:endParaRPr lang="en-US" sz="2400" dirty="0" smtClean="0"/>
          </a:p>
          <a:p>
            <a:pPr lvl="1"/>
            <a:r>
              <a:rPr lang="en-US" sz="2200" dirty="0" smtClean="0"/>
              <a:t>Here, goal is initially unknown but is specified by constraints that it must satisfy </a:t>
            </a:r>
          </a:p>
          <a:p>
            <a:endParaRPr lang="en-US" dirty="0"/>
          </a:p>
          <a:p>
            <a:pPr lvl="1"/>
            <a:endParaRPr lang="en-US" sz="2200" dirty="0" smtClean="0"/>
          </a:p>
          <a:p>
            <a:pPr lvl="1"/>
            <a:endParaRPr lang="en-US" sz="2400" dirty="0" smtClean="0"/>
          </a:p>
          <a:p>
            <a:endParaRPr lang="en-US" dirty="0"/>
          </a:p>
          <a:p>
            <a:endParaRPr lang="en-US" dirty="0" smtClean="0"/>
          </a:p>
          <a:p>
            <a:endParaRPr lang="en-US" dirty="0"/>
          </a:p>
          <a:p>
            <a:endParaRPr lang="en-US" dirty="0" smtClean="0"/>
          </a:p>
          <a:p>
            <a:endParaRPr lang="en-US" dirty="0"/>
          </a:p>
        </p:txBody>
      </p:sp>
      <p:pic>
        <p:nvPicPr>
          <p:cNvPr id="5" name="Picture 4"/>
          <p:cNvPicPr>
            <a:picLocks noChangeAspect="1"/>
          </p:cNvPicPr>
          <p:nvPr/>
        </p:nvPicPr>
        <p:blipFill>
          <a:blip r:embed="rId3"/>
          <a:stretch>
            <a:fillRect/>
          </a:stretch>
        </p:blipFill>
        <p:spPr>
          <a:xfrm>
            <a:off x="3124200" y="2133600"/>
            <a:ext cx="2667000" cy="3352800"/>
          </a:xfrm>
          <a:prstGeom prst="rect">
            <a:avLst/>
          </a:prstGeom>
        </p:spPr>
      </p:pic>
    </p:spTree>
    <p:extLst>
      <p:ext uri="{BB962C8B-B14F-4D97-AF65-F5344CB8AC3E}">
        <p14:creationId xmlns:p14="http://schemas.microsoft.com/office/powerpoint/2010/main" val="3513333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US" sz="2400" dirty="0"/>
              <a:t>Move a queen to reduce number of conflicts. </a:t>
            </a:r>
          </a:p>
          <a:p>
            <a:pPr lvl="1"/>
            <a:r>
              <a:rPr lang="en-US" sz="2200" b="1" dirty="0"/>
              <a:t>Objective function</a:t>
            </a:r>
            <a:r>
              <a:rPr lang="en-US" sz="2200" dirty="0"/>
              <a:t>: number of conflicts (no conflicts is global minimum)</a:t>
            </a:r>
          </a:p>
          <a:p>
            <a:pPr lvl="1"/>
            <a:r>
              <a:rPr lang="en-US" sz="2200" b="1" dirty="0"/>
              <a:t>The successors (successor function) </a:t>
            </a:r>
            <a:r>
              <a:rPr lang="en-US" sz="2200" dirty="0"/>
              <a:t>of a state are all possible states generated by moving a single queen to another square in the same column </a:t>
            </a:r>
          </a:p>
          <a:p>
            <a:pPr lvl="1"/>
            <a:r>
              <a:rPr lang="en-US" sz="2200" b="1" dirty="0"/>
              <a:t>The heuristic cost function h</a:t>
            </a:r>
            <a:r>
              <a:rPr lang="en-US" sz="2200" dirty="0"/>
              <a:t> is the number of pairs of queens that are attacking each other, either directly or indirectly. </a:t>
            </a:r>
          </a:p>
          <a:p>
            <a:pPr lvl="1"/>
            <a:r>
              <a:rPr lang="en-US" sz="2200" b="1" dirty="0"/>
              <a:t>The global minimum of this function is zero</a:t>
            </a:r>
            <a:r>
              <a:rPr lang="en-US" sz="2200" dirty="0"/>
              <a:t>, which occurs only at perfect solutions.</a:t>
            </a:r>
          </a:p>
          <a:p>
            <a:endParaRPr lang="en-US" dirty="0"/>
          </a:p>
          <a:p>
            <a:endParaRPr lang="en-US" dirty="0"/>
          </a:p>
        </p:txBody>
      </p:sp>
    </p:spTree>
    <p:extLst>
      <p:ext uri="{BB962C8B-B14F-4D97-AF65-F5344CB8AC3E}">
        <p14:creationId xmlns:p14="http://schemas.microsoft.com/office/powerpoint/2010/main" val="5062664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pPr marL="0" indent="0">
              <a:buNone/>
            </a:pPr>
            <a:endParaRPr lang="en-US" dirty="0" smtClean="0"/>
          </a:p>
          <a:p>
            <a:r>
              <a:rPr lang="en-US" dirty="0"/>
              <a:t>Almost always solves n-queens problems almost instantaneously for very large n, e.g., n = 1 million.</a:t>
            </a:r>
          </a:p>
        </p:txBody>
      </p:sp>
      <p:pic>
        <p:nvPicPr>
          <p:cNvPr id="4" name="Picture 3"/>
          <p:cNvPicPr>
            <a:picLocks noChangeAspect="1"/>
          </p:cNvPicPr>
          <p:nvPr/>
        </p:nvPicPr>
        <p:blipFill>
          <a:blip r:embed="rId3"/>
          <a:stretch>
            <a:fillRect/>
          </a:stretch>
        </p:blipFill>
        <p:spPr>
          <a:xfrm>
            <a:off x="646906" y="1600200"/>
            <a:ext cx="7772400" cy="2523271"/>
          </a:xfrm>
          <a:prstGeom prst="rect">
            <a:avLst/>
          </a:prstGeom>
        </p:spPr>
      </p:pic>
    </p:spTree>
    <p:extLst>
      <p:ext uri="{BB962C8B-B14F-4D97-AF65-F5344CB8AC3E}">
        <p14:creationId xmlns:p14="http://schemas.microsoft.com/office/powerpoint/2010/main" val="205559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a:t>
            </a:r>
            <a:endParaRPr lang="en-US" dirty="0"/>
          </a:p>
        </p:txBody>
      </p:sp>
      <p:sp>
        <p:nvSpPr>
          <p:cNvPr id="3" name="Content Placeholder 2"/>
          <p:cNvSpPr>
            <a:spLocks noGrp="1"/>
          </p:cNvSpPr>
          <p:nvPr>
            <p:ph idx="1"/>
          </p:nvPr>
        </p:nvSpPr>
        <p:spPr/>
        <p:txBody>
          <a:bodyPr/>
          <a:lstStyle/>
          <a:p>
            <a:r>
              <a:rPr lang="en-US" dirty="0"/>
              <a:t>Put n queens on an n × n board with no two queens on the same row, column, or diagonal</a:t>
            </a:r>
          </a:p>
          <a:p>
            <a:endParaRPr lang="en-US" dirty="0" smtClean="0"/>
          </a:p>
          <a:p>
            <a:endParaRPr lang="en-US" dirty="0"/>
          </a:p>
          <a:p>
            <a:endParaRPr lang="en-US" dirty="0" smtClean="0"/>
          </a:p>
          <a:p>
            <a:endParaRPr lang="en-US" dirty="0"/>
          </a:p>
          <a:p>
            <a:endParaRPr lang="en-US" dirty="0"/>
          </a:p>
        </p:txBody>
      </p:sp>
      <p:pic>
        <p:nvPicPr>
          <p:cNvPr id="4" name="Picture 3"/>
          <p:cNvPicPr>
            <a:picLocks noChangeAspect="1"/>
          </p:cNvPicPr>
          <p:nvPr/>
        </p:nvPicPr>
        <p:blipFill>
          <a:blip r:embed="rId3"/>
          <a:stretch>
            <a:fillRect/>
          </a:stretch>
        </p:blipFill>
        <p:spPr>
          <a:xfrm>
            <a:off x="1713706" y="2209800"/>
            <a:ext cx="5638800" cy="4492847"/>
          </a:xfrm>
          <a:prstGeom prst="rect">
            <a:avLst/>
          </a:prstGeom>
        </p:spPr>
      </p:pic>
    </p:spTree>
    <p:extLst>
      <p:ext uri="{BB962C8B-B14F-4D97-AF65-F5344CB8AC3E}">
        <p14:creationId xmlns:p14="http://schemas.microsoft.com/office/powerpoint/2010/main" val="36773550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 Contd..</a:t>
            </a:r>
            <a:endParaRPr lang="en-US" dirty="0"/>
          </a:p>
        </p:txBody>
      </p:sp>
      <p:sp>
        <p:nvSpPr>
          <p:cNvPr id="3" name="Content Placeholder 2"/>
          <p:cNvSpPr>
            <a:spLocks noGrp="1"/>
          </p:cNvSpPr>
          <p:nvPr>
            <p:ph idx="1"/>
          </p:nvPr>
        </p:nvSpPr>
        <p:spPr/>
        <p:txBody>
          <a:bodyPr/>
          <a:lstStyle/>
          <a:p>
            <a:r>
              <a:rPr lang="en-US" sz="2400" dirty="0"/>
              <a:t>An 8-queens state with heuristic cost estimate </a:t>
            </a:r>
            <a:r>
              <a:rPr lang="en-US" sz="2400" dirty="0" smtClean="0"/>
              <a:t>h=17</a:t>
            </a:r>
          </a:p>
          <a:p>
            <a:r>
              <a:rPr lang="en-US" sz="2400" dirty="0" smtClean="0"/>
              <a:t>The </a:t>
            </a:r>
            <a:r>
              <a:rPr lang="en-US" sz="2400" dirty="0"/>
              <a:t>value of h for each possible successor obtained by moving a queen within its column. </a:t>
            </a:r>
          </a:p>
          <a:p>
            <a:endParaRPr lang="en-US" dirty="0"/>
          </a:p>
        </p:txBody>
      </p:sp>
      <p:pic>
        <p:nvPicPr>
          <p:cNvPr id="5" name="Picture 4"/>
          <p:cNvPicPr>
            <a:picLocks noChangeAspect="1"/>
          </p:cNvPicPr>
          <p:nvPr/>
        </p:nvPicPr>
        <p:blipFill>
          <a:blip r:embed="rId3"/>
          <a:stretch>
            <a:fillRect/>
          </a:stretch>
        </p:blipFill>
        <p:spPr>
          <a:xfrm>
            <a:off x="2286000" y="2438400"/>
            <a:ext cx="4495800" cy="4419600"/>
          </a:xfrm>
          <a:prstGeom prst="rect">
            <a:avLst/>
          </a:prstGeom>
        </p:spPr>
      </p:pic>
    </p:spTree>
    <p:extLst>
      <p:ext uri="{BB962C8B-B14F-4D97-AF65-F5344CB8AC3E}">
        <p14:creationId xmlns:p14="http://schemas.microsoft.com/office/powerpoint/2010/main" val="3562834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228600"/>
            <a:ext cx="8305800" cy="838200"/>
          </a:xfrm>
        </p:spPr>
        <p:txBody>
          <a:bodyPr/>
          <a:lstStyle/>
          <a:p>
            <a:pPr>
              <a:defRPr/>
            </a:pPr>
            <a:r>
              <a:rPr lang="en-US" dirty="0" smtClean="0">
                <a:latin typeface="+mn-lt"/>
              </a:rPr>
              <a:t>Outline</a:t>
            </a:r>
            <a:endParaRPr lang="en-US" dirty="0">
              <a:latin typeface="+mn-lt"/>
            </a:endParaRPr>
          </a:p>
        </p:txBody>
      </p:sp>
      <p:sp>
        <p:nvSpPr>
          <p:cNvPr id="7" name="Content Placeholder 2"/>
          <p:cNvSpPr>
            <a:spLocks noGrp="1"/>
          </p:cNvSpPr>
          <p:nvPr>
            <p:ph idx="1"/>
          </p:nvPr>
        </p:nvSpPr>
        <p:spPr>
          <a:xfrm>
            <a:off x="379413" y="914400"/>
            <a:ext cx="8307387" cy="5191125"/>
          </a:xfrm>
        </p:spPr>
        <p:txBody>
          <a:bodyPr/>
          <a:lstStyle/>
          <a:p>
            <a:pPr marL="271463" indent="-271463" eaLnBrk="1" hangingPunct="1">
              <a:tabLst>
                <a:tab pos="446088" algn="l"/>
              </a:tabLst>
              <a:defRPr/>
            </a:pPr>
            <a:r>
              <a:rPr lang="en-GB" altLang="en-US" dirty="0" smtClean="0"/>
              <a:t>Last Class </a:t>
            </a:r>
            <a:endParaRPr lang="en-GB" altLang="en-US" dirty="0"/>
          </a:p>
          <a:p>
            <a:pPr marL="671513" lvl="1" indent="-271463" eaLnBrk="1" hangingPunct="1">
              <a:tabLst>
                <a:tab pos="446088" algn="l"/>
              </a:tabLst>
              <a:defRPr/>
            </a:pPr>
            <a:r>
              <a:rPr lang="en-US" sz="2000" dirty="0"/>
              <a:t>Informed Search Algorithms</a:t>
            </a:r>
          </a:p>
          <a:p>
            <a:pPr lvl="2"/>
            <a:r>
              <a:rPr lang="en-US" sz="2000" dirty="0"/>
              <a:t>Heuristics function</a:t>
            </a:r>
          </a:p>
          <a:p>
            <a:pPr lvl="2"/>
            <a:r>
              <a:rPr lang="en-US" sz="2000" dirty="0"/>
              <a:t>Best first search algorithm</a:t>
            </a:r>
          </a:p>
          <a:p>
            <a:pPr lvl="2"/>
            <a:r>
              <a:rPr lang="en-US" sz="2000" dirty="0"/>
              <a:t>Greedy Best First search</a:t>
            </a:r>
          </a:p>
          <a:p>
            <a:pPr lvl="2"/>
            <a:r>
              <a:rPr lang="en-US" sz="2000" dirty="0"/>
              <a:t>A* search</a:t>
            </a:r>
          </a:p>
          <a:p>
            <a:pPr marL="271463" indent="-271463" eaLnBrk="1" hangingPunct="1">
              <a:tabLst>
                <a:tab pos="446088" algn="l"/>
              </a:tabLst>
              <a:defRPr/>
            </a:pPr>
            <a:r>
              <a:rPr lang="en-GB" altLang="en-US" dirty="0" smtClean="0"/>
              <a:t>Today </a:t>
            </a:r>
            <a:endParaRPr lang="en-US" sz="2400" dirty="0" smtClean="0"/>
          </a:p>
          <a:p>
            <a:pPr marL="671513" lvl="1" indent="-271463" eaLnBrk="1" hangingPunct="1">
              <a:tabLst>
                <a:tab pos="446088" algn="l"/>
              </a:tabLst>
              <a:defRPr/>
            </a:pPr>
            <a:r>
              <a:rPr lang="en-US" sz="2000" dirty="0"/>
              <a:t>Beyond Classical </a:t>
            </a:r>
            <a:r>
              <a:rPr lang="en-US" sz="2000" dirty="0" smtClean="0"/>
              <a:t>Search</a:t>
            </a:r>
          </a:p>
          <a:p>
            <a:pPr marL="671513" lvl="1" indent="-271463" eaLnBrk="1" hangingPunct="1">
              <a:tabLst>
                <a:tab pos="446088" algn="l"/>
              </a:tabLst>
              <a:defRPr/>
            </a:pPr>
            <a:r>
              <a:rPr lang="en-US" sz="2000" dirty="0" smtClean="0"/>
              <a:t>Types of Problems</a:t>
            </a:r>
          </a:p>
          <a:p>
            <a:pPr marL="671513" lvl="1" indent="-271463" eaLnBrk="1" hangingPunct="1">
              <a:tabLst>
                <a:tab pos="446088" algn="l"/>
              </a:tabLst>
              <a:defRPr/>
            </a:pPr>
            <a:r>
              <a:rPr lang="en-US" sz="2000" dirty="0"/>
              <a:t>O</a:t>
            </a:r>
            <a:r>
              <a:rPr lang="en-US" sz="2000" dirty="0" smtClean="0"/>
              <a:t>ptimization </a:t>
            </a:r>
            <a:r>
              <a:rPr lang="en-US" sz="2000" dirty="0"/>
              <a:t>problems</a:t>
            </a:r>
            <a:endParaRPr lang="en-US" sz="2000" dirty="0" smtClean="0"/>
          </a:p>
          <a:p>
            <a:pPr marL="671513" lvl="1" indent="-271463" eaLnBrk="1" hangingPunct="1">
              <a:tabLst>
                <a:tab pos="446088" algn="l"/>
              </a:tabLst>
              <a:defRPr/>
            </a:pPr>
            <a:r>
              <a:rPr lang="en-US" sz="2000" dirty="0" smtClean="0"/>
              <a:t>Local </a:t>
            </a:r>
            <a:r>
              <a:rPr lang="en-US" sz="2000" dirty="0"/>
              <a:t>Search </a:t>
            </a:r>
            <a:r>
              <a:rPr lang="en-US" sz="2000" dirty="0" smtClean="0"/>
              <a:t>Algorithms</a:t>
            </a:r>
          </a:p>
          <a:p>
            <a:pPr marL="1071563" lvl="2" indent="-271463" eaLnBrk="1" hangingPunct="1">
              <a:tabLst>
                <a:tab pos="446088" algn="l"/>
              </a:tabLst>
              <a:defRPr/>
            </a:pPr>
            <a:r>
              <a:rPr lang="en-US" sz="2000" dirty="0" smtClean="0"/>
              <a:t>Hill Climbing </a:t>
            </a:r>
          </a:p>
          <a:p>
            <a:pPr marL="1071563" lvl="2" indent="-271463" eaLnBrk="1" hangingPunct="1">
              <a:tabLst>
                <a:tab pos="446088" algn="l"/>
              </a:tabLst>
              <a:defRPr/>
            </a:pPr>
            <a:r>
              <a:rPr lang="en-US" sz="2000" dirty="0" smtClean="0"/>
              <a:t>Hill climbing features</a:t>
            </a:r>
          </a:p>
          <a:p>
            <a:pPr marL="1071563" lvl="2" indent="-271463" eaLnBrk="1" hangingPunct="1">
              <a:tabLst>
                <a:tab pos="446088" algn="l"/>
              </a:tabLst>
              <a:defRPr/>
            </a:pPr>
            <a:r>
              <a:rPr lang="en-US" sz="2000" dirty="0" smtClean="0"/>
              <a:t>Hill climbing Problems </a:t>
            </a:r>
          </a:p>
          <a:p>
            <a:pPr marL="1071563" lvl="2" indent="-271463" eaLnBrk="1" hangingPunct="1">
              <a:tabLst>
                <a:tab pos="446088" algn="l"/>
              </a:tabLst>
              <a:defRPr/>
            </a:pPr>
            <a:r>
              <a:rPr lang="en-US" sz="2000" dirty="0" smtClean="0"/>
              <a:t>Hill Climbing variants</a:t>
            </a:r>
          </a:p>
          <a:p>
            <a:pPr marL="0" indent="0" eaLnBrk="1" hangingPunct="1">
              <a:buNone/>
              <a:tabLst>
                <a:tab pos="446088" algn="l"/>
              </a:tabLst>
              <a:defRPr/>
            </a:pPr>
            <a:endParaRPr lang="en-GB"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lstStyle/>
          <a:p>
            <a:r>
              <a:rPr lang="en-US" dirty="0"/>
              <a:t>A local minimum in the 8-queens state space; the state has </a:t>
            </a:r>
            <a:r>
              <a:rPr lang="en-US" dirty="0" smtClean="0"/>
              <a:t>h=1.</a:t>
            </a:r>
          </a:p>
          <a:p>
            <a:endParaRPr lang="en-US" dirty="0"/>
          </a:p>
          <a:p>
            <a:endParaRPr lang="en-US" dirty="0"/>
          </a:p>
        </p:txBody>
      </p:sp>
      <p:pic>
        <p:nvPicPr>
          <p:cNvPr id="4" name="Picture 3"/>
          <p:cNvPicPr>
            <a:picLocks noChangeAspect="1"/>
          </p:cNvPicPr>
          <p:nvPr/>
        </p:nvPicPr>
        <p:blipFill>
          <a:blip r:embed="rId2"/>
          <a:stretch>
            <a:fillRect/>
          </a:stretch>
        </p:blipFill>
        <p:spPr>
          <a:xfrm>
            <a:off x="1713706" y="2133600"/>
            <a:ext cx="5638800" cy="4460400"/>
          </a:xfrm>
          <a:prstGeom prst="rect">
            <a:avLst/>
          </a:prstGeom>
        </p:spPr>
      </p:pic>
    </p:spTree>
    <p:extLst>
      <p:ext uri="{BB962C8B-B14F-4D97-AF65-F5344CB8AC3E}">
        <p14:creationId xmlns:p14="http://schemas.microsoft.com/office/powerpoint/2010/main" val="18397257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in Hill Climbing </a:t>
            </a:r>
            <a:r>
              <a:rPr lang="en-US" dirty="0" smtClean="0"/>
              <a:t>Algorithm</a:t>
            </a:r>
            <a:endParaRPr lang="en-US" dirty="0"/>
          </a:p>
        </p:txBody>
      </p:sp>
      <p:sp>
        <p:nvSpPr>
          <p:cNvPr id="3" name="Content Placeholder 2"/>
          <p:cNvSpPr>
            <a:spLocks noGrp="1"/>
          </p:cNvSpPr>
          <p:nvPr>
            <p:ph idx="1"/>
          </p:nvPr>
        </p:nvSpPr>
        <p:spPr/>
        <p:txBody>
          <a:bodyPr/>
          <a:lstStyle/>
          <a:p>
            <a:r>
              <a:rPr lang="en-US" dirty="0"/>
              <a:t>Although greedy algorithms often perform well, hill climbing gets stuck </a:t>
            </a:r>
            <a:r>
              <a:rPr lang="en-US" dirty="0" smtClean="0"/>
              <a:t>when:</a:t>
            </a:r>
          </a:p>
          <a:p>
            <a:pPr lvl="1"/>
            <a:r>
              <a:rPr lang="en-US" dirty="0" smtClean="0"/>
              <a:t>Local maxima/minima</a:t>
            </a:r>
          </a:p>
          <a:p>
            <a:pPr lvl="1"/>
            <a:r>
              <a:rPr lang="en-US" dirty="0"/>
              <a:t>Plateau (shoulder or flat local maxima/minima</a:t>
            </a:r>
            <a:r>
              <a:rPr lang="en-US" dirty="0" smtClean="0"/>
              <a:t>)</a:t>
            </a:r>
          </a:p>
          <a:p>
            <a:pPr lvl="1"/>
            <a:r>
              <a:rPr lang="en-US" dirty="0" smtClean="0"/>
              <a:t>Ridges</a:t>
            </a:r>
          </a:p>
        </p:txBody>
      </p:sp>
    </p:spTree>
    <p:extLst>
      <p:ext uri="{BB962C8B-B14F-4D97-AF65-F5344CB8AC3E}">
        <p14:creationId xmlns:p14="http://schemas.microsoft.com/office/powerpoint/2010/main" val="9603654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Local Maximum</a:t>
            </a:r>
          </a:p>
        </p:txBody>
      </p:sp>
      <p:sp>
        <p:nvSpPr>
          <p:cNvPr id="3" name="Content Placeholder 2"/>
          <p:cNvSpPr>
            <a:spLocks noGrp="1"/>
          </p:cNvSpPr>
          <p:nvPr>
            <p:ph idx="1"/>
          </p:nvPr>
        </p:nvSpPr>
        <p:spPr/>
        <p:txBody>
          <a:bodyPr/>
          <a:lstStyle/>
          <a:p>
            <a:r>
              <a:rPr lang="en-US" sz="2400" dirty="0"/>
              <a:t>A local maximum is a peak state in the landscape which is better than each of its neighboring states, but there is another state also present which is higher than the local maximum</a:t>
            </a:r>
            <a:r>
              <a:rPr lang="en-US" sz="2400" dirty="0" smtClean="0"/>
              <a:t>.</a:t>
            </a:r>
          </a:p>
          <a:p>
            <a:endParaRPr lang="en-US" dirty="0" smtClean="0"/>
          </a:p>
          <a:p>
            <a:endParaRPr lang="en-US" dirty="0"/>
          </a:p>
          <a:p>
            <a:endParaRPr lang="en-US" dirty="0" smtClean="0"/>
          </a:p>
          <a:p>
            <a:endParaRPr lang="en-US" dirty="0"/>
          </a:p>
          <a:p>
            <a:endParaRPr lang="en-US" dirty="0" smtClean="0"/>
          </a:p>
          <a:p>
            <a:r>
              <a:rPr lang="en-US" sz="2200" b="1" dirty="0"/>
              <a:t>Solution:</a:t>
            </a:r>
            <a:r>
              <a:rPr lang="en-US" sz="2200" dirty="0"/>
              <a:t> </a:t>
            </a:r>
            <a:r>
              <a:rPr lang="en-US" sz="2200" b="1" dirty="0"/>
              <a:t>Backtracking technique can be a solution</a:t>
            </a:r>
            <a:r>
              <a:rPr lang="en-US" sz="2200" dirty="0"/>
              <a:t> of the local maximum in state space landscape. Create a list of the promising path so that the algorithm can backtrack the search space and explore other paths as well.</a:t>
            </a:r>
          </a:p>
        </p:txBody>
      </p:sp>
      <p:pic>
        <p:nvPicPr>
          <p:cNvPr id="4" name="Picture 3"/>
          <p:cNvPicPr>
            <a:picLocks noChangeAspect="1"/>
          </p:cNvPicPr>
          <p:nvPr/>
        </p:nvPicPr>
        <p:blipFill>
          <a:blip r:embed="rId2"/>
          <a:stretch>
            <a:fillRect/>
          </a:stretch>
        </p:blipFill>
        <p:spPr>
          <a:xfrm>
            <a:off x="2032793" y="2657474"/>
            <a:ext cx="5000625" cy="2085975"/>
          </a:xfrm>
          <a:prstGeom prst="rect">
            <a:avLst/>
          </a:prstGeom>
        </p:spPr>
      </p:pic>
    </p:spTree>
    <p:extLst>
      <p:ext uri="{BB962C8B-B14F-4D97-AF65-F5344CB8AC3E}">
        <p14:creationId xmlns:p14="http://schemas.microsoft.com/office/powerpoint/2010/main" val="2904413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Plateau</a:t>
            </a:r>
          </a:p>
        </p:txBody>
      </p:sp>
      <p:sp>
        <p:nvSpPr>
          <p:cNvPr id="3" name="Content Placeholder 2"/>
          <p:cNvSpPr>
            <a:spLocks noGrp="1"/>
          </p:cNvSpPr>
          <p:nvPr>
            <p:ph idx="1"/>
          </p:nvPr>
        </p:nvSpPr>
        <p:spPr/>
        <p:txBody>
          <a:bodyPr/>
          <a:lstStyle/>
          <a:p>
            <a:r>
              <a:rPr lang="en-US" sz="2200" dirty="0"/>
              <a:t>A plateau is the flat area of the search space in which all the neighbor states of the current state contains the same value, because of this algorithm does not find any best direction to move. A hill-climbing search might be lost in the plateau area</a:t>
            </a:r>
            <a:r>
              <a:rPr lang="en-US" sz="2200" dirty="0" smtClean="0"/>
              <a:t>.</a:t>
            </a:r>
          </a:p>
          <a:p>
            <a:endParaRPr lang="en-US" sz="2200" dirty="0"/>
          </a:p>
          <a:p>
            <a:endParaRPr lang="en-US" sz="2200" dirty="0" smtClean="0"/>
          </a:p>
          <a:p>
            <a:endParaRPr lang="en-US" sz="2200" dirty="0"/>
          </a:p>
          <a:p>
            <a:endParaRPr lang="en-US" sz="2200" dirty="0" smtClean="0"/>
          </a:p>
          <a:p>
            <a:endParaRPr lang="en-US" sz="2200" b="1" dirty="0" smtClean="0"/>
          </a:p>
          <a:p>
            <a:r>
              <a:rPr lang="en-US" sz="2200" b="1" dirty="0" smtClean="0"/>
              <a:t>Solution</a:t>
            </a:r>
            <a:r>
              <a:rPr lang="en-US" sz="2200" b="1" dirty="0"/>
              <a:t>:</a:t>
            </a:r>
            <a:r>
              <a:rPr lang="en-US" sz="2200" dirty="0"/>
              <a:t> The solution for the plateau is to </a:t>
            </a:r>
            <a:r>
              <a:rPr lang="en-US" sz="2200" b="1" dirty="0"/>
              <a:t>take big steps or very little steps while searching</a:t>
            </a:r>
            <a:r>
              <a:rPr lang="en-US" sz="2200" dirty="0"/>
              <a:t>, to solve the problem. Randomly select a state which is far away from the current state so it is possible that the algorithm could find non-plateau region.</a:t>
            </a:r>
          </a:p>
          <a:p>
            <a:endParaRPr lang="en-US" sz="2200" dirty="0" smtClean="0"/>
          </a:p>
          <a:p>
            <a:endParaRPr lang="en-US" sz="2200" dirty="0"/>
          </a:p>
          <a:p>
            <a:endParaRPr lang="en-US" sz="2200" dirty="0"/>
          </a:p>
        </p:txBody>
      </p:sp>
      <p:pic>
        <p:nvPicPr>
          <p:cNvPr id="4" name="Picture 3"/>
          <p:cNvPicPr>
            <a:picLocks noChangeAspect="1"/>
          </p:cNvPicPr>
          <p:nvPr/>
        </p:nvPicPr>
        <p:blipFill>
          <a:blip r:embed="rId2"/>
          <a:stretch>
            <a:fillRect/>
          </a:stretch>
        </p:blipFill>
        <p:spPr>
          <a:xfrm>
            <a:off x="2366168" y="2881312"/>
            <a:ext cx="4333875" cy="1638300"/>
          </a:xfrm>
          <a:prstGeom prst="rect">
            <a:avLst/>
          </a:prstGeom>
        </p:spPr>
      </p:pic>
    </p:spTree>
    <p:extLst>
      <p:ext uri="{BB962C8B-B14F-4D97-AF65-F5344CB8AC3E}">
        <p14:creationId xmlns:p14="http://schemas.microsoft.com/office/powerpoint/2010/main" val="4175159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Ridges</a:t>
            </a:r>
          </a:p>
        </p:txBody>
      </p:sp>
      <p:sp>
        <p:nvSpPr>
          <p:cNvPr id="3" name="Content Placeholder 2"/>
          <p:cNvSpPr>
            <a:spLocks noGrp="1"/>
          </p:cNvSpPr>
          <p:nvPr>
            <p:ph idx="1"/>
          </p:nvPr>
        </p:nvSpPr>
        <p:spPr/>
        <p:txBody>
          <a:bodyPr/>
          <a:lstStyle/>
          <a:p>
            <a:r>
              <a:rPr lang="en-US" sz="2200" dirty="0" smtClean="0"/>
              <a:t>A special </a:t>
            </a:r>
            <a:r>
              <a:rPr lang="en-US" sz="2200" dirty="0"/>
              <a:t>form of the local maximum. It has an area which is higher than its surrounding areas, but itself has a slope, and cannot be reached in a single </a:t>
            </a:r>
            <a:r>
              <a:rPr lang="en-US" sz="2200" dirty="0" smtClean="0"/>
              <a:t>move</a:t>
            </a:r>
          </a:p>
          <a:p>
            <a:endParaRPr lang="en-US" sz="2200" dirty="0"/>
          </a:p>
          <a:p>
            <a:endParaRPr lang="en-US" sz="2200" dirty="0" smtClean="0"/>
          </a:p>
          <a:p>
            <a:endParaRPr lang="en-US" sz="2200" dirty="0" smtClean="0"/>
          </a:p>
          <a:p>
            <a:endParaRPr lang="en-US" sz="2200" dirty="0"/>
          </a:p>
          <a:p>
            <a:endParaRPr lang="en-US" sz="2200" dirty="0"/>
          </a:p>
          <a:p>
            <a:endParaRPr lang="en-US" sz="2200" dirty="0" smtClean="0"/>
          </a:p>
          <a:p>
            <a:endParaRPr lang="en-US" sz="2200" dirty="0"/>
          </a:p>
          <a:p>
            <a:r>
              <a:rPr lang="en-US" sz="2200" b="1" dirty="0"/>
              <a:t>Solution:</a:t>
            </a:r>
            <a:r>
              <a:rPr lang="en-US" sz="2200" dirty="0"/>
              <a:t> With the use of </a:t>
            </a:r>
            <a:r>
              <a:rPr lang="en-US" sz="2200" b="1" dirty="0"/>
              <a:t>bidirectional search</a:t>
            </a:r>
            <a:r>
              <a:rPr lang="en-US" sz="2200" dirty="0"/>
              <a:t>, or by moving in different directions, we can improve this problem.</a:t>
            </a:r>
          </a:p>
        </p:txBody>
      </p:sp>
      <p:pic>
        <p:nvPicPr>
          <p:cNvPr id="4" name="Picture 3"/>
          <p:cNvPicPr>
            <a:picLocks noChangeAspect="1"/>
          </p:cNvPicPr>
          <p:nvPr/>
        </p:nvPicPr>
        <p:blipFill>
          <a:blip r:embed="rId2"/>
          <a:stretch>
            <a:fillRect/>
          </a:stretch>
        </p:blipFill>
        <p:spPr>
          <a:xfrm>
            <a:off x="1989130" y="2590800"/>
            <a:ext cx="5087952" cy="2514600"/>
          </a:xfrm>
          <a:prstGeom prst="rect">
            <a:avLst/>
          </a:prstGeom>
        </p:spPr>
      </p:pic>
    </p:spTree>
    <p:extLst>
      <p:ext uri="{BB962C8B-B14F-4D97-AF65-F5344CB8AC3E}">
        <p14:creationId xmlns:p14="http://schemas.microsoft.com/office/powerpoint/2010/main" val="3466771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Variants </a:t>
            </a:r>
            <a:r>
              <a:rPr lang="en-US" dirty="0"/>
              <a:t>of Hill Climbing Algorithm</a:t>
            </a:r>
          </a:p>
        </p:txBody>
      </p:sp>
      <p:sp>
        <p:nvSpPr>
          <p:cNvPr id="3" name="Content Placeholder 2"/>
          <p:cNvSpPr>
            <a:spLocks noGrp="1"/>
          </p:cNvSpPr>
          <p:nvPr>
            <p:ph idx="1"/>
          </p:nvPr>
        </p:nvSpPr>
        <p:spPr/>
        <p:txBody>
          <a:bodyPr/>
          <a:lstStyle/>
          <a:p>
            <a:r>
              <a:rPr lang="en-US" dirty="0" smtClean="0"/>
              <a:t>Stochastic </a:t>
            </a:r>
            <a:r>
              <a:rPr lang="en-US" dirty="0"/>
              <a:t>hill </a:t>
            </a:r>
            <a:r>
              <a:rPr lang="en-US" dirty="0" smtClean="0"/>
              <a:t>Climbing</a:t>
            </a:r>
          </a:p>
          <a:p>
            <a:r>
              <a:rPr lang="en-US" dirty="0"/>
              <a:t>First-Choice Hill Climbing </a:t>
            </a:r>
            <a:endParaRPr lang="en-US" dirty="0" smtClean="0"/>
          </a:p>
          <a:p>
            <a:r>
              <a:rPr lang="en-US" dirty="0"/>
              <a:t>Random-Restart Hill Climbing</a:t>
            </a:r>
          </a:p>
          <a:p>
            <a:endParaRPr lang="en-US" dirty="0"/>
          </a:p>
        </p:txBody>
      </p:sp>
    </p:spTree>
    <p:extLst>
      <p:ext uri="{BB962C8B-B14F-4D97-AF65-F5344CB8AC3E}">
        <p14:creationId xmlns:p14="http://schemas.microsoft.com/office/powerpoint/2010/main" val="34475175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Content Placeholder 2"/>
          <p:cNvSpPr>
            <a:spLocks noGrp="1"/>
          </p:cNvSpPr>
          <p:nvPr>
            <p:ph idx="1"/>
          </p:nvPr>
        </p:nvSpPr>
        <p:spPr/>
        <p:txBody>
          <a:bodyPr/>
          <a:lstStyle/>
          <a:p>
            <a:pPr marL="0" indent="0" algn="ctr">
              <a:buFont typeface="Monotype Sorts" pitchFamily="-84" charset="2"/>
              <a:buNone/>
            </a:pPr>
            <a:endParaRPr lang="en-US" altLang="en-US" sz="4000" smtClean="0"/>
          </a:p>
          <a:p>
            <a:pPr marL="0" indent="0" algn="ctr">
              <a:buFont typeface="Monotype Sorts" pitchFamily="-84" charset="2"/>
              <a:buNone/>
            </a:pPr>
            <a:endParaRPr lang="en-US" altLang="en-US" sz="4000" smtClean="0"/>
          </a:p>
          <a:p>
            <a:pPr marL="0" indent="0" algn="ctr">
              <a:buFont typeface="Monotype Sorts" pitchFamily="-84" charset="2"/>
              <a:buNone/>
            </a:pPr>
            <a:r>
              <a:rPr lang="en-US" altLang="en-US" sz="4000" smtClean="0"/>
              <a:t>END</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1000" y="228600"/>
            <a:ext cx="8305800" cy="838200"/>
          </a:xfrm>
        </p:spPr>
        <p:txBody>
          <a:bodyPr/>
          <a:lstStyle/>
          <a:p>
            <a:r>
              <a:rPr lang="en-US" dirty="0" smtClean="0"/>
              <a:t>Types of Problems</a:t>
            </a:r>
            <a:endParaRPr lang="en-US" dirty="0"/>
          </a:p>
        </p:txBody>
      </p:sp>
      <p:sp>
        <p:nvSpPr>
          <p:cNvPr id="5" name="Content Placeholder 2"/>
          <p:cNvSpPr>
            <a:spLocks noGrp="1"/>
          </p:cNvSpPr>
          <p:nvPr>
            <p:ph idx="1"/>
          </p:nvPr>
        </p:nvSpPr>
        <p:spPr>
          <a:xfrm>
            <a:off x="379413" y="1295400"/>
            <a:ext cx="8307387" cy="4810125"/>
          </a:xfrm>
        </p:spPr>
        <p:txBody>
          <a:bodyPr/>
          <a:lstStyle/>
          <a:p>
            <a:r>
              <a:rPr lang="en-US" dirty="0" smtClean="0"/>
              <a:t>Planning Problems</a:t>
            </a:r>
          </a:p>
          <a:p>
            <a:pPr lvl="1"/>
            <a:r>
              <a:rPr lang="en-US" dirty="0" smtClean="0"/>
              <a:t>We want a path to a solution </a:t>
            </a:r>
          </a:p>
          <a:p>
            <a:pPr lvl="1"/>
            <a:r>
              <a:rPr lang="en-US" dirty="0" smtClean="0"/>
              <a:t>Usually want an optimal path</a:t>
            </a:r>
          </a:p>
          <a:p>
            <a:pPr lvl="1"/>
            <a:r>
              <a:rPr lang="en-US" dirty="0" smtClean="0"/>
              <a:t>Incremental formulations</a:t>
            </a:r>
          </a:p>
          <a:p>
            <a:pPr lvl="1"/>
            <a:endParaRPr lang="en-US" dirty="0" smtClean="0"/>
          </a:p>
          <a:p>
            <a:r>
              <a:rPr lang="en-US" dirty="0" smtClean="0"/>
              <a:t>Identification Problems</a:t>
            </a:r>
          </a:p>
          <a:p>
            <a:pPr lvl="1"/>
            <a:r>
              <a:rPr lang="en-US" dirty="0" smtClean="0"/>
              <a:t>We actually just want to know what the goal is</a:t>
            </a:r>
          </a:p>
          <a:p>
            <a:pPr lvl="1"/>
            <a:r>
              <a:rPr lang="en-US" dirty="0" smtClean="0"/>
              <a:t>Usually want an optimal goal</a:t>
            </a:r>
          </a:p>
          <a:p>
            <a:pPr lvl="1"/>
            <a:r>
              <a:rPr lang="en-US" dirty="0" smtClean="0"/>
              <a:t>Complete-state formulation</a:t>
            </a:r>
          </a:p>
          <a:p>
            <a:pPr lvl="1"/>
            <a:r>
              <a:rPr lang="en-US" dirty="0" smtClean="0"/>
              <a:t>Iterative improvements algorithms </a:t>
            </a:r>
            <a:endParaRPr lang="en-US" dirty="0"/>
          </a:p>
        </p:txBody>
      </p:sp>
    </p:spTree>
    <p:extLst>
      <p:ext uri="{BB962C8B-B14F-4D97-AF65-F5344CB8AC3E}">
        <p14:creationId xmlns:p14="http://schemas.microsoft.com/office/powerpoint/2010/main" val="25148646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Algorithms So Far</a:t>
            </a:r>
          </a:p>
        </p:txBody>
      </p:sp>
      <p:sp>
        <p:nvSpPr>
          <p:cNvPr id="3" name="Content Placeholder 2"/>
          <p:cNvSpPr>
            <a:spLocks noGrp="1"/>
          </p:cNvSpPr>
          <p:nvPr>
            <p:ph idx="1"/>
          </p:nvPr>
        </p:nvSpPr>
        <p:spPr/>
        <p:txBody>
          <a:bodyPr/>
          <a:lstStyle/>
          <a:p>
            <a:r>
              <a:rPr lang="en-US" dirty="0"/>
              <a:t>Designed to explore search space systematically</a:t>
            </a:r>
            <a:r>
              <a:rPr lang="en-US" dirty="0" smtClean="0"/>
              <a:t>:</a:t>
            </a:r>
          </a:p>
          <a:p>
            <a:pPr lvl="1"/>
            <a:r>
              <a:rPr lang="en-US" dirty="0" smtClean="0"/>
              <a:t>keep </a:t>
            </a:r>
            <a:r>
              <a:rPr lang="en-US" dirty="0"/>
              <a:t>one or more paths in memory </a:t>
            </a:r>
            <a:endParaRPr lang="en-US" dirty="0" smtClean="0"/>
          </a:p>
          <a:p>
            <a:pPr lvl="1"/>
            <a:r>
              <a:rPr lang="en-US" dirty="0" smtClean="0"/>
              <a:t>record </a:t>
            </a:r>
            <a:r>
              <a:rPr lang="en-US" dirty="0"/>
              <a:t>which have been explored and which have </a:t>
            </a:r>
            <a:r>
              <a:rPr lang="en-US" dirty="0" smtClean="0"/>
              <a:t>not</a:t>
            </a:r>
          </a:p>
          <a:p>
            <a:pPr lvl="1"/>
            <a:r>
              <a:rPr lang="en-US" dirty="0"/>
              <a:t>When a goal is </a:t>
            </a:r>
            <a:r>
              <a:rPr lang="en-US" dirty="0" smtClean="0"/>
              <a:t>found, a </a:t>
            </a:r>
            <a:r>
              <a:rPr lang="en-US" dirty="0"/>
              <a:t>path to goal represents the </a:t>
            </a:r>
            <a:r>
              <a:rPr lang="en-US" dirty="0" smtClean="0"/>
              <a:t>solution to the problem</a:t>
            </a:r>
            <a:endParaRPr lang="en-US" dirty="0"/>
          </a:p>
          <a:p>
            <a:pPr lvl="1"/>
            <a:r>
              <a:rPr lang="en-US" dirty="0" smtClean="0">
                <a:solidFill>
                  <a:srgbClr val="FF0000"/>
                </a:solidFill>
              </a:rPr>
              <a:t>Example: </a:t>
            </a:r>
          </a:p>
          <a:p>
            <a:pPr lvl="2"/>
            <a:r>
              <a:rPr lang="en-US" sz="2400" dirty="0" smtClean="0">
                <a:solidFill>
                  <a:srgbClr val="FF0000"/>
                </a:solidFill>
              </a:rPr>
              <a:t>The </a:t>
            </a:r>
            <a:r>
              <a:rPr lang="en-US" sz="2400" dirty="0">
                <a:solidFill>
                  <a:srgbClr val="FF0000"/>
                </a:solidFill>
              </a:rPr>
              <a:t>solution to the traveling in Romania problem is a sequence of cities to get to Bucharest</a:t>
            </a:r>
            <a:endParaRPr lang="en-US" sz="2400" dirty="0" smtClean="0">
              <a:solidFill>
                <a:srgbClr val="FF0000"/>
              </a:solidFill>
            </a:endParaRPr>
          </a:p>
          <a:p>
            <a:pPr lvl="1"/>
            <a:endParaRPr lang="en-US" dirty="0"/>
          </a:p>
        </p:txBody>
      </p:sp>
    </p:spTree>
    <p:extLst>
      <p:ext uri="{BB962C8B-B14F-4D97-AF65-F5344CB8AC3E}">
        <p14:creationId xmlns:p14="http://schemas.microsoft.com/office/powerpoint/2010/main" val="40163413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US" dirty="0"/>
              <a:t>If the path to the goal does not matter, we might consider a different class of algorithms that do not worry about paths at all.</a:t>
            </a:r>
          </a:p>
          <a:p>
            <a:pPr lvl="1"/>
            <a:r>
              <a:rPr lang="en-US" dirty="0"/>
              <a:t>Local search algorithms</a:t>
            </a:r>
          </a:p>
          <a:p>
            <a:endParaRPr lang="en-US" dirty="0"/>
          </a:p>
        </p:txBody>
      </p:sp>
    </p:spTree>
    <p:extLst>
      <p:ext uri="{BB962C8B-B14F-4D97-AF65-F5344CB8AC3E}">
        <p14:creationId xmlns:p14="http://schemas.microsoft.com/office/powerpoint/2010/main" val="8863774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smtClean="0"/>
              <a:t>Local </a:t>
            </a:r>
            <a:r>
              <a:rPr lang="en-US" dirty="0"/>
              <a:t>search algorithms</a:t>
            </a:r>
          </a:p>
        </p:txBody>
      </p:sp>
      <p:sp>
        <p:nvSpPr>
          <p:cNvPr id="3" name="Content Placeholder 2"/>
          <p:cNvSpPr>
            <a:spLocks noGrp="1"/>
          </p:cNvSpPr>
          <p:nvPr>
            <p:ph idx="1"/>
          </p:nvPr>
        </p:nvSpPr>
        <p:spPr/>
        <p:txBody>
          <a:bodyPr/>
          <a:lstStyle/>
          <a:p>
            <a:r>
              <a:rPr lang="en-US" dirty="0"/>
              <a:t>In many optimization problems, the path to the goal is irrelevant; the goal state itself is the </a:t>
            </a:r>
            <a:r>
              <a:rPr lang="en-US" dirty="0" smtClean="0"/>
              <a:t>solution</a:t>
            </a:r>
          </a:p>
          <a:p>
            <a:r>
              <a:rPr lang="en-US" dirty="0" smtClean="0"/>
              <a:t>Then, State </a:t>
            </a:r>
            <a:r>
              <a:rPr lang="en-US" dirty="0"/>
              <a:t>space = set of "complete" </a:t>
            </a:r>
            <a:r>
              <a:rPr lang="en-US" dirty="0" smtClean="0"/>
              <a:t>configurations</a:t>
            </a:r>
          </a:p>
          <a:p>
            <a:r>
              <a:rPr lang="en-US" dirty="0" smtClean="0"/>
              <a:t>Algorithm goal:</a:t>
            </a:r>
          </a:p>
          <a:p>
            <a:pPr lvl="1"/>
            <a:r>
              <a:rPr lang="en-US" sz="2400" dirty="0" smtClean="0"/>
              <a:t>Find </a:t>
            </a:r>
            <a:r>
              <a:rPr lang="en-US" sz="2400" b="1" dirty="0" smtClean="0"/>
              <a:t>optimal</a:t>
            </a:r>
            <a:r>
              <a:rPr lang="en-US" sz="2400" dirty="0" smtClean="0"/>
              <a:t> configuration (e.g</a:t>
            </a:r>
            <a:r>
              <a:rPr lang="en-US" sz="2400" dirty="0"/>
              <a:t>. traveling salesman </a:t>
            </a:r>
            <a:r>
              <a:rPr lang="en-US" sz="2400" dirty="0" smtClean="0"/>
              <a:t>problem(TSP))</a:t>
            </a:r>
          </a:p>
          <a:p>
            <a:pPr lvl="1"/>
            <a:r>
              <a:rPr lang="en-US" sz="2400" dirty="0" smtClean="0"/>
              <a:t>Find </a:t>
            </a:r>
            <a:r>
              <a:rPr lang="en-US" sz="2400" dirty="0"/>
              <a:t>configuration satisfying constraints, e.g., </a:t>
            </a:r>
            <a:r>
              <a:rPr lang="en-US" sz="2400" b="1" dirty="0" smtClean="0"/>
              <a:t>n-queens</a:t>
            </a:r>
          </a:p>
          <a:p>
            <a:pPr lvl="1"/>
            <a:endParaRPr lang="en-US" sz="2400" dirty="0" smtClean="0"/>
          </a:p>
          <a:p>
            <a:r>
              <a:rPr lang="en-US" dirty="0" smtClean="0"/>
              <a:t>In </a:t>
            </a:r>
            <a:r>
              <a:rPr lang="en-US" dirty="0"/>
              <a:t>such cases, we can </a:t>
            </a:r>
            <a:r>
              <a:rPr lang="en-US" dirty="0" smtClean="0"/>
              <a:t>use local search algorithms </a:t>
            </a:r>
          </a:p>
          <a:p>
            <a:endParaRPr lang="en-US" dirty="0"/>
          </a:p>
        </p:txBody>
      </p:sp>
    </p:spTree>
    <p:extLst>
      <p:ext uri="{BB962C8B-B14F-4D97-AF65-F5344CB8AC3E}">
        <p14:creationId xmlns:p14="http://schemas.microsoft.com/office/powerpoint/2010/main" val="18065926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US" dirty="0"/>
              <a:t>Local search algorithms operate using </a:t>
            </a:r>
            <a:r>
              <a:rPr lang="en-US" i="1" dirty="0"/>
              <a:t>a single current node</a:t>
            </a:r>
            <a:r>
              <a:rPr lang="en-US" dirty="0"/>
              <a:t> and generally move only to neighbors of that node</a:t>
            </a:r>
            <a:r>
              <a:rPr lang="en-US" dirty="0" smtClean="0"/>
              <a:t>.</a:t>
            </a:r>
          </a:p>
          <a:p>
            <a:r>
              <a:rPr lang="en-US" dirty="0" smtClean="0"/>
              <a:t>Ease up </a:t>
            </a:r>
            <a:r>
              <a:rPr lang="en-US" dirty="0"/>
              <a:t>on </a:t>
            </a:r>
            <a:r>
              <a:rPr lang="en-US" b="1" dirty="0"/>
              <a:t>completeness and optimality </a:t>
            </a:r>
            <a:r>
              <a:rPr lang="en-US" dirty="0"/>
              <a:t>in the interest of </a:t>
            </a:r>
            <a:r>
              <a:rPr lang="en-US" b="1" dirty="0"/>
              <a:t>improving time and space </a:t>
            </a:r>
            <a:r>
              <a:rPr lang="en-US" b="1" dirty="0" smtClean="0"/>
              <a:t>complexity</a:t>
            </a:r>
            <a:endParaRPr lang="en-US" dirty="0"/>
          </a:p>
          <a:p>
            <a:r>
              <a:rPr lang="en-US" dirty="0" smtClean="0"/>
              <a:t>Although </a:t>
            </a:r>
            <a:r>
              <a:rPr lang="en-US" dirty="0"/>
              <a:t>local search algorithms are not systematic, they have two key advantages: </a:t>
            </a:r>
            <a:endParaRPr lang="en-US" dirty="0" smtClean="0"/>
          </a:p>
          <a:p>
            <a:pPr lvl="1"/>
            <a:r>
              <a:rPr lang="en-US" sz="2400" dirty="0" smtClean="0"/>
              <a:t>They </a:t>
            </a:r>
            <a:r>
              <a:rPr lang="en-US" sz="2400" dirty="0"/>
              <a:t>use very little memory (usually a constant </a:t>
            </a:r>
            <a:r>
              <a:rPr lang="en-US" sz="2400" dirty="0" smtClean="0"/>
              <a:t>amount)</a:t>
            </a:r>
          </a:p>
          <a:p>
            <a:pPr lvl="1"/>
            <a:r>
              <a:rPr lang="en-US" sz="2400" dirty="0" smtClean="0"/>
              <a:t>They </a:t>
            </a:r>
            <a:r>
              <a:rPr lang="en-US" sz="2400" dirty="0"/>
              <a:t>can often find reasonable solutions in large or infinite (continuous) state spaces</a:t>
            </a:r>
            <a:r>
              <a:rPr lang="en-US" sz="2400" dirty="0" smtClean="0"/>
              <a:t>.</a:t>
            </a:r>
          </a:p>
          <a:p>
            <a:pPr lvl="1"/>
            <a:endParaRPr lang="en-US" dirty="0"/>
          </a:p>
        </p:txBody>
      </p:sp>
    </p:spTree>
    <p:extLst>
      <p:ext uri="{BB962C8B-B14F-4D97-AF65-F5344CB8AC3E}">
        <p14:creationId xmlns:p14="http://schemas.microsoft.com/office/powerpoint/2010/main" val="33968779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US" dirty="0"/>
              <a:t>In addition to finding goals, local search algorithms are useful for solving pure </a:t>
            </a:r>
            <a:r>
              <a:rPr lang="en-US" b="1" dirty="0"/>
              <a:t>optimization problems</a:t>
            </a:r>
            <a:r>
              <a:rPr lang="en-US" dirty="0"/>
              <a:t>, in which </a:t>
            </a:r>
            <a:r>
              <a:rPr lang="en-US" b="1" dirty="0"/>
              <a:t>the aim is to find the best state according to an objective function</a:t>
            </a:r>
            <a:r>
              <a:rPr lang="en-US" dirty="0"/>
              <a:t>. </a:t>
            </a:r>
            <a:endParaRPr lang="en-US" dirty="0" smtClean="0"/>
          </a:p>
          <a:p>
            <a:pPr lvl="1"/>
            <a:r>
              <a:rPr lang="en-US" dirty="0"/>
              <a:t>In optimization problems, </a:t>
            </a:r>
            <a:r>
              <a:rPr lang="en-US" b="1" dirty="0"/>
              <a:t>the path to goal is irrelevant </a:t>
            </a:r>
            <a:r>
              <a:rPr lang="en-US" dirty="0"/>
              <a:t>and the goal state itself is the solution.</a:t>
            </a:r>
          </a:p>
          <a:p>
            <a:pPr lvl="1"/>
            <a:r>
              <a:rPr lang="en-US" dirty="0"/>
              <a:t>In some optimization problems, </a:t>
            </a:r>
            <a:r>
              <a:rPr lang="en-US" b="1" dirty="0"/>
              <a:t>the goal is not known and the aim is to find the best state</a:t>
            </a:r>
            <a:r>
              <a:rPr lang="en-US" dirty="0"/>
              <a:t>.</a:t>
            </a:r>
          </a:p>
          <a:p>
            <a:endParaRPr lang="en-US" dirty="0"/>
          </a:p>
          <a:p>
            <a:r>
              <a:rPr lang="en-US" dirty="0" smtClean="0"/>
              <a:t>Example: Hill Climbing Algorithm</a:t>
            </a:r>
          </a:p>
        </p:txBody>
      </p:sp>
    </p:spTree>
    <p:extLst>
      <p:ext uri="{BB962C8B-B14F-4D97-AF65-F5344CB8AC3E}">
        <p14:creationId xmlns:p14="http://schemas.microsoft.com/office/powerpoint/2010/main" val="33985323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Hill Climbing Algorithm </a:t>
            </a:r>
            <a:endParaRPr lang="en-US" dirty="0"/>
          </a:p>
        </p:txBody>
      </p:sp>
      <p:sp>
        <p:nvSpPr>
          <p:cNvPr id="3" name="Content Placeholder 2"/>
          <p:cNvSpPr>
            <a:spLocks noGrp="1"/>
          </p:cNvSpPr>
          <p:nvPr>
            <p:ph idx="1"/>
          </p:nvPr>
        </p:nvSpPr>
        <p:spPr/>
        <p:txBody>
          <a:bodyPr/>
          <a:lstStyle/>
          <a:p>
            <a:r>
              <a:rPr lang="en-US" sz="2400" dirty="0" smtClean="0"/>
              <a:t>A local </a:t>
            </a:r>
            <a:r>
              <a:rPr lang="en-US" sz="2400" dirty="0"/>
              <a:t>search algorithm which continuously moves in the direction of increasing elevation/value to find the peak of the mountain or best solution to the problem. </a:t>
            </a:r>
            <a:endParaRPr lang="en-US" sz="2400" dirty="0" smtClean="0"/>
          </a:p>
          <a:p>
            <a:r>
              <a:rPr lang="en-US" sz="2400" dirty="0"/>
              <a:t>moves to the best successor of the current node according to an objective function</a:t>
            </a:r>
            <a:r>
              <a:rPr lang="en-US" sz="2400" dirty="0" smtClean="0"/>
              <a:t>.</a:t>
            </a:r>
          </a:p>
          <a:p>
            <a:pPr lvl="1"/>
            <a:r>
              <a:rPr lang="en-US" sz="2000" dirty="0"/>
              <a:t>It moves in direction of uphill (hill climbing).</a:t>
            </a:r>
          </a:p>
          <a:p>
            <a:pPr lvl="1"/>
            <a:r>
              <a:rPr lang="en-US" sz="2000" dirty="0" smtClean="0"/>
              <a:t>terminates </a:t>
            </a:r>
            <a:r>
              <a:rPr lang="en-US" sz="2000" dirty="0"/>
              <a:t>when it reaches a peak value where no neighbor has a higher value.</a:t>
            </a:r>
          </a:p>
          <a:p>
            <a:pPr lvl="1"/>
            <a:r>
              <a:rPr lang="en-US" sz="2000" dirty="0" smtClean="0"/>
              <a:t>No need </a:t>
            </a:r>
            <a:r>
              <a:rPr lang="en-US" sz="2000" dirty="0"/>
              <a:t>to maintain and handle the search tree or graph as it only keeps a single current </a:t>
            </a:r>
            <a:r>
              <a:rPr lang="en-US" sz="2000" dirty="0" smtClean="0"/>
              <a:t>state </a:t>
            </a:r>
            <a:r>
              <a:rPr lang="en-US" sz="2000" dirty="0"/>
              <a:t>and the value of the objective </a:t>
            </a:r>
            <a:r>
              <a:rPr lang="en-US" sz="2000" dirty="0" smtClean="0"/>
              <a:t>function.</a:t>
            </a:r>
          </a:p>
          <a:p>
            <a:pPr lvl="1"/>
            <a:r>
              <a:rPr lang="en-US" sz="2000" dirty="0"/>
              <a:t>M</a:t>
            </a:r>
            <a:r>
              <a:rPr lang="en-US" sz="2000" dirty="0" smtClean="0"/>
              <a:t>ostly </a:t>
            </a:r>
            <a:r>
              <a:rPr lang="en-US" sz="2000" dirty="0"/>
              <a:t>used when a good heuristic is available</a:t>
            </a:r>
            <a:r>
              <a:rPr lang="en-US" sz="2000" dirty="0" smtClean="0"/>
              <a:t>.</a:t>
            </a:r>
          </a:p>
          <a:p>
            <a:r>
              <a:rPr lang="en-US" sz="2400" dirty="0" smtClean="0">
                <a:solidFill>
                  <a:srgbClr val="FF0000"/>
                </a:solidFill>
              </a:rPr>
              <a:t>Used </a:t>
            </a:r>
            <a:r>
              <a:rPr lang="en-US" sz="2400" dirty="0">
                <a:solidFill>
                  <a:srgbClr val="FF0000"/>
                </a:solidFill>
              </a:rPr>
              <a:t>for optimizing the mathematical </a:t>
            </a:r>
            <a:r>
              <a:rPr lang="en-US" sz="2400" dirty="0" smtClean="0">
                <a:solidFill>
                  <a:srgbClr val="FF0000"/>
                </a:solidFill>
              </a:rPr>
              <a:t>problems. E.g. </a:t>
            </a:r>
            <a:r>
              <a:rPr lang="en-US" sz="2400" dirty="0">
                <a:solidFill>
                  <a:srgbClr val="FF0000"/>
                </a:solidFill>
              </a:rPr>
              <a:t>Traveling-salesman Problem </a:t>
            </a:r>
          </a:p>
          <a:p>
            <a:endParaRPr lang="en-US" dirty="0"/>
          </a:p>
        </p:txBody>
      </p:sp>
    </p:spTree>
    <p:extLst>
      <p:ext uri="{BB962C8B-B14F-4D97-AF65-F5344CB8AC3E}">
        <p14:creationId xmlns:p14="http://schemas.microsoft.com/office/powerpoint/2010/main" val="1758551661"/>
      </p:ext>
    </p:extLst>
  </p:cSld>
  <p:clrMapOvr>
    <a:masterClrMapping/>
  </p:clrMapOvr>
  <p:timing>
    <p:tnLst>
      <p:par>
        <p:cTn id="1" dur="indefinite" restart="never" nodeType="tmRoot"/>
      </p:par>
    </p:tnLst>
  </p:timing>
</p:sld>
</file>

<file path=ppt/theme/theme1.xml><?xml version="1.0" encoding="utf-8"?>
<a:theme xmlns:a="http://schemas.openxmlformats.org/drawingml/2006/main" name="e_1genr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e_1genr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_1genr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e_1genr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_1genr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_1genr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_1genr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e_1genr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research</Template>
  <TotalTime>30837</TotalTime>
  <Words>1284</Words>
  <Application>Microsoft Office PowerPoint</Application>
  <PresentationFormat>On-screen Show (4:3)</PresentationFormat>
  <Paragraphs>199</Paragraphs>
  <Slides>26</Slides>
  <Notes>14</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ＭＳ Ｐゴシック</vt:lpstr>
      <vt:lpstr>ＭＳ Ｐゴシック</vt:lpstr>
      <vt:lpstr>SimSun</vt:lpstr>
      <vt:lpstr>Arial</vt:lpstr>
      <vt:lpstr>Monotype Sorts</vt:lpstr>
      <vt:lpstr>Times New Roman</vt:lpstr>
      <vt:lpstr>e_1genrl</vt:lpstr>
      <vt:lpstr>Artificial Intelligence    </vt:lpstr>
      <vt:lpstr>Outline</vt:lpstr>
      <vt:lpstr>Types of Problems</vt:lpstr>
      <vt:lpstr>Search Algorithms So Far</vt:lpstr>
      <vt:lpstr>Contd..</vt:lpstr>
      <vt:lpstr>Local search algorithms</vt:lpstr>
      <vt:lpstr>Contd..</vt:lpstr>
      <vt:lpstr>Contd..</vt:lpstr>
      <vt:lpstr>Hill Climbing Algorithm </vt:lpstr>
      <vt:lpstr>Features of Hill Climbing</vt:lpstr>
      <vt:lpstr>State-space Diagram</vt:lpstr>
      <vt:lpstr>Contd..</vt:lpstr>
      <vt:lpstr>Different regions in the state space</vt:lpstr>
      <vt:lpstr>Algorithm</vt:lpstr>
      <vt:lpstr>Hill Climbing Example: n-queens</vt:lpstr>
      <vt:lpstr>Contd..</vt:lpstr>
      <vt:lpstr>Contd..</vt:lpstr>
      <vt:lpstr>Task</vt:lpstr>
      <vt:lpstr>Example 2: Contd..</vt:lpstr>
      <vt:lpstr>Solution</vt:lpstr>
      <vt:lpstr>Problems in Hill Climbing Algorithm</vt:lpstr>
      <vt:lpstr>1. Local Maximum</vt:lpstr>
      <vt:lpstr>2. Plateau</vt:lpstr>
      <vt:lpstr>3. Ridges</vt:lpstr>
      <vt:lpstr>Variants of Hill Climbing Algorithm</vt:lpstr>
      <vt:lpstr>PowerPoint Presentation</vt:lpstr>
    </vt:vector>
  </TitlesOfParts>
  <Company>Rensselaer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Algebra</dc:title>
  <dc:creator>student</dc:creator>
  <cp:lastModifiedBy>Windows User</cp:lastModifiedBy>
  <cp:revision>415</cp:revision>
  <dcterms:created xsi:type="dcterms:W3CDTF">2007-01-18T14:32:37Z</dcterms:created>
  <dcterms:modified xsi:type="dcterms:W3CDTF">2022-02-27T14:07:14Z</dcterms:modified>
</cp:coreProperties>
</file>