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1" r:id="rId5"/>
    <p:sldId id="275" r:id="rId6"/>
    <p:sldId id="276" r:id="rId7"/>
    <p:sldId id="278" r:id="rId8"/>
    <p:sldId id="279" r:id="rId9"/>
    <p:sldId id="258" r:id="rId10"/>
    <p:sldId id="259" r:id="rId11"/>
    <p:sldId id="260" r:id="rId12"/>
    <p:sldId id="268" r:id="rId13"/>
    <p:sldId id="261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PK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1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729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830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2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2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817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1" y="2362202"/>
            <a:ext cx="7693025" cy="3724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256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65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9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362202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2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95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51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466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25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888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PK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57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2362202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A4687149-FD52-45D5-8801-7F6D6916660D}" type="datetimeFigureOut">
              <a:rPr lang="en-PK" smtClean="0"/>
              <a:t>13/09/2022</a:t>
            </a:fld>
            <a:endParaRPr lang="en-PK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PK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1F72D1D6-71EC-41BF-B9AE-3DDFEDF387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094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9.xml"/><Relationship Id="rId7" Type="http://schemas.openxmlformats.org/officeDocument/2006/relationships/image" Target="../media/image3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EBD508-E1FD-4D13-9CEB-BB4AFA46A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003966"/>
            <a:ext cx="4752110" cy="787399"/>
          </a:xfrm>
        </p:spPr>
        <p:txBody>
          <a:bodyPr/>
          <a:lstStyle/>
          <a:p>
            <a:r>
              <a:rPr lang="en-US" b="1" dirty="0"/>
              <a:t>Farhad Muhammad Riaz</a:t>
            </a:r>
            <a:endParaRPr lang="en-PK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D0600-20AD-4A75-8731-83EE02FBCE6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Automata Theory</a:t>
            </a:r>
            <a:br>
              <a:rPr lang="en-US" dirty="0"/>
            </a:br>
            <a:r>
              <a:rPr lang="en-US" dirty="0"/>
              <a:t>Lecture 01:</a:t>
            </a:r>
            <a:br>
              <a:rPr lang="en-US" dirty="0"/>
            </a:br>
            <a:r>
              <a:rPr lang="en-US" dirty="0"/>
              <a:t>Basic Concepts</a:t>
            </a:r>
            <a:endParaRPr lang="en-PK" dirty="0"/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2D3C8850-28E9-44A6-8D9F-53E81763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4" y="1050131"/>
            <a:ext cx="1927513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5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E999-0F90-428B-BCA1-B6193E3E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Set Operations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11C9C2-92A7-45A1-9E5E-6F553CBAD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514600"/>
            <a:ext cx="7813963" cy="41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5661-DF6F-40D2-B50E-2C7AA474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Set Operations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0FECE-1A07-4E16-A3F6-BEF84F8E4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6" y="2362200"/>
            <a:ext cx="7813963" cy="43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5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229737" y="4841785"/>
            <a:ext cx="2684526" cy="1802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792" y="1826573"/>
            <a:ext cx="7880751" cy="1529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03845" marR="2204781" algn="ctr">
              <a:lnSpc>
                <a:spcPts val="3365"/>
              </a:lnSpc>
              <a:spcBef>
                <a:spcPts val="168"/>
              </a:spcBef>
            </a:pPr>
            <a:endParaRPr lang="en-US" sz="3200" spc="0" dirty="0">
              <a:latin typeface="Times New Roman"/>
              <a:cs typeface="Times New Roman"/>
            </a:endParaRPr>
          </a:p>
          <a:p>
            <a:pPr marL="3003845" marR="2204781" algn="ctr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latin typeface="Times New Roman"/>
                <a:cs typeface="Times New Roman"/>
              </a:rPr>
              <a:t>Binary Relation</a:t>
            </a:r>
            <a:endParaRPr sz="3200" dirty="0">
              <a:latin typeface="Times New Roman"/>
              <a:cs typeface="Times New Roman"/>
            </a:endParaRPr>
          </a:p>
          <a:p>
            <a:pPr marL="12700" indent="22">
              <a:lnSpc>
                <a:spcPct val="100233"/>
              </a:lnSpc>
              <a:spcBef>
                <a:spcPts val="962"/>
              </a:spcBef>
            </a:pPr>
            <a:r>
              <a:rPr sz="1800" spc="0" dirty="0">
                <a:latin typeface="Times New Roman"/>
                <a:cs typeface="Times New Roman"/>
              </a:rPr>
              <a:t>A </a:t>
            </a:r>
            <a:r>
              <a:rPr sz="1800" i="1" spc="0" dirty="0">
                <a:latin typeface="Times New Roman"/>
                <a:cs typeface="Times New Roman"/>
              </a:rPr>
              <a:t>graph</a:t>
            </a:r>
            <a:r>
              <a:rPr sz="1800" i="1" spc="-4" dirty="0">
                <a:latin typeface="Times New Roman"/>
                <a:cs typeface="Times New Roman"/>
              </a:rPr>
              <a:t> </a:t>
            </a:r>
            <a:r>
              <a:rPr sz="1800" i="1" spc="0" dirty="0">
                <a:latin typeface="Times New Roman"/>
                <a:cs typeface="Times New Roman"/>
              </a:rPr>
              <a:t>G </a:t>
            </a:r>
            <a:r>
              <a:rPr sz="1800" spc="0" dirty="0">
                <a:latin typeface="Times New Roman"/>
                <a:cs typeface="Times New Roman"/>
              </a:rPr>
              <a:t>is a pair </a:t>
            </a:r>
            <a:r>
              <a:rPr sz="1800" i="1" spc="0" dirty="0">
                <a:latin typeface="Times New Roman"/>
                <a:cs typeface="Times New Roman"/>
              </a:rPr>
              <a:t>(V, E )</a:t>
            </a:r>
            <a:r>
              <a:rPr sz="1800" spc="0" dirty="0">
                <a:latin typeface="Times New Roman"/>
                <a:cs typeface="Times New Roman"/>
              </a:rPr>
              <a:t>, where  </a:t>
            </a:r>
            <a:r>
              <a:rPr sz="1800" i="1" spc="0" dirty="0">
                <a:latin typeface="Times New Roman"/>
                <a:cs typeface="Times New Roman"/>
              </a:rPr>
              <a:t>V </a:t>
            </a:r>
            <a:r>
              <a:rPr sz="1800" spc="0" dirty="0">
                <a:latin typeface="Times New Roman"/>
                <a:cs typeface="Times New Roman"/>
              </a:rPr>
              <a:t>is a finite </a:t>
            </a:r>
            <a:r>
              <a:rPr sz="1800" spc="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et, called </a:t>
            </a:r>
            <a:r>
              <a:rPr sz="1800" i="1" spc="0" dirty="0">
                <a:latin typeface="Times New Roman"/>
                <a:cs typeface="Times New Roman"/>
              </a:rPr>
              <a:t>vertex</a:t>
            </a:r>
            <a:r>
              <a:rPr sz="1800" i="1" spc="4" dirty="0">
                <a:latin typeface="Times New Roman"/>
                <a:cs typeface="Times New Roman"/>
              </a:rPr>
              <a:t> </a:t>
            </a:r>
            <a:r>
              <a:rPr sz="1800" i="1" spc="0" dirty="0">
                <a:latin typeface="Times New Roman"/>
                <a:cs typeface="Times New Roman"/>
              </a:rPr>
              <a:t>se</a:t>
            </a:r>
            <a:r>
              <a:rPr sz="1800" i="1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, and </a:t>
            </a:r>
            <a:r>
              <a:rPr sz="1800" i="1" spc="0" dirty="0">
                <a:latin typeface="Times New Roman"/>
                <a:cs typeface="Times New Roman"/>
              </a:rPr>
              <a:t>E </a:t>
            </a:r>
            <a:r>
              <a:rPr sz="1800" spc="0" dirty="0">
                <a:latin typeface="Times New Roman"/>
                <a:cs typeface="Times New Roman"/>
              </a:rPr>
              <a:t>is a </a:t>
            </a:r>
            <a:r>
              <a:rPr sz="1800" i="1" spc="0" dirty="0">
                <a:latin typeface="Times New Roman"/>
                <a:cs typeface="Times New Roman"/>
              </a:rPr>
              <a:t>binary relation</a:t>
            </a:r>
            <a:r>
              <a:rPr sz="1800" i="1" spc="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on </a:t>
            </a:r>
            <a:r>
              <a:rPr sz="1800" i="1" spc="0" dirty="0">
                <a:latin typeface="Times New Roman"/>
                <a:cs typeface="Times New Roman"/>
              </a:rPr>
              <a:t>V, </a:t>
            </a:r>
            <a:r>
              <a:rPr sz="1800" spc="0" dirty="0">
                <a:latin typeface="Times New Roman"/>
                <a:cs typeface="Times New Roman"/>
              </a:rPr>
              <a:t>called</a:t>
            </a:r>
            <a:r>
              <a:rPr sz="1800" spc="4" dirty="0">
                <a:latin typeface="Times New Roman"/>
                <a:cs typeface="Times New Roman"/>
              </a:rPr>
              <a:t> </a:t>
            </a:r>
            <a:r>
              <a:rPr sz="1800" i="1" spc="0" dirty="0">
                <a:latin typeface="Times New Roman"/>
                <a:cs typeface="Times New Roman"/>
              </a:rPr>
              <a:t>edge set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770" y="3499684"/>
            <a:ext cx="7981149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>
                <a:solidFill>
                  <a:srgbClr val="323399"/>
                </a:solidFill>
                <a:latin typeface="Times New Roman"/>
                <a:cs typeface="Times New Roman"/>
              </a:rPr>
              <a:t>Example: </a:t>
            </a:r>
            <a:r>
              <a:rPr sz="1800" spc="0" dirty="0">
                <a:latin typeface="Times New Roman"/>
                <a:cs typeface="Times New Roman"/>
              </a:rPr>
              <a:t>Consider  the graph  </a:t>
            </a:r>
            <a:r>
              <a:rPr sz="1800" i="1" spc="0" dirty="0">
                <a:latin typeface="Times New Roman"/>
                <a:cs typeface="Times New Roman"/>
              </a:rPr>
              <a:t>G = (V, E) </a:t>
            </a:r>
            <a:r>
              <a:rPr sz="1800" spc="0" dirty="0">
                <a:latin typeface="Times New Roman"/>
                <a:cs typeface="Times New Roman"/>
              </a:rPr>
              <a:t>, and</a:t>
            </a:r>
            <a:r>
              <a:rPr sz="1800" spc="4" dirty="0">
                <a:latin typeface="Times New Roman"/>
                <a:cs typeface="Times New Roman"/>
              </a:rPr>
              <a:t> </a:t>
            </a:r>
            <a:r>
              <a:rPr sz="1800" i="1" spc="0" dirty="0">
                <a:latin typeface="Times New Roman"/>
                <a:cs typeface="Times New Roman"/>
              </a:rPr>
              <a:t>V = { a, b, c }, </a:t>
            </a:r>
            <a:r>
              <a:rPr sz="1800" spc="0" dirty="0">
                <a:latin typeface="Times New Roman"/>
                <a:cs typeface="Times New Roman"/>
              </a:rPr>
              <a:t>vertex set for the graph</a:t>
            </a:r>
            <a:endParaRPr sz="1800" dirty="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</a:pPr>
            <a:r>
              <a:rPr sz="1800" spc="0" dirty="0">
                <a:latin typeface="Times New Roman"/>
                <a:cs typeface="Times New Roman"/>
              </a:rPr>
              <a:t>A  </a:t>
            </a:r>
            <a:r>
              <a:rPr sz="1800" i="1" spc="0" dirty="0">
                <a:latin typeface="Times New Roman"/>
                <a:cs typeface="Times New Roman"/>
              </a:rPr>
              <a:t>binary relation  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022" y="4035559"/>
            <a:ext cx="36032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i="1" spc="0" dirty="0">
                <a:latin typeface="Times New Roman"/>
                <a:cs typeface="Times New Roman"/>
              </a:rPr>
              <a:t>E = {(a, a), (a, b), (a, c), (b, c), (c, b) }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129" y="4432718"/>
            <a:ext cx="19075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The set</a:t>
            </a:r>
            <a:r>
              <a:rPr sz="1800" spc="4" dirty="0">
                <a:latin typeface="Times New Roman"/>
                <a:cs typeface="Times New Roman"/>
              </a:rPr>
              <a:t> </a:t>
            </a:r>
            <a:r>
              <a:rPr sz="1800" i="1" spc="0" dirty="0">
                <a:latin typeface="Times New Roman"/>
                <a:cs typeface="Times New Roman"/>
              </a:rPr>
              <a:t>E </a:t>
            </a:r>
            <a:r>
              <a:rPr sz="1800" spc="0" dirty="0">
                <a:latin typeface="Times New Roman"/>
                <a:cs typeface="Times New Roman"/>
              </a:rPr>
              <a:t>represents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6686" y="4427508"/>
            <a:ext cx="45366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edges of graph </a:t>
            </a:r>
            <a:r>
              <a:rPr sz="1800" i="1" spc="0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. The graph is shown pictorially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9149" y="4761732"/>
            <a:ext cx="20534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in the diagram below.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E2D5A4-4D82-445F-8A0E-EFD8CC43CFBD}"/>
              </a:ext>
            </a:extLst>
          </p:cNvPr>
          <p:cNvSpPr/>
          <p:nvPr/>
        </p:nvSpPr>
        <p:spPr>
          <a:xfrm>
            <a:off x="773623" y="1301051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+mj-lt"/>
              </a:rPr>
              <a:t>Set and Set Operations</a:t>
            </a:r>
            <a:endParaRPr lang="en-PK" sz="3600" b="1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3BFD-6C7E-4A1B-8C7A-DC385ADA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DE23-738B-472E-BEC8-50C5372B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Rounded MT Bold" panose="020F0704030504030204" pitchFamily="34" charset="0"/>
              </a:rPr>
              <a:t>A function relates an input to an output</a:t>
            </a:r>
            <a:endParaRPr lang="en-PK" dirty="0">
              <a:latin typeface="Arial Rounded MT Bold" panose="020F0704030504030204" pitchFamily="34" charset="0"/>
            </a:endParaRP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615E9-4721-419E-8223-267A872C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39" y="2876200"/>
            <a:ext cx="319087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B0D06-C804-408B-9BE7-86EA396B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552600"/>
            <a:ext cx="8001000" cy="22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3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A3F-C6CC-4364-BB5D-F17F660C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59BA-50BF-4646-B015-E00BF298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 function relates each element of a set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with exactly one element of another set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(possibly the same set).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6BDDF-5418-4CEF-8031-F0573887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4003964"/>
            <a:ext cx="4229100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8A31-D5BC-43F5-82C7-20BCBC90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PK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0674433-549D-4485-8139-97544448A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82982"/>
            <a:ext cx="7744691" cy="4294909"/>
          </a:xfrm>
        </p:spPr>
      </p:pic>
    </p:spTree>
    <p:extLst>
      <p:ext uri="{BB962C8B-B14F-4D97-AF65-F5344CB8AC3E}">
        <p14:creationId xmlns:p14="http://schemas.microsoft.com/office/powerpoint/2010/main" val="76623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2BCE-A149-4C2A-8C7B-0C74149D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Graphs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E4D3-D713-4C1D-8D3D-0D795857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Tree is a non-linear data structure in which elements are arranged in multiple levels.</a:t>
            </a:r>
          </a:p>
          <a:p>
            <a:pPr algn="just"/>
            <a:r>
              <a:rPr lang="en-US" dirty="0"/>
              <a:t>It is a collection of edges and nodes. For example, node is represented by N and edge is represented as E, so it can be written as:</a:t>
            </a:r>
            <a:br>
              <a:rPr lang="en-US" dirty="0"/>
            </a:br>
            <a:r>
              <a:rPr lang="en-US" dirty="0"/>
              <a:t>T = {N,E}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246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3014-C522-465B-B7CB-1B9BD0FF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Graphs</a:t>
            </a:r>
            <a:endParaRPr lang="en-PK" dirty="0"/>
          </a:p>
        </p:txBody>
      </p:sp>
      <p:pic>
        <p:nvPicPr>
          <p:cNvPr id="1026" name="Picture 2" descr="Tree vs Graph data structure">
            <a:extLst>
              <a:ext uri="{FF2B5EF4-FFF2-40B4-BE49-F238E27FC236}">
                <a16:creationId xmlns:a16="http://schemas.microsoft.com/office/drawing/2014/main" id="{498ADE9F-84F6-41CA-BEDC-2ADD8DB640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7" y="2590800"/>
            <a:ext cx="3523788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2602C-6D23-41AC-97C8-6570A0BF8E7C}"/>
              </a:ext>
            </a:extLst>
          </p:cNvPr>
          <p:cNvSpPr txBox="1"/>
          <p:nvPr/>
        </p:nvSpPr>
        <p:spPr>
          <a:xfrm>
            <a:off x="3851564" y="2479964"/>
            <a:ext cx="4410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Root node:</a:t>
            </a:r>
            <a:r>
              <a:rPr lang="en-US" sz="1400" dirty="0"/>
              <a:t> The topmost node in a tree data structure is known as a root node. A root node is a node that does not have any parent.</a:t>
            </a:r>
          </a:p>
          <a:p>
            <a:pPr algn="just"/>
            <a:r>
              <a:rPr lang="en-US" sz="1400" b="1" dirty="0"/>
              <a:t>Path:</a:t>
            </a:r>
            <a:r>
              <a:rPr lang="en-US" sz="1400" dirty="0"/>
              <a:t> It is a sequence of the consecutive edges from a source node to the destination node. Here edge is a link between two nodes.</a:t>
            </a:r>
          </a:p>
          <a:p>
            <a:pPr algn="just"/>
            <a:r>
              <a:rPr lang="en-US" sz="1400" b="1" dirty="0"/>
              <a:t>Sibling:</a:t>
            </a:r>
            <a:r>
              <a:rPr lang="en-US" sz="1400" dirty="0"/>
              <a:t> All the children that have the same parent node are known as siblings.</a:t>
            </a:r>
          </a:p>
          <a:p>
            <a:pPr algn="just"/>
            <a:r>
              <a:rPr lang="en-US" sz="1400" b="1" dirty="0"/>
              <a:t>Degree:</a:t>
            </a:r>
            <a:r>
              <a:rPr lang="en-US" sz="1400" dirty="0"/>
              <a:t> The number of children of a particular node is known as a degree.</a:t>
            </a:r>
          </a:p>
          <a:p>
            <a:pPr algn="just"/>
            <a:r>
              <a:rPr lang="en-US" sz="1400" b="1" dirty="0"/>
              <a:t>Depth of node:</a:t>
            </a:r>
            <a:r>
              <a:rPr lang="en-US" sz="1400" dirty="0"/>
              <a:t> The length of the path from the root to that node is known as a depth of a node.</a:t>
            </a:r>
          </a:p>
          <a:p>
            <a:pPr algn="just"/>
            <a:r>
              <a:rPr lang="en-US" sz="1400" b="1" dirty="0"/>
              <a:t>Height of a node:</a:t>
            </a:r>
            <a:r>
              <a:rPr lang="en-US" sz="1400" dirty="0"/>
              <a:t> The number of edges that occur in the longest path from that node to the leaf node is known as the height of a node.</a:t>
            </a:r>
          </a:p>
          <a:p>
            <a:pPr algn="just"/>
            <a:r>
              <a:rPr lang="en-US" sz="1400" b="1" dirty="0"/>
              <a:t>Level of node:</a:t>
            </a:r>
            <a:r>
              <a:rPr lang="en-US" sz="1400" dirty="0"/>
              <a:t> The number of edges that exist from the root node to the given node is known as a level of a node.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9841-5FD5-4F55-8D57-5D5B2F09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Graphs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B3C4-24C5-4FA0-AE84-02673A5B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Graph is also a non-linear data structure.</a:t>
            </a:r>
          </a:p>
          <a:p>
            <a:pPr algn="just"/>
            <a:r>
              <a:rPr lang="en-US" dirty="0"/>
              <a:t>It is a collection of vertices and edges. </a:t>
            </a:r>
          </a:p>
          <a:p>
            <a:pPr algn="just"/>
            <a:r>
              <a:rPr lang="en-US" dirty="0"/>
              <a:t>For example, vertices are represented by V, and edge is represented as 'E', so it can be written 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T = {V, E}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1514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3E52-5B03-46B5-909D-ACB726A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Graphs</a:t>
            </a:r>
            <a:endParaRPr lang="en-PK" dirty="0"/>
          </a:p>
        </p:txBody>
      </p:sp>
      <p:pic>
        <p:nvPicPr>
          <p:cNvPr id="2050" name="Picture 2" descr="Tree vs Graph data structure">
            <a:extLst>
              <a:ext uri="{FF2B5EF4-FFF2-40B4-BE49-F238E27FC236}">
                <a16:creationId xmlns:a16="http://schemas.microsoft.com/office/drawing/2014/main" id="{90373C5C-43D6-4F3F-9839-AB9FB625A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66110"/>
            <a:ext cx="3380509" cy="404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ee vs Graph data structure">
            <a:extLst>
              <a:ext uri="{FF2B5EF4-FFF2-40B4-BE49-F238E27FC236}">
                <a16:creationId xmlns:a16="http://schemas.microsoft.com/office/drawing/2014/main" id="{74F45BA3-A860-4D35-9B69-44CC5D89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66110"/>
            <a:ext cx="382385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7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77-0C19-4159-8AC1-A5FCF3CD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E79B-D753-4142-8A42-B1DEA7C2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</a:t>
            </a:r>
          </a:p>
          <a:p>
            <a:r>
              <a:rPr lang="en-US" altLang="en-US" dirty="0" err="1" smtClean="0"/>
              <a:t>Administrivia</a:t>
            </a:r>
            <a:endParaRPr lang="en-US" alt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Set </a:t>
            </a:r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Set Theory</a:t>
            </a:r>
            <a:endParaRPr lang="en-US" dirty="0"/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Relations</a:t>
            </a:r>
          </a:p>
          <a:p>
            <a:pPr lvl="1"/>
            <a:r>
              <a:rPr lang="en-US" dirty="0"/>
              <a:t>Trees and Graph</a:t>
            </a:r>
          </a:p>
          <a:p>
            <a:pPr lvl="1"/>
            <a:r>
              <a:rPr lang="en-US" dirty="0"/>
              <a:t>Language and type </a:t>
            </a:r>
          </a:p>
        </p:txBody>
      </p:sp>
    </p:spTree>
    <p:extLst>
      <p:ext uri="{BB962C8B-B14F-4D97-AF65-F5344CB8AC3E}">
        <p14:creationId xmlns:p14="http://schemas.microsoft.com/office/powerpoint/2010/main" val="37748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Personel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727075" y="2341563"/>
            <a:ext cx="76930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Instructor: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Farhad  Muhammad Riaz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Office hours: after class + Drop in when you’re around + Appointments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Research Area: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Deep Learning/ Machine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Subject Area: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Design and Analysis of Algorithms, Automata Theory, Compiler Construction, Database Systems, Parallel and Distributed Systems, Discrete Structure, Digital Image Processing, ML,AI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  <p:custDataLst>
              <p:tags r:id="rId3"/>
            </p:custDataLst>
          </p:nvPr>
        </p:nvSpPr>
        <p:spPr>
          <a:xfrm>
            <a:off x="6781800" y="6291263"/>
            <a:ext cx="2130425" cy="474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FE883E-D674-40DF-8487-33FC0887DD70}" type="datetime1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9/13/2022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smtClean="0">
                <a:latin typeface="Tahoma" panose="020B0604030504040204" pitchFamily="34" charset="0"/>
              </a:rPr>
              <a:t>A-</a:t>
            </a:r>
            <a:fld id="{318A6A87-19B6-4915-8B78-0485F3B62CAF}" type="slidenum">
              <a:rPr lang="en-US" altLang="en-US" sz="26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6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Administrivia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Class Time Table</a:t>
            </a:r>
          </a:p>
          <a:p>
            <a:pPr lvl="1" algn="just"/>
            <a:r>
              <a:rPr lang="en-US" sz="2800" dirty="0" smtClean="0"/>
              <a:t>Tuesday: </a:t>
            </a:r>
            <a:r>
              <a:rPr lang="en-US" sz="2800" dirty="0"/>
              <a:t>09:20 </a:t>
            </a:r>
            <a:r>
              <a:rPr lang="en-US" sz="2800"/>
              <a:t>- </a:t>
            </a:r>
            <a:r>
              <a:rPr lang="en-US" sz="2800" smtClean="0"/>
              <a:t>10:35 M 4:35 -7:10 E</a:t>
            </a:r>
            <a:endParaRPr lang="en-US" sz="2800" dirty="0" smtClean="0"/>
          </a:p>
          <a:p>
            <a:pPr lvl="2" algn="just"/>
            <a:r>
              <a:rPr lang="en-US" sz="2800" dirty="0" smtClean="0"/>
              <a:t>Venue: </a:t>
            </a:r>
            <a:r>
              <a:rPr lang="en-US" sz="2800" dirty="0"/>
              <a:t>Room # 66 </a:t>
            </a:r>
            <a:r>
              <a:rPr lang="en-US" sz="2800" dirty="0" smtClean="0"/>
              <a:t>– </a:t>
            </a:r>
            <a:r>
              <a:rPr lang="en-US" sz="2800" dirty="0" err="1" smtClean="0"/>
              <a:t>Ghazali</a:t>
            </a:r>
            <a:r>
              <a:rPr lang="en-US" sz="2800" dirty="0"/>
              <a:t> </a:t>
            </a:r>
            <a:r>
              <a:rPr lang="en-US" sz="2800" dirty="0" smtClean="0"/>
              <a:t>Block </a:t>
            </a:r>
            <a:endParaRPr lang="en-US" sz="2800" dirty="0" smtClean="0"/>
          </a:p>
          <a:p>
            <a:pPr lvl="2" algn="just"/>
            <a:r>
              <a:rPr lang="en-US" sz="2800" dirty="0"/>
              <a:t>Venue: Room # </a:t>
            </a:r>
            <a:r>
              <a:rPr lang="en-US" sz="2800" dirty="0" smtClean="0"/>
              <a:t>65 </a:t>
            </a:r>
            <a:r>
              <a:rPr lang="en-US" sz="2800" dirty="0"/>
              <a:t>– </a:t>
            </a:r>
            <a:r>
              <a:rPr lang="en-US" sz="2800" dirty="0" err="1"/>
              <a:t>Ghazali</a:t>
            </a:r>
            <a:r>
              <a:rPr lang="en-US" sz="2800" dirty="0"/>
              <a:t> Block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Friday: </a:t>
            </a:r>
            <a:r>
              <a:rPr lang="en-US" sz="2800" dirty="0"/>
              <a:t>09:20 - 10:35</a:t>
            </a:r>
          </a:p>
          <a:p>
            <a:pPr lvl="2" algn="just"/>
            <a:r>
              <a:rPr lang="en-US" sz="2800" dirty="0"/>
              <a:t>Venue: Room # </a:t>
            </a:r>
            <a:r>
              <a:rPr lang="en-US" sz="2800" dirty="0" smtClean="0"/>
              <a:t>35 – </a:t>
            </a:r>
            <a:r>
              <a:rPr lang="en-US" sz="2800" dirty="0" err="1" smtClean="0"/>
              <a:t>Ghazali</a:t>
            </a:r>
            <a:r>
              <a:rPr lang="en-US" sz="2800" dirty="0" smtClean="0"/>
              <a:t> </a:t>
            </a:r>
            <a:r>
              <a:rPr lang="en-US" sz="2800" dirty="0" smtClean="0"/>
              <a:t>Block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913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Project</a:t>
            </a:r>
          </a:p>
        </p:txBody>
      </p:sp>
      <p:sp>
        <p:nvSpPr>
          <p:cNvPr id="45059" name="Rectangle 8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362200"/>
            <a:ext cx="7693025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At the end of the semester students needs to submit a semester project like </a:t>
            </a:r>
          </a:p>
          <a:p>
            <a:pPr lvl="1"/>
            <a:r>
              <a:rPr lang="en-US" dirty="0"/>
              <a:t>Complexity studies on Natural </a:t>
            </a:r>
            <a:r>
              <a:rPr lang="en-US" dirty="0" smtClean="0"/>
              <a:t>Language </a:t>
            </a:r>
            <a:r>
              <a:rPr lang="en-US" dirty="0"/>
              <a:t>Processing.</a:t>
            </a:r>
          </a:p>
          <a:p>
            <a:pPr lvl="1"/>
            <a:r>
              <a:rPr lang="en-US" dirty="0"/>
              <a:t>Basic computational learning theory.</a:t>
            </a:r>
          </a:p>
          <a:p>
            <a:pPr lvl="1"/>
            <a:r>
              <a:rPr lang="en-US" dirty="0"/>
              <a:t>The Mathematics of Social Networks</a:t>
            </a:r>
          </a:p>
          <a:p>
            <a:pPr lvl="1"/>
            <a:r>
              <a:rPr lang="en-US" dirty="0"/>
              <a:t>Finite automata for speech recognition</a:t>
            </a:r>
          </a:p>
          <a:p>
            <a:pPr lvl="1"/>
            <a:r>
              <a:rPr lang="en-US" dirty="0"/>
              <a:t>Modeling human languages using context-free languages and grammars</a:t>
            </a:r>
          </a:p>
          <a:p>
            <a:pPr lvl="1"/>
            <a:endParaRPr lang="en-US" altLang="en-US" dirty="0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D4C115-C268-4385-8DD6-44A8F6C65DE5}" type="datetime1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9/13/2022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smtClean="0">
                <a:latin typeface="Tahoma" panose="020B0604030504040204" pitchFamily="34" charset="0"/>
              </a:rPr>
              <a:t>A-</a:t>
            </a:r>
            <a:fld id="{8B5BC96A-6342-4F10-ADA4-A9A76752EC38}" type="slidenum">
              <a:rPr lang="en-US" altLang="en-US" sz="26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6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8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Prerequisites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Assume undergrad courses 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Data structures &amp; algorithms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Linked lists, dictionaries, trees, hash tables, &amp;c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Discrete Structures 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EF6F1-719C-4DC6-80FE-38F20C7CF60D}" type="datetime1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9/13/2022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smtClean="0">
                <a:latin typeface="Tahoma" panose="020B0604030504040204" pitchFamily="34" charset="0"/>
              </a:rPr>
              <a:t>A-</a:t>
            </a:r>
            <a:fld id="{4DA05F3D-5A7C-474E-B385-1DD8165A49D5}" type="slidenum">
              <a:rPr lang="en-US" altLang="en-US" sz="26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6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0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&amp; Grading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Roughly</a:t>
            </a:r>
          </a:p>
          <a:p>
            <a:pPr lvl="1" eaLnBrk="1" hangingPunct="1"/>
            <a:r>
              <a:rPr lang="en-US" altLang="en-US" smtClean="0"/>
              <a:t>50 % Final Exam</a:t>
            </a:r>
          </a:p>
          <a:p>
            <a:pPr lvl="1" eaLnBrk="1" hangingPunct="1"/>
            <a:r>
              <a:rPr lang="en-US" altLang="en-US" smtClean="0"/>
              <a:t>25% Internal Evaluation</a:t>
            </a:r>
          </a:p>
          <a:p>
            <a:pPr lvl="2" eaLnBrk="1" hangingPunct="1"/>
            <a:r>
              <a:rPr lang="en-US" altLang="en-US" smtClean="0"/>
              <a:t>Quiz 5 Marks</a:t>
            </a:r>
          </a:p>
          <a:p>
            <a:pPr lvl="2" eaLnBrk="1" hangingPunct="1"/>
            <a:r>
              <a:rPr lang="en-US" altLang="en-US" smtClean="0"/>
              <a:t>Assignments 5 Marks</a:t>
            </a:r>
          </a:p>
          <a:p>
            <a:pPr lvl="2" eaLnBrk="1" hangingPunct="1"/>
            <a:r>
              <a:rPr lang="en-US" altLang="en-US" smtClean="0"/>
              <a:t> Project 15 Marks </a:t>
            </a:r>
          </a:p>
          <a:p>
            <a:pPr lvl="1" eaLnBrk="1" hangingPunct="1"/>
            <a:r>
              <a:rPr lang="en-US" altLang="en-US" smtClean="0"/>
              <a:t>25%  Mid term exam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4D2137-5113-46E4-BBD6-86243A3D40AA}" type="datetime1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9/13/2022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smtClean="0">
                <a:latin typeface="Tahoma" panose="020B0604030504040204" pitchFamily="34" charset="0"/>
              </a:rPr>
              <a:t>A-</a:t>
            </a:r>
            <a:fld id="{A642990A-16D4-4D2B-819D-7ECEE4626F2A}" type="slidenum">
              <a:rPr lang="en-US" altLang="en-US" sz="26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6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5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Books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Three good books:</a:t>
            </a:r>
          </a:p>
          <a:p>
            <a:pPr lvl="1"/>
            <a:r>
              <a:rPr lang="en-US" dirty="0"/>
              <a:t>Introduction to Automata Theory, 2nd edition, by </a:t>
            </a:r>
            <a:r>
              <a:rPr lang="en-US" dirty="0" err="1"/>
              <a:t>Daneal</a:t>
            </a:r>
            <a:r>
              <a:rPr lang="en-US" dirty="0"/>
              <a:t> I.A Cohen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Automata, Computability and Complexity: Theory and Applications, by Elaine Rich, </a:t>
            </a:r>
            <a:r>
              <a:rPr lang="en-US" dirty="0" smtClean="0"/>
              <a:t>2011</a:t>
            </a:r>
          </a:p>
          <a:p>
            <a:pPr lvl="1"/>
            <a:r>
              <a:rPr lang="en-US" dirty="0"/>
              <a:t>An Introduction to Formal Languages and Automata, By Peter Linz, 4</a:t>
            </a:r>
            <a:r>
              <a:rPr lang="en-US" baseline="30000" dirty="0"/>
              <a:t>th</a:t>
            </a:r>
            <a:r>
              <a:rPr lang="en-US" dirty="0"/>
              <a:t> edition, Jones &amp; Bartlett Publishers, 2006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4D326-AA5D-4B11-BC2D-267440396FEA}" type="datetime1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9/13/2022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smtClean="0">
                <a:latin typeface="Tahoma" panose="020B0604030504040204" pitchFamily="34" charset="0"/>
              </a:rPr>
              <a:t>A-</a:t>
            </a:r>
            <a:fld id="{41ED1105-CD9B-4335-9CDA-378717B25223}" type="slidenum">
              <a:rPr lang="en-US" altLang="en-US" sz="26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600" smtClean="0">
              <a:latin typeface="Tahoma" panose="020B0604030504040204" pitchFamily="34" charset="0"/>
            </a:endParaRPr>
          </a:p>
        </p:txBody>
      </p:sp>
      <p:pic>
        <p:nvPicPr>
          <p:cNvPr id="2058" name="Picture 10" descr="Buy Automata Computability &amp; Complexity book : Elaine A Rich , 8131788229,  9788131788226 - SapnaOnline.com In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3754664"/>
            <a:ext cx="1138645" cy="126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n introduction to formal languages and automata - AbeBook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" y="5167111"/>
            <a:ext cx="1089274" cy="13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uy Introduction to Computer Theory, 2ed Book Online at Low Prices in India  | Introduction to Computer Theory, 2ed Reviews &amp; Ratings - Amazon.i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2258682"/>
            <a:ext cx="1058092" cy="14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B6E3-25C9-4628-9C7E-1B293014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Set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8EBF-68E5-465A-840E-EA559EB9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5825"/>
              </a:lnSpc>
              <a:spcBef>
                <a:spcPts val="1100"/>
              </a:spcBef>
            </a:pPr>
            <a:r>
              <a:rPr lang="en-US" sz="1800" dirty="0">
                <a:latin typeface="Arial Rounded MT Bold" panose="020F0704030504030204" pitchFamily="34" charset="0"/>
                <a:cs typeface="Times New Roman"/>
              </a:rPr>
              <a:t>A Set is a collection of objects called members. If  a, b, c, d are members of a set S we write :</a:t>
            </a:r>
          </a:p>
          <a:p>
            <a:pPr lvl="1" algn="ctr">
              <a:lnSpc>
                <a:spcPct val="95825"/>
              </a:lnSpc>
              <a:spcBef>
                <a:spcPts val="1100"/>
              </a:spcBef>
            </a:pPr>
            <a:r>
              <a:rPr lang="en-US" sz="1800" dirty="0">
                <a:latin typeface="Arial Rounded MT Bold" panose="020F0704030504030204" pitchFamily="34" charset="0"/>
                <a:cs typeface="Times New Roman"/>
              </a:rPr>
              <a:t>S ={a, b, c, d} where a, b, c, d</a:t>
            </a:r>
            <a:r>
              <a:rPr lang="en-US" sz="1800" spc="-69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lang="en-US" sz="1800" baseline="-4738" dirty="0">
                <a:latin typeface="Arial Rounded MT Bold" panose="020F0704030504030204" pitchFamily="34" charset="0"/>
                <a:cs typeface="Cambria"/>
              </a:rPr>
              <a:t>∈</a:t>
            </a:r>
            <a:r>
              <a:rPr lang="en-US" sz="1800" spc="533" baseline="-4738" dirty="0">
                <a:latin typeface="Arial Rounded MT Bold" panose="020F0704030504030204" pitchFamily="34" charset="0"/>
                <a:cs typeface="Cambria"/>
              </a:rPr>
              <a:t> </a:t>
            </a:r>
            <a:r>
              <a:rPr lang="en-US" sz="1800" dirty="0">
                <a:latin typeface="Arial Rounded MT Bold" panose="020F0704030504030204" pitchFamily="34" charset="0"/>
                <a:cs typeface="Times New Roman"/>
              </a:rPr>
              <a:t>S ( read a, b, c, d belong to S )</a:t>
            </a:r>
          </a:p>
          <a:p>
            <a:pPr marR="19715">
              <a:lnSpc>
                <a:spcPct val="95825"/>
              </a:lnSpc>
              <a:spcBef>
                <a:spcPts val="2757"/>
              </a:spcBef>
            </a:pPr>
            <a:r>
              <a:rPr lang="en-US" sz="1800" dirty="0">
                <a:latin typeface="Arial Rounded MT Bold" panose="020F0704030504030204" pitchFamily="34" charset="0"/>
                <a:cs typeface="Times New Roman"/>
              </a:rPr>
              <a:t>The set builder notation can be used to define a set. </a:t>
            </a:r>
          </a:p>
          <a:p>
            <a:pPr marR="19715" lvl="1">
              <a:lnSpc>
                <a:spcPct val="95825"/>
              </a:lnSpc>
              <a:spcBef>
                <a:spcPts val="2757"/>
              </a:spcBef>
            </a:pPr>
            <a:r>
              <a:rPr lang="en-US" sz="1400" dirty="0">
                <a:latin typeface="Arial Rounded MT Bold" panose="020F0704030504030204" pitchFamily="34" charset="0"/>
                <a:cs typeface="Times New Roman"/>
              </a:rPr>
              <a:t>For example, the set</a:t>
            </a:r>
          </a:p>
          <a:p>
            <a:pPr marL="1689092" marR="19715">
              <a:lnSpc>
                <a:spcPct val="95825"/>
              </a:lnSpc>
              <a:spcBef>
                <a:spcPts val="90"/>
              </a:spcBef>
            </a:pPr>
            <a:r>
              <a:rPr lang="en-US" sz="1800" dirty="0">
                <a:latin typeface="Arial Rounded MT Bold" panose="020F0704030504030204" pitchFamily="34" charset="0"/>
                <a:cs typeface="Times New Roman"/>
              </a:rPr>
              <a:t>S={1, 3, 5, 7, 11, 13} can be defined as</a:t>
            </a:r>
          </a:p>
          <a:p>
            <a:pPr lvl="4"/>
            <a:r>
              <a:rPr lang="en-US" i="1" dirty="0">
                <a:latin typeface="Times New Roman"/>
                <a:cs typeface="Times New Roman"/>
              </a:rPr>
              <a:t>S = {x: where x is prime number and x&lt;15}</a:t>
            </a:r>
          </a:p>
          <a:p>
            <a:pPr lvl="4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0002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4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4" id="{DA4B386A-9519-49D3-BE72-6358CAE3D389}" vid="{38449F2C-F1C0-4346-9318-BBC18E10EB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76</TotalTime>
  <Words>636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Cambria</vt:lpstr>
      <vt:lpstr>Tahoma</vt:lpstr>
      <vt:lpstr>Times New Roman</vt:lpstr>
      <vt:lpstr>Wingdings</vt:lpstr>
      <vt:lpstr>Theme4</vt:lpstr>
      <vt:lpstr>Automata Theory Lecture 01: Basic Concepts</vt:lpstr>
      <vt:lpstr>Lecture Outline</vt:lpstr>
      <vt:lpstr>Personel </vt:lpstr>
      <vt:lpstr>Administrivia</vt:lpstr>
      <vt:lpstr>Course Project</vt:lpstr>
      <vt:lpstr>Prerequisites</vt:lpstr>
      <vt:lpstr>Requirements &amp; Grading</vt:lpstr>
      <vt:lpstr>Books</vt:lpstr>
      <vt:lpstr>Set and Set Operations</vt:lpstr>
      <vt:lpstr>Set and Set Operations</vt:lpstr>
      <vt:lpstr>Set and Set Operations</vt:lpstr>
      <vt:lpstr>PowerPoint Presentation</vt:lpstr>
      <vt:lpstr>Functions </vt:lpstr>
      <vt:lpstr>Functions</vt:lpstr>
      <vt:lpstr>Functions</vt:lpstr>
      <vt:lpstr>Trees and Graphs</vt:lpstr>
      <vt:lpstr>Trees and Graphs</vt:lpstr>
      <vt:lpstr>Trees and Graphs</vt:lpstr>
      <vt:lpstr>Trees and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Lecture 01: Basic Concepts</dc:title>
  <dc:creator>Farhad Muhammad Riaz</dc:creator>
  <cp:lastModifiedBy>Moorche</cp:lastModifiedBy>
  <cp:revision>12</cp:revision>
  <dcterms:created xsi:type="dcterms:W3CDTF">2022-06-28T03:26:13Z</dcterms:created>
  <dcterms:modified xsi:type="dcterms:W3CDTF">2022-09-13T10:10:06Z</dcterms:modified>
</cp:coreProperties>
</file>