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310" r:id="rId3"/>
    <p:sldId id="282" r:id="rId4"/>
    <p:sldId id="283" r:id="rId5"/>
    <p:sldId id="288" r:id="rId6"/>
    <p:sldId id="284" r:id="rId7"/>
    <p:sldId id="302" r:id="rId8"/>
    <p:sldId id="303" r:id="rId9"/>
    <p:sldId id="285" r:id="rId10"/>
    <p:sldId id="286" r:id="rId11"/>
    <p:sldId id="287" r:id="rId12"/>
    <p:sldId id="289" r:id="rId13"/>
    <p:sldId id="273" r:id="rId14"/>
    <p:sldId id="274" r:id="rId15"/>
    <p:sldId id="275" r:id="rId16"/>
    <p:sldId id="276" r:id="rId17"/>
    <p:sldId id="277" r:id="rId18"/>
    <p:sldId id="278" r:id="rId19"/>
    <p:sldId id="279" r:id="rId20"/>
    <p:sldId id="280" r:id="rId21"/>
    <p:sldId id="281"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265" r:id="rId35"/>
    <p:sldId id="266" r:id="rId36"/>
    <p:sldId id="267" r:id="rId37"/>
    <p:sldId id="304" r:id="rId38"/>
    <p:sldId id="305" r:id="rId39"/>
    <p:sldId id="306" r:id="rId40"/>
    <p:sldId id="307" r:id="rId41"/>
    <p:sldId id="308" r:id="rId42"/>
    <p:sldId id="309"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fld id="{B22DF7FD-E693-4685-A68B-B4766FC3056F}" type="datetimeFigureOut">
              <a:rPr lang="en-PK" smtClean="0"/>
              <a:t>22/11/2022</a:t>
            </a:fld>
            <a:endParaRPr lang="en-PK"/>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endParaRPr lang="en-PK"/>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1" y="6248400"/>
            <a:ext cx="587375" cy="488950"/>
          </a:xfrm>
        </p:spPr>
        <p:txBody>
          <a:bodyPr anchorCtr="0"/>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288865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209043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2"/>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2"/>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62421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able Placeholder 2"/>
          <p:cNvSpPr>
            <a:spLocks noGrp="1"/>
          </p:cNvSpPr>
          <p:nvPr>
            <p:ph type="tbl" idx="1"/>
          </p:nvPr>
        </p:nvSpPr>
        <p:spPr>
          <a:xfrm>
            <a:off x="838201" y="2362202"/>
            <a:ext cx="7693025" cy="3724275"/>
          </a:xfrm>
        </p:spPr>
        <p:txBody>
          <a:bodyPr/>
          <a:lstStyle/>
          <a:p>
            <a:pPr lvl="0"/>
            <a:r>
              <a:rPr lang="en-US" noProof="0"/>
              <a:t>Click icon to add table</a:t>
            </a:r>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348083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p:cNvGrpSpPr>
            <a:grpSpLocks/>
          </p:cNvGrpSpPr>
          <p:nvPr/>
        </p:nvGrpSpPr>
        <p:grpSpPr bwMode="auto">
          <a:xfrm>
            <a:off x="-9525" y="-20638"/>
            <a:ext cx="9153525" cy="6878638"/>
            <a:chOff x="-6" y="-13"/>
            <a:chExt cx="5766" cy="4333"/>
          </a:xfrm>
        </p:grpSpPr>
        <p:sp>
          <p:nvSpPr>
            <p:cNvPr id="5" name="Rectangle 1027"/>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n-US"/>
            </a:p>
          </p:txBody>
        </p:sp>
        <p:sp>
          <p:nvSpPr>
            <p:cNvPr id="6" name="Freeform 1028"/>
            <p:cNvSpPr>
              <a:spLocks/>
            </p:cNvSpPr>
            <p:nvPr/>
          </p:nvSpPr>
          <p:spPr bwMode="white">
            <a:xfrm>
              <a:off x="-6" y="2828"/>
              <a:ext cx="3625" cy="1492"/>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n-US"/>
            </a:p>
          </p:txBody>
        </p:sp>
        <p:sp>
          <p:nvSpPr>
            <p:cNvPr id="7" name="Freeform 1029"/>
            <p:cNvSpPr>
              <a:spLocks/>
            </p:cNvSpPr>
            <p:nvPr/>
          </p:nvSpPr>
          <p:spPr bwMode="white">
            <a:xfrm>
              <a:off x="0" y="2405"/>
              <a:ext cx="5143" cy="1902"/>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8" name="Freeform 1030"/>
            <p:cNvSpPr>
              <a:spLocks/>
            </p:cNvSpPr>
            <p:nvPr/>
          </p:nvSpPr>
          <p:spPr bwMode="white">
            <a:xfrm>
              <a:off x="0" y="1982"/>
              <a:ext cx="5760" cy="2325"/>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9" name="Freeform 1031"/>
            <p:cNvSpPr>
              <a:spLocks/>
            </p:cNvSpPr>
            <p:nvPr/>
          </p:nvSpPr>
          <p:spPr bwMode="white">
            <a:xfrm>
              <a:off x="0" y="1550"/>
              <a:ext cx="5760" cy="1573"/>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10" name="Freeform 1032"/>
            <p:cNvSpPr>
              <a:spLocks/>
            </p:cNvSpPr>
            <p:nvPr/>
          </p:nvSpPr>
          <p:spPr bwMode="white">
            <a:xfrm>
              <a:off x="0" y="1130"/>
              <a:ext cx="5760" cy="970"/>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11" name="Freeform 1033"/>
            <p:cNvSpPr>
              <a:spLocks/>
            </p:cNvSpPr>
            <p:nvPr/>
          </p:nvSpPr>
          <p:spPr bwMode="white">
            <a:xfrm>
              <a:off x="0" y="-13"/>
              <a:ext cx="5760" cy="1060"/>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12" name="Freeform 1034"/>
            <p:cNvSpPr>
              <a:spLocks/>
            </p:cNvSpPr>
            <p:nvPr/>
          </p:nvSpPr>
          <p:spPr bwMode="white">
            <a:xfrm>
              <a:off x="0" y="-13"/>
              <a:ext cx="5284" cy="673"/>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13" name="Freeform 1035"/>
            <p:cNvSpPr>
              <a:spLocks/>
            </p:cNvSpPr>
            <p:nvPr/>
          </p:nvSpPr>
          <p:spPr bwMode="white">
            <a:xfrm>
              <a:off x="0" y="-13"/>
              <a:ext cx="2884" cy="28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n-US"/>
            </a:p>
          </p:txBody>
        </p:sp>
      </p:grpSp>
      <p:sp>
        <p:nvSpPr>
          <p:cNvPr id="4108" name="Rectangle 1036"/>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endParaRPr lang="en-GB"/>
          </a:p>
        </p:txBody>
      </p:sp>
      <p:sp>
        <p:nvSpPr>
          <p:cNvPr id="4109" name="Rectangle 1037"/>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endParaRPr lang="en-GB"/>
          </a:p>
        </p:txBody>
      </p:sp>
      <p:sp>
        <p:nvSpPr>
          <p:cNvPr id="14" name="Rectangle 1038"/>
          <p:cNvSpPr>
            <a:spLocks noGrp="1" noChangeArrowheads="1"/>
          </p:cNvSpPr>
          <p:nvPr>
            <p:ph type="dt" sz="quarter" idx="10"/>
          </p:nvPr>
        </p:nvSpPr>
        <p:spPr/>
        <p:txBody>
          <a:bodyPr/>
          <a:lstStyle>
            <a:lvl1pPr>
              <a:defRPr smtClean="0"/>
            </a:lvl1pPr>
          </a:lstStyle>
          <a:p>
            <a:fld id="{C2B72230-5601-41AA-B703-27FD15001111}" type="datetimeFigureOut">
              <a:rPr lang="en-US" smtClean="0"/>
              <a:pPr/>
              <a:t>11/22/2022</a:t>
            </a:fld>
            <a:endParaRPr lang="en-US"/>
          </a:p>
        </p:txBody>
      </p:sp>
      <p:sp>
        <p:nvSpPr>
          <p:cNvPr id="15" name="Rectangle 1039"/>
          <p:cNvSpPr>
            <a:spLocks noGrp="1" noChangeArrowheads="1"/>
          </p:cNvSpPr>
          <p:nvPr>
            <p:ph type="ftr" sz="quarter" idx="11"/>
          </p:nvPr>
        </p:nvSpPr>
        <p:spPr/>
        <p:txBody>
          <a:bodyPr/>
          <a:lstStyle>
            <a:lvl1pPr>
              <a:defRPr smtClean="0"/>
            </a:lvl1pPr>
          </a:lstStyle>
          <a:p>
            <a:endParaRPr lang="en-US"/>
          </a:p>
        </p:txBody>
      </p:sp>
      <p:sp>
        <p:nvSpPr>
          <p:cNvPr id="16" name="Rectangle 1040"/>
          <p:cNvSpPr>
            <a:spLocks noGrp="1" noChangeArrowheads="1"/>
          </p:cNvSpPr>
          <p:nvPr>
            <p:ph type="sldNum" sz="quarter" idx="12"/>
          </p:nvPr>
        </p:nvSpPr>
        <p:spPr/>
        <p:txBody>
          <a:bodyPr/>
          <a:lstStyle>
            <a:lvl1pPr>
              <a:defRPr smtClean="0"/>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2861621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5" name="Rectangle 15"/>
          <p:cNvSpPr>
            <a:spLocks noGrp="1" noChangeArrowheads="1"/>
          </p:cNvSpPr>
          <p:nvPr>
            <p:ph type="ftr" sz="quarter" idx="11"/>
          </p:nvPr>
        </p:nvSpPr>
        <p:spPr>
          <a:ln/>
        </p:spPr>
        <p:txBody>
          <a:bodyPr/>
          <a:lstStyle>
            <a:lvl1pPr>
              <a:defRPr/>
            </a:lvl1pPr>
          </a:lstStyle>
          <a:p>
            <a:endParaRPr lang="en-US"/>
          </a:p>
        </p:txBody>
      </p:sp>
      <p:sp>
        <p:nvSpPr>
          <p:cNvPr id="6"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423492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5" name="Rectangle 15"/>
          <p:cNvSpPr>
            <a:spLocks noGrp="1" noChangeArrowheads="1"/>
          </p:cNvSpPr>
          <p:nvPr>
            <p:ph type="ftr" sz="quarter" idx="11"/>
          </p:nvPr>
        </p:nvSpPr>
        <p:spPr>
          <a:ln/>
        </p:spPr>
        <p:txBody>
          <a:bodyPr/>
          <a:lstStyle>
            <a:lvl1pPr>
              <a:defRPr/>
            </a:lvl1pPr>
          </a:lstStyle>
          <a:p>
            <a:endParaRPr lang="en-US"/>
          </a:p>
        </p:txBody>
      </p:sp>
      <p:sp>
        <p:nvSpPr>
          <p:cNvPr id="6"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304130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6" name="Rectangle 15"/>
          <p:cNvSpPr>
            <a:spLocks noGrp="1" noChangeArrowheads="1"/>
          </p:cNvSpPr>
          <p:nvPr>
            <p:ph type="ftr" sz="quarter" idx="11"/>
          </p:nvPr>
        </p:nvSpPr>
        <p:spPr>
          <a:ln/>
        </p:spPr>
        <p:txBody>
          <a:bodyPr/>
          <a:lstStyle>
            <a:lvl1pPr>
              <a:defRPr/>
            </a:lvl1pPr>
          </a:lstStyle>
          <a:p>
            <a:endParaRPr lang="en-US"/>
          </a:p>
        </p:txBody>
      </p:sp>
      <p:sp>
        <p:nvSpPr>
          <p:cNvPr id="7"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396584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8" name="Rectangle 15"/>
          <p:cNvSpPr>
            <a:spLocks noGrp="1" noChangeArrowheads="1"/>
          </p:cNvSpPr>
          <p:nvPr>
            <p:ph type="ftr" sz="quarter" idx="11"/>
          </p:nvPr>
        </p:nvSpPr>
        <p:spPr>
          <a:ln/>
        </p:spPr>
        <p:txBody>
          <a:bodyPr/>
          <a:lstStyle>
            <a:lvl1pPr>
              <a:defRPr/>
            </a:lvl1pPr>
          </a:lstStyle>
          <a:p>
            <a:endParaRPr lang="en-US"/>
          </a:p>
        </p:txBody>
      </p:sp>
      <p:sp>
        <p:nvSpPr>
          <p:cNvPr id="9"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4292703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4" name="Rectangle 15"/>
          <p:cNvSpPr>
            <a:spLocks noGrp="1" noChangeArrowheads="1"/>
          </p:cNvSpPr>
          <p:nvPr>
            <p:ph type="ftr" sz="quarter" idx="11"/>
          </p:nvPr>
        </p:nvSpPr>
        <p:spPr>
          <a:ln/>
        </p:spPr>
        <p:txBody>
          <a:bodyPr/>
          <a:lstStyle>
            <a:lvl1pPr>
              <a:defRPr/>
            </a:lvl1pPr>
          </a:lstStyle>
          <a:p>
            <a:endParaRPr lang="en-US"/>
          </a:p>
        </p:txBody>
      </p:sp>
      <p:sp>
        <p:nvSpPr>
          <p:cNvPr id="5"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2448731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3" name="Rectangle 15"/>
          <p:cNvSpPr>
            <a:spLocks noGrp="1" noChangeArrowheads="1"/>
          </p:cNvSpPr>
          <p:nvPr>
            <p:ph type="ftr" sz="quarter" idx="11"/>
          </p:nvPr>
        </p:nvSpPr>
        <p:spPr>
          <a:ln/>
        </p:spPr>
        <p:txBody>
          <a:bodyPr/>
          <a:lstStyle>
            <a:lvl1pPr>
              <a:defRPr/>
            </a:lvl1pPr>
          </a:lstStyle>
          <a:p>
            <a:endParaRPr lang="en-US"/>
          </a:p>
        </p:txBody>
      </p:sp>
      <p:sp>
        <p:nvSpPr>
          <p:cNvPr id="4"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279420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1470721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6" name="Rectangle 15"/>
          <p:cNvSpPr>
            <a:spLocks noGrp="1" noChangeArrowheads="1"/>
          </p:cNvSpPr>
          <p:nvPr>
            <p:ph type="ftr" sz="quarter" idx="11"/>
          </p:nvPr>
        </p:nvSpPr>
        <p:spPr>
          <a:ln/>
        </p:spPr>
        <p:txBody>
          <a:bodyPr/>
          <a:lstStyle>
            <a:lvl1pPr>
              <a:defRPr/>
            </a:lvl1pPr>
          </a:lstStyle>
          <a:p>
            <a:endParaRPr lang="en-US"/>
          </a:p>
        </p:txBody>
      </p:sp>
      <p:sp>
        <p:nvSpPr>
          <p:cNvPr id="7"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2863360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6" name="Rectangle 15"/>
          <p:cNvSpPr>
            <a:spLocks noGrp="1" noChangeArrowheads="1"/>
          </p:cNvSpPr>
          <p:nvPr>
            <p:ph type="ftr" sz="quarter" idx="11"/>
          </p:nvPr>
        </p:nvSpPr>
        <p:spPr>
          <a:ln/>
        </p:spPr>
        <p:txBody>
          <a:bodyPr/>
          <a:lstStyle>
            <a:lvl1pPr>
              <a:defRPr/>
            </a:lvl1pPr>
          </a:lstStyle>
          <a:p>
            <a:endParaRPr lang="en-US"/>
          </a:p>
        </p:txBody>
      </p:sp>
      <p:sp>
        <p:nvSpPr>
          <p:cNvPr id="7"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1682039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5" name="Rectangle 15"/>
          <p:cNvSpPr>
            <a:spLocks noGrp="1" noChangeArrowheads="1"/>
          </p:cNvSpPr>
          <p:nvPr>
            <p:ph type="ftr" sz="quarter" idx="11"/>
          </p:nvPr>
        </p:nvSpPr>
        <p:spPr>
          <a:ln/>
        </p:spPr>
        <p:txBody>
          <a:bodyPr/>
          <a:lstStyle>
            <a:lvl1pPr>
              <a:defRPr/>
            </a:lvl1pPr>
          </a:lstStyle>
          <a:p>
            <a:endParaRPr lang="en-US"/>
          </a:p>
        </p:txBody>
      </p:sp>
      <p:sp>
        <p:nvSpPr>
          <p:cNvPr id="6"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1899831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fld id="{C2B72230-5601-41AA-B703-27FD15001111}" type="datetimeFigureOut">
              <a:rPr lang="en-US" smtClean="0"/>
              <a:pPr/>
              <a:t>11/22/2022</a:t>
            </a:fld>
            <a:endParaRPr lang="en-US"/>
          </a:p>
        </p:txBody>
      </p:sp>
      <p:sp>
        <p:nvSpPr>
          <p:cNvPr id="5" name="Rectangle 15"/>
          <p:cNvSpPr>
            <a:spLocks noGrp="1" noChangeArrowheads="1"/>
          </p:cNvSpPr>
          <p:nvPr>
            <p:ph type="ftr" sz="quarter" idx="11"/>
          </p:nvPr>
        </p:nvSpPr>
        <p:spPr>
          <a:ln/>
        </p:spPr>
        <p:txBody>
          <a:bodyPr/>
          <a:lstStyle>
            <a:lvl1pPr>
              <a:defRPr/>
            </a:lvl1pPr>
          </a:lstStyle>
          <a:p>
            <a:endParaRPr lang="en-US"/>
          </a:p>
        </p:txBody>
      </p:sp>
      <p:sp>
        <p:nvSpPr>
          <p:cNvPr id="6" name="Rectangle 16"/>
          <p:cNvSpPr>
            <a:spLocks noGrp="1" noChangeArrowheads="1"/>
          </p:cNvSpPr>
          <p:nvPr>
            <p:ph type="sldNum" sz="quarter" idx="12"/>
          </p:nvPr>
        </p:nvSpPr>
        <p:spPr>
          <a:ln/>
        </p:spPr>
        <p:txBody>
          <a:bodyPr/>
          <a:lstStyle>
            <a:lvl1pPr>
              <a:defRPr/>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118773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33170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2362202"/>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4" y="2362202"/>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115496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endParaRPr lang="en-PK"/>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194650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endParaRPr lang="en-PK"/>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401377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endParaRPr lang="en-PK"/>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25242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257831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fld id="{B22DF7FD-E693-4685-A68B-B4766FC3056F}" type="datetimeFigureOut">
              <a:rPr lang="en-PK" smtClean="0"/>
              <a:t>22/11/2022</a:t>
            </a:fld>
            <a:endParaRPr lang="en-PK"/>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33655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a:t>Click to edit Master title style</a:t>
            </a:r>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1" y="2362202"/>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Click to 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1" y="6248402"/>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fld id="{B22DF7FD-E693-4685-A68B-B4766FC3056F}" type="datetimeFigureOut">
              <a:rPr lang="en-PK" smtClean="0"/>
              <a:t>22/11/2022</a:t>
            </a:fld>
            <a:endParaRPr lang="en-PK"/>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2"/>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endParaRPr lang="en-PK"/>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9"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7338BC2A-C777-4C11-8669-A23C94A11DBC}" type="slidenum">
              <a:rPr lang="en-PK" smtClean="0"/>
              <a:t>‹#›</a:t>
            </a:fld>
            <a:endParaRPr lang="en-PK"/>
          </a:p>
        </p:txBody>
      </p:sp>
    </p:spTree>
    <p:extLst>
      <p:ext uri="{BB962C8B-B14F-4D97-AF65-F5344CB8AC3E}">
        <p14:creationId xmlns:p14="http://schemas.microsoft.com/office/powerpoint/2010/main" val="62585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9525" y="-20638"/>
            <a:ext cx="9153525" cy="6878638"/>
            <a:chOff x="-6" y="-13"/>
            <a:chExt cx="5766" cy="4333"/>
          </a:xfrm>
        </p:grpSpPr>
        <p:sp>
          <p:nvSpPr>
            <p:cNvPr id="3075"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n-US"/>
            </a:p>
          </p:txBody>
        </p:sp>
        <p:sp>
          <p:nvSpPr>
            <p:cNvPr id="3076" name="Freeform 4"/>
            <p:cNvSpPr>
              <a:spLocks/>
            </p:cNvSpPr>
            <p:nvPr/>
          </p:nvSpPr>
          <p:spPr bwMode="white">
            <a:xfrm>
              <a:off x="-6" y="2828"/>
              <a:ext cx="3625" cy="1492"/>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n-US"/>
            </a:p>
          </p:txBody>
        </p:sp>
        <p:sp>
          <p:nvSpPr>
            <p:cNvPr id="3077" name="Freeform 5"/>
            <p:cNvSpPr>
              <a:spLocks/>
            </p:cNvSpPr>
            <p:nvPr/>
          </p:nvSpPr>
          <p:spPr bwMode="white">
            <a:xfrm>
              <a:off x="0" y="2405"/>
              <a:ext cx="5143" cy="1902"/>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3078" name="Freeform 6"/>
            <p:cNvSpPr>
              <a:spLocks/>
            </p:cNvSpPr>
            <p:nvPr/>
          </p:nvSpPr>
          <p:spPr bwMode="white">
            <a:xfrm>
              <a:off x="0" y="1982"/>
              <a:ext cx="5760" cy="2325"/>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3079" name="Freeform 7"/>
            <p:cNvSpPr>
              <a:spLocks/>
            </p:cNvSpPr>
            <p:nvPr/>
          </p:nvSpPr>
          <p:spPr bwMode="white">
            <a:xfrm>
              <a:off x="0" y="1550"/>
              <a:ext cx="5760" cy="1573"/>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3080" name="Freeform 8"/>
            <p:cNvSpPr>
              <a:spLocks/>
            </p:cNvSpPr>
            <p:nvPr/>
          </p:nvSpPr>
          <p:spPr bwMode="white">
            <a:xfrm>
              <a:off x="0" y="1130"/>
              <a:ext cx="5760" cy="970"/>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3081" name="Freeform 9"/>
            <p:cNvSpPr>
              <a:spLocks/>
            </p:cNvSpPr>
            <p:nvPr/>
          </p:nvSpPr>
          <p:spPr bwMode="white">
            <a:xfrm>
              <a:off x="0" y="-13"/>
              <a:ext cx="5760" cy="1060"/>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3082" name="Freeform 10"/>
            <p:cNvSpPr>
              <a:spLocks/>
            </p:cNvSpPr>
            <p:nvPr/>
          </p:nvSpPr>
          <p:spPr bwMode="white">
            <a:xfrm>
              <a:off x="0" y="-13"/>
              <a:ext cx="5284" cy="673"/>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n-US"/>
            </a:p>
          </p:txBody>
        </p:sp>
        <p:sp>
          <p:nvSpPr>
            <p:cNvPr id="3083" name="Freeform 11"/>
            <p:cNvSpPr>
              <a:spLocks/>
            </p:cNvSpPr>
            <p:nvPr/>
          </p:nvSpPr>
          <p:spPr bwMode="white">
            <a:xfrm>
              <a:off x="0" y="-13"/>
              <a:ext cx="2884" cy="28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n-US"/>
            </a:p>
          </p:txBody>
        </p:sp>
      </p:grpSp>
      <p:sp>
        <p:nvSpPr>
          <p:cNvPr id="1027" name="Rectangle 1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8"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fld id="{C2B72230-5601-41AA-B703-27FD15001111}" type="datetimeFigureOut">
              <a:rPr lang="en-US" smtClean="0"/>
              <a:pPr/>
              <a:t>11/22/2022</a:t>
            </a:fld>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fld id="{BB93751C-D820-4BFC-A10D-EECB5537C965}" type="slidenum">
              <a:rPr lang="en-US" smtClean="0"/>
              <a:pPr/>
              <a:t>‹#›</a:t>
            </a:fld>
            <a:endParaRPr lang="en-US"/>
          </a:p>
        </p:txBody>
      </p:sp>
    </p:spTree>
    <p:extLst>
      <p:ext uri="{BB962C8B-B14F-4D97-AF65-F5344CB8AC3E}">
        <p14:creationId xmlns:p14="http://schemas.microsoft.com/office/powerpoint/2010/main" val="1575017322"/>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051176"/>
            <a:ext cx="4775200" cy="1822450"/>
          </a:xfrm>
        </p:spPr>
        <p:txBody>
          <a:bodyPr/>
          <a:lstStyle/>
          <a:p>
            <a:r>
              <a:rPr lang="en-US" sz="3200" dirty="0" err="1">
                <a:solidFill>
                  <a:srgbClr val="FF0000"/>
                </a:solidFill>
              </a:rPr>
              <a:t>Farhad</a:t>
            </a:r>
            <a:r>
              <a:rPr lang="en-US" sz="3200" dirty="0">
                <a:solidFill>
                  <a:srgbClr val="FF0000"/>
                </a:solidFill>
              </a:rPr>
              <a:t> Muhammad </a:t>
            </a:r>
            <a:r>
              <a:rPr lang="en-US" sz="3200" dirty="0" err="1">
                <a:solidFill>
                  <a:srgbClr val="FF0000"/>
                </a:solidFill>
              </a:rPr>
              <a:t>Riaz</a:t>
            </a:r>
            <a:endParaRPr lang="en-US" sz="3200" dirty="0">
              <a:solidFill>
                <a:srgbClr val="FF0000"/>
              </a:solidFill>
            </a:endParaRPr>
          </a:p>
        </p:txBody>
      </p:sp>
      <p:sp>
        <p:nvSpPr>
          <p:cNvPr id="2" name="Title 1"/>
          <p:cNvSpPr>
            <a:spLocks noGrp="1"/>
          </p:cNvSpPr>
          <p:nvPr>
            <p:ph type="ctrTitle" sz="quarter"/>
          </p:nvPr>
        </p:nvSpPr>
        <p:spPr/>
        <p:txBody>
          <a:bodyPr/>
          <a:lstStyle/>
          <a:p>
            <a:r>
              <a:rPr lang="en-US" dirty="0">
                <a:latin typeface="Arial Rounded MT Bold" panose="020F0704030504030204" pitchFamily="34" charset="0"/>
              </a:rPr>
              <a:t>Automata Theory</a:t>
            </a:r>
            <a:r>
              <a:rPr lang="en-US" sz="5400" dirty="0"/>
              <a:t/>
            </a:r>
            <a:br>
              <a:rPr lang="en-US" sz="5400" dirty="0"/>
            </a:br>
            <a:r>
              <a:rPr lang="en-US" sz="4000" dirty="0">
                <a:solidFill>
                  <a:srgbClr val="7030A0"/>
                </a:solidFill>
                <a:latin typeface="+mn-lt"/>
              </a:rPr>
              <a:t>Lecture: </a:t>
            </a:r>
            <a:r>
              <a:rPr lang="en-US" sz="4000" dirty="0" smtClean="0">
                <a:solidFill>
                  <a:srgbClr val="7030A0"/>
                </a:solidFill>
                <a:latin typeface="+mn-lt"/>
              </a:rPr>
              <a:t>17</a:t>
            </a:r>
            <a:r>
              <a:rPr lang="en-US" sz="4000" dirty="0">
                <a:solidFill>
                  <a:srgbClr val="7030A0"/>
                </a:solidFill>
                <a:latin typeface="+mn-lt"/>
              </a:rPr>
              <a:t/>
            </a:r>
            <a:br>
              <a:rPr lang="en-US" sz="4000" dirty="0">
                <a:solidFill>
                  <a:srgbClr val="7030A0"/>
                </a:solidFill>
                <a:latin typeface="+mn-lt"/>
              </a:rPr>
            </a:br>
            <a:r>
              <a:rPr lang="en-US" sz="2400" dirty="0"/>
              <a:t>Ambiguous Grammar </a:t>
            </a:r>
            <a:endParaRPr lang="en-US" sz="2400" dirty="0">
              <a:solidFill>
                <a:srgbClr val="7030A0"/>
              </a:solidFill>
              <a:latin typeface="+mn-lt"/>
            </a:endParaRPr>
          </a:p>
        </p:txBody>
      </p:sp>
      <p:pic>
        <p:nvPicPr>
          <p:cNvPr id="4" name="Picture 2" descr="NUML Logo PNG Vector (EPS) Free Download">
            <a:extLst>
              <a:ext uri="{FF2B5EF4-FFF2-40B4-BE49-F238E27FC236}">
                <a16:creationId xmlns:a16="http://schemas.microsoft.com/office/drawing/2014/main" id="{4DFDD608-FADE-4BDA-85AD-75499383B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4" y="1050131"/>
            <a:ext cx="1927513" cy="17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654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C035E8E-B5AD-4ABA-90D0-6E71398CC40D}"/>
              </a:ext>
            </a:extLst>
          </p:cNvPr>
          <p:cNvSpPr>
            <a:spLocks noGrp="1"/>
          </p:cNvSpPr>
          <p:nvPr>
            <p:ph type="title"/>
          </p:nvPr>
        </p:nvSpPr>
        <p:spPr/>
        <p:txBody>
          <a:bodyPr/>
          <a:lstStyle/>
          <a:p>
            <a:r>
              <a:rPr lang="en-US" altLang="en-US"/>
              <a:t>Introducing Associativity</a:t>
            </a:r>
          </a:p>
        </p:txBody>
      </p:sp>
      <p:sp>
        <p:nvSpPr>
          <p:cNvPr id="21507" name="Content Placeholder 2">
            <a:extLst>
              <a:ext uri="{FF2B5EF4-FFF2-40B4-BE49-F238E27FC236}">
                <a16:creationId xmlns:a16="http://schemas.microsoft.com/office/drawing/2014/main" id="{49C2907F-1B37-4C68-8B9B-DB69C8D63B65}"/>
              </a:ext>
            </a:extLst>
          </p:cNvPr>
          <p:cNvSpPr>
            <a:spLocks noGrp="1"/>
          </p:cNvSpPr>
          <p:nvPr>
            <p:ph idx="1"/>
          </p:nvPr>
        </p:nvSpPr>
        <p:spPr/>
        <p:txBody>
          <a:bodyPr/>
          <a:lstStyle/>
          <a:p>
            <a:r>
              <a:rPr lang="en-US" altLang="en-US" sz="2600"/>
              <a:t>Removed recursion and introduced left-association</a:t>
            </a:r>
          </a:p>
          <a:p>
            <a:pPr>
              <a:buFont typeface="Wingdings" panose="05000000000000000000" pitchFamily="2" charset="2"/>
              <a:buNone/>
            </a:pPr>
            <a:endParaRPr lang="en-US" altLang="en-US" sz="2600"/>
          </a:p>
          <a:p>
            <a:pPr>
              <a:buFont typeface="Wingdings" panose="05000000000000000000" pitchFamily="2" charset="2"/>
              <a:buNone/>
            </a:pPr>
            <a:r>
              <a:rPr lang="en-US" altLang="en-US" sz="2600" i="1">
                <a:latin typeface="Courier New" panose="02070309020205020404" pitchFamily="49" charset="0"/>
                <a:cs typeface="Courier New" panose="02070309020205020404" pitchFamily="49" charset="0"/>
              </a:rPr>
              <a:t>exp</a:t>
            </a:r>
            <a:r>
              <a:rPr lang="en-US" altLang="en-US" sz="2600">
                <a:latin typeface="Courier New" panose="02070309020205020404" pitchFamily="49" charset="0"/>
                <a:cs typeface="Courier New" panose="02070309020205020404" pitchFamily="49" charset="0"/>
              </a:rPr>
              <a:t>  </a:t>
            </a:r>
            <a:r>
              <a:rPr lang="en-US" altLang="en-US" sz="2600">
                <a:latin typeface="Courier New" panose="02070309020205020404" pitchFamily="49" charset="0"/>
                <a:cs typeface="Courier New" panose="02070309020205020404" pitchFamily="49" charset="0"/>
                <a:sym typeface="Symbol" panose="05050102010706020507" pitchFamily="18" charset="2"/>
              </a:rPr>
              <a:t></a:t>
            </a:r>
            <a:r>
              <a:rPr lang="en-US" altLang="en-US" sz="2600">
                <a:latin typeface="Courier New" panose="02070309020205020404" pitchFamily="49" charset="0"/>
                <a:cs typeface="Courier New" panose="02070309020205020404" pitchFamily="49" charset="0"/>
              </a:rPr>
              <a:t>  </a:t>
            </a:r>
            <a:r>
              <a:rPr lang="en-US" altLang="en-US" sz="2600" i="1">
                <a:latin typeface="Courier New" panose="02070309020205020404" pitchFamily="49" charset="0"/>
                <a:cs typeface="Courier New" panose="02070309020205020404" pitchFamily="49" charset="0"/>
              </a:rPr>
              <a:t>exp addop </a:t>
            </a:r>
            <a:r>
              <a:rPr lang="en-US" altLang="en-US" sz="2600" i="1">
                <a:solidFill>
                  <a:srgbClr val="FF0000"/>
                </a:solidFill>
                <a:latin typeface="Courier New" panose="02070309020205020404" pitchFamily="49" charset="0"/>
                <a:cs typeface="Courier New" panose="02070309020205020404" pitchFamily="49" charset="0"/>
              </a:rPr>
              <a:t>term</a:t>
            </a:r>
            <a:r>
              <a:rPr lang="en-US" altLang="en-US" sz="2600" i="1">
                <a:latin typeface="Courier New" panose="02070309020205020404" pitchFamily="49" charset="0"/>
                <a:cs typeface="Courier New" panose="02070309020205020404" pitchFamily="49" charset="0"/>
              </a:rPr>
              <a:t> </a:t>
            </a:r>
            <a:r>
              <a:rPr lang="en-US" altLang="en-US" sz="2600">
                <a:latin typeface="Courier New" panose="02070309020205020404" pitchFamily="49" charset="0"/>
                <a:cs typeface="Courier New" panose="02070309020205020404" pitchFamily="49" charset="0"/>
              </a:rPr>
              <a:t>| term</a:t>
            </a:r>
          </a:p>
          <a:p>
            <a:pPr>
              <a:buFont typeface="Wingdings" panose="05000000000000000000" pitchFamily="2" charset="2"/>
              <a:buNone/>
            </a:pPr>
            <a:r>
              <a:rPr lang="en-US" altLang="en-US" sz="2600">
                <a:latin typeface="Courier New" panose="02070309020205020404" pitchFamily="49" charset="0"/>
                <a:cs typeface="Courier New" panose="02070309020205020404" pitchFamily="49" charset="0"/>
              </a:rPr>
              <a:t>addpp </a:t>
            </a:r>
            <a:r>
              <a:rPr lang="en-US" altLang="en-US" sz="2600">
                <a:latin typeface="Courier New" panose="02070309020205020404" pitchFamily="49" charset="0"/>
                <a:cs typeface="Courier New" panose="02070309020205020404" pitchFamily="49" charset="0"/>
                <a:sym typeface="Symbol" panose="05050102010706020507" pitchFamily="18" charset="2"/>
              </a:rPr>
              <a:t> </a:t>
            </a:r>
            <a:r>
              <a:rPr lang="en-US" altLang="en-US" sz="2600" b="1">
                <a:latin typeface="Courier New" panose="02070309020205020404" pitchFamily="49" charset="0"/>
                <a:cs typeface="Courier New" panose="02070309020205020404" pitchFamily="49" charset="0"/>
                <a:sym typeface="Symbol" panose="05050102010706020507" pitchFamily="18" charset="2"/>
              </a:rPr>
              <a:t>+</a:t>
            </a:r>
            <a:r>
              <a:rPr lang="en-US" altLang="en-US" sz="2600">
                <a:latin typeface="Courier New" panose="02070309020205020404" pitchFamily="49" charset="0"/>
                <a:cs typeface="Courier New" panose="02070309020205020404" pitchFamily="49" charset="0"/>
                <a:sym typeface="Symbol" panose="05050102010706020507" pitchFamily="18" charset="2"/>
              </a:rPr>
              <a:t> | </a:t>
            </a:r>
            <a:r>
              <a:rPr lang="en-US" altLang="en-US" sz="2600" b="1">
                <a:latin typeface="Courier New" panose="02070309020205020404" pitchFamily="49" charset="0"/>
                <a:cs typeface="Courier New" panose="02070309020205020404" pitchFamily="49" charset="0"/>
                <a:sym typeface="Symbol" panose="05050102010706020507" pitchFamily="18" charset="2"/>
              </a:rPr>
              <a:t>-</a:t>
            </a:r>
          </a:p>
          <a:p>
            <a:pPr>
              <a:buFont typeface="Wingdings" panose="05000000000000000000" pitchFamily="2" charset="2"/>
              <a:buNone/>
            </a:pPr>
            <a:r>
              <a:rPr lang="en-US" altLang="en-US" sz="2600">
                <a:latin typeface="Courier New" panose="02070309020205020404" pitchFamily="49" charset="0"/>
                <a:cs typeface="Courier New" panose="02070309020205020404" pitchFamily="49" charset="0"/>
                <a:sym typeface="Symbol" panose="05050102010706020507" pitchFamily="18" charset="2"/>
              </a:rPr>
              <a:t>term  term mulop </a:t>
            </a:r>
            <a:r>
              <a:rPr lang="en-US" altLang="en-US" sz="2600">
                <a:solidFill>
                  <a:srgbClr val="FF0000"/>
                </a:solidFill>
                <a:latin typeface="Courier New" panose="02070309020205020404" pitchFamily="49" charset="0"/>
                <a:cs typeface="Courier New" panose="02070309020205020404" pitchFamily="49" charset="0"/>
                <a:sym typeface="Symbol" panose="05050102010706020507" pitchFamily="18" charset="2"/>
              </a:rPr>
              <a:t>factor</a:t>
            </a:r>
            <a:r>
              <a:rPr lang="en-US" altLang="en-US" sz="2600">
                <a:latin typeface="Courier New" panose="02070309020205020404" pitchFamily="49" charset="0"/>
                <a:cs typeface="Courier New" panose="02070309020205020404" pitchFamily="49" charset="0"/>
                <a:sym typeface="Symbol" panose="05050102010706020507" pitchFamily="18" charset="2"/>
              </a:rPr>
              <a:t> | factor</a:t>
            </a:r>
            <a:endParaRPr lang="en-US" altLang="en-US" sz="260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600">
                <a:latin typeface="Courier New" panose="02070309020205020404" pitchFamily="49" charset="0"/>
                <a:cs typeface="Courier New" panose="02070309020205020404" pitchFamily="49" charset="0"/>
              </a:rPr>
              <a:t>mulop </a:t>
            </a:r>
            <a:r>
              <a:rPr lang="en-US" altLang="en-US" sz="2600">
                <a:latin typeface="Courier New" panose="02070309020205020404" pitchFamily="49" charset="0"/>
                <a:cs typeface="Courier New" panose="02070309020205020404" pitchFamily="49" charset="0"/>
                <a:sym typeface="Symbol" panose="05050102010706020507" pitchFamily="18" charset="2"/>
              </a:rPr>
              <a:t> </a:t>
            </a:r>
            <a:r>
              <a:rPr lang="en-US" altLang="en-US" sz="2600" b="1">
                <a:latin typeface="Courier New" panose="02070309020205020404" pitchFamily="49" charset="0"/>
                <a:cs typeface="Courier New" panose="02070309020205020404" pitchFamily="49" charset="0"/>
                <a:sym typeface="Symbol" panose="05050102010706020507" pitchFamily="18" charset="2"/>
              </a:rPr>
              <a:t>*</a:t>
            </a:r>
          </a:p>
          <a:p>
            <a:pPr>
              <a:buFont typeface="Wingdings" panose="05000000000000000000" pitchFamily="2" charset="2"/>
              <a:buNone/>
            </a:pPr>
            <a:r>
              <a:rPr lang="en-US" altLang="en-US" sz="2600">
                <a:latin typeface="Courier New" panose="02070309020205020404" pitchFamily="49" charset="0"/>
                <a:cs typeface="Courier New" panose="02070309020205020404" pitchFamily="49" charset="0"/>
                <a:sym typeface="Symbol" panose="05050102010706020507" pitchFamily="18" charset="2"/>
              </a:rPr>
              <a:t>factor  </a:t>
            </a: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i="1">
                <a:latin typeface="Courier New" panose="02070309020205020404" pitchFamily="49" charset="0"/>
                <a:cs typeface="Courier New" panose="02070309020205020404" pitchFamily="49" charset="0"/>
              </a:rPr>
              <a:t>exp </a:t>
            </a: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 </a:t>
            </a:r>
            <a:r>
              <a:rPr lang="en-US" altLang="en-US" sz="2600" b="1">
                <a:latin typeface="Courier New" panose="02070309020205020404" pitchFamily="49" charset="0"/>
                <a:cs typeface="Courier New" panose="02070309020205020404" pitchFamily="49" charset="0"/>
              </a:rPr>
              <a:t>number</a:t>
            </a:r>
          </a:p>
          <a:p>
            <a:pPr>
              <a:buFont typeface="Wingdings" panose="05000000000000000000" pitchFamily="2" charset="2"/>
              <a:buNone/>
            </a:pPr>
            <a:endParaRPr lang="en-US" altLang="en-US" sz="2600"/>
          </a:p>
        </p:txBody>
      </p:sp>
      <p:sp>
        <p:nvSpPr>
          <p:cNvPr id="21508" name="Slide Number Placeholder 3">
            <a:extLst>
              <a:ext uri="{FF2B5EF4-FFF2-40B4-BE49-F238E27FC236}">
                <a16:creationId xmlns:a16="http://schemas.microsoft.com/office/drawing/2014/main" id="{59D04A29-20D9-4285-8D28-6CC6276A42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DF24183-9614-4879-AFC3-E711ECD31F9A}" type="slidenum">
              <a:rPr lang="ar-SA" altLang="en-US" sz="1200">
                <a:latin typeface="Garamond" panose="02020404030301010803" pitchFamily="18" charset="0"/>
              </a:rPr>
              <a:pPr>
                <a:spcBef>
                  <a:spcPct val="0"/>
                </a:spcBef>
                <a:buClrTx/>
                <a:buSzTx/>
                <a:buFontTx/>
                <a:buNone/>
              </a:pPr>
              <a:t>10</a:t>
            </a:fld>
            <a:endParaRPr lang="en-US" altLang="en-US" sz="1200">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65AC-6CBC-4C13-BB4F-3AC5C2D9E0D3}"/>
              </a:ext>
            </a:extLst>
          </p:cNvPr>
          <p:cNvSpPr>
            <a:spLocks noGrp="1"/>
          </p:cNvSpPr>
          <p:nvPr>
            <p:ph type="title"/>
          </p:nvPr>
        </p:nvSpPr>
        <p:spPr/>
        <p:txBody>
          <a:bodyPr/>
          <a:lstStyle/>
          <a:p>
            <a:r>
              <a:rPr lang="en-US" altLang="en-US" dirty="0"/>
              <a:t>Ambiguity &amp; Ambiguous Grammar</a:t>
            </a:r>
            <a:endParaRPr lang="en-PK" dirty="0"/>
          </a:p>
        </p:txBody>
      </p:sp>
      <p:sp>
        <p:nvSpPr>
          <p:cNvPr id="3" name="Content Placeholder 2">
            <a:extLst>
              <a:ext uri="{FF2B5EF4-FFF2-40B4-BE49-F238E27FC236}">
                <a16:creationId xmlns:a16="http://schemas.microsoft.com/office/drawing/2014/main" id="{C0875B99-C85E-4D08-B2B3-864BC47E3814}"/>
              </a:ext>
            </a:extLst>
          </p:cNvPr>
          <p:cNvSpPr>
            <a:spLocks noGrp="1"/>
          </p:cNvSpPr>
          <p:nvPr>
            <p:ph idx="1"/>
          </p:nvPr>
        </p:nvSpPr>
        <p:spPr/>
        <p:txBody>
          <a:bodyPr/>
          <a:lstStyle/>
          <a:p>
            <a:r>
              <a:rPr lang="en-US" b="0" i="0" dirty="0">
                <a:solidFill>
                  <a:srgbClr val="141414"/>
                </a:solidFill>
                <a:effectLst/>
                <a:latin typeface="Verdana" panose="020B0604030504040204" pitchFamily="34" charset="0"/>
              </a:rPr>
              <a:t>S → a | </a:t>
            </a:r>
            <a:r>
              <a:rPr lang="en-US" b="0" i="0" dirty="0" err="1">
                <a:solidFill>
                  <a:srgbClr val="141414"/>
                </a:solidFill>
                <a:effectLst/>
                <a:latin typeface="Verdana" panose="020B0604030504040204" pitchFamily="34" charset="0"/>
              </a:rPr>
              <a:t>aAb</a:t>
            </a:r>
            <a:r>
              <a:rPr lang="en-US" b="0" i="0" dirty="0">
                <a:solidFill>
                  <a:srgbClr val="141414"/>
                </a:solidFill>
                <a:effectLst/>
                <a:latin typeface="Verdana" panose="020B0604030504040204" pitchFamily="34" charset="0"/>
              </a:rPr>
              <a:t> | </a:t>
            </a:r>
            <a:r>
              <a:rPr lang="en-US" b="0" i="0" dirty="0" err="1">
                <a:solidFill>
                  <a:srgbClr val="141414"/>
                </a:solidFill>
                <a:effectLst/>
                <a:latin typeface="Verdana" panose="020B0604030504040204" pitchFamily="34" charset="0"/>
              </a:rPr>
              <a:t>abSb</a:t>
            </a:r>
            <a:r>
              <a:rPr lang="en-US" dirty="0"/>
              <a:t/>
            </a:r>
            <a:br>
              <a:rPr lang="en-US" dirty="0"/>
            </a:br>
            <a:r>
              <a:rPr lang="en-US" b="0" i="0" dirty="0">
                <a:solidFill>
                  <a:srgbClr val="141414"/>
                </a:solidFill>
                <a:effectLst/>
                <a:latin typeface="Verdana" panose="020B0604030504040204" pitchFamily="34" charset="0"/>
              </a:rPr>
              <a:t>A → </a:t>
            </a:r>
            <a:r>
              <a:rPr lang="en-US" b="0" i="0" dirty="0" err="1">
                <a:solidFill>
                  <a:srgbClr val="141414"/>
                </a:solidFill>
                <a:effectLst/>
                <a:latin typeface="Verdana" panose="020B0604030504040204" pitchFamily="34" charset="0"/>
              </a:rPr>
              <a:t>aAAb</a:t>
            </a:r>
            <a:r>
              <a:rPr lang="en-US" b="0" i="0" dirty="0">
                <a:solidFill>
                  <a:srgbClr val="141414"/>
                </a:solidFill>
                <a:effectLst/>
                <a:latin typeface="Verdana" panose="020B0604030504040204" pitchFamily="34" charset="0"/>
              </a:rPr>
              <a:t> | </a:t>
            </a:r>
            <a:r>
              <a:rPr lang="en-US" b="0" i="0" dirty="0" err="1">
                <a:solidFill>
                  <a:srgbClr val="141414"/>
                </a:solidFill>
                <a:effectLst/>
                <a:latin typeface="Verdana" panose="020B0604030504040204" pitchFamily="34" charset="0"/>
              </a:rPr>
              <a:t>bS</a:t>
            </a:r>
            <a:endParaRPr lang="en-PK" dirty="0"/>
          </a:p>
        </p:txBody>
      </p:sp>
      <p:sp>
        <p:nvSpPr>
          <p:cNvPr id="4" name="Rectangle 3">
            <a:extLst>
              <a:ext uri="{FF2B5EF4-FFF2-40B4-BE49-F238E27FC236}">
                <a16:creationId xmlns:a16="http://schemas.microsoft.com/office/drawing/2014/main" id="{C994D69E-EB2C-44BD-9FEB-8DAAA940EFCC}"/>
              </a:ext>
            </a:extLst>
          </p:cNvPr>
          <p:cNvSpPr/>
          <p:nvPr/>
        </p:nvSpPr>
        <p:spPr bwMode="auto">
          <a:xfrm>
            <a:off x="838201" y="3549756"/>
            <a:ext cx="3838302" cy="82630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0" i="0" dirty="0">
                <a:solidFill>
                  <a:srgbClr val="141414"/>
                </a:solidFill>
                <a:effectLst/>
                <a:latin typeface="Verdana" panose="020B0604030504040204" pitchFamily="34" charset="0"/>
              </a:rPr>
              <a:t>S ⟹ </a:t>
            </a:r>
            <a:r>
              <a:rPr lang="en-US" b="0" i="0" dirty="0" err="1">
                <a:solidFill>
                  <a:srgbClr val="141414"/>
                </a:solidFill>
                <a:effectLst/>
                <a:latin typeface="Verdana" panose="020B0604030504040204" pitchFamily="34" charset="0"/>
              </a:rPr>
              <a:t>abSb</a:t>
            </a:r>
            <a:r>
              <a:rPr lang="en-US" b="0" i="0" dirty="0">
                <a:solidFill>
                  <a:srgbClr val="141414"/>
                </a:solidFill>
                <a:effectLst/>
                <a:latin typeface="Verdana" panose="020B0604030504040204" pitchFamily="34" charset="0"/>
              </a:rPr>
              <a:t>          ( ∵ S → </a:t>
            </a:r>
            <a:r>
              <a:rPr lang="en-US" b="0" i="0" dirty="0" err="1">
                <a:solidFill>
                  <a:srgbClr val="141414"/>
                </a:solidFill>
                <a:effectLst/>
                <a:latin typeface="Verdana" panose="020B0604030504040204" pitchFamily="34" charset="0"/>
              </a:rPr>
              <a:t>abSb</a:t>
            </a:r>
            <a:r>
              <a:rPr lang="en-US" b="0" i="0" dirty="0">
                <a:solidFill>
                  <a:srgbClr val="141414"/>
                </a:solidFill>
                <a:effectLst/>
                <a:latin typeface="Verdana" panose="020B0604030504040204" pitchFamily="34" charset="0"/>
              </a:rPr>
              <a:t>)</a:t>
            </a:r>
            <a:r>
              <a:rPr lang="en-US" dirty="0"/>
              <a:t/>
            </a:r>
            <a:br>
              <a:rPr lang="en-US" dirty="0"/>
            </a:br>
            <a:r>
              <a:rPr lang="en-US" dirty="0"/>
              <a:t> </a:t>
            </a:r>
            <a:r>
              <a:rPr lang="en-US" dirty="0" smtClean="0"/>
              <a:t>   </a:t>
            </a:r>
            <a:r>
              <a:rPr lang="en-US" b="0" i="0" dirty="0" smtClean="0">
                <a:solidFill>
                  <a:srgbClr val="141414"/>
                </a:solidFill>
                <a:effectLst/>
                <a:latin typeface="Verdana" panose="020B0604030504040204" pitchFamily="34" charset="0"/>
              </a:rPr>
              <a:t>⟹ </a:t>
            </a:r>
            <a:r>
              <a:rPr lang="en-US" b="0" i="0" dirty="0" err="1">
                <a:solidFill>
                  <a:srgbClr val="141414"/>
                </a:solidFill>
                <a:effectLst/>
                <a:latin typeface="Verdana" panose="020B0604030504040204" pitchFamily="34" charset="0"/>
              </a:rPr>
              <a:t>abab</a:t>
            </a:r>
            <a:r>
              <a:rPr lang="en-US" b="0" i="0" dirty="0">
                <a:solidFill>
                  <a:srgbClr val="141414"/>
                </a:solidFill>
                <a:effectLst/>
                <a:latin typeface="Verdana" panose="020B0604030504040204" pitchFamily="34" charset="0"/>
              </a:rPr>
              <a:t>           (∵ S → a)</a:t>
            </a:r>
            <a:endParaRPr kumimoji="0" lang="en-PK" sz="1800" b="0" i="0" u="none" strike="noStrike" cap="none" normalizeH="0" baseline="0" dirty="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AED7A03C-1540-4B6A-832B-93C469A262FD}"/>
              </a:ext>
            </a:extLst>
          </p:cNvPr>
          <p:cNvSpPr/>
          <p:nvPr/>
        </p:nvSpPr>
        <p:spPr bwMode="auto">
          <a:xfrm>
            <a:off x="4982706" y="3360328"/>
            <a:ext cx="3704093" cy="144680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0" i="0" dirty="0">
                <a:solidFill>
                  <a:srgbClr val="141414"/>
                </a:solidFill>
                <a:effectLst/>
                <a:latin typeface="Verdana" panose="020B0604030504040204" pitchFamily="34" charset="0"/>
              </a:rPr>
              <a:t>S ⟹ </a:t>
            </a:r>
            <a:r>
              <a:rPr lang="en-US" b="0" i="0" dirty="0" err="1">
                <a:solidFill>
                  <a:srgbClr val="141414"/>
                </a:solidFill>
                <a:effectLst/>
                <a:latin typeface="Verdana" panose="020B0604030504040204" pitchFamily="34" charset="0"/>
              </a:rPr>
              <a:t>aAb</a:t>
            </a:r>
            <a:r>
              <a:rPr lang="en-US" b="0" i="0" dirty="0">
                <a:solidFill>
                  <a:srgbClr val="141414"/>
                </a:solidFill>
                <a:effectLst/>
                <a:latin typeface="Verdana" panose="020B0604030504040204" pitchFamily="34" charset="0"/>
              </a:rPr>
              <a:t>            </a:t>
            </a:r>
            <a:r>
              <a:rPr lang="en-US" b="0" i="0" dirty="0" smtClean="0">
                <a:solidFill>
                  <a:srgbClr val="141414"/>
                </a:solidFill>
                <a:effectLst/>
                <a:latin typeface="Verdana" panose="020B0604030504040204" pitchFamily="34" charset="0"/>
              </a:rPr>
              <a:t>( </a:t>
            </a:r>
            <a:r>
              <a:rPr lang="en-US" b="0" i="0" dirty="0">
                <a:solidFill>
                  <a:srgbClr val="141414"/>
                </a:solidFill>
                <a:effectLst/>
                <a:latin typeface="Verdana" panose="020B0604030504040204" pitchFamily="34" charset="0"/>
              </a:rPr>
              <a:t>∵ S → </a:t>
            </a:r>
            <a:r>
              <a:rPr lang="en-US" b="0" i="0" dirty="0" err="1">
                <a:solidFill>
                  <a:srgbClr val="141414"/>
                </a:solidFill>
                <a:effectLst/>
                <a:latin typeface="Verdana" panose="020B0604030504040204" pitchFamily="34" charset="0"/>
              </a:rPr>
              <a:t>aAb</a:t>
            </a:r>
            <a:r>
              <a:rPr lang="en-US" b="0" i="0" dirty="0">
                <a:solidFill>
                  <a:srgbClr val="141414"/>
                </a:solidFill>
                <a:effectLst/>
                <a:latin typeface="Verdana" panose="020B0604030504040204" pitchFamily="34" charset="0"/>
              </a:rPr>
              <a:t>)</a:t>
            </a:r>
            <a:r>
              <a:rPr lang="en-US" dirty="0"/>
              <a:t/>
            </a:r>
            <a:br>
              <a:rPr lang="en-US" dirty="0"/>
            </a:br>
            <a:r>
              <a:rPr lang="en-US" dirty="0" smtClean="0"/>
              <a:t>    </a:t>
            </a:r>
            <a:r>
              <a:rPr lang="en-US" b="0" i="0" dirty="0" smtClean="0">
                <a:solidFill>
                  <a:srgbClr val="141414"/>
                </a:solidFill>
                <a:effectLst/>
                <a:latin typeface="Verdana" panose="020B0604030504040204" pitchFamily="34" charset="0"/>
              </a:rPr>
              <a:t>⟹ </a:t>
            </a:r>
            <a:r>
              <a:rPr lang="en-US" b="0" i="0" dirty="0" err="1">
                <a:solidFill>
                  <a:srgbClr val="141414"/>
                </a:solidFill>
                <a:effectLst/>
                <a:latin typeface="Verdana" panose="020B0604030504040204" pitchFamily="34" charset="0"/>
              </a:rPr>
              <a:t>abSb</a:t>
            </a:r>
            <a:r>
              <a:rPr lang="en-US" b="0" i="0" dirty="0">
                <a:solidFill>
                  <a:srgbClr val="141414"/>
                </a:solidFill>
                <a:effectLst/>
                <a:latin typeface="Verdana" panose="020B0604030504040204" pitchFamily="34" charset="0"/>
              </a:rPr>
              <a:t>         </a:t>
            </a:r>
            <a:r>
              <a:rPr lang="en-US" b="0" i="0" dirty="0" smtClean="0">
                <a:solidFill>
                  <a:srgbClr val="141414"/>
                </a:solidFill>
                <a:effectLst/>
                <a:latin typeface="Verdana" panose="020B0604030504040204" pitchFamily="34" charset="0"/>
              </a:rPr>
              <a:t>  </a:t>
            </a:r>
            <a:r>
              <a:rPr lang="en-US" b="0" i="0" dirty="0">
                <a:solidFill>
                  <a:srgbClr val="141414"/>
                </a:solidFill>
                <a:effectLst/>
                <a:latin typeface="Verdana" panose="020B0604030504040204" pitchFamily="34" charset="0"/>
              </a:rPr>
              <a:t>(∵ A → </a:t>
            </a:r>
            <a:r>
              <a:rPr lang="en-US" b="0" i="0" dirty="0" err="1">
                <a:solidFill>
                  <a:srgbClr val="141414"/>
                </a:solidFill>
                <a:effectLst/>
                <a:latin typeface="Verdana" panose="020B0604030504040204" pitchFamily="34" charset="0"/>
              </a:rPr>
              <a:t>bS</a:t>
            </a:r>
            <a:r>
              <a:rPr lang="en-US" b="0" i="0" dirty="0">
                <a:solidFill>
                  <a:srgbClr val="141414"/>
                </a:solidFill>
                <a:effectLst/>
                <a:latin typeface="Verdana" panose="020B0604030504040204" pitchFamily="34" charset="0"/>
              </a:rPr>
              <a:t>)</a:t>
            </a:r>
            <a:r>
              <a:rPr lang="en-US" dirty="0"/>
              <a:t/>
            </a:r>
            <a:br>
              <a:rPr lang="en-US" dirty="0"/>
            </a:br>
            <a:r>
              <a:rPr lang="en-US" dirty="0" smtClean="0"/>
              <a:t>     </a:t>
            </a:r>
            <a:r>
              <a:rPr lang="en-US" b="0" i="0" dirty="0" smtClean="0">
                <a:solidFill>
                  <a:srgbClr val="141414"/>
                </a:solidFill>
                <a:effectLst/>
                <a:latin typeface="Verdana" panose="020B0604030504040204" pitchFamily="34" charset="0"/>
              </a:rPr>
              <a:t>⟹ </a:t>
            </a:r>
            <a:r>
              <a:rPr lang="en-US" b="0" i="0" dirty="0" err="1">
                <a:solidFill>
                  <a:srgbClr val="141414"/>
                </a:solidFill>
                <a:effectLst/>
                <a:latin typeface="Verdana" panose="020B0604030504040204" pitchFamily="34" charset="0"/>
              </a:rPr>
              <a:t>abab</a:t>
            </a:r>
            <a:r>
              <a:rPr lang="en-US" b="0" i="0" dirty="0">
                <a:solidFill>
                  <a:srgbClr val="141414"/>
                </a:solidFill>
                <a:effectLst/>
                <a:latin typeface="Verdana" panose="020B0604030504040204" pitchFamily="34" charset="0"/>
              </a:rPr>
              <a:t>           (∵ S → a)</a:t>
            </a:r>
            <a:endParaRPr kumimoji="0" lang="en-PK"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387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Chomsky Normal Form</a:t>
            </a:r>
          </a:p>
        </p:txBody>
      </p:sp>
      <p:sp>
        <p:nvSpPr>
          <p:cNvPr id="3" name="Content Placeholder 2"/>
          <p:cNvSpPr>
            <a:spLocks noGrp="1"/>
          </p:cNvSpPr>
          <p:nvPr>
            <p:ph idx="1"/>
          </p:nvPr>
        </p:nvSpPr>
        <p:spPr>
          <a:xfrm>
            <a:off x="457200" y="1600200"/>
            <a:ext cx="8229600" cy="3755571"/>
          </a:xfrm>
        </p:spPr>
        <p:txBody>
          <a:bodyPr>
            <a:normAutofit/>
          </a:bodyPr>
          <a:lstStyle/>
          <a:p>
            <a:r>
              <a:rPr lang="en-US" dirty="0"/>
              <a:t>A context-free grammar is in </a:t>
            </a:r>
            <a:r>
              <a:rPr lang="en-US" i="1" dirty="0"/>
              <a:t>Chomsky Normal Form</a:t>
            </a:r>
            <a:r>
              <a:rPr lang="en-US" dirty="0"/>
              <a:t> if each rule has one of these forms:</a:t>
            </a:r>
          </a:p>
          <a:p>
            <a:pPr marL="971550" lvl="1" indent="-514350">
              <a:buFont typeface="+mj-lt"/>
              <a:buAutoNum type="arabicPeriod"/>
            </a:pPr>
            <a:r>
              <a:rPr lang="en-US" dirty="0">
                <a:latin typeface="Cambria Math" panose="02040503050406030204" pitchFamily="18" charset="0"/>
                <a:ea typeface="Cambria Math" panose="02040503050406030204" pitchFamily="18" charset="0"/>
              </a:rPr>
              <a:t>X</a:t>
            </a:r>
            <a:r>
              <a:rPr lang="en-US" dirty="0"/>
              <a:t> </a:t>
            </a:r>
            <a:r>
              <a:rPr lang="en-US" dirty="0">
                <a:latin typeface="Arial" panose="020B0604020202020204" pitchFamily="34" charset="0"/>
                <a:ea typeface="Verdana" panose="020B0604030504040204" pitchFamily="34" charset="0"/>
                <a:cs typeface="Arial" panose="020B0604020202020204" pitchFamily="34" charset="0"/>
              </a:rPr>
              <a:t>→ </a:t>
            </a:r>
            <a:r>
              <a:rPr lang="en-US" dirty="0">
                <a:latin typeface="Cambria Math" panose="02040503050406030204" pitchFamily="18" charset="0"/>
                <a:ea typeface="Cambria Math" panose="02040503050406030204" pitchFamily="18" charset="0"/>
                <a:cs typeface="Arial" panose="020B0604020202020204" pitchFamily="34" charset="0"/>
              </a:rPr>
              <a:t>a</a:t>
            </a:r>
            <a:endParaRPr lang="en-US" dirty="0"/>
          </a:p>
          <a:p>
            <a:pPr marL="971550" lvl="1" indent="-514350">
              <a:buFont typeface="+mj-lt"/>
              <a:buAutoNum type="arabicPeriod"/>
            </a:pPr>
            <a:r>
              <a:rPr lang="en-US" dirty="0">
                <a:latin typeface="Cambria Math" panose="02040503050406030204" pitchFamily="18" charset="0"/>
                <a:ea typeface="Cambria Math" panose="02040503050406030204" pitchFamily="18" charset="0"/>
              </a:rPr>
              <a:t>X</a:t>
            </a:r>
            <a:r>
              <a:rPr lang="en-US" dirty="0"/>
              <a:t> </a:t>
            </a:r>
            <a:r>
              <a:rPr lang="en-US" dirty="0">
                <a:latin typeface="Arial" panose="020B0604020202020204" pitchFamily="34" charset="0"/>
                <a:ea typeface="Verdana" panose="020B0604030504040204" pitchFamily="34" charset="0"/>
                <a:cs typeface="Arial" panose="020B0604020202020204" pitchFamily="34" charset="0"/>
              </a:rPr>
              <a:t>→ </a:t>
            </a:r>
            <a:r>
              <a:rPr lang="en-US" dirty="0">
                <a:latin typeface="Cambria Math" panose="02040503050406030204" pitchFamily="18" charset="0"/>
                <a:ea typeface="Cambria Math" panose="02040503050406030204" pitchFamily="18" charset="0"/>
                <a:cs typeface="Arial" panose="020B0604020202020204" pitchFamily="34" charset="0"/>
              </a:rPr>
              <a:t>YZ</a:t>
            </a:r>
            <a:endParaRPr lang="en-US" dirty="0"/>
          </a:p>
          <a:p>
            <a:r>
              <a:rPr lang="en-US" dirty="0"/>
              <a:t>That is, the right-hand side is either a single terminal or two non-terminals.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4"/>
          <p:cNvSpPr/>
          <p:nvPr/>
        </p:nvSpPr>
        <p:spPr>
          <a:xfrm>
            <a:off x="838199" y="5257800"/>
            <a:ext cx="6934201" cy="707886"/>
          </a:xfrm>
          <a:prstGeom prst="rect">
            <a:avLst/>
          </a:prstGeom>
          <a:ln>
            <a:solidFill>
              <a:schemeClr val="bg1">
                <a:lumMod val="7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imes New Roman"/>
                <a:ea typeface="+mn-ea"/>
                <a:cs typeface="+mn-cs"/>
              </a:rPr>
              <a:t>Convention: uppercase letters denote non-terminal symbols and lowercase letters denote terminal symbols.</a:t>
            </a:r>
          </a:p>
        </p:txBody>
      </p:sp>
    </p:spTree>
    <p:extLst>
      <p:ext uri="{BB962C8B-B14F-4D97-AF65-F5344CB8AC3E}">
        <p14:creationId xmlns:p14="http://schemas.microsoft.com/office/powerpoint/2010/main" val="209635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This mini-tutorial will answer these questions:</a:t>
            </a:r>
          </a:p>
          <a:p>
            <a:pPr marL="971550" lvl="1" indent="-514350">
              <a:buFont typeface="+mj-lt"/>
              <a:buAutoNum type="arabicPeriod"/>
            </a:pPr>
            <a:r>
              <a:rPr lang="en-US" dirty="0">
                <a:solidFill>
                  <a:srgbClr val="FF0000"/>
                </a:solidFill>
              </a:rPr>
              <a:t>What is Chomsky Normal Form? </a:t>
            </a:r>
          </a:p>
          <a:p>
            <a:pPr marL="857250" lvl="2" indent="0">
              <a:buNone/>
            </a:pPr>
            <a:r>
              <a:rPr lang="en-US" dirty="0"/>
              <a:t>A context-free grammar is in </a:t>
            </a:r>
            <a:r>
              <a:rPr lang="en-US" i="1" dirty="0"/>
              <a:t>Chomsky Normal Form</a:t>
            </a:r>
            <a:r>
              <a:rPr lang="en-US" dirty="0"/>
              <a:t> if each rule has one of these forms:</a:t>
            </a:r>
          </a:p>
          <a:p>
            <a:pPr marL="1828800" lvl="3" indent="-514350">
              <a:buFont typeface="+mj-lt"/>
              <a:buAutoNum type="arabicPeriod"/>
            </a:pPr>
            <a:r>
              <a:rPr lang="en-US" dirty="0">
                <a:latin typeface="Cambria Math" panose="02040503050406030204" pitchFamily="18" charset="0"/>
                <a:ea typeface="Cambria Math" panose="02040503050406030204" pitchFamily="18" charset="0"/>
              </a:rPr>
              <a:t>X</a:t>
            </a:r>
            <a:r>
              <a:rPr lang="en-US" dirty="0"/>
              <a:t> </a:t>
            </a:r>
            <a:r>
              <a:rPr lang="en-US" dirty="0">
                <a:latin typeface="Arial" panose="020B0604020202020204" pitchFamily="34" charset="0"/>
                <a:ea typeface="Verdana" panose="020B0604030504040204" pitchFamily="34" charset="0"/>
                <a:cs typeface="Arial" panose="020B0604020202020204" pitchFamily="34" charset="0"/>
              </a:rPr>
              <a:t>→ </a:t>
            </a:r>
            <a:r>
              <a:rPr lang="en-US" dirty="0">
                <a:latin typeface="Cambria Math" panose="02040503050406030204" pitchFamily="18" charset="0"/>
                <a:ea typeface="Cambria Math" panose="02040503050406030204" pitchFamily="18" charset="0"/>
                <a:cs typeface="Arial" panose="020B0604020202020204" pitchFamily="34" charset="0"/>
              </a:rPr>
              <a:t>a</a:t>
            </a:r>
            <a:endParaRPr lang="en-US" dirty="0"/>
          </a:p>
          <a:p>
            <a:pPr marL="1828800" lvl="3" indent="-514350">
              <a:buFont typeface="+mj-lt"/>
              <a:buAutoNum type="arabicPeriod"/>
            </a:pPr>
            <a:r>
              <a:rPr lang="en-US" dirty="0">
                <a:latin typeface="Cambria Math" panose="02040503050406030204" pitchFamily="18" charset="0"/>
                <a:ea typeface="Cambria Math" panose="02040503050406030204" pitchFamily="18" charset="0"/>
              </a:rPr>
              <a:t>X</a:t>
            </a:r>
            <a:r>
              <a:rPr lang="en-US" dirty="0"/>
              <a:t> </a:t>
            </a:r>
            <a:r>
              <a:rPr lang="en-US" dirty="0">
                <a:latin typeface="Arial" panose="020B0604020202020204" pitchFamily="34" charset="0"/>
                <a:ea typeface="Verdana" panose="020B0604030504040204" pitchFamily="34" charset="0"/>
                <a:cs typeface="Arial" panose="020B0604020202020204" pitchFamily="34" charset="0"/>
              </a:rPr>
              <a:t>→ </a:t>
            </a:r>
            <a:r>
              <a:rPr lang="en-US" dirty="0">
                <a:latin typeface="Cambria Math" panose="02040503050406030204" pitchFamily="18" charset="0"/>
                <a:ea typeface="Cambria Math" panose="02040503050406030204" pitchFamily="18" charset="0"/>
                <a:cs typeface="Arial" panose="020B0604020202020204" pitchFamily="34" charset="0"/>
              </a:rPr>
              <a:t>YZ</a:t>
            </a:r>
            <a:endParaRPr lang="en-US" dirty="0"/>
          </a:p>
          <a:p>
            <a:pPr marL="971550" lvl="1" indent="-514350">
              <a:buFont typeface="+mj-lt"/>
              <a:buAutoNum type="arabicPeriod"/>
            </a:pPr>
            <a:r>
              <a:rPr lang="en-US" dirty="0">
                <a:solidFill>
                  <a:srgbClr val="FF0000"/>
                </a:solidFill>
              </a:rPr>
              <a:t>Why is Chomsky Normal Form useful/relevant?</a:t>
            </a:r>
          </a:p>
          <a:p>
            <a:pPr marL="857250" lvl="2" indent="0">
              <a:buNone/>
            </a:pPr>
            <a:r>
              <a:rPr lang="en-US" dirty="0"/>
              <a:t>The production trees for grammars in Chomsky Normal Form are binary trees. Binary trees are well-studied. The results from research on binary trees can be applied to grammars in Chomsky Normal Form.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263268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latin typeface="Cambria Math" panose="02040503050406030204" pitchFamily="18" charset="0"/>
                <a:ea typeface="Cambria Math" panose="02040503050406030204" pitchFamily="18" charset="0"/>
              </a:rPr>
              <a:t>ε</a:t>
            </a:r>
            <a:r>
              <a:rPr lang="en-US" dirty="0"/>
              <a:t>-rules, </a:t>
            </a:r>
            <a:r>
              <a:rPr lang="el-GR" dirty="0">
                <a:latin typeface="Cambria Math" panose="02040503050406030204" pitchFamily="18" charset="0"/>
                <a:ea typeface="Cambria Math" panose="02040503050406030204" pitchFamily="18" charset="0"/>
              </a:rPr>
              <a:t>ε</a:t>
            </a:r>
            <a:r>
              <a:rPr lang="en-US" dirty="0"/>
              <a:t>-free</a:t>
            </a:r>
          </a:p>
        </p:txBody>
      </p:sp>
      <p:sp>
        <p:nvSpPr>
          <p:cNvPr id="3" name="Content Placeholder 2"/>
          <p:cNvSpPr>
            <a:spLocks noGrp="1"/>
          </p:cNvSpPr>
          <p:nvPr>
            <p:ph idx="1"/>
          </p:nvPr>
        </p:nvSpPr>
        <p:spPr/>
        <p:txBody>
          <a:bodyPr/>
          <a:lstStyle/>
          <a:p>
            <a:r>
              <a:rPr lang="en-US" dirty="0"/>
              <a:t>A grammar rule that has an empty right-hand side, e.g.,</a:t>
            </a:r>
            <a:br>
              <a:rPr lang="en-US" dirty="0"/>
            </a:br>
            <a:r>
              <a:rPr lang="en-US" dirty="0"/>
              <a:t> 	A </a:t>
            </a:r>
            <a:r>
              <a:rPr lang="en-US" dirty="0">
                <a:latin typeface="Arial" panose="020B0604020202020204" pitchFamily="34" charset="0"/>
                <a:ea typeface="Verdana" panose="020B0604030504040204" pitchFamily="34" charset="0"/>
                <a:cs typeface="Arial" panose="020B0604020202020204" pitchFamily="34" charset="0"/>
              </a:rPr>
              <a:t>→</a:t>
            </a:r>
            <a:r>
              <a:rPr lang="en-US" dirty="0"/>
              <a:t> </a:t>
            </a:r>
            <a:r>
              <a:rPr lang="el-GR" dirty="0">
                <a:latin typeface="Cambria Math" panose="02040503050406030204" pitchFamily="18" charset="0"/>
                <a:ea typeface="Cambria Math" panose="02040503050406030204" pitchFamily="18" charset="0"/>
              </a:rPr>
              <a:t>ε</a:t>
            </a:r>
            <a:r>
              <a:rPr lang="en-US" dirty="0"/>
              <a:t/>
            </a:r>
            <a:br>
              <a:rPr lang="en-US" dirty="0"/>
            </a:br>
            <a:r>
              <a:rPr lang="en-US" dirty="0"/>
              <a:t>is called an </a:t>
            </a:r>
            <a:r>
              <a:rPr lang="el-GR" i="1" dirty="0">
                <a:latin typeface="Cambria Math" panose="02040503050406030204" pitchFamily="18" charset="0"/>
                <a:ea typeface="Cambria Math" panose="02040503050406030204" pitchFamily="18" charset="0"/>
              </a:rPr>
              <a:t>ε</a:t>
            </a:r>
            <a:r>
              <a:rPr lang="en-US" i="1" dirty="0"/>
              <a:t>-rule</a:t>
            </a:r>
            <a:r>
              <a:rPr lang="en-US" dirty="0"/>
              <a:t>. Read that rule as: </a:t>
            </a:r>
            <a:r>
              <a:rPr lang="en-US" b="1" dirty="0"/>
              <a:t>A</a:t>
            </a:r>
            <a:r>
              <a:rPr lang="en-US" dirty="0"/>
              <a:t> may be replaced by the empty string (which we denote by </a:t>
            </a:r>
            <a:r>
              <a:rPr lang="el-GR" dirty="0">
                <a:latin typeface="Cambria Math" panose="02040503050406030204" pitchFamily="18" charset="0"/>
                <a:ea typeface="Cambria Math" panose="02040503050406030204" pitchFamily="18" charset="0"/>
              </a:rPr>
              <a:t>ε</a:t>
            </a:r>
            <a:r>
              <a:rPr lang="en-US" dirty="0"/>
              <a:t>). </a:t>
            </a:r>
          </a:p>
          <a:p>
            <a:r>
              <a:rPr lang="en-US" dirty="0"/>
              <a:t>A grammar that contains no such rules is called </a:t>
            </a:r>
            <a:r>
              <a:rPr lang="el-GR" i="1" dirty="0">
                <a:latin typeface="Cambria Math" panose="02040503050406030204" pitchFamily="18" charset="0"/>
                <a:ea typeface="Cambria Math" panose="02040503050406030204" pitchFamily="18" charset="0"/>
              </a:rPr>
              <a:t>ε</a:t>
            </a:r>
            <a:r>
              <a:rPr lang="en-US" i="1" dirty="0"/>
              <a:t>-free</a:t>
            </a:r>
            <a:r>
              <a:rPr lang="en-US"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48A2AE-B20F-427A-8870-6F82386E0A82}"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13896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 any context-free grammar to Chomsky Normal Form</a:t>
            </a:r>
          </a:p>
        </p:txBody>
      </p:sp>
      <p:sp>
        <p:nvSpPr>
          <p:cNvPr id="3" name="Content Placeholder 2"/>
          <p:cNvSpPr>
            <a:spLocks noGrp="1"/>
          </p:cNvSpPr>
          <p:nvPr>
            <p:ph idx="1"/>
          </p:nvPr>
        </p:nvSpPr>
        <p:spPr>
          <a:xfrm>
            <a:off x="457200" y="2079184"/>
            <a:ext cx="8229600" cy="1730829"/>
          </a:xfrm>
        </p:spPr>
        <p:txBody>
          <a:bodyPr/>
          <a:lstStyle/>
          <a:p>
            <a:pPr marL="0" indent="0">
              <a:buNone/>
            </a:pPr>
            <a:r>
              <a:rPr lang="en-US" dirty="0"/>
              <a:t>To every </a:t>
            </a:r>
            <a:r>
              <a:rPr lang="el-GR" dirty="0"/>
              <a:t>ε</a:t>
            </a:r>
            <a:r>
              <a:rPr lang="en-US" dirty="0">
                <a:cs typeface="Times New Roman" panose="02020603050405020304" pitchFamily="18" charset="0"/>
              </a:rPr>
              <a:t>-free context-free grammar one can find an equivalent grammar in Chomsky Normal Form.</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TextBox 4"/>
          <p:cNvSpPr txBox="1"/>
          <p:nvPr/>
        </p:nvSpPr>
        <p:spPr>
          <a:xfrm>
            <a:off x="1306286" y="3962389"/>
            <a:ext cx="2269467"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Context-free grammar</a:t>
            </a:r>
          </a:p>
        </p:txBody>
      </p:sp>
      <p:sp>
        <p:nvSpPr>
          <p:cNvPr id="6" name="Right Arrow 5"/>
          <p:cNvSpPr/>
          <p:nvPr/>
        </p:nvSpPr>
        <p:spPr>
          <a:xfrm>
            <a:off x="3995057" y="4011374"/>
            <a:ext cx="1012372" cy="271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7" name="TextBox 6"/>
          <p:cNvSpPr txBox="1"/>
          <p:nvPr/>
        </p:nvSpPr>
        <p:spPr>
          <a:xfrm>
            <a:off x="5334102" y="3962385"/>
            <a:ext cx="2555571" cy="646331"/>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Context-free grammar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in Chomsky Normal Form</a:t>
            </a:r>
          </a:p>
        </p:txBody>
      </p:sp>
      <p:sp>
        <p:nvSpPr>
          <p:cNvPr id="8" name="TextBox 7"/>
          <p:cNvSpPr txBox="1"/>
          <p:nvPr/>
        </p:nvSpPr>
        <p:spPr>
          <a:xfrm>
            <a:off x="4046118" y="4282735"/>
            <a:ext cx="9102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transform</a:t>
            </a:r>
          </a:p>
        </p:txBody>
      </p:sp>
    </p:spTree>
    <p:extLst>
      <p:ext uri="{BB962C8B-B14F-4D97-AF65-F5344CB8AC3E}">
        <p14:creationId xmlns:p14="http://schemas.microsoft.com/office/powerpoint/2010/main" val="80922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Example of a grammar that is transformed to Chomsky Normal Form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Rectangle 5"/>
          <p:cNvSpPr/>
          <p:nvPr/>
        </p:nvSpPr>
        <p:spPr>
          <a:xfrm>
            <a:off x="1250936" y="2539276"/>
            <a:ext cx="2056782" cy="1569660"/>
          </a:xfrm>
          <a:prstGeom prst="rect">
            <a:avLst/>
          </a:prstGeom>
          <a:ln>
            <a:solidFill>
              <a:schemeClr val="tx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32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32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AaBb</a:t>
            </a:r>
            <a:endPar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t>
            </a:r>
            <a:r>
              <a:rPr kumimoji="0" lang="en-US" sz="32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aB</a:t>
            </a:r>
            <a:endPar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p:txBody>
      </p:sp>
      <p:sp>
        <p:nvSpPr>
          <p:cNvPr id="7" name="Rectangle 6"/>
          <p:cNvSpPr/>
          <p:nvPr/>
        </p:nvSpPr>
        <p:spPr>
          <a:xfrm>
            <a:off x="4995716" y="2539272"/>
            <a:ext cx="2154564" cy="3539430"/>
          </a:xfrm>
          <a:prstGeom prst="rect">
            <a:avLst/>
          </a:prstGeom>
          <a:ln>
            <a:solidFill>
              <a:schemeClr val="tx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32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AX</a:t>
            </a:r>
            <a:r>
              <a:rPr kumimoji="0" lang="en-US" sz="3200" b="0" i="0" u="none" strike="noStrike" kern="1200" cap="none" spc="0" normalizeH="0" baseline="-25000" noProof="0" dirty="0">
                <a:ln>
                  <a:noFill/>
                </a:ln>
                <a:solidFill>
                  <a:srgbClr val="FFFFFF"/>
                </a:solidFill>
                <a:effectLst/>
                <a:uLnTx/>
                <a:uFillTx/>
                <a:latin typeface="Arial" panose="020B0604020202020204" pitchFamily="34" charset="0"/>
                <a:ea typeface="+mn-ea"/>
                <a:cs typeface="Arial" panose="020B0604020202020204" pitchFamily="34" charset="0"/>
              </a:rPr>
              <a:t>1</a:t>
            </a:r>
            <a:endPar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a:t>
            </a:r>
            <a:r>
              <a:rPr kumimoji="0" lang="en-US" sz="3200" b="0" i="0" u="none" strike="noStrike" kern="1200" cap="none" spc="0" normalizeH="0" baseline="-25000" noProof="0" dirty="0">
                <a:ln>
                  <a:noFill/>
                </a:ln>
                <a:solidFill>
                  <a:srgbClr val="FFFFFF"/>
                </a:solidFill>
                <a:effectLst/>
                <a:uLnTx/>
                <a:uFillTx/>
                <a:latin typeface="Arial" panose="020B0604020202020204" pitchFamily="34" charset="0"/>
                <a:ea typeface="+mn-ea"/>
                <a:cs typeface="Arial" panose="020B0604020202020204" pitchFamily="34" charset="0"/>
              </a:rPr>
              <a:t>1</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a:t>
            </a:r>
            <a:r>
              <a:rPr kumimoji="0" lang="en-US" sz="3200" b="0" i="0" u="none" strike="noStrike" kern="1200" cap="none" spc="0" normalizeH="0" baseline="-25000" noProof="0" dirty="0">
                <a:ln>
                  <a:noFill/>
                </a:ln>
                <a:solidFill>
                  <a:srgbClr val="FFFFFF"/>
                </a:solidFill>
                <a:effectLst/>
                <a:uLnTx/>
                <a:uFillTx/>
                <a:latin typeface="Arial" panose="020B0604020202020204" pitchFamily="34" charset="0"/>
                <a:ea typeface="+mn-ea"/>
                <a:cs typeface="Arial" panose="020B0604020202020204" pitchFamily="34" charset="0"/>
              </a:rPr>
              <a:t>1</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t>
            </a:r>
            <a:r>
              <a:rPr kumimoji="0" lang="en-US" sz="3200" b="0" i="0" u="none" strike="noStrike" kern="1200" cap="none" spc="0" normalizeH="0" baseline="-25000" noProof="0" dirty="0">
                <a:ln>
                  <a:noFill/>
                </a:ln>
                <a:solidFill>
                  <a:srgbClr val="FFFFFF"/>
                </a:solidFill>
                <a:effectLst/>
                <a:uLnTx/>
                <a:uFillTx/>
                <a:latin typeface="Arial" panose="020B0604020202020204" pitchFamily="34" charset="0"/>
                <a:ea typeface="+mn-ea"/>
                <a:cs typeface="Arial" panose="020B0604020202020204" pitchFamily="34" charset="0"/>
              </a:rPr>
              <a:t>1</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X</a:t>
            </a:r>
            <a:r>
              <a:rPr kumimoji="0" lang="en-US" sz="3200" b="0" i="0" u="none" strike="noStrike" kern="1200" cap="none" spc="0" normalizeH="0" baseline="-25000" noProof="0" dirty="0">
                <a:ln>
                  <a:noFill/>
                </a:ln>
                <a:solidFill>
                  <a:srgbClr val="FFFFFF"/>
                </a:solidFill>
                <a:effectLst/>
                <a:uLnTx/>
                <a:uFillTx/>
                <a:latin typeface="Arial" panose="020B0604020202020204" pitchFamily="34" charset="0"/>
                <a:ea typeface="+mn-ea"/>
                <a:cs typeface="Arial" panose="020B0604020202020204" pitchFamily="34" charset="0"/>
              </a:rPr>
              <a:t>1</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a:t>
            </a:r>
            <a:r>
              <a:rPr kumimoji="0" lang="en-US" sz="3200" b="0" i="0" u="none" strike="noStrike" kern="1200" cap="none" spc="0" normalizeH="0" baseline="-25000" noProof="0" dirty="0">
                <a:ln>
                  <a:noFill/>
                </a:ln>
                <a:solidFill>
                  <a:srgbClr val="FFFFFF"/>
                </a:solidFill>
                <a:effectLst/>
                <a:uLnTx/>
                <a:uFillTx/>
                <a:latin typeface="Arial" panose="020B0604020202020204" pitchFamily="34" charset="0"/>
                <a:ea typeface="+mn-ea"/>
                <a:cs typeface="Arial" panose="020B0604020202020204" pitchFamily="34" charset="0"/>
              </a:rPr>
              <a:t>1</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X</a:t>
            </a:r>
            <a:r>
              <a:rPr kumimoji="0" lang="en-US" sz="3200" b="0" i="0" u="none" strike="noStrike" kern="1200" cap="none" spc="0" normalizeH="0" baseline="-25000" noProof="0" dirty="0">
                <a:ln>
                  <a:noFill/>
                </a:ln>
                <a:solidFill>
                  <a:srgbClr val="FFFFFF"/>
                </a:solidFill>
                <a:effectLst/>
                <a:uLnTx/>
                <a:uFillTx/>
                <a:latin typeface="Arial" panose="020B0604020202020204" pitchFamily="34" charset="0"/>
                <a:ea typeface="+mn-ea"/>
                <a:cs typeface="Arial" panose="020B0604020202020204" pitchFamily="34" charset="0"/>
              </a:rPr>
              <a:t>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X</a:t>
            </a:r>
            <a:r>
              <a:rPr kumimoji="0" lang="en-US" sz="3200" b="0" i="0" u="none" strike="noStrike" kern="1200" cap="none" spc="0" normalizeH="0" baseline="-25000" noProof="0" dirty="0">
                <a:ln>
                  <a:noFill/>
                </a:ln>
                <a:solidFill>
                  <a:srgbClr val="FFFFFF"/>
                </a:solidFill>
                <a:effectLst/>
                <a:uLnTx/>
                <a:uFillTx/>
                <a:latin typeface="Arial" panose="020B0604020202020204" pitchFamily="34" charset="0"/>
                <a:ea typeface="+mn-ea"/>
                <a:cs typeface="Arial" panose="020B0604020202020204" pitchFamily="34" charset="0"/>
              </a:rPr>
              <a:t>2</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B</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t>
            </a:r>
            <a:r>
              <a:rPr kumimoji="0" lang="en-US" sz="3200" b="0" i="0" u="none" strike="noStrike" kern="1200" cap="none" spc="0" normalizeH="0" baseline="-2500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8" name="Right Arrow 7"/>
          <p:cNvSpPr/>
          <p:nvPr/>
        </p:nvSpPr>
        <p:spPr>
          <a:xfrm>
            <a:off x="3712021" y="2988090"/>
            <a:ext cx="1012372" cy="271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9" name="TextBox 8"/>
          <p:cNvSpPr txBox="1"/>
          <p:nvPr/>
        </p:nvSpPr>
        <p:spPr>
          <a:xfrm>
            <a:off x="3763082" y="3259451"/>
            <a:ext cx="91024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transform</a:t>
            </a:r>
          </a:p>
        </p:txBody>
      </p:sp>
      <p:sp>
        <p:nvSpPr>
          <p:cNvPr id="10" name="TextBox 9"/>
          <p:cNvSpPr txBox="1"/>
          <p:nvPr/>
        </p:nvSpPr>
        <p:spPr>
          <a:xfrm>
            <a:off x="4995716" y="6095606"/>
            <a:ext cx="2327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Chomsky Normal Form</a:t>
            </a:r>
          </a:p>
        </p:txBody>
      </p:sp>
    </p:spTree>
    <p:extLst>
      <p:ext uri="{BB962C8B-B14F-4D97-AF65-F5344CB8AC3E}">
        <p14:creationId xmlns:p14="http://schemas.microsoft.com/office/powerpoint/2010/main" val="1881676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3-step process</a:t>
            </a:r>
          </a:p>
        </p:txBody>
      </p:sp>
      <p:sp>
        <p:nvSpPr>
          <p:cNvPr id="5" name="Content Placeholder 4"/>
          <p:cNvSpPr>
            <a:spLocks noGrp="1"/>
          </p:cNvSpPr>
          <p:nvPr>
            <p:ph idx="1"/>
          </p:nvPr>
        </p:nvSpPr>
        <p:spPr>
          <a:xfrm>
            <a:off x="457200" y="1752605"/>
            <a:ext cx="8229600" cy="2144486"/>
          </a:xfrm>
        </p:spPr>
        <p:txBody>
          <a:bodyPr/>
          <a:lstStyle/>
          <a:p>
            <a:pPr marL="0" indent="0">
              <a:buNone/>
            </a:pPr>
            <a:r>
              <a:rPr lang="en-US" dirty="0"/>
              <a:t>The following slides shows a 3-step process for transforming any context-free grammar into an equivalent grammar in Chomsky Normal Form.</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3467520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replace terminals </a:t>
            </a:r>
            <a:br>
              <a:rPr lang="en-US" dirty="0"/>
            </a:br>
            <a:r>
              <a:rPr lang="en-US" dirty="0"/>
              <a:t>mixed in with non-terminals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TextBox 4"/>
          <p:cNvSpPr txBox="1"/>
          <p:nvPr/>
        </p:nvSpPr>
        <p:spPr>
          <a:xfrm>
            <a:off x="2328458" y="4582504"/>
            <a:ext cx="1486304" cy="584775"/>
          </a:xfrm>
          <a:prstGeom prst="rect">
            <a:avLst/>
          </a:prstGeom>
          <a:noFill/>
          <a:ln>
            <a:solidFill>
              <a:schemeClr val="dk1">
                <a:shade val="95000"/>
                <a:satMod val="10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Times New Roman"/>
                <a:ea typeface="+mn-ea"/>
                <a:cs typeface="+mn-cs"/>
              </a:rPr>
              <a:t>Q </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3200" b="0" i="0" u="none" strike="noStrike" kern="1200" cap="none" spc="0" normalizeH="0" baseline="0" noProof="0" dirty="0" err="1">
                <a:ln>
                  <a:noFill/>
                </a:ln>
                <a:solidFill>
                  <a:srgbClr val="FFFFFF"/>
                </a:solidFill>
                <a:effectLst/>
                <a:uLnTx/>
                <a:uFillTx/>
                <a:latin typeface="Times New Roman"/>
                <a:ea typeface="+mn-ea"/>
                <a:cs typeface="+mn-cs"/>
              </a:rPr>
              <a:t>a</a:t>
            </a:r>
            <a:r>
              <a:rPr kumimoji="0" lang="en-US" sz="3200" b="0" i="0" u="none" strike="noStrike" kern="1200" cap="none" spc="0" normalizeH="0" baseline="0" noProof="0" dirty="0" err="1">
                <a:ln>
                  <a:noFill/>
                </a:ln>
                <a:solidFill>
                  <a:srgbClr val="FFFFFF"/>
                </a:solidFill>
                <a:effectLst/>
                <a:uLnTx/>
                <a:uFillTx/>
                <a:latin typeface="Times New Roman"/>
                <a:ea typeface="Verdana" panose="020B0604030504040204" pitchFamily="34" charset="0"/>
                <a:cs typeface="Arial" panose="020B0604020202020204" pitchFamily="34" charset="0"/>
              </a:rPr>
              <a:t>P</a:t>
            </a:r>
            <a:endParaRPr kumimoji="0" lang="en-US" sz="32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6" name="TextBox 5"/>
          <p:cNvSpPr txBox="1"/>
          <p:nvPr/>
        </p:nvSpPr>
        <p:spPr>
          <a:xfrm>
            <a:off x="5474471" y="4582504"/>
            <a:ext cx="1665841" cy="107721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Times New Roman"/>
                <a:ea typeface="+mn-ea"/>
                <a:cs typeface="+mn-cs"/>
              </a:rPr>
              <a:t>Q </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3200" b="0" i="0" u="none" strike="noStrike" kern="1200" cap="none" spc="0" normalizeH="0" baseline="0" noProof="0" dirty="0">
                <a:ln>
                  <a:noFill/>
                </a:ln>
                <a:solidFill>
                  <a:srgbClr val="FFFFFF"/>
                </a:solidFill>
                <a:effectLst/>
                <a:uLnTx/>
                <a:uFillTx/>
                <a:latin typeface="Times New Roman"/>
                <a:ea typeface="+mn-ea"/>
                <a:cs typeface="+mn-cs"/>
              </a:rPr>
              <a:t>A</a:t>
            </a:r>
            <a:r>
              <a:rPr kumimoji="0" lang="en-US" sz="3200" b="0" i="0" u="none" strike="noStrike" kern="1200" cap="none" spc="0" normalizeH="0" baseline="-25000" noProof="0" dirty="0">
                <a:ln>
                  <a:noFill/>
                </a:ln>
                <a:solidFill>
                  <a:srgbClr val="FFFFFF"/>
                </a:solidFill>
                <a:effectLst/>
                <a:uLnTx/>
                <a:uFillTx/>
                <a:latin typeface="Times New Roman"/>
                <a:ea typeface="+mn-ea"/>
                <a:cs typeface="+mn-cs"/>
              </a:rPr>
              <a:t>1</a:t>
            </a:r>
            <a:r>
              <a:rPr kumimoji="0" lang="en-US" sz="32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A</a:t>
            </a:r>
            <a:r>
              <a:rPr kumimoji="0" lang="en-US" sz="3200" b="0" i="0" u="none" strike="noStrike" kern="1200" cap="none" spc="0" normalizeH="0" baseline="-25000" noProof="0" dirty="0">
                <a:ln>
                  <a:noFill/>
                </a:ln>
                <a:solidFill>
                  <a:srgbClr val="FFFFFF"/>
                </a:solidFill>
                <a:effectLst/>
                <a:uLnTx/>
                <a:uFillTx/>
                <a:latin typeface="Times New Roman"/>
                <a:ea typeface="+mn-ea"/>
                <a:cs typeface="+mn-cs"/>
              </a:rPr>
              <a:t>1</a:t>
            </a:r>
            <a:r>
              <a:rPr kumimoji="0" lang="en-US" sz="32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3200" b="0" i="0" u="none" strike="noStrike" kern="1200" cap="none" spc="0" normalizeH="0" baseline="0" noProof="0" dirty="0">
                <a:ln>
                  <a:noFill/>
                </a:ln>
                <a:solidFill>
                  <a:srgbClr val="FFFFFF"/>
                </a:solidFill>
                <a:effectLst/>
                <a:uLnTx/>
                <a:uFillTx/>
                <a:latin typeface="Times New Roman"/>
                <a:ea typeface="+mn-ea"/>
                <a:cs typeface="+mn-cs"/>
              </a:rPr>
              <a:t>a</a:t>
            </a:r>
            <a:r>
              <a:rPr kumimoji="0" lang="en-US" sz="32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endParaRPr kumimoji="0" lang="en-US" sz="32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7" name="Right Arrow 6"/>
          <p:cNvSpPr/>
          <p:nvPr/>
        </p:nvSpPr>
        <p:spPr>
          <a:xfrm>
            <a:off x="4288971" y="4767953"/>
            <a:ext cx="816429" cy="353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8" name="TextBox 7"/>
          <p:cNvSpPr txBox="1"/>
          <p:nvPr/>
        </p:nvSpPr>
        <p:spPr>
          <a:xfrm>
            <a:off x="4252946" y="5030739"/>
            <a:ext cx="6347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Step 1</a:t>
            </a:r>
          </a:p>
        </p:txBody>
      </p:sp>
    </p:spTree>
    <p:extLst>
      <p:ext uri="{BB962C8B-B14F-4D97-AF65-F5344CB8AC3E}">
        <p14:creationId xmlns:p14="http://schemas.microsoft.com/office/powerpoint/2010/main" val="199216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5" name="Rectangle 4"/>
          <p:cNvSpPr/>
          <p:nvPr/>
        </p:nvSpPr>
        <p:spPr>
          <a:xfrm>
            <a:off x="2536292" y="1731215"/>
            <a:ext cx="1108060" cy="203132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aCa</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6" name="Rectangle 5"/>
          <p:cNvSpPr/>
          <p:nvPr/>
        </p:nvSpPr>
        <p:spPr>
          <a:xfrm>
            <a:off x="5203358" y="1731221"/>
            <a:ext cx="1354923" cy="258532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CA</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b</a:t>
            </a:r>
            <a:endParaRPr kumimoji="0" lang="en-US" sz="1800" b="1"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7" name="Right Arrow 6"/>
          <p:cNvSpPr/>
          <p:nvPr/>
        </p:nvSpPr>
        <p:spPr>
          <a:xfrm>
            <a:off x="4004436" y="2053667"/>
            <a:ext cx="826465" cy="333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9" name="TextBox 8"/>
          <p:cNvSpPr txBox="1"/>
          <p:nvPr/>
        </p:nvSpPr>
        <p:spPr>
          <a:xfrm>
            <a:off x="3993960" y="2288886"/>
            <a:ext cx="6347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Step 1</a:t>
            </a:r>
          </a:p>
        </p:txBody>
      </p:sp>
      <p:sp>
        <p:nvSpPr>
          <p:cNvPr id="3" name="TextBox 2"/>
          <p:cNvSpPr txBox="1"/>
          <p:nvPr/>
        </p:nvSpPr>
        <p:spPr>
          <a:xfrm>
            <a:off x="979715" y="5018314"/>
            <a:ext cx="755200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Replace the right-hand side, </a:t>
            </a:r>
            <a:r>
              <a:rPr kumimoji="0" lang="en-US" sz="1800" b="0" i="0" u="none" strike="noStrike" kern="1200" cap="none" spc="0" normalizeH="0" baseline="0" noProof="0" dirty="0" err="1">
                <a:ln>
                  <a:noFill/>
                </a:ln>
                <a:solidFill>
                  <a:srgbClr val="FFFFFF"/>
                </a:solidFill>
                <a:effectLst/>
                <a:uLnTx/>
                <a:uFillTx/>
                <a:latin typeface="Times New Roman"/>
                <a:ea typeface="+mn-ea"/>
                <a:cs typeface="+mn-cs"/>
              </a:rPr>
              <a:t>aCa</a:t>
            </a:r>
            <a:r>
              <a:rPr kumimoji="0" lang="en-US" sz="1800" b="0" i="0" u="none" strike="noStrike" kern="1200" cap="none" spc="0" normalizeH="0" baseline="0" noProof="0" dirty="0">
                <a:ln>
                  <a:noFill/>
                </a:ln>
                <a:solidFill>
                  <a:srgbClr val="FFFFFF"/>
                </a:solidFill>
                <a:effectLst/>
                <a:uLnTx/>
                <a:uFillTx/>
                <a:latin typeface="Times New Roman"/>
                <a:ea typeface="+mn-ea"/>
                <a:cs typeface="+mn-cs"/>
              </a:rPr>
              <a:t>, by </a:t>
            </a:r>
            <a:r>
              <a:rPr kumimoji="0" lang="en-US" sz="1800" b="0" i="0" u="none" strike="noStrike" kern="1200" cap="none" spc="0" normalizeH="0" baseline="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CA</a:t>
            </a:r>
            <a:r>
              <a:rPr kumimoji="0" lang="en-US" sz="1800" b="0" i="0" u="none" strike="noStrike" kern="1200" cap="none" spc="0" normalizeH="0" baseline="-2500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Times New Roman"/>
                <a:ea typeface="+mn-ea"/>
                <a:cs typeface="+mn-cs"/>
              </a:rPr>
              <a:t> and then add a new rule </a:t>
            </a:r>
            <a:r>
              <a:rPr kumimoji="0" lang="en-US" sz="1800" b="0" i="0" u="none" strike="noStrike" kern="1200" cap="none" spc="0" normalizeH="0" baseline="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Replace the right-hand side, </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bB</a:t>
            </a:r>
            <a:r>
              <a:rPr kumimoji="0" lang="en-US" sz="1800" b="0" i="0" u="none" strike="noStrike" kern="1200" cap="none" spc="0" normalizeH="0" baseline="0" noProof="0" dirty="0">
                <a:ln>
                  <a:noFill/>
                </a:ln>
                <a:solidFill>
                  <a:srgbClr val="FFFFFF"/>
                </a:solidFill>
                <a:effectLst/>
                <a:uLnTx/>
                <a:uFillTx/>
                <a:latin typeface="Times New Roman"/>
                <a:ea typeface="+mn-ea"/>
                <a:cs typeface="+mn-cs"/>
              </a:rPr>
              <a:t>, by </a:t>
            </a:r>
            <a:r>
              <a:rPr kumimoji="0" lang="en-US" sz="1800" b="0" i="0" u="none" strike="noStrike" kern="1200" cap="none" spc="0" normalizeH="0" baseline="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0" noProof="0" dirty="0">
                <a:ln>
                  <a:noFill/>
                </a:ln>
                <a:solidFill>
                  <a:srgbClr val="FFFFFF"/>
                </a:solidFill>
                <a:effectLst/>
                <a:uLnTx/>
                <a:uFillTx/>
                <a:latin typeface="Times New Roman"/>
                <a:ea typeface="+mn-ea"/>
                <a:cs typeface="+mn-cs"/>
              </a:rPr>
              <a:t> and then add a new rule </a:t>
            </a:r>
            <a:r>
              <a:rPr kumimoji="0" lang="en-US" sz="1800" b="0" i="0" u="none" strike="noStrike" kern="1200" cap="none" spc="0" normalizeH="0" baseline="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00"/>
                </a:solidFill>
                <a:effectLst/>
                <a:uLnTx/>
                <a:uFillTx/>
                <a:latin typeface="Arial" panose="020B0604020202020204" pitchFamily="34" charset="0"/>
                <a:ea typeface="Verdana" panose="020B0604030504040204" pitchFamily="34" charset="0"/>
                <a:cs typeface="Arial" panose="020B0604020202020204" pitchFamily="34" charset="0"/>
              </a:rPr>
              <a:t> → b</a:t>
            </a:r>
          </a:p>
        </p:txBody>
      </p:sp>
      <p:sp>
        <p:nvSpPr>
          <p:cNvPr id="8" name="Rectangle 7"/>
          <p:cNvSpPr/>
          <p:nvPr/>
        </p:nvSpPr>
        <p:spPr>
          <a:xfrm>
            <a:off x="2536292" y="2075439"/>
            <a:ext cx="1108060" cy="254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9" name="Rectangle 18"/>
          <p:cNvSpPr/>
          <p:nvPr/>
        </p:nvSpPr>
        <p:spPr>
          <a:xfrm>
            <a:off x="5219795" y="2075439"/>
            <a:ext cx="1338486" cy="264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20" name="Rectangle 19"/>
          <p:cNvSpPr/>
          <p:nvPr/>
        </p:nvSpPr>
        <p:spPr>
          <a:xfrm>
            <a:off x="5203358" y="3708110"/>
            <a:ext cx="903528" cy="608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22" name="Rectangle 21"/>
          <p:cNvSpPr/>
          <p:nvPr/>
        </p:nvSpPr>
        <p:spPr>
          <a:xfrm>
            <a:off x="2536288" y="2608849"/>
            <a:ext cx="1108060" cy="254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23" name="Rectangle 22"/>
          <p:cNvSpPr/>
          <p:nvPr/>
        </p:nvSpPr>
        <p:spPr>
          <a:xfrm>
            <a:off x="5219791" y="2619735"/>
            <a:ext cx="1072152" cy="243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137850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8995FEB-5CAC-4E2F-9807-ECAF8011D4F3}"/>
              </a:ext>
            </a:extLst>
          </p:cNvPr>
          <p:cNvSpPr>
            <a:spLocks noGrp="1"/>
          </p:cNvSpPr>
          <p:nvPr>
            <p:ph type="title"/>
          </p:nvPr>
        </p:nvSpPr>
        <p:spPr/>
        <p:txBody>
          <a:bodyPr/>
          <a:lstStyle/>
          <a:p>
            <a:r>
              <a:rPr lang="en-US" altLang="en-US" dirty="0"/>
              <a:t>Ambiguity &amp; Ambiguous Grammar</a:t>
            </a:r>
          </a:p>
        </p:txBody>
      </p:sp>
      <p:sp>
        <p:nvSpPr>
          <p:cNvPr id="16387" name="Content Placeholder 2">
            <a:extLst>
              <a:ext uri="{FF2B5EF4-FFF2-40B4-BE49-F238E27FC236}">
                <a16:creationId xmlns:a16="http://schemas.microsoft.com/office/drawing/2014/main" id="{CE5E33D5-701C-4F1E-912E-C35FC0866079}"/>
              </a:ext>
            </a:extLst>
          </p:cNvPr>
          <p:cNvSpPr>
            <a:spLocks noGrp="1"/>
          </p:cNvSpPr>
          <p:nvPr>
            <p:ph idx="1"/>
          </p:nvPr>
        </p:nvSpPr>
        <p:spPr>
          <a:xfrm>
            <a:off x="671514" y="2349910"/>
            <a:ext cx="7447935" cy="4648200"/>
          </a:xfrm>
        </p:spPr>
        <p:txBody>
          <a:bodyPr/>
          <a:lstStyle/>
          <a:p>
            <a:pPr algn="just"/>
            <a:r>
              <a:rPr lang="en-US" altLang="en-US" sz="2600" dirty="0"/>
              <a:t>Parse trees and syntax trees uniquely express the structure of syntax, as do leftmost and rightmost derivations, but not derivations in general</a:t>
            </a:r>
          </a:p>
          <a:p>
            <a:pPr algn="just"/>
            <a:r>
              <a:rPr lang="en-US" altLang="en-US" sz="2600" dirty="0"/>
              <a:t>It is possible for a grammar to permit a string to have more than one parse tree</a:t>
            </a:r>
          </a:p>
          <a:p>
            <a:pPr algn="just"/>
            <a:r>
              <a:rPr lang="en-US" altLang="en-US" sz="2600" dirty="0"/>
              <a:t>A grammar that generates a string with two distinct parse trees is called </a:t>
            </a:r>
            <a:r>
              <a:rPr lang="en-US" altLang="en-US" sz="2600" b="1" dirty="0"/>
              <a:t>ambiguous grammar</a:t>
            </a:r>
          </a:p>
        </p:txBody>
      </p:sp>
      <p:sp>
        <p:nvSpPr>
          <p:cNvPr id="16388" name="Slide Number Placeholder 3">
            <a:extLst>
              <a:ext uri="{FF2B5EF4-FFF2-40B4-BE49-F238E27FC236}">
                <a16:creationId xmlns:a16="http://schemas.microsoft.com/office/drawing/2014/main" id="{B22B788D-0F41-467A-A2C7-94C3D11596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EC4F638-C2BF-4123-90A6-D828982AFAAA}" type="slidenum">
              <a:rPr lang="ar-SA" altLang="en-US" sz="1200">
                <a:latin typeface="Garamond" panose="02020404030301010803" pitchFamily="18" charset="0"/>
              </a:rPr>
              <a:pPr>
                <a:spcBef>
                  <a:spcPct val="0"/>
                </a:spcBef>
                <a:buClrTx/>
                <a:buSzTx/>
                <a:buFontTx/>
                <a:buNone/>
              </a:pPr>
              <a:t>2</a:t>
            </a:fld>
            <a:endParaRPr lang="en-US" altLang="en-US" sz="1200">
              <a:latin typeface="Garamond" panose="020204040303010108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convert sequence of non-terminals to pairs of non-terminals</a:t>
            </a:r>
          </a:p>
        </p:txBody>
      </p:sp>
      <p:sp>
        <p:nvSpPr>
          <p:cNvPr id="3" name="Content Placeholder 2"/>
          <p:cNvSpPr>
            <a:spLocks noGrp="1"/>
          </p:cNvSpPr>
          <p:nvPr>
            <p:ph idx="1"/>
          </p:nvPr>
        </p:nvSpPr>
        <p:spPr>
          <a:xfrm>
            <a:off x="457200" y="1850579"/>
            <a:ext cx="8229600" cy="2677885"/>
          </a:xfrm>
        </p:spPr>
        <p:txBody>
          <a:bodyPr>
            <a:normAutofit fontScale="85000" lnSpcReduction="20000"/>
          </a:bodyPr>
          <a:lstStyle/>
          <a:p>
            <a:r>
              <a:rPr lang="en-US" dirty="0"/>
              <a:t>For every rule with a right-hand side that contains 3 or more non-terminals, replace all non-terminals but the first by </a:t>
            </a:r>
            <a:r>
              <a:rPr lang="en-US" dirty="0">
                <a:latin typeface="Cambria Math" panose="02040503050406030204" pitchFamily="18" charset="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i</a:t>
            </a:r>
            <a:r>
              <a:rPr lang="en-US" dirty="0"/>
              <a:t> and then add a new rule where </a:t>
            </a:r>
            <a:r>
              <a:rPr lang="en-US" dirty="0">
                <a:latin typeface="Cambria Math" panose="02040503050406030204" pitchFamily="18" charset="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i</a:t>
            </a:r>
            <a:r>
              <a:rPr lang="en-US" dirty="0"/>
              <a:t> has as its right-hand side those non-terminals that were replaced by </a:t>
            </a:r>
            <a:r>
              <a:rPr lang="en-US" dirty="0">
                <a:latin typeface="Cambria Math" panose="02040503050406030204" pitchFamily="18" charset="0"/>
                <a:ea typeface="Cambria Math" panose="02040503050406030204" pitchFamily="18" charset="0"/>
              </a:rPr>
              <a:t>X</a:t>
            </a:r>
            <a:r>
              <a:rPr lang="en-US" baseline="-25000" dirty="0">
                <a:latin typeface="Cambria Math" panose="02040503050406030204" pitchFamily="18" charset="0"/>
                <a:ea typeface="Cambria Math" panose="02040503050406030204" pitchFamily="18" charset="0"/>
              </a:rPr>
              <a:t>i</a:t>
            </a:r>
            <a:r>
              <a:rPr lang="en-US" dirty="0"/>
              <a:t> </a:t>
            </a:r>
          </a:p>
          <a:p>
            <a:r>
              <a:rPr lang="en-US" dirty="0">
                <a:sym typeface="Wingdings" panose="05000000000000000000" pitchFamily="2" charset="2"/>
              </a:rPr>
              <a:t>Repeatedly apply Step 2 until there are no rules with more than two non-terminals on the right-hand side.</a:t>
            </a:r>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TextBox 4"/>
          <p:cNvSpPr txBox="1"/>
          <p:nvPr/>
        </p:nvSpPr>
        <p:spPr>
          <a:xfrm>
            <a:off x="891513" y="4614666"/>
            <a:ext cx="1957587" cy="523220"/>
          </a:xfrm>
          <a:prstGeom prst="rect">
            <a:avLst/>
          </a:prstGeom>
          <a:noFill/>
          <a:ln>
            <a:solidFill>
              <a:schemeClr val="dk1">
                <a:shade val="95000"/>
                <a:satMod val="10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mn-ea"/>
                <a:cs typeface="+mn-cs"/>
              </a:rPr>
              <a:t>Q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ABCDE</a:t>
            </a:r>
          </a:p>
        </p:txBody>
      </p:sp>
      <p:sp>
        <p:nvSpPr>
          <p:cNvPr id="6" name="TextBox 5"/>
          <p:cNvSpPr txBox="1"/>
          <p:nvPr/>
        </p:nvSpPr>
        <p:spPr>
          <a:xfrm>
            <a:off x="4157270" y="4614661"/>
            <a:ext cx="1531188" cy="181588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mn-ea"/>
                <a:cs typeface="+mn-cs"/>
              </a:rPr>
              <a:t>Q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A</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1</a:t>
            </a:r>
            <a:endPar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1</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B</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2</a:t>
            </a:r>
            <a:endPar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2</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C</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3</a:t>
            </a:r>
            <a:endPar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3</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DE</a:t>
            </a:r>
            <a:endParaRPr kumimoji="0" lang="en-US" sz="28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8" name="Right Arrow 7"/>
          <p:cNvSpPr/>
          <p:nvPr/>
        </p:nvSpPr>
        <p:spPr>
          <a:xfrm>
            <a:off x="3100898" y="4709851"/>
            <a:ext cx="826465" cy="333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9" name="TextBox 8"/>
          <p:cNvSpPr txBox="1"/>
          <p:nvPr/>
        </p:nvSpPr>
        <p:spPr>
          <a:xfrm>
            <a:off x="3090422" y="4988614"/>
            <a:ext cx="6347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Step 2</a:t>
            </a:r>
          </a:p>
        </p:txBody>
      </p:sp>
    </p:spTree>
    <p:extLst>
      <p:ext uri="{BB962C8B-B14F-4D97-AF65-F5344CB8AC3E}">
        <p14:creationId xmlns:p14="http://schemas.microsoft.com/office/powerpoint/2010/main" val="239082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Repeatedly apply step 2</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TextBox 5"/>
          <p:cNvSpPr txBox="1"/>
          <p:nvPr/>
        </p:nvSpPr>
        <p:spPr>
          <a:xfrm>
            <a:off x="459454" y="1838803"/>
            <a:ext cx="1957587" cy="523220"/>
          </a:xfrm>
          <a:prstGeom prst="rect">
            <a:avLst/>
          </a:prstGeom>
          <a:noFill/>
          <a:ln>
            <a:solidFill>
              <a:schemeClr val="dk1">
                <a:shade val="95000"/>
                <a:satMod val="10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mn-ea"/>
                <a:cs typeface="+mn-cs"/>
              </a:rPr>
              <a:t>Q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ABCDE</a:t>
            </a:r>
          </a:p>
        </p:txBody>
      </p:sp>
      <p:sp>
        <p:nvSpPr>
          <p:cNvPr id="7" name="TextBox 6"/>
          <p:cNvSpPr txBox="1"/>
          <p:nvPr/>
        </p:nvSpPr>
        <p:spPr>
          <a:xfrm>
            <a:off x="3725211" y="1838798"/>
            <a:ext cx="1814920" cy="954107"/>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mn-ea"/>
                <a:cs typeface="+mn-cs"/>
              </a:rPr>
              <a:t>Q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A</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1</a:t>
            </a:r>
            <a:endPar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1</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BCDE</a:t>
            </a:r>
          </a:p>
        </p:txBody>
      </p:sp>
      <p:sp>
        <p:nvSpPr>
          <p:cNvPr id="8" name="Right Arrow 7"/>
          <p:cNvSpPr/>
          <p:nvPr/>
        </p:nvSpPr>
        <p:spPr>
          <a:xfrm>
            <a:off x="2668839" y="1933988"/>
            <a:ext cx="826465" cy="333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9" name="TextBox 8"/>
          <p:cNvSpPr txBox="1"/>
          <p:nvPr/>
        </p:nvSpPr>
        <p:spPr>
          <a:xfrm>
            <a:off x="2658363" y="2212751"/>
            <a:ext cx="6347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Step 2</a:t>
            </a:r>
          </a:p>
        </p:txBody>
      </p:sp>
      <p:sp>
        <p:nvSpPr>
          <p:cNvPr id="10" name="TextBox 9"/>
          <p:cNvSpPr txBox="1"/>
          <p:nvPr/>
        </p:nvSpPr>
        <p:spPr>
          <a:xfrm>
            <a:off x="6827717" y="1838794"/>
            <a:ext cx="1619354" cy="1384995"/>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mn-ea"/>
                <a:cs typeface="+mn-cs"/>
              </a:rPr>
              <a:t>Q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A</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1</a:t>
            </a:r>
            <a:endPar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1</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B</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2</a:t>
            </a:r>
            <a:endPar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2</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CDE</a:t>
            </a:r>
          </a:p>
        </p:txBody>
      </p:sp>
      <p:sp>
        <p:nvSpPr>
          <p:cNvPr id="11" name="Right Arrow 10"/>
          <p:cNvSpPr/>
          <p:nvPr/>
        </p:nvSpPr>
        <p:spPr>
          <a:xfrm>
            <a:off x="5771345" y="1933984"/>
            <a:ext cx="826465" cy="333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2" name="TextBox 11"/>
          <p:cNvSpPr txBox="1"/>
          <p:nvPr/>
        </p:nvSpPr>
        <p:spPr>
          <a:xfrm>
            <a:off x="5760869" y="2212747"/>
            <a:ext cx="6347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Step 2</a:t>
            </a:r>
          </a:p>
        </p:txBody>
      </p:sp>
      <p:sp>
        <p:nvSpPr>
          <p:cNvPr id="13" name="Right Arrow 12"/>
          <p:cNvSpPr/>
          <p:nvPr/>
        </p:nvSpPr>
        <p:spPr>
          <a:xfrm rot="5400000">
            <a:off x="7252573" y="3675698"/>
            <a:ext cx="826465" cy="333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4" name="TextBox 13"/>
          <p:cNvSpPr txBox="1"/>
          <p:nvPr/>
        </p:nvSpPr>
        <p:spPr>
          <a:xfrm>
            <a:off x="6938782" y="3553938"/>
            <a:ext cx="6347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Step 2</a:t>
            </a:r>
          </a:p>
        </p:txBody>
      </p:sp>
      <p:sp>
        <p:nvSpPr>
          <p:cNvPr id="15" name="TextBox 14"/>
          <p:cNvSpPr txBox="1"/>
          <p:nvPr/>
        </p:nvSpPr>
        <p:spPr>
          <a:xfrm>
            <a:off x="6838599" y="4451430"/>
            <a:ext cx="1531188" cy="181588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mn-ea"/>
                <a:cs typeface="+mn-cs"/>
              </a:rPr>
              <a:t>Q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A</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1</a:t>
            </a:r>
            <a:endPar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1</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B</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2</a:t>
            </a:r>
            <a:endPar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2</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C</a:t>
            </a:r>
            <a:r>
              <a:rPr kumimoji="0" lang="en-US" sz="2800" b="0" i="0" u="none" strike="noStrike" kern="1200" cap="none" spc="0" normalizeH="0" baseline="0" noProof="0" dirty="0">
                <a:ln>
                  <a:noFill/>
                </a:ln>
                <a:solidFill>
                  <a:srgbClr val="FFFFFF"/>
                </a:solidFill>
                <a:effectLst/>
                <a:uLnTx/>
                <a:uFillTx/>
                <a:latin typeface="Times New Roman"/>
                <a:ea typeface="+mn-ea"/>
                <a:cs typeface="+mn-cs"/>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3</a:t>
            </a:r>
            <a:endPar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X</a:t>
            </a:r>
            <a:r>
              <a:rPr kumimoji="0" lang="en-US" sz="2800" b="0" i="0" u="none" strike="noStrike" kern="1200" cap="none" spc="0" normalizeH="0" baseline="-25000" noProof="0" dirty="0">
                <a:ln>
                  <a:noFill/>
                </a:ln>
                <a:solidFill>
                  <a:srgbClr val="FFFFFF"/>
                </a:solidFill>
                <a:effectLst/>
                <a:uLnTx/>
                <a:uFillTx/>
                <a:latin typeface="Times New Roman"/>
                <a:ea typeface="+mn-ea"/>
                <a:cs typeface="+mn-cs"/>
              </a:rPr>
              <a:t>3</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2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DE</a:t>
            </a:r>
            <a:endParaRPr kumimoji="0" lang="en-US" sz="2800" b="0" i="0" u="none" strike="noStrike" kern="1200" cap="none" spc="0" normalizeH="0" baseline="0" noProof="0" dirty="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3537448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step 2 to a grammar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6" name="Rectangle 5"/>
          <p:cNvSpPr/>
          <p:nvPr/>
        </p:nvSpPr>
        <p:spPr>
          <a:xfrm>
            <a:off x="2351285" y="1774770"/>
            <a:ext cx="1354923" cy="258532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CA</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b</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12" name="Rectangle 11"/>
          <p:cNvSpPr/>
          <p:nvPr/>
        </p:nvSpPr>
        <p:spPr>
          <a:xfrm>
            <a:off x="5388516" y="1774764"/>
            <a:ext cx="1200970" cy="286232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CA</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1"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13" name="Right Arrow 12"/>
          <p:cNvSpPr/>
          <p:nvPr/>
        </p:nvSpPr>
        <p:spPr>
          <a:xfrm>
            <a:off x="4076439" y="2314936"/>
            <a:ext cx="826465" cy="333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4" name="TextBox 13"/>
          <p:cNvSpPr txBox="1"/>
          <p:nvPr/>
        </p:nvSpPr>
        <p:spPr>
          <a:xfrm>
            <a:off x="4055077" y="2550155"/>
            <a:ext cx="6412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Step 2</a:t>
            </a:r>
          </a:p>
        </p:txBody>
      </p:sp>
      <p:sp>
        <p:nvSpPr>
          <p:cNvPr id="19" name="TextBox 18"/>
          <p:cNvSpPr txBox="1"/>
          <p:nvPr/>
        </p:nvSpPr>
        <p:spPr>
          <a:xfrm>
            <a:off x="979715" y="5246920"/>
            <a:ext cx="77904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Replace the right-hand side, </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CA</a:t>
            </a:r>
            <a:r>
              <a:rPr kumimoji="0" lang="en-US" sz="1800" b="0" i="0" u="none" strike="noStrike" kern="1200" cap="none" spc="0" normalizeH="0" baseline="-2500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Times New Roman"/>
                <a:ea typeface="+mn-ea"/>
                <a:cs typeface="+mn-cs"/>
              </a:rPr>
              <a:t>, by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Times New Roman"/>
                <a:ea typeface="+mn-ea"/>
                <a:cs typeface="+mn-cs"/>
              </a:rPr>
              <a:t>and then add a new rule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CA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3" name="Rectangle 2"/>
          <p:cNvSpPr/>
          <p:nvPr/>
        </p:nvSpPr>
        <p:spPr>
          <a:xfrm>
            <a:off x="2351285" y="2079177"/>
            <a:ext cx="1354923" cy="315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4"/>
          <p:cNvSpPr/>
          <p:nvPr/>
        </p:nvSpPr>
        <p:spPr>
          <a:xfrm>
            <a:off x="5388516" y="2079177"/>
            <a:ext cx="1121141" cy="315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7" name="Rectangle 6"/>
          <p:cNvSpPr/>
          <p:nvPr/>
        </p:nvSpPr>
        <p:spPr>
          <a:xfrm>
            <a:off x="5388516" y="4267206"/>
            <a:ext cx="1200970" cy="369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328591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kinds of rules remain</a:t>
            </a:r>
          </a:p>
        </p:txBody>
      </p:sp>
      <p:sp>
        <p:nvSpPr>
          <p:cNvPr id="3" name="Content Placeholder 2"/>
          <p:cNvSpPr>
            <a:spLocks noGrp="1"/>
          </p:cNvSpPr>
          <p:nvPr>
            <p:ph idx="1"/>
          </p:nvPr>
        </p:nvSpPr>
        <p:spPr>
          <a:xfrm>
            <a:off x="457200" y="1774376"/>
            <a:ext cx="8229600" cy="2764971"/>
          </a:xfrm>
        </p:spPr>
        <p:txBody>
          <a:bodyPr/>
          <a:lstStyle/>
          <a:p>
            <a:pPr marL="0" indent="0">
              <a:buNone/>
            </a:pPr>
            <a:r>
              <a:rPr lang="en-US" dirty="0"/>
              <a:t>After performing steps 1 and 2, the resulting grammar has three kinds of rules:</a:t>
            </a:r>
          </a:p>
          <a:p>
            <a:pPr marL="971550" lvl="1" indent="-514350">
              <a:buFont typeface="+mj-lt"/>
              <a:buAutoNum type="arabicParenR"/>
            </a:pPr>
            <a:r>
              <a:rPr lang="en-US" dirty="0"/>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a</a:t>
            </a:r>
          </a:p>
          <a:p>
            <a:pPr marL="971550" lvl="1" indent="-514350">
              <a:buFont typeface="+mj-lt"/>
              <a:buAutoNum type="arabicParenR"/>
            </a:pPr>
            <a:r>
              <a:rPr lang="en-US" dirty="0">
                <a:sym typeface="Wingdings" panose="05000000000000000000" pitchFamily="2" charset="2"/>
              </a:rPr>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a:t>
            </a:r>
          </a:p>
          <a:p>
            <a:pPr marL="971550" lvl="1" indent="-514350">
              <a:buFont typeface="+mj-lt"/>
              <a:buAutoNum type="arabicParenR"/>
            </a:pPr>
            <a:r>
              <a:rPr lang="en-US" dirty="0">
                <a:sym typeface="Wingdings" panose="05000000000000000000" pitchFamily="2" charset="2"/>
              </a:rPr>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YZ</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3091050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the form: </a:t>
            </a:r>
            <a:r>
              <a:rPr lang="en-US" b="1" dirty="0"/>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t> a</a:t>
            </a:r>
            <a:endParaRPr lang="en-US" dirty="0"/>
          </a:p>
        </p:txBody>
      </p:sp>
      <p:sp>
        <p:nvSpPr>
          <p:cNvPr id="3" name="Content Placeholder 2"/>
          <p:cNvSpPr>
            <a:spLocks noGrp="1"/>
          </p:cNvSpPr>
          <p:nvPr>
            <p:ph idx="1"/>
          </p:nvPr>
        </p:nvSpPr>
        <p:spPr>
          <a:xfrm>
            <a:off x="457200" y="1600200"/>
            <a:ext cx="2492829" cy="1796143"/>
          </a:xfrm>
        </p:spPr>
        <p:txBody>
          <a:bodyPr/>
          <a:lstStyle/>
          <a:p>
            <a:pPr marL="971550" lvl="1" indent="-514350">
              <a:buFont typeface="+mj-lt"/>
              <a:buAutoNum type="arabicParenR"/>
            </a:pPr>
            <a:r>
              <a:rPr lang="en-US" dirty="0"/>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a</a:t>
            </a:r>
          </a:p>
          <a:p>
            <a:pPr marL="971550" lvl="1" indent="-514350">
              <a:buFont typeface="+mj-lt"/>
              <a:buAutoNum type="arabicParenR"/>
            </a:pPr>
            <a:r>
              <a:rPr lang="en-US" dirty="0">
                <a:sym typeface="Wingdings" panose="05000000000000000000" pitchFamily="2" charset="2"/>
              </a:rPr>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a:t>
            </a:r>
          </a:p>
          <a:p>
            <a:pPr marL="971550" lvl="1" indent="-514350">
              <a:buFont typeface="+mj-lt"/>
              <a:buAutoNum type="arabicParenR"/>
            </a:pPr>
            <a:r>
              <a:rPr lang="en-US" dirty="0">
                <a:sym typeface="Wingdings" panose="05000000000000000000" pitchFamily="2" charset="2"/>
              </a:rPr>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YZ</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4"/>
          <p:cNvSpPr/>
          <p:nvPr/>
        </p:nvSpPr>
        <p:spPr>
          <a:xfrm>
            <a:off x="5038403" y="1600586"/>
            <a:ext cx="1200970" cy="286232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CA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p:txBody>
      </p:sp>
      <p:cxnSp>
        <p:nvCxnSpPr>
          <p:cNvPr id="7" name="Straight Arrow Connector 6"/>
          <p:cNvCxnSpPr/>
          <p:nvPr/>
        </p:nvCxnSpPr>
        <p:spPr>
          <a:xfrm>
            <a:off x="2492829" y="1861457"/>
            <a:ext cx="2545574"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492829" y="1861457"/>
            <a:ext cx="2545574" cy="979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492829" y="1861457"/>
            <a:ext cx="2545574" cy="1545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492829" y="1861457"/>
            <a:ext cx="2545574" cy="2046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161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the form: </a:t>
            </a:r>
            <a:r>
              <a:rPr lang="en-US" b="1" dirty="0"/>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t> Y</a:t>
            </a:r>
            <a:endParaRPr lang="en-US" dirty="0"/>
          </a:p>
        </p:txBody>
      </p:sp>
      <p:sp>
        <p:nvSpPr>
          <p:cNvPr id="3" name="Content Placeholder 2"/>
          <p:cNvSpPr>
            <a:spLocks noGrp="1"/>
          </p:cNvSpPr>
          <p:nvPr>
            <p:ph idx="1"/>
          </p:nvPr>
        </p:nvSpPr>
        <p:spPr>
          <a:xfrm>
            <a:off x="457200" y="1600200"/>
            <a:ext cx="2492829" cy="1796143"/>
          </a:xfrm>
        </p:spPr>
        <p:txBody>
          <a:bodyPr/>
          <a:lstStyle/>
          <a:p>
            <a:pPr marL="971550" lvl="1" indent="-514350">
              <a:buFont typeface="+mj-lt"/>
              <a:buAutoNum type="arabicParenR"/>
            </a:pPr>
            <a:r>
              <a:rPr lang="en-US" dirty="0"/>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a</a:t>
            </a:r>
          </a:p>
          <a:p>
            <a:pPr marL="971550" lvl="1" indent="-514350">
              <a:buFont typeface="+mj-lt"/>
              <a:buAutoNum type="arabicParenR"/>
            </a:pPr>
            <a:r>
              <a:rPr lang="en-US" dirty="0">
                <a:sym typeface="Wingdings" panose="05000000000000000000" pitchFamily="2" charset="2"/>
              </a:rPr>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a:t>
            </a:r>
          </a:p>
          <a:p>
            <a:pPr marL="971550" lvl="1" indent="-514350">
              <a:buFont typeface="+mj-lt"/>
              <a:buAutoNum type="arabicParenR"/>
            </a:pPr>
            <a:r>
              <a:rPr lang="en-US" dirty="0">
                <a:sym typeface="Wingdings" panose="05000000000000000000" pitchFamily="2" charset="2"/>
              </a:rPr>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YZ</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4"/>
          <p:cNvSpPr/>
          <p:nvPr/>
        </p:nvSpPr>
        <p:spPr>
          <a:xfrm>
            <a:off x="5038403" y="1600586"/>
            <a:ext cx="1200970" cy="286232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CA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p:txBody>
      </p:sp>
      <p:cxnSp>
        <p:nvCxnSpPr>
          <p:cNvPr id="8" name="Straight Arrow Connector 7"/>
          <p:cNvCxnSpPr/>
          <p:nvPr/>
        </p:nvCxnSpPr>
        <p:spPr>
          <a:xfrm>
            <a:off x="2471057" y="2340429"/>
            <a:ext cx="2567346" cy="805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951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the form: </a:t>
            </a:r>
            <a:r>
              <a:rPr lang="en-US" b="1" dirty="0"/>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t> YZ</a:t>
            </a:r>
            <a:endParaRPr lang="en-US" dirty="0"/>
          </a:p>
        </p:txBody>
      </p:sp>
      <p:sp>
        <p:nvSpPr>
          <p:cNvPr id="3" name="Content Placeholder 2"/>
          <p:cNvSpPr>
            <a:spLocks noGrp="1"/>
          </p:cNvSpPr>
          <p:nvPr>
            <p:ph idx="1"/>
          </p:nvPr>
        </p:nvSpPr>
        <p:spPr>
          <a:xfrm>
            <a:off x="457200" y="1600200"/>
            <a:ext cx="2492829" cy="1796143"/>
          </a:xfrm>
        </p:spPr>
        <p:txBody>
          <a:bodyPr/>
          <a:lstStyle/>
          <a:p>
            <a:pPr marL="971550" lvl="1" indent="-514350">
              <a:buFont typeface="+mj-lt"/>
              <a:buAutoNum type="arabicParenR"/>
            </a:pPr>
            <a:r>
              <a:rPr lang="en-US" dirty="0"/>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a</a:t>
            </a:r>
          </a:p>
          <a:p>
            <a:pPr marL="971550" lvl="1" indent="-514350">
              <a:buFont typeface="+mj-lt"/>
              <a:buAutoNum type="arabicParenR"/>
            </a:pPr>
            <a:r>
              <a:rPr lang="en-US" dirty="0">
                <a:sym typeface="Wingdings" panose="05000000000000000000" pitchFamily="2" charset="2"/>
              </a:rPr>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a:t>
            </a:r>
          </a:p>
          <a:p>
            <a:pPr marL="971550" lvl="1" indent="-514350">
              <a:buFont typeface="+mj-lt"/>
              <a:buAutoNum type="arabicParenR"/>
            </a:pPr>
            <a:r>
              <a:rPr lang="en-US" dirty="0">
                <a:sym typeface="Wingdings" panose="05000000000000000000" pitchFamily="2" charset="2"/>
              </a:rPr>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YZ</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4"/>
          <p:cNvSpPr/>
          <p:nvPr/>
        </p:nvSpPr>
        <p:spPr>
          <a:xfrm>
            <a:off x="5038403" y="1600586"/>
            <a:ext cx="1200970" cy="286232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1"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CA</a:t>
            </a:r>
            <a:r>
              <a:rPr kumimoji="0" lang="en-US" sz="1800" b="1"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1</a:t>
            </a:r>
            <a:endParaRPr kumimoji="0" lang="en-US" sz="1800" b="1" i="0" u="none" strike="noStrike" kern="1200" cap="none" spc="0" normalizeH="0" baseline="0" noProof="0" dirty="0">
              <a:ln>
                <a:noFill/>
              </a:ln>
              <a:solidFill>
                <a:srgbClr val="FFFFFF"/>
              </a:solidFill>
              <a:effectLst/>
              <a:uLnTx/>
              <a:uFillTx/>
              <a:latin typeface="Times New Roman"/>
              <a:ea typeface="+mn-ea"/>
              <a:cs typeface="+mn-cs"/>
            </a:endParaRPr>
          </a:p>
        </p:txBody>
      </p:sp>
      <p:cxnSp>
        <p:nvCxnSpPr>
          <p:cNvPr id="8" name="Straight Arrow Connector 7"/>
          <p:cNvCxnSpPr/>
          <p:nvPr/>
        </p:nvCxnSpPr>
        <p:spPr>
          <a:xfrm flipV="1">
            <a:off x="2634343" y="1828800"/>
            <a:ext cx="2404060" cy="1055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34343" y="2079171"/>
            <a:ext cx="2404060" cy="805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634343" y="2612571"/>
            <a:ext cx="2404060" cy="272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34343" y="2884714"/>
            <a:ext cx="2404060" cy="1349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69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rules</a:t>
            </a:r>
          </a:p>
        </p:txBody>
      </p:sp>
      <p:sp>
        <p:nvSpPr>
          <p:cNvPr id="3" name="Content Placeholder 2"/>
          <p:cNvSpPr>
            <a:spLocks noGrp="1"/>
          </p:cNvSpPr>
          <p:nvPr>
            <p:ph idx="1"/>
          </p:nvPr>
        </p:nvSpPr>
        <p:spPr>
          <a:xfrm>
            <a:off x="1077685" y="2699659"/>
            <a:ext cx="7021286" cy="511627"/>
          </a:xfrm>
          <a:ln>
            <a:solidFill>
              <a:schemeClr val="tx1"/>
            </a:solidFill>
          </a:ln>
        </p:spPr>
        <p:txBody>
          <a:bodyPr>
            <a:normAutofit fontScale="77500" lnSpcReduction="20000"/>
          </a:bodyPr>
          <a:lstStyle/>
          <a:p>
            <a:pPr marL="0" indent="0">
              <a:buNone/>
            </a:pPr>
            <a:r>
              <a:rPr lang="en-US" dirty="0">
                <a:sym typeface="Wingdings" panose="05000000000000000000" pitchFamily="2" charset="2"/>
              </a:rPr>
              <a:t>Rules with the form </a:t>
            </a:r>
            <a:r>
              <a:rPr lang="en-US" b="1" dirty="0">
                <a:sym typeface="Wingdings" panose="05000000000000000000" pitchFamily="2" charset="2"/>
              </a:rPr>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sym typeface="Wingdings" panose="05000000000000000000" pitchFamily="2" charset="2"/>
              </a:rPr>
              <a:t> Y</a:t>
            </a:r>
            <a:r>
              <a:rPr lang="en-US" dirty="0">
                <a:sym typeface="Wingdings" panose="05000000000000000000" pitchFamily="2" charset="2"/>
              </a:rPr>
              <a:t> are called </a:t>
            </a:r>
            <a:r>
              <a:rPr lang="en-US" i="1" dirty="0">
                <a:sym typeface="Wingdings" panose="05000000000000000000" pitchFamily="2" charset="2"/>
              </a:rPr>
              <a:t>chain rules</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24529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Chain rules aren’t in </a:t>
            </a:r>
            <a:br>
              <a:rPr lang="en-US" dirty="0"/>
            </a:br>
            <a:r>
              <a:rPr lang="en-US" dirty="0"/>
              <a:t>Chomsky Normal Form</a:t>
            </a:r>
          </a:p>
        </p:txBody>
      </p:sp>
      <p:sp>
        <p:nvSpPr>
          <p:cNvPr id="3" name="Content Placeholder 2"/>
          <p:cNvSpPr>
            <a:spLocks noGrp="1"/>
          </p:cNvSpPr>
          <p:nvPr>
            <p:ph idx="1"/>
          </p:nvPr>
        </p:nvSpPr>
        <p:spPr>
          <a:xfrm>
            <a:off x="457200" y="1915894"/>
            <a:ext cx="8229600" cy="4525963"/>
          </a:xfrm>
        </p:spPr>
        <p:txBody>
          <a:bodyPr>
            <a:normAutofit fontScale="92500"/>
          </a:bodyPr>
          <a:lstStyle/>
          <a:p>
            <a:r>
              <a:rPr lang="en-US" dirty="0"/>
              <a:t>Recall the definition of Chomsky Normal Form:</a:t>
            </a:r>
          </a:p>
          <a:p>
            <a:pPr marL="457200" lvl="1" indent="0">
              <a:buNone/>
            </a:pPr>
            <a:r>
              <a:rPr lang="en-US" dirty="0"/>
              <a:t>A context-free grammar is in </a:t>
            </a:r>
            <a:r>
              <a:rPr lang="en-US" i="1" dirty="0"/>
              <a:t>Chomsky Normal Form</a:t>
            </a:r>
            <a:r>
              <a:rPr lang="en-US" dirty="0"/>
              <a:t> if each rule has one of these forms:</a:t>
            </a:r>
          </a:p>
          <a:p>
            <a:pPr marL="1371600" lvl="2" indent="-514350">
              <a:buFont typeface="+mj-lt"/>
              <a:buAutoNum type="arabicPeriod"/>
            </a:pPr>
            <a:r>
              <a:rPr lang="en-US" dirty="0">
                <a:latin typeface="Cambria Math" panose="02040503050406030204" pitchFamily="18" charset="0"/>
                <a:ea typeface="Cambria Math" panose="02040503050406030204" pitchFamily="18" charset="0"/>
              </a:rPr>
              <a:t>X</a:t>
            </a:r>
            <a:r>
              <a:rPr lang="en-US" dirty="0"/>
              <a:t> </a:t>
            </a:r>
            <a:r>
              <a:rPr lang="en-US" dirty="0">
                <a:latin typeface="Arial" panose="020B0604020202020204" pitchFamily="34" charset="0"/>
                <a:ea typeface="Verdana" panose="020B0604030504040204" pitchFamily="34" charset="0"/>
                <a:cs typeface="Arial" panose="020B0604020202020204" pitchFamily="34" charset="0"/>
              </a:rPr>
              <a:t>→ </a:t>
            </a:r>
            <a:r>
              <a:rPr lang="en-US" dirty="0">
                <a:latin typeface="Cambria Math" panose="02040503050406030204" pitchFamily="18" charset="0"/>
                <a:ea typeface="Cambria Math" panose="02040503050406030204" pitchFamily="18" charset="0"/>
                <a:cs typeface="Arial" panose="020B0604020202020204" pitchFamily="34" charset="0"/>
              </a:rPr>
              <a:t>a</a:t>
            </a:r>
            <a:endParaRPr lang="en-US" dirty="0"/>
          </a:p>
          <a:p>
            <a:pPr marL="1371600" lvl="2" indent="-514350">
              <a:buFont typeface="+mj-lt"/>
              <a:buAutoNum type="arabicPeriod"/>
            </a:pPr>
            <a:r>
              <a:rPr lang="en-US" dirty="0">
                <a:latin typeface="Cambria Math" panose="02040503050406030204" pitchFamily="18" charset="0"/>
                <a:ea typeface="Cambria Math" panose="02040503050406030204" pitchFamily="18" charset="0"/>
              </a:rPr>
              <a:t>X</a:t>
            </a:r>
            <a:r>
              <a:rPr lang="en-US" dirty="0"/>
              <a:t> </a:t>
            </a:r>
            <a:r>
              <a:rPr lang="en-US" dirty="0">
                <a:latin typeface="Arial" panose="020B0604020202020204" pitchFamily="34" charset="0"/>
                <a:ea typeface="Verdana" panose="020B0604030504040204" pitchFamily="34" charset="0"/>
                <a:cs typeface="Arial" panose="020B0604020202020204" pitchFamily="34" charset="0"/>
              </a:rPr>
              <a:t>→ </a:t>
            </a:r>
            <a:r>
              <a:rPr lang="en-US" dirty="0">
                <a:latin typeface="Cambria Math" panose="02040503050406030204" pitchFamily="18" charset="0"/>
                <a:ea typeface="Cambria Math" panose="02040503050406030204" pitchFamily="18" charset="0"/>
                <a:cs typeface="Arial" panose="020B0604020202020204" pitchFamily="34" charset="0"/>
              </a:rPr>
              <a:t>YZ</a:t>
            </a:r>
          </a:p>
          <a:p>
            <a:pPr marL="571500" indent="-514350"/>
            <a:r>
              <a:rPr lang="en-US" dirty="0"/>
              <a:t>Chain rules are of this form: </a:t>
            </a:r>
            <a:r>
              <a:rPr lang="en-US" b="1" dirty="0">
                <a:sym typeface="Wingdings" panose="05000000000000000000" pitchFamily="2" charset="2"/>
              </a:rPr>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sym typeface="Wingdings" panose="05000000000000000000" pitchFamily="2" charset="2"/>
              </a:rPr>
              <a:t> Y</a:t>
            </a:r>
          </a:p>
          <a:p>
            <a:pPr marL="571500" indent="-514350"/>
            <a:r>
              <a:rPr lang="en-US" dirty="0">
                <a:sym typeface="Wingdings" panose="05000000000000000000" pitchFamily="2" charset="2"/>
              </a:rPr>
              <a:t>Clearly that is not Chomsky Normal Form.</a:t>
            </a:r>
          </a:p>
          <a:p>
            <a:pPr marL="571500" indent="-514350"/>
            <a:r>
              <a:rPr lang="en-US" dirty="0">
                <a:sym typeface="Wingdings" panose="05000000000000000000" pitchFamily="2" charset="2"/>
              </a:rPr>
              <a:t>So we must transform chain rules into the desired form.</a:t>
            </a:r>
            <a:endParaRPr lang="en-US" dirty="0"/>
          </a:p>
          <a:p>
            <a:pPr lvl="1"/>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2438816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remove chain rules</a:t>
            </a:r>
          </a:p>
        </p:txBody>
      </p:sp>
      <p:sp>
        <p:nvSpPr>
          <p:cNvPr id="3" name="Content Placeholder 2"/>
          <p:cNvSpPr>
            <a:spLocks noGrp="1"/>
          </p:cNvSpPr>
          <p:nvPr>
            <p:ph idx="1"/>
          </p:nvPr>
        </p:nvSpPr>
        <p:spPr/>
        <p:txBody>
          <a:bodyPr>
            <a:normAutofit fontScale="70000" lnSpcReduction="20000"/>
          </a:bodyPr>
          <a:lstStyle/>
          <a:p>
            <a:r>
              <a:rPr lang="en-US" dirty="0"/>
              <a:t>Consider this chain rule:</a:t>
            </a:r>
            <a:br>
              <a:rPr lang="en-US" dirty="0"/>
            </a:br>
            <a:r>
              <a:rPr lang="en-US" dirty="0"/>
              <a:t> 	</a:t>
            </a:r>
            <a:r>
              <a:rPr lang="en-US" dirty="0">
                <a:sym typeface="Wingdings" panose="05000000000000000000" pitchFamily="2" charset="2"/>
              </a:rPr>
              <a:t> </a:t>
            </a:r>
            <a:r>
              <a:rPr lang="en-US" b="1" dirty="0">
                <a:sym typeface="Wingdings" panose="05000000000000000000" pitchFamily="2" charset="2"/>
              </a:rPr>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sym typeface="Wingdings" panose="05000000000000000000" pitchFamily="2" charset="2"/>
              </a:rPr>
              <a:t> Y</a:t>
            </a:r>
            <a:endParaRPr lang="en-US" b="1" dirty="0">
              <a:ea typeface="Verdana" panose="020B0604030504040204" pitchFamily="34" charset="0"/>
              <a:cs typeface="Arial" panose="020B0604020202020204" pitchFamily="34" charset="0"/>
              <a:sym typeface="Wingdings" panose="05000000000000000000" pitchFamily="2" charset="2"/>
            </a:endParaRPr>
          </a:p>
          <a:p>
            <a:r>
              <a:rPr lang="en-US" dirty="0">
                <a:ea typeface="Verdana" panose="020B0604030504040204" pitchFamily="34" charset="0"/>
                <a:cs typeface="Arial" panose="020B0604020202020204" pitchFamily="34" charset="0"/>
              </a:rPr>
              <a:t>From the previous few slides we know that the rule for </a:t>
            </a:r>
            <a:r>
              <a:rPr lang="en-US" b="1" dirty="0">
                <a:ea typeface="Verdana" panose="020B0604030504040204" pitchFamily="34" charset="0"/>
                <a:cs typeface="Arial" panose="020B0604020202020204" pitchFamily="34" charset="0"/>
              </a:rPr>
              <a:t>Y</a:t>
            </a:r>
            <a:r>
              <a:rPr lang="en-US" dirty="0">
                <a:ea typeface="Verdana" panose="020B0604030504040204" pitchFamily="34" charset="0"/>
                <a:cs typeface="Arial" panose="020B0604020202020204" pitchFamily="34" charset="0"/>
              </a:rPr>
              <a:t> must have one of these forms:</a:t>
            </a:r>
            <a:endParaRPr lang="en-US" dirty="0"/>
          </a:p>
          <a:p>
            <a:pPr marL="1371600" lvl="2" indent="-514350">
              <a:buFont typeface="+mj-lt"/>
              <a:buAutoNum type="arabicPeriod"/>
            </a:pPr>
            <a:r>
              <a:rPr lang="en-US" dirty="0"/>
              <a:t>Y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a</a:t>
            </a:r>
          </a:p>
          <a:p>
            <a:pPr marL="1371600" lvl="2" indent="-514350">
              <a:buFont typeface="+mj-lt"/>
              <a:buAutoNum type="arabicPeriod"/>
            </a:pPr>
            <a:r>
              <a:rPr lang="en-US" dirty="0">
                <a:sym typeface="Wingdings" panose="05000000000000000000" pitchFamily="2" charset="2"/>
              </a:rPr>
              <a:t>Y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Z</a:t>
            </a:r>
          </a:p>
          <a:p>
            <a:pPr marL="1371600" lvl="2" indent="-514350">
              <a:buFont typeface="+mj-lt"/>
              <a:buAutoNum type="arabicPeriod"/>
            </a:pPr>
            <a:r>
              <a:rPr lang="en-US" dirty="0">
                <a:sym typeface="Wingdings" panose="05000000000000000000" pitchFamily="2" charset="2"/>
              </a:rPr>
              <a:t>Y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YZ</a:t>
            </a:r>
          </a:p>
          <a:p>
            <a:pPr marL="571500" indent="-514350"/>
            <a:r>
              <a:rPr lang="en-US" dirty="0"/>
              <a:t>If there is a rule Y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a then replace </a:t>
            </a:r>
            <a:r>
              <a:rPr lang="en-US" b="1" dirty="0">
                <a:sym typeface="Wingdings" panose="05000000000000000000" pitchFamily="2" charset="2"/>
              </a:rPr>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sym typeface="Wingdings" panose="05000000000000000000" pitchFamily="2" charset="2"/>
              </a:rPr>
              <a:t> Y</a:t>
            </a:r>
            <a:r>
              <a:rPr lang="en-US" dirty="0">
                <a:ea typeface="Verdana" panose="020B0604030504040204" pitchFamily="34" charset="0"/>
                <a:cs typeface="Arial" panose="020B0604020202020204" pitchFamily="34" charset="0"/>
                <a:sym typeface="Wingdings" panose="05000000000000000000" pitchFamily="2" charset="2"/>
              </a:rPr>
              <a:t> by </a:t>
            </a:r>
            <a:br>
              <a:rPr lang="en-US" dirty="0">
                <a:ea typeface="Verdana" panose="020B0604030504040204" pitchFamily="34" charset="0"/>
                <a:cs typeface="Arial" panose="020B0604020202020204" pitchFamily="34" charset="0"/>
                <a:sym typeface="Wingdings" panose="05000000000000000000" pitchFamily="2" charset="2"/>
              </a:rPr>
            </a:br>
            <a:r>
              <a:rPr lang="en-US" b="1" dirty="0">
                <a:sym typeface="Wingdings" panose="05000000000000000000" pitchFamily="2" charset="2"/>
              </a:rPr>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sym typeface="Wingdings" panose="05000000000000000000" pitchFamily="2" charset="2"/>
              </a:rPr>
              <a:t> a</a:t>
            </a:r>
          </a:p>
          <a:p>
            <a:pPr marL="571500" indent="-514350"/>
            <a:r>
              <a:rPr lang="en-US" dirty="0"/>
              <a:t>If there is a rule Y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YZ then replace </a:t>
            </a:r>
            <a:r>
              <a:rPr lang="en-US" b="1" dirty="0">
                <a:sym typeface="Wingdings" panose="05000000000000000000" pitchFamily="2" charset="2"/>
              </a:rPr>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sym typeface="Wingdings" panose="05000000000000000000" pitchFamily="2" charset="2"/>
              </a:rPr>
              <a:t> Y</a:t>
            </a:r>
            <a:r>
              <a:rPr lang="en-US" dirty="0">
                <a:ea typeface="Verdana" panose="020B0604030504040204" pitchFamily="34" charset="0"/>
                <a:cs typeface="Arial" panose="020B0604020202020204" pitchFamily="34" charset="0"/>
                <a:sym typeface="Wingdings" panose="05000000000000000000" pitchFamily="2" charset="2"/>
              </a:rPr>
              <a:t> by </a:t>
            </a:r>
            <a:br>
              <a:rPr lang="en-US" dirty="0">
                <a:ea typeface="Verdana" panose="020B0604030504040204" pitchFamily="34" charset="0"/>
                <a:cs typeface="Arial" panose="020B0604020202020204" pitchFamily="34" charset="0"/>
                <a:sym typeface="Wingdings" panose="05000000000000000000" pitchFamily="2" charset="2"/>
              </a:rPr>
            </a:br>
            <a:r>
              <a:rPr lang="en-US" b="1" dirty="0">
                <a:sym typeface="Wingdings" panose="05000000000000000000" pitchFamily="2" charset="2"/>
              </a:rPr>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sym typeface="Wingdings" panose="05000000000000000000" pitchFamily="2" charset="2"/>
              </a:rPr>
              <a:t> YZ</a:t>
            </a:r>
          </a:p>
          <a:p>
            <a:pPr marL="571500" indent="-514350"/>
            <a:r>
              <a:rPr lang="en-US" dirty="0">
                <a:sym typeface="Wingdings" panose="05000000000000000000" pitchFamily="2" charset="2"/>
              </a:rPr>
              <a:t>If </a:t>
            </a:r>
            <a:r>
              <a:rPr lang="en-US" dirty="0"/>
              <a:t>there is a rule </a:t>
            </a:r>
            <a:r>
              <a:rPr lang="en-US" dirty="0">
                <a:sym typeface="Wingdings" panose="05000000000000000000" pitchFamily="2" charset="2"/>
              </a:rPr>
              <a:t>Y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Z then replace </a:t>
            </a:r>
            <a:r>
              <a:rPr lang="en-US" b="1" dirty="0">
                <a:sym typeface="Wingdings" panose="05000000000000000000" pitchFamily="2" charset="2"/>
              </a:rPr>
              <a:t>X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sym typeface="Wingdings" panose="05000000000000000000" pitchFamily="2" charset="2"/>
              </a:rPr>
              <a:t> Y</a:t>
            </a:r>
            <a:r>
              <a:rPr lang="en-US" dirty="0">
                <a:ea typeface="Verdana" panose="020B0604030504040204" pitchFamily="34" charset="0"/>
                <a:cs typeface="Arial" panose="020B0604020202020204" pitchFamily="34" charset="0"/>
                <a:sym typeface="Wingdings" panose="05000000000000000000" pitchFamily="2" charset="2"/>
              </a:rPr>
              <a:t> by the result of replacing Z </a:t>
            </a:r>
            <a:r>
              <a:rPr lang="en-US" dirty="0">
                <a:solidFill>
                  <a:schemeClr val="bg1">
                    <a:lumMod val="50000"/>
                  </a:schemeClr>
                </a:solidFill>
                <a:ea typeface="Verdana" panose="020B0604030504040204" pitchFamily="34" charset="0"/>
                <a:cs typeface="Arial" panose="020B0604020202020204" pitchFamily="34" charset="0"/>
                <a:sym typeface="Wingdings" panose="05000000000000000000" pitchFamily="2" charset="2"/>
              </a:rPr>
              <a:t>(recursive definition – cool!)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194515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8DF4EF9-3EFF-4842-AFA3-47C03AA08CCD}"/>
              </a:ext>
            </a:extLst>
          </p:cNvPr>
          <p:cNvSpPr>
            <a:spLocks noGrp="1"/>
          </p:cNvSpPr>
          <p:nvPr>
            <p:ph type="title"/>
          </p:nvPr>
        </p:nvSpPr>
        <p:spPr/>
        <p:txBody>
          <a:bodyPr/>
          <a:lstStyle/>
          <a:p>
            <a:r>
              <a:rPr lang="en-US" altLang="en-US"/>
              <a:t>Ambiguity &amp; Ambiguous Grammar</a:t>
            </a:r>
            <a:br>
              <a:rPr lang="en-US" altLang="en-US"/>
            </a:br>
            <a:r>
              <a:rPr lang="en-US" altLang="en-US" sz="2600"/>
              <a:t>(Continue…)</a:t>
            </a:r>
          </a:p>
        </p:txBody>
      </p:sp>
      <p:sp>
        <p:nvSpPr>
          <p:cNvPr id="17411" name="Content Placeholder 2">
            <a:extLst>
              <a:ext uri="{FF2B5EF4-FFF2-40B4-BE49-F238E27FC236}">
                <a16:creationId xmlns:a16="http://schemas.microsoft.com/office/drawing/2014/main" id="{AA7FE1CF-2BDD-431E-AC56-7101C79AE298}"/>
              </a:ext>
            </a:extLst>
          </p:cNvPr>
          <p:cNvSpPr>
            <a:spLocks noGrp="1"/>
          </p:cNvSpPr>
          <p:nvPr>
            <p:ph idx="1"/>
          </p:nvPr>
        </p:nvSpPr>
        <p:spPr/>
        <p:txBody>
          <a:bodyPr/>
          <a:lstStyle/>
          <a:p>
            <a:pPr algn="just"/>
            <a:r>
              <a:rPr lang="en-US" altLang="en-US" sz="2600" dirty="0"/>
              <a:t>One method to deal with ambiguities is to state a disambiguating rule that remove ambiguity without changing grammar but syntactic structure of language is no longer given by the grammar alone</a:t>
            </a:r>
          </a:p>
          <a:p>
            <a:pPr algn="just"/>
            <a:r>
              <a:rPr lang="en-US" altLang="en-US" sz="2600" dirty="0"/>
              <a:t>The alternative is to change the grammar into a form that forces the construction of the correct parse tree, thus removing the ambiguity</a:t>
            </a:r>
          </a:p>
        </p:txBody>
      </p:sp>
      <p:sp>
        <p:nvSpPr>
          <p:cNvPr id="17412" name="Slide Number Placeholder 3">
            <a:extLst>
              <a:ext uri="{FF2B5EF4-FFF2-40B4-BE49-F238E27FC236}">
                <a16:creationId xmlns:a16="http://schemas.microsoft.com/office/drawing/2014/main" id="{E7210A05-646D-4675-AB65-125CD0AD34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5E99D64-44BB-4B1C-A5DD-AC72CD844A46}" type="slidenum">
              <a:rPr lang="ar-SA" altLang="en-US" sz="1200">
                <a:latin typeface="Garamond" panose="02020404030301010803" pitchFamily="18" charset="0"/>
              </a:rPr>
              <a:pPr>
                <a:spcBef>
                  <a:spcPct val="0"/>
                </a:spcBef>
                <a:buClrTx/>
                <a:buSzTx/>
                <a:buFontTx/>
                <a:buNone/>
              </a:pPr>
              <a:t>3</a:t>
            </a:fld>
            <a:endParaRPr lang="en-US" altLang="en-US" sz="1200">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12" name="Rectangle 11"/>
          <p:cNvSpPr/>
          <p:nvPr/>
        </p:nvSpPr>
        <p:spPr>
          <a:xfrm>
            <a:off x="2569042" y="1546158"/>
            <a:ext cx="1117614" cy="286232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CA</a:t>
            </a:r>
            <a:r>
              <a:rPr kumimoji="0" lang="en-US" sz="1800" b="0" i="0" u="none" strike="noStrike" kern="1200" cap="none" spc="0" normalizeH="0" baseline="-2500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15" name="Rectangle 14"/>
          <p:cNvSpPr/>
          <p:nvPr/>
        </p:nvSpPr>
        <p:spPr>
          <a:xfrm>
            <a:off x="5736864" y="1546154"/>
            <a:ext cx="1085554" cy="286232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a:t>
            </a:r>
            <a:r>
              <a:rPr kumimoji="0" lang="en-US" sz="1800" b="1"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X</a:t>
            </a:r>
            <a:r>
              <a:rPr kumimoji="0" lang="en-US" sz="1800" b="0" i="0" u="none" strike="noStrike" kern="1200" cap="none" spc="0" normalizeH="0" baseline="-2500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 </a:t>
            </a:r>
            <a:r>
              <a:rPr kumimoji="0" lang="en-US" sz="1800" b="0" i="0" u="none" strike="noStrike" kern="1200" cap="none" spc="0" normalizeH="0" baseline="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CA</a:t>
            </a:r>
            <a:r>
              <a:rPr kumimoji="0" lang="en-US" sz="1800" b="0" i="0" u="none" strike="noStrike" kern="1200" cap="none" spc="0" normalizeH="0" baseline="-25000" noProof="0" dirty="0" err="1">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i</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16" name="Right Arrow 15"/>
          <p:cNvSpPr/>
          <p:nvPr/>
        </p:nvSpPr>
        <p:spPr>
          <a:xfrm>
            <a:off x="4272383" y="2086326"/>
            <a:ext cx="826465" cy="333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7" name="TextBox 16"/>
          <p:cNvSpPr txBox="1"/>
          <p:nvPr/>
        </p:nvSpPr>
        <p:spPr>
          <a:xfrm>
            <a:off x="4240135" y="2365089"/>
            <a:ext cx="6347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Step 3</a:t>
            </a:r>
          </a:p>
        </p:txBody>
      </p:sp>
      <p:sp>
        <p:nvSpPr>
          <p:cNvPr id="18" name="TextBox 17"/>
          <p:cNvSpPr txBox="1"/>
          <p:nvPr/>
        </p:nvSpPr>
        <p:spPr>
          <a:xfrm>
            <a:off x="5131941" y="4778437"/>
            <a:ext cx="2327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Chomsky Normal Form</a:t>
            </a:r>
          </a:p>
        </p:txBody>
      </p:sp>
      <p:sp>
        <p:nvSpPr>
          <p:cNvPr id="21" name="Left Brace 20"/>
          <p:cNvSpPr/>
          <p:nvPr/>
        </p:nvSpPr>
        <p:spPr>
          <a:xfrm rot="16200000">
            <a:off x="6169329" y="4057646"/>
            <a:ext cx="232983" cy="10731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22" name="TextBox 21"/>
          <p:cNvSpPr txBox="1"/>
          <p:nvPr/>
        </p:nvSpPr>
        <p:spPr>
          <a:xfrm>
            <a:off x="2586867" y="5528770"/>
            <a:ext cx="378199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There is one chain rule: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D</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a:t>
            </a:r>
            <a:r>
              <a:rPr kumimoji="0" lang="en-US" sz="1800" b="0" i="0" u="none" strike="noStrike" kern="1200" cap="none" spc="0" normalizeH="0" baseline="0" noProof="0" dirty="0">
                <a:ln>
                  <a:noFill/>
                </a:ln>
                <a:solidFill>
                  <a:srgbClr val="FFFFFF"/>
                </a:solidFill>
                <a:effectLst/>
                <a:uLnTx/>
                <a:uFillTx/>
                <a:latin typeface="Times New Roman"/>
                <a:ea typeface="+mn-ea"/>
                <a:cs typeface="+mn-cs"/>
              </a:rPr>
              <a:t> is defined by this rule: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D → d</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So, replace the chain rule with: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C → d</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3" name="Rectangle 2"/>
          <p:cNvSpPr/>
          <p:nvPr/>
        </p:nvSpPr>
        <p:spPr>
          <a:xfrm>
            <a:off x="2586867" y="2977315"/>
            <a:ext cx="809476" cy="2448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3" name="Rectangle 12"/>
          <p:cNvSpPr/>
          <p:nvPr/>
        </p:nvSpPr>
        <p:spPr>
          <a:xfrm>
            <a:off x="5749223" y="2977315"/>
            <a:ext cx="809476" cy="2448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3271728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Another example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7" name="Rectangle 6"/>
          <p:cNvSpPr/>
          <p:nvPr/>
        </p:nvSpPr>
        <p:spPr>
          <a:xfrm>
            <a:off x="2177156" y="2086326"/>
            <a:ext cx="838756"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p:txBody>
      </p:sp>
      <p:sp>
        <p:nvSpPr>
          <p:cNvPr id="8" name="Rectangle 7"/>
          <p:cNvSpPr/>
          <p:nvPr/>
        </p:nvSpPr>
        <p:spPr>
          <a:xfrm>
            <a:off x="5344978" y="2086322"/>
            <a:ext cx="825867"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a:t>
            </a:r>
          </a:p>
        </p:txBody>
      </p:sp>
      <p:sp>
        <p:nvSpPr>
          <p:cNvPr id="9" name="Right Arrow 8"/>
          <p:cNvSpPr/>
          <p:nvPr/>
        </p:nvSpPr>
        <p:spPr>
          <a:xfrm>
            <a:off x="3809055" y="2214794"/>
            <a:ext cx="826465" cy="333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0" name="TextBox 9"/>
          <p:cNvSpPr txBox="1"/>
          <p:nvPr/>
        </p:nvSpPr>
        <p:spPr>
          <a:xfrm>
            <a:off x="3776807" y="2493557"/>
            <a:ext cx="6347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Times New Roman"/>
                <a:ea typeface="+mn-ea"/>
                <a:cs typeface="+mn-cs"/>
              </a:rPr>
              <a:t>Step 3</a:t>
            </a:r>
          </a:p>
        </p:txBody>
      </p:sp>
      <p:sp>
        <p:nvSpPr>
          <p:cNvPr id="13" name="TextBox 12"/>
          <p:cNvSpPr txBox="1"/>
          <p:nvPr/>
        </p:nvSpPr>
        <p:spPr>
          <a:xfrm>
            <a:off x="2586866" y="3656428"/>
            <a:ext cx="4644156"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This is a chain rule: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a:t>
            </a:r>
            <a:r>
              <a:rPr kumimoji="0" lang="en-US" sz="1800" b="0" i="0" u="none" strike="noStrike" kern="1200" cap="none" spc="0" normalizeH="0" baseline="0" noProof="0" dirty="0">
                <a:ln>
                  <a:noFill/>
                </a:ln>
                <a:solidFill>
                  <a:srgbClr val="FFFFFF"/>
                </a:solidFill>
                <a:effectLst/>
                <a:uLnTx/>
                <a:uFillTx/>
                <a:latin typeface="Times New Roman"/>
                <a:ea typeface="Verdana" panose="020B0604030504040204" pitchFamily="34" charset="0"/>
                <a:cs typeface="Arial" panose="020B0604020202020204" pitchFamily="34" charset="0"/>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 A</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a:t>
            </a:r>
            <a:r>
              <a:rPr kumimoji="0" lang="en-US" sz="1800" b="0" i="0" u="none" strike="noStrike" kern="1200" cap="none" spc="0" normalizeH="0" baseline="0" noProof="0" dirty="0">
                <a:ln>
                  <a:noFill/>
                </a:ln>
                <a:solidFill>
                  <a:srgbClr val="FFFFFF"/>
                </a:solidFill>
                <a:effectLst/>
                <a:uLnTx/>
                <a:uFillTx/>
                <a:latin typeface="Times New Roman"/>
                <a:ea typeface="+mn-ea"/>
                <a:cs typeface="+mn-cs"/>
              </a:rPr>
              <a:t> is defined by this chain rule: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B</a:t>
            </a:r>
            <a:endParaRPr kumimoji="0" lang="en-US" sz="1800" b="0" i="0" u="none" strike="noStrike" kern="1200" cap="none" spc="0" normalizeH="0" baseline="0" noProof="0" dirty="0">
              <a:ln>
                <a:noFill/>
              </a:ln>
              <a:solidFill>
                <a:srgbClr val="FFFF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a:t>
            </a:r>
            <a:r>
              <a:rPr kumimoji="0" lang="en-US" sz="1800" b="0" i="0" u="none" strike="noStrike" kern="1200" cap="none" spc="0" normalizeH="0" baseline="0" noProof="0" dirty="0">
                <a:ln>
                  <a:noFill/>
                </a:ln>
                <a:solidFill>
                  <a:srgbClr val="FFFFFF"/>
                </a:solidFill>
                <a:effectLst/>
                <a:uLnTx/>
                <a:uFillTx/>
                <a:latin typeface="Times New Roman"/>
                <a:ea typeface="+mn-ea"/>
                <a:cs typeface="+mn-cs"/>
              </a:rPr>
              <a:t> is defined by this rule: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B →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So, replace the first chain rule with: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S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Times New Roman"/>
                <a:ea typeface="+mn-ea"/>
                <a:cs typeface="+mn-cs"/>
              </a:rPr>
              <a:t>And, replace the second chain rule with: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Verdana" panose="020B0604030504040204" pitchFamily="34" charset="0"/>
                <a:cs typeface="Arial" panose="020B0604020202020204" pitchFamily="34" charset="0"/>
              </a:rPr>
              <a:t>A → b</a:t>
            </a:r>
          </a:p>
        </p:txBody>
      </p:sp>
    </p:spTree>
    <p:extLst>
      <p:ext uri="{BB962C8B-B14F-4D97-AF65-F5344CB8AC3E}">
        <p14:creationId xmlns:p14="http://schemas.microsoft.com/office/powerpoint/2010/main" val="2224741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rules may be generated</a:t>
            </a:r>
          </a:p>
        </p:txBody>
      </p:sp>
      <p:sp>
        <p:nvSpPr>
          <p:cNvPr id="3" name="Content Placeholder 2"/>
          <p:cNvSpPr>
            <a:spLocks noGrp="1"/>
          </p:cNvSpPr>
          <p:nvPr>
            <p:ph idx="1"/>
          </p:nvPr>
        </p:nvSpPr>
        <p:spPr/>
        <p:txBody>
          <a:bodyPr>
            <a:normAutofit lnSpcReduction="10000"/>
          </a:bodyPr>
          <a:lstStyle/>
          <a:p>
            <a:r>
              <a:rPr lang="en-US" dirty="0"/>
              <a:t>Consider this rule:</a:t>
            </a:r>
            <a:br>
              <a:rPr lang="en-US" dirty="0"/>
            </a:br>
            <a:r>
              <a:rPr lang="en-US" dirty="0"/>
              <a:t> 	</a:t>
            </a:r>
            <a:r>
              <a:rPr lang="en-US" dirty="0">
                <a:sym typeface="Wingdings" panose="05000000000000000000" pitchFamily="2" charset="2"/>
              </a:rPr>
              <a:t> 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Y</a:t>
            </a:r>
            <a:endParaRPr lang="en-US" dirty="0">
              <a:ea typeface="Verdana" panose="020B0604030504040204" pitchFamily="34" charset="0"/>
              <a:cs typeface="Arial" panose="020B0604020202020204" pitchFamily="34" charset="0"/>
              <a:sym typeface="Wingdings" panose="05000000000000000000" pitchFamily="2" charset="2"/>
            </a:endParaRPr>
          </a:p>
          <a:p>
            <a:r>
              <a:rPr lang="en-US" dirty="0">
                <a:ea typeface="Verdana" panose="020B0604030504040204" pitchFamily="34" charset="0"/>
                <a:cs typeface="Arial" panose="020B0604020202020204" pitchFamily="34" charset="0"/>
              </a:rPr>
              <a:t>The rule for Y may be an alternative:</a:t>
            </a:r>
            <a:r>
              <a:rPr lang="en-US" dirty="0"/>
              <a:t/>
            </a:r>
            <a:br>
              <a:rPr lang="en-US" dirty="0"/>
            </a:br>
            <a:r>
              <a:rPr lang="en-US" dirty="0"/>
              <a:t> 	</a:t>
            </a:r>
            <a:r>
              <a:rPr lang="en-US" dirty="0">
                <a:sym typeface="Wingdings" panose="05000000000000000000" pitchFamily="2" charset="2"/>
              </a:rPr>
              <a:t>Y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a | Z | AB</a:t>
            </a:r>
          </a:p>
          <a:p>
            <a:r>
              <a:rPr lang="en-US" dirty="0">
                <a:ea typeface="Verdana" panose="020B0604030504040204" pitchFamily="34" charset="0"/>
                <a:cs typeface="Arial" panose="020B0604020202020204" pitchFamily="34" charset="0"/>
                <a:sym typeface="Wingdings" panose="05000000000000000000" pitchFamily="2" charset="2"/>
              </a:rPr>
              <a:t>So the rule for X must be replaced by: </a:t>
            </a:r>
            <a:br>
              <a:rPr lang="en-US" dirty="0">
                <a:ea typeface="Verdana" panose="020B0604030504040204" pitchFamily="34" charset="0"/>
                <a:cs typeface="Arial" panose="020B0604020202020204" pitchFamily="34" charset="0"/>
                <a:sym typeface="Wingdings" panose="05000000000000000000" pitchFamily="2" charset="2"/>
              </a:rPr>
            </a:br>
            <a:r>
              <a:rPr lang="en-US" dirty="0">
                <a:ea typeface="Verdana" panose="020B0604030504040204" pitchFamily="34" charset="0"/>
                <a:cs typeface="Arial" panose="020B0604020202020204" pitchFamily="34" charset="0"/>
                <a:sym typeface="Wingdings" panose="05000000000000000000" pitchFamily="2" charset="2"/>
              </a:rPr>
              <a:t>	</a:t>
            </a:r>
            <a:r>
              <a:rPr lang="en-US" dirty="0">
                <a:sym typeface="Wingdings" panose="05000000000000000000" pitchFamily="2" charset="2"/>
              </a:rPr>
              <a:t>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a</a:t>
            </a:r>
            <a:br>
              <a:rPr lang="en-US" dirty="0">
                <a:sym typeface="Wingdings" panose="05000000000000000000" pitchFamily="2" charset="2"/>
              </a:rPr>
            </a:br>
            <a:r>
              <a:rPr lang="en-US" dirty="0">
                <a:sym typeface="Wingdings" panose="05000000000000000000" pitchFamily="2" charset="2"/>
              </a:rPr>
              <a:t> 	X </a:t>
            </a:r>
            <a:r>
              <a:rPr lang="en-US" dirty="0">
                <a:latin typeface="Arial" panose="020B0604020202020204" pitchFamily="34" charset="0"/>
                <a:ea typeface="Verdana" panose="020B0604030504040204" pitchFamily="34" charset="0"/>
                <a:cs typeface="Arial" panose="020B0604020202020204" pitchFamily="34" charset="0"/>
              </a:rPr>
              <a:t>→</a:t>
            </a:r>
            <a:r>
              <a:rPr lang="en-US" dirty="0">
                <a:sym typeface="Wingdings" panose="05000000000000000000" pitchFamily="2" charset="2"/>
              </a:rPr>
              <a:t> AB</a:t>
            </a:r>
          </a:p>
          <a:p>
            <a:r>
              <a:rPr lang="en-US" dirty="0">
                <a:sym typeface="Wingdings" panose="05000000000000000000" pitchFamily="2" charset="2"/>
              </a:rPr>
              <a:t>plus the rule(s) generated by replacing Z</a:t>
            </a:r>
            <a:endParaRPr lang="en-US" dirty="0">
              <a:ea typeface="Verdana" panose="020B0604030504040204" pitchFamily="34" charset="0"/>
              <a:cs typeface="Arial" panose="020B0604020202020204" pitchFamily="34" charset="0"/>
              <a:sym typeface="Wingdings" panose="05000000000000000000" pitchFamily="2" charset="2"/>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880772-6C15-43D4-94DB-7DA07CA64C43}"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3289991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685800" y="1828800"/>
            <a:ext cx="7772400" cy="4648199"/>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Theorem</a:t>
            </a:r>
          </a:p>
          <a:p>
            <a:pPr lvl="1"/>
            <a:r>
              <a:rPr lang="en-US" dirty="0"/>
              <a:t>All NONNULL words of the CFL can be generated by the corresponding CFG which is in CNF i.e. the grammar in CNF will generate the same language except the null string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685800" y="1905000"/>
            <a:ext cx="7772400" cy="457199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1203-4399-4359-A8DD-1DC9124789B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E3910FD-EF81-48C8-B84E-F5D4837BF9C4}"/>
              </a:ext>
            </a:extLst>
          </p:cNvPr>
          <p:cNvSpPr>
            <a:spLocks noGrp="1"/>
          </p:cNvSpPr>
          <p:nvPr>
            <p:ph idx="1"/>
          </p:nvPr>
        </p:nvSpPr>
        <p:spPr/>
        <p:txBody>
          <a:bodyPr/>
          <a:lstStyle/>
          <a:p>
            <a:pPr lvl="0"/>
            <a:r>
              <a:rPr lang="en-PK" dirty="0"/>
              <a:t>S → a | </a:t>
            </a:r>
            <a:r>
              <a:rPr lang="en-PK" dirty="0" err="1"/>
              <a:t>aA</a:t>
            </a:r>
            <a:r>
              <a:rPr lang="en-PK" dirty="0"/>
              <a:t> | B  </a:t>
            </a:r>
          </a:p>
          <a:p>
            <a:pPr lvl="0"/>
            <a:r>
              <a:rPr lang="en-PK" dirty="0"/>
              <a:t>A → </a:t>
            </a:r>
            <a:r>
              <a:rPr lang="en-PK" dirty="0" err="1"/>
              <a:t>aBB</a:t>
            </a:r>
            <a:r>
              <a:rPr lang="en-PK" dirty="0"/>
              <a:t> | ε  </a:t>
            </a:r>
          </a:p>
          <a:p>
            <a:pPr lvl="0"/>
            <a:r>
              <a:rPr lang="en-PK" dirty="0"/>
              <a:t>B → Aa | b  </a:t>
            </a:r>
          </a:p>
          <a:p>
            <a:endParaRPr lang="en-PK" dirty="0"/>
          </a:p>
        </p:txBody>
      </p:sp>
    </p:spTree>
    <p:extLst>
      <p:ext uri="{BB962C8B-B14F-4D97-AF65-F5344CB8AC3E}">
        <p14:creationId xmlns:p14="http://schemas.microsoft.com/office/powerpoint/2010/main" val="2136079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EB79-8361-4B6E-980C-0121DFF2953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AF7CB1D-9314-406C-864D-A35BC90B00BF}"/>
              </a:ext>
            </a:extLst>
          </p:cNvPr>
          <p:cNvSpPr>
            <a:spLocks noGrp="1"/>
          </p:cNvSpPr>
          <p:nvPr>
            <p:ph idx="1"/>
          </p:nvPr>
        </p:nvSpPr>
        <p:spPr/>
        <p:txBody>
          <a:bodyPr/>
          <a:lstStyle/>
          <a:p>
            <a:r>
              <a:rPr lang="en-PK" b="1" dirty="0"/>
              <a:t>Step 1:</a:t>
            </a:r>
            <a:r>
              <a:rPr lang="en-PK" dirty="0"/>
              <a:t> We will create a new production S1 → S, as the start symbol S appears on the RHS. The grammar will be:</a:t>
            </a:r>
            <a:endParaRPr lang="en-US" dirty="0"/>
          </a:p>
          <a:p>
            <a:pPr lvl="1"/>
            <a:r>
              <a:rPr lang="en-PK" dirty="0"/>
              <a:t>S1 → S  </a:t>
            </a:r>
          </a:p>
          <a:p>
            <a:pPr lvl="1"/>
            <a:r>
              <a:rPr lang="en-PK" dirty="0"/>
              <a:t>S → a | </a:t>
            </a:r>
            <a:r>
              <a:rPr lang="en-PK" dirty="0" err="1"/>
              <a:t>aA</a:t>
            </a:r>
            <a:r>
              <a:rPr lang="en-PK" dirty="0"/>
              <a:t> | B  </a:t>
            </a:r>
          </a:p>
          <a:p>
            <a:pPr lvl="1"/>
            <a:r>
              <a:rPr lang="en-PK" dirty="0"/>
              <a:t>A → </a:t>
            </a:r>
            <a:r>
              <a:rPr lang="en-PK" dirty="0" err="1"/>
              <a:t>aBB</a:t>
            </a:r>
            <a:r>
              <a:rPr lang="en-PK" dirty="0"/>
              <a:t> | ε  </a:t>
            </a:r>
          </a:p>
          <a:p>
            <a:pPr lvl="1"/>
            <a:r>
              <a:rPr lang="en-PK" dirty="0"/>
              <a:t>B → Aa | b  </a:t>
            </a:r>
          </a:p>
          <a:p>
            <a:endParaRPr lang="en-PK" dirty="0"/>
          </a:p>
        </p:txBody>
      </p:sp>
    </p:spTree>
    <p:extLst>
      <p:ext uri="{BB962C8B-B14F-4D97-AF65-F5344CB8AC3E}">
        <p14:creationId xmlns:p14="http://schemas.microsoft.com/office/powerpoint/2010/main" val="1968996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47FD-4295-4ED9-8488-F7047B4504E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426895C-AEEF-4BF8-8DBB-67A8AEF5C3BA}"/>
              </a:ext>
            </a:extLst>
          </p:cNvPr>
          <p:cNvSpPr>
            <a:spLocks noGrp="1"/>
          </p:cNvSpPr>
          <p:nvPr>
            <p:ph idx="1"/>
          </p:nvPr>
        </p:nvSpPr>
        <p:spPr/>
        <p:txBody>
          <a:bodyPr/>
          <a:lstStyle/>
          <a:p>
            <a:r>
              <a:rPr lang="en-PK" b="1" dirty="0"/>
              <a:t>Step 2:</a:t>
            </a:r>
            <a:r>
              <a:rPr lang="en-PK" dirty="0"/>
              <a:t> As grammar G1 contains A → ε null production, its removal from the grammar yields:</a:t>
            </a:r>
          </a:p>
          <a:p>
            <a:pPr lvl="1"/>
            <a:r>
              <a:rPr lang="en-PK" dirty="0"/>
              <a:t>S1 → S  </a:t>
            </a:r>
          </a:p>
          <a:p>
            <a:pPr lvl="1"/>
            <a:r>
              <a:rPr lang="en-PK" dirty="0"/>
              <a:t>S → a | </a:t>
            </a:r>
            <a:r>
              <a:rPr lang="en-PK" dirty="0" err="1"/>
              <a:t>aA</a:t>
            </a:r>
            <a:r>
              <a:rPr lang="en-PK" dirty="0"/>
              <a:t> | B  </a:t>
            </a:r>
          </a:p>
          <a:p>
            <a:pPr lvl="1"/>
            <a:r>
              <a:rPr lang="en-PK" dirty="0"/>
              <a:t>A → </a:t>
            </a:r>
            <a:r>
              <a:rPr lang="en-PK" dirty="0" err="1"/>
              <a:t>aBB</a:t>
            </a:r>
            <a:r>
              <a:rPr lang="en-PK" dirty="0"/>
              <a:t>  </a:t>
            </a:r>
          </a:p>
          <a:p>
            <a:pPr lvl="1"/>
            <a:r>
              <a:rPr lang="en-PK" dirty="0"/>
              <a:t>B → Aa | b | a  </a:t>
            </a:r>
          </a:p>
        </p:txBody>
      </p:sp>
    </p:spTree>
    <p:extLst>
      <p:ext uri="{BB962C8B-B14F-4D97-AF65-F5344CB8AC3E}">
        <p14:creationId xmlns:p14="http://schemas.microsoft.com/office/powerpoint/2010/main" val="2929600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3D60-3908-4A19-8EE3-B612FB19BB9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83631CF-7FDD-4154-B0AC-C8CA0AB64A33}"/>
              </a:ext>
            </a:extLst>
          </p:cNvPr>
          <p:cNvSpPr>
            <a:spLocks noGrp="1"/>
          </p:cNvSpPr>
          <p:nvPr>
            <p:ph idx="1"/>
          </p:nvPr>
        </p:nvSpPr>
        <p:spPr/>
        <p:txBody>
          <a:bodyPr/>
          <a:lstStyle/>
          <a:p>
            <a:r>
              <a:rPr lang="en-PK" sz="2000" dirty="0"/>
              <a:t>Now, as grammar G1 contains Unit production S → B, its removal yield:</a:t>
            </a:r>
          </a:p>
          <a:p>
            <a:pPr lvl="1"/>
            <a:r>
              <a:rPr lang="en-PK" sz="2000" dirty="0"/>
              <a:t>S1 → S  </a:t>
            </a:r>
          </a:p>
          <a:p>
            <a:pPr lvl="1"/>
            <a:r>
              <a:rPr lang="en-PK" sz="2000" dirty="0"/>
              <a:t>S → a | </a:t>
            </a:r>
            <a:r>
              <a:rPr lang="en-PK" sz="2000" dirty="0" err="1"/>
              <a:t>aA</a:t>
            </a:r>
            <a:r>
              <a:rPr lang="en-PK" sz="2000" dirty="0"/>
              <a:t> | Aa | b  </a:t>
            </a:r>
          </a:p>
          <a:p>
            <a:pPr lvl="1"/>
            <a:r>
              <a:rPr lang="en-PK" sz="2000" dirty="0"/>
              <a:t>A → </a:t>
            </a:r>
            <a:r>
              <a:rPr lang="en-PK" sz="2000" dirty="0" err="1"/>
              <a:t>aBB</a:t>
            </a:r>
            <a:r>
              <a:rPr lang="en-PK" sz="2000" dirty="0"/>
              <a:t>  </a:t>
            </a:r>
          </a:p>
          <a:p>
            <a:pPr lvl="1"/>
            <a:r>
              <a:rPr lang="en-PK" sz="2000" dirty="0"/>
              <a:t>B → Aa | b | a  </a:t>
            </a:r>
          </a:p>
          <a:p>
            <a:r>
              <a:rPr lang="en-PK" sz="2000" dirty="0"/>
              <a:t>Also remove the unit production S1 → S, its removal from the grammar yields:</a:t>
            </a:r>
          </a:p>
          <a:p>
            <a:pPr lvl="1"/>
            <a:r>
              <a:rPr lang="en-PK" sz="2000" dirty="0"/>
              <a:t>S0 → a | </a:t>
            </a:r>
            <a:r>
              <a:rPr lang="en-PK" sz="2000" dirty="0" err="1"/>
              <a:t>aA</a:t>
            </a:r>
            <a:r>
              <a:rPr lang="en-PK" sz="2000" dirty="0"/>
              <a:t> | Aa | b  </a:t>
            </a:r>
          </a:p>
          <a:p>
            <a:pPr lvl="1"/>
            <a:r>
              <a:rPr lang="en-PK" sz="2000" dirty="0"/>
              <a:t>S → a | </a:t>
            </a:r>
            <a:r>
              <a:rPr lang="en-PK" sz="2000" dirty="0" err="1"/>
              <a:t>aA</a:t>
            </a:r>
            <a:r>
              <a:rPr lang="en-PK" sz="2000" dirty="0"/>
              <a:t> | Aa | b  </a:t>
            </a:r>
          </a:p>
          <a:p>
            <a:pPr lvl="1"/>
            <a:r>
              <a:rPr lang="en-PK" sz="2000" dirty="0"/>
              <a:t>A → </a:t>
            </a:r>
            <a:r>
              <a:rPr lang="en-PK" sz="2000" dirty="0" err="1"/>
              <a:t>aBB</a:t>
            </a:r>
            <a:r>
              <a:rPr lang="en-PK" sz="2000" dirty="0"/>
              <a:t>  </a:t>
            </a:r>
          </a:p>
          <a:p>
            <a:pPr lvl="1"/>
            <a:r>
              <a:rPr lang="en-PK" sz="2000" dirty="0"/>
              <a:t>B → Aa | b | a  </a:t>
            </a:r>
          </a:p>
          <a:p>
            <a:endParaRPr lang="en-PK" dirty="0"/>
          </a:p>
        </p:txBody>
      </p:sp>
    </p:spTree>
    <p:extLst>
      <p:ext uri="{BB962C8B-B14F-4D97-AF65-F5344CB8AC3E}">
        <p14:creationId xmlns:p14="http://schemas.microsoft.com/office/powerpoint/2010/main" val="222394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5E2D-D211-4CE1-98D1-8AD8FDEA4E78}"/>
              </a:ext>
            </a:extLst>
          </p:cNvPr>
          <p:cNvSpPr>
            <a:spLocks noGrp="1"/>
          </p:cNvSpPr>
          <p:nvPr>
            <p:ph type="title"/>
          </p:nvPr>
        </p:nvSpPr>
        <p:spPr/>
        <p:txBody>
          <a:bodyPr/>
          <a:lstStyle/>
          <a:p>
            <a:r>
              <a:rPr lang="en-US" altLang="en-US" dirty="0"/>
              <a:t>Ambiguity &amp; Ambiguous Grammar</a:t>
            </a:r>
            <a:endParaRPr lang="en-PK" dirty="0"/>
          </a:p>
        </p:txBody>
      </p:sp>
      <p:sp>
        <p:nvSpPr>
          <p:cNvPr id="4" name="Text Box 4">
            <a:extLst>
              <a:ext uri="{FF2B5EF4-FFF2-40B4-BE49-F238E27FC236}">
                <a16:creationId xmlns:a16="http://schemas.microsoft.com/office/drawing/2014/main" id="{60A2A47C-3498-4296-8657-9494B814C1D8}"/>
              </a:ext>
            </a:extLst>
          </p:cNvPr>
          <p:cNvSpPr txBox="1">
            <a:spLocks noGrp="1" noChangeArrowheads="1"/>
          </p:cNvSpPr>
          <p:nvPr>
            <p:ph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600" i="1" dirty="0"/>
              <a:t>exp</a:t>
            </a:r>
            <a:r>
              <a:rPr lang="en-US" altLang="en-US" sz="2600" dirty="0"/>
              <a:t>  </a:t>
            </a:r>
            <a:r>
              <a:rPr lang="en-US" altLang="en-US" sz="2600" dirty="0">
                <a:sym typeface="Symbol" panose="05050102010706020507" pitchFamily="18" charset="2"/>
              </a:rPr>
              <a:t></a:t>
            </a:r>
            <a:r>
              <a:rPr lang="en-US" altLang="en-US" sz="2600" dirty="0"/>
              <a:t>  </a:t>
            </a:r>
            <a:r>
              <a:rPr lang="en-US" altLang="en-US" sz="2600" i="1" dirty="0"/>
              <a:t>exp op exp</a:t>
            </a:r>
            <a:r>
              <a:rPr lang="en-US" altLang="en-US" sz="2600" dirty="0"/>
              <a:t> | </a:t>
            </a:r>
            <a:r>
              <a:rPr lang="en-US" altLang="en-US" sz="2600" b="1" dirty="0">
                <a:latin typeface="Courier New" panose="02070309020205020404" pitchFamily="49" charset="0"/>
              </a:rPr>
              <a:t>(</a:t>
            </a:r>
            <a:r>
              <a:rPr lang="en-US" altLang="en-US" sz="2600" dirty="0"/>
              <a:t> </a:t>
            </a:r>
            <a:r>
              <a:rPr lang="en-US" altLang="en-US" sz="2600" i="1" dirty="0"/>
              <a:t>exp </a:t>
            </a:r>
            <a:r>
              <a:rPr lang="en-US" altLang="en-US" sz="2600" b="1" dirty="0">
                <a:latin typeface="Courier New" panose="02070309020205020404" pitchFamily="49" charset="0"/>
              </a:rPr>
              <a:t>)</a:t>
            </a:r>
            <a:r>
              <a:rPr lang="en-US" altLang="en-US" sz="2600" dirty="0"/>
              <a:t> | </a:t>
            </a:r>
            <a:r>
              <a:rPr lang="en-US" altLang="en-US" sz="2600" b="1" i="1" dirty="0">
                <a:latin typeface="Courier New" panose="02070309020205020404" pitchFamily="49" charset="0"/>
              </a:rPr>
              <a:t>number</a:t>
            </a:r>
          </a:p>
          <a:p>
            <a:pPr eaLnBrk="1" hangingPunct="1">
              <a:spcBef>
                <a:spcPct val="0"/>
              </a:spcBef>
              <a:buClrTx/>
              <a:buSzTx/>
              <a:buFontTx/>
              <a:buNone/>
            </a:pPr>
            <a:r>
              <a:rPr lang="en-US" altLang="en-US" sz="2600" i="1" dirty="0"/>
              <a:t>op  </a:t>
            </a:r>
            <a:r>
              <a:rPr lang="en-US" altLang="en-US" sz="2600" dirty="0">
                <a:sym typeface="Symbol" panose="05050102010706020507" pitchFamily="18" charset="2"/>
              </a:rPr>
              <a:t></a:t>
            </a:r>
            <a:r>
              <a:rPr lang="en-US" altLang="en-US" sz="2600" dirty="0"/>
              <a:t>  </a:t>
            </a:r>
            <a:r>
              <a:rPr lang="en-US" altLang="en-US" sz="2600" b="1" dirty="0">
                <a:latin typeface="Courier New" panose="02070309020205020404" pitchFamily="49" charset="0"/>
              </a:rPr>
              <a:t>+</a:t>
            </a:r>
            <a:r>
              <a:rPr lang="en-US" altLang="en-US" sz="2600" dirty="0"/>
              <a:t> | </a:t>
            </a:r>
            <a:r>
              <a:rPr lang="en-US" altLang="en-US" sz="2600" b="1" dirty="0">
                <a:latin typeface="Courier New" panose="02070309020205020404" pitchFamily="49" charset="0"/>
              </a:rPr>
              <a:t>-</a:t>
            </a:r>
            <a:r>
              <a:rPr lang="en-US" altLang="en-US" sz="2600" dirty="0"/>
              <a:t> | </a:t>
            </a:r>
            <a:r>
              <a:rPr lang="en-US" altLang="en-US" sz="2600" b="1" dirty="0">
                <a:latin typeface="Courier New" panose="02070309020205020404" pitchFamily="49" charset="0"/>
              </a:rPr>
              <a:t>*</a:t>
            </a:r>
            <a:endParaRPr lang="en-US" altLang="en-US" sz="2600" dirty="0"/>
          </a:p>
        </p:txBody>
      </p:sp>
    </p:spTree>
    <p:extLst>
      <p:ext uri="{BB962C8B-B14F-4D97-AF65-F5344CB8AC3E}">
        <p14:creationId xmlns:p14="http://schemas.microsoft.com/office/powerpoint/2010/main" val="425919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F3F8-5671-4388-B6D8-CE66E08C2EF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CDAF483-D085-41BD-B43F-D3E6C2A54F4B}"/>
              </a:ext>
            </a:extLst>
          </p:cNvPr>
          <p:cNvSpPr>
            <a:spLocks noGrp="1"/>
          </p:cNvSpPr>
          <p:nvPr>
            <p:ph idx="1"/>
          </p:nvPr>
        </p:nvSpPr>
        <p:spPr/>
        <p:txBody>
          <a:bodyPr/>
          <a:lstStyle/>
          <a:p>
            <a:r>
              <a:rPr lang="en-PK" sz="2400" b="1" dirty="0"/>
              <a:t>Step 3:</a:t>
            </a:r>
            <a:r>
              <a:rPr lang="en-PK" sz="2400" dirty="0"/>
              <a:t> In the production rule S0 → </a:t>
            </a:r>
            <a:r>
              <a:rPr lang="en-PK" sz="2400" dirty="0" err="1"/>
              <a:t>aA</a:t>
            </a:r>
            <a:r>
              <a:rPr lang="en-PK" sz="2400" dirty="0"/>
              <a:t> | Aa, S → </a:t>
            </a:r>
            <a:r>
              <a:rPr lang="en-PK" sz="2400" dirty="0" err="1"/>
              <a:t>aA</a:t>
            </a:r>
            <a:r>
              <a:rPr lang="en-PK" sz="2400" dirty="0"/>
              <a:t> | Aa, A → </a:t>
            </a:r>
            <a:r>
              <a:rPr lang="en-PK" sz="2400" dirty="0" err="1"/>
              <a:t>aBB</a:t>
            </a:r>
            <a:r>
              <a:rPr lang="en-PK" sz="2400" dirty="0"/>
              <a:t> and B → Aa, terminal a exists on RHS with non-terminals. So we will replace terminal a with X:</a:t>
            </a:r>
          </a:p>
          <a:p>
            <a:pPr lvl="1"/>
            <a:r>
              <a:rPr lang="en-PK" sz="2400" dirty="0"/>
              <a:t>S0 → a | XA | AX | b  </a:t>
            </a:r>
          </a:p>
          <a:p>
            <a:pPr lvl="1"/>
            <a:r>
              <a:rPr lang="en-PK" sz="2400" dirty="0"/>
              <a:t>S → a | XA | AX | b  </a:t>
            </a:r>
          </a:p>
          <a:p>
            <a:pPr lvl="1"/>
            <a:r>
              <a:rPr lang="en-PK" sz="2400" dirty="0"/>
              <a:t>A → XBB  </a:t>
            </a:r>
          </a:p>
          <a:p>
            <a:pPr lvl="1"/>
            <a:r>
              <a:rPr lang="en-PK" sz="2400" dirty="0"/>
              <a:t>B → AX | b | a  </a:t>
            </a:r>
          </a:p>
          <a:p>
            <a:pPr lvl="1"/>
            <a:r>
              <a:rPr lang="en-PK" sz="2400" dirty="0"/>
              <a:t>X → a  </a:t>
            </a:r>
          </a:p>
          <a:p>
            <a:endParaRPr lang="en-PK" dirty="0"/>
          </a:p>
        </p:txBody>
      </p:sp>
    </p:spTree>
    <p:extLst>
      <p:ext uri="{BB962C8B-B14F-4D97-AF65-F5344CB8AC3E}">
        <p14:creationId xmlns:p14="http://schemas.microsoft.com/office/powerpoint/2010/main" val="1638674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2315-19E0-4FAE-BC6E-C66764C8D43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9ED7313-A359-43DD-8442-33F21AB978DB}"/>
              </a:ext>
            </a:extLst>
          </p:cNvPr>
          <p:cNvSpPr>
            <a:spLocks noGrp="1"/>
          </p:cNvSpPr>
          <p:nvPr>
            <p:ph idx="1"/>
          </p:nvPr>
        </p:nvSpPr>
        <p:spPr/>
        <p:txBody>
          <a:bodyPr/>
          <a:lstStyle/>
          <a:p>
            <a:r>
              <a:rPr lang="en-PK" b="1" dirty="0"/>
              <a:t>Step 4:</a:t>
            </a:r>
            <a:r>
              <a:rPr lang="en-PK" dirty="0"/>
              <a:t> In the production rule A → XBB, RHS has more than two symbols, removing it from grammar yield:</a:t>
            </a:r>
          </a:p>
          <a:p>
            <a:pPr lvl="1"/>
            <a:r>
              <a:rPr lang="en-PK" dirty="0"/>
              <a:t>S0 → a | XA | AX | b  </a:t>
            </a:r>
          </a:p>
          <a:p>
            <a:pPr lvl="1"/>
            <a:r>
              <a:rPr lang="en-PK" dirty="0"/>
              <a:t>S → a | XA | AX | b  </a:t>
            </a:r>
          </a:p>
          <a:p>
            <a:pPr lvl="1"/>
            <a:r>
              <a:rPr lang="en-PK" dirty="0"/>
              <a:t>A → RB  </a:t>
            </a:r>
          </a:p>
          <a:p>
            <a:pPr lvl="1"/>
            <a:r>
              <a:rPr lang="en-PK" dirty="0"/>
              <a:t>B → AX | b | a  </a:t>
            </a:r>
          </a:p>
          <a:p>
            <a:pPr lvl="1"/>
            <a:r>
              <a:rPr lang="en-PK" dirty="0"/>
              <a:t>X → a  </a:t>
            </a:r>
          </a:p>
          <a:p>
            <a:pPr lvl="1"/>
            <a:r>
              <a:rPr lang="en-PK" dirty="0"/>
              <a:t>R → XB  </a:t>
            </a:r>
          </a:p>
          <a:p>
            <a:endParaRPr lang="en-PK" dirty="0"/>
          </a:p>
        </p:txBody>
      </p:sp>
    </p:spTree>
    <p:extLst>
      <p:ext uri="{BB962C8B-B14F-4D97-AF65-F5344CB8AC3E}">
        <p14:creationId xmlns:p14="http://schemas.microsoft.com/office/powerpoint/2010/main" val="87868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BF1DA5C-C9C9-4E05-B16D-375EBB5CB8BD}"/>
              </a:ext>
            </a:extLst>
          </p:cNvPr>
          <p:cNvSpPr>
            <a:spLocks noGrp="1"/>
          </p:cNvSpPr>
          <p:nvPr>
            <p:ph type="title"/>
          </p:nvPr>
        </p:nvSpPr>
        <p:spPr/>
        <p:txBody>
          <a:bodyPr/>
          <a:lstStyle/>
          <a:p>
            <a:r>
              <a:rPr lang="en-US" altLang="en-US"/>
              <a:t>Parse Tree of 10-15*2</a:t>
            </a:r>
          </a:p>
        </p:txBody>
      </p:sp>
      <p:sp>
        <p:nvSpPr>
          <p:cNvPr id="18435" name="Content Placeholder 2">
            <a:extLst>
              <a:ext uri="{FF2B5EF4-FFF2-40B4-BE49-F238E27FC236}">
                <a16:creationId xmlns:a16="http://schemas.microsoft.com/office/drawing/2014/main" id="{6A75F28B-B808-4E89-8BFD-5CEA7E7F6906}"/>
              </a:ext>
            </a:extLst>
          </p:cNvPr>
          <p:cNvSpPr>
            <a:spLocks noGrp="1"/>
          </p:cNvSpPr>
          <p:nvPr>
            <p:ph idx="1"/>
          </p:nvPr>
        </p:nvSpPr>
        <p:spPr/>
        <p:txBody>
          <a:bodyPr/>
          <a:lstStyle/>
          <a:p>
            <a:r>
              <a:rPr lang="en-US" altLang="en-US" sz="2600"/>
              <a:t>Which Parse Tree is correct?</a:t>
            </a:r>
          </a:p>
        </p:txBody>
      </p:sp>
      <p:sp>
        <p:nvSpPr>
          <p:cNvPr id="18436" name="Slide Number Placeholder 3">
            <a:extLst>
              <a:ext uri="{FF2B5EF4-FFF2-40B4-BE49-F238E27FC236}">
                <a16:creationId xmlns:a16="http://schemas.microsoft.com/office/drawing/2014/main" id="{1A94071A-05FB-44D9-AA11-8FDB52C8C7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F550CAD1-AEB7-4785-B415-B6E20B96FA09}" type="slidenum">
              <a:rPr lang="ar-SA" altLang="en-US" sz="1200">
                <a:latin typeface="Garamond" panose="02020404030301010803" pitchFamily="18" charset="0"/>
              </a:rPr>
              <a:pPr>
                <a:spcBef>
                  <a:spcPct val="0"/>
                </a:spcBef>
                <a:buClrTx/>
                <a:buSzTx/>
                <a:buFontTx/>
                <a:buNone/>
              </a:pPr>
              <a:t>5</a:t>
            </a:fld>
            <a:endParaRPr lang="en-US" altLang="en-US" sz="1200">
              <a:latin typeface="Garamond" panose="02020404030301010803" pitchFamily="18" charset="0"/>
            </a:endParaRPr>
          </a:p>
        </p:txBody>
      </p:sp>
      <p:graphicFrame>
        <p:nvGraphicFramePr>
          <p:cNvPr id="18437" name="Object 4">
            <a:extLst>
              <a:ext uri="{FF2B5EF4-FFF2-40B4-BE49-F238E27FC236}">
                <a16:creationId xmlns:a16="http://schemas.microsoft.com/office/drawing/2014/main" id="{977D6864-B49A-405E-91CB-B2C53DFF7334}"/>
              </a:ext>
            </a:extLst>
          </p:cNvPr>
          <p:cNvGraphicFramePr>
            <a:graphicFrameLocks noChangeAspect="1"/>
          </p:cNvGraphicFramePr>
          <p:nvPr/>
        </p:nvGraphicFramePr>
        <p:xfrm>
          <a:off x="533400" y="2562225"/>
          <a:ext cx="3810000" cy="3048000"/>
        </p:xfrm>
        <a:graphic>
          <a:graphicData uri="http://schemas.openxmlformats.org/presentationml/2006/ole">
            <mc:AlternateContent xmlns:mc="http://schemas.openxmlformats.org/markup-compatibility/2006">
              <mc:Choice xmlns:v="urn:schemas-microsoft-com:vml" Requires="v">
                <p:oleObj spid="_x0000_s1038" name="Drawing" r:id="rId3" imgW="3238918" imgH="2010058" progId="MSDraw.Drawing.8.1">
                  <p:embed/>
                </p:oleObj>
              </mc:Choice>
              <mc:Fallback>
                <p:oleObj name="Drawing" r:id="rId3" imgW="3238918" imgH="2010058" progId="MSDraw.Drawing.8.1">
                  <p:embed/>
                  <p:pic>
                    <p:nvPicPr>
                      <p:cNvPr id="18437" name="Object 4">
                        <a:extLst>
                          <a:ext uri="{FF2B5EF4-FFF2-40B4-BE49-F238E27FC236}">
                            <a16:creationId xmlns:a16="http://schemas.microsoft.com/office/drawing/2014/main" id="{977D6864-B49A-405E-91CB-B2C53DFF7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62225"/>
                        <a:ext cx="3810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5">
            <a:extLst>
              <a:ext uri="{FF2B5EF4-FFF2-40B4-BE49-F238E27FC236}">
                <a16:creationId xmlns:a16="http://schemas.microsoft.com/office/drawing/2014/main" id="{02BA4AE0-A49B-4C65-97B3-EDC52C742DF2}"/>
              </a:ext>
            </a:extLst>
          </p:cNvPr>
          <p:cNvGraphicFramePr>
            <a:graphicFrameLocks noChangeAspect="1"/>
          </p:cNvGraphicFramePr>
          <p:nvPr/>
        </p:nvGraphicFramePr>
        <p:xfrm>
          <a:off x="4800600" y="2514600"/>
          <a:ext cx="3886200" cy="3187700"/>
        </p:xfrm>
        <a:graphic>
          <a:graphicData uri="http://schemas.openxmlformats.org/presentationml/2006/ole">
            <mc:AlternateContent xmlns:mc="http://schemas.openxmlformats.org/markup-compatibility/2006">
              <mc:Choice xmlns:v="urn:schemas-microsoft-com:vml" Requires="v">
                <p:oleObj spid="_x0000_s1039" name="Drawing" r:id="rId5" imgW="3248310" imgH="2029157" progId="MSDraw.Drawing.8.1">
                  <p:embed/>
                </p:oleObj>
              </mc:Choice>
              <mc:Fallback>
                <p:oleObj name="Drawing" r:id="rId5" imgW="3248310" imgH="2029157" progId="MSDraw.Drawing.8.1">
                  <p:embed/>
                  <p:pic>
                    <p:nvPicPr>
                      <p:cNvPr id="18438" name="Object 5">
                        <a:extLst>
                          <a:ext uri="{FF2B5EF4-FFF2-40B4-BE49-F238E27FC236}">
                            <a16:creationId xmlns:a16="http://schemas.microsoft.com/office/drawing/2014/main" id="{02BA4AE0-A49B-4C65-97B3-EDC52C742D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514600"/>
                        <a:ext cx="3886200"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E4E4-B1B9-4240-9D2C-E097AA0EDED8}"/>
              </a:ext>
            </a:extLst>
          </p:cNvPr>
          <p:cNvSpPr>
            <a:spLocks noGrp="1"/>
          </p:cNvSpPr>
          <p:nvPr>
            <p:ph type="title"/>
          </p:nvPr>
        </p:nvSpPr>
        <p:spPr/>
        <p:txBody>
          <a:bodyPr/>
          <a:lstStyle/>
          <a:p>
            <a:r>
              <a:rPr lang="en-US" dirty="0"/>
              <a:t>Example </a:t>
            </a:r>
            <a:endParaRPr lang="en-PK" dirty="0"/>
          </a:p>
        </p:txBody>
      </p:sp>
      <p:sp>
        <p:nvSpPr>
          <p:cNvPr id="3" name="Content Placeholder 2">
            <a:extLst>
              <a:ext uri="{FF2B5EF4-FFF2-40B4-BE49-F238E27FC236}">
                <a16:creationId xmlns:a16="http://schemas.microsoft.com/office/drawing/2014/main" id="{05318B7A-9D03-4320-9F2E-51A4E9AC51A8}"/>
              </a:ext>
            </a:extLst>
          </p:cNvPr>
          <p:cNvSpPr>
            <a:spLocks noGrp="1"/>
          </p:cNvSpPr>
          <p:nvPr>
            <p:ph idx="1"/>
          </p:nvPr>
        </p:nvSpPr>
        <p:spPr/>
        <p:txBody>
          <a:bodyPr/>
          <a:lstStyle/>
          <a:p>
            <a:pPr lvl="0"/>
            <a:r>
              <a:rPr lang="en-PK" dirty="0"/>
              <a:t>S → </a:t>
            </a:r>
            <a:r>
              <a:rPr lang="en-PK" dirty="0" err="1"/>
              <a:t>aSb</a:t>
            </a:r>
            <a:r>
              <a:rPr lang="en-PK" dirty="0"/>
              <a:t> | SS  </a:t>
            </a:r>
          </a:p>
          <a:p>
            <a:pPr lvl="0"/>
            <a:r>
              <a:rPr lang="en-PK" dirty="0"/>
              <a:t>S → ε  </a:t>
            </a:r>
          </a:p>
          <a:p>
            <a:endParaRPr lang="en-PK" dirty="0"/>
          </a:p>
        </p:txBody>
      </p:sp>
    </p:spTree>
    <p:extLst>
      <p:ext uri="{BB962C8B-B14F-4D97-AF65-F5344CB8AC3E}">
        <p14:creationId xmlns:p14="http://schemas.microsoft.com/office/powerpoint/2010/main" val="170720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1558-3A5E-42EC-BB2C-B9E995D41C7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E1F8910-890C-4DD5-8F53-8B4820C33A02}"/>
              </a:ext>
            </a:extLst>
          </p:cNvPr>
          <p:cNvSpPr>
            <a:spLocks noGrp="1"/>
          </p:cNvSpPr>
          <p:nvPr>
            <p:ph idx="1"/>
          </p:nvPr>
        </p:nvSpPr>
        <p:spPr/>
        <p:txBody>
          <a:bodyPr/>
          <a:lstStyle/>
          <a:p>
            <a:r>
              <a:rPr lang="en-US" dirty="0"/>
              <a:t>For the string "</a:t>
            </a:r>
            <a:r>
              <a:rPr lang="en-US" dirty="0" err="1"/>
              <a:t>aabb</a:t>
            </a:r>
            <a:r>
              <a:rPr lang="en-US" dirty="0"/>
              <a:t>" the above grammar can generate two parse trees</a:t>
            </a:r>
            <a:endParaRPr lang="en-PK" dirty="0"/>
          </a:p>
          <a:p>
            <a:endParaRPr lang="en-PK" dirty="0"/>
          </a:p>
        </p:txBody>
      </p:sp>
      <p:pic>
        <p:nvPicPr>
          <p:cNvPr id="4" name="Picture 3" descr="Ambiguity in Grammar">
            <a:extLst>
              <a:ext uri="{FF2B5EF4-FFF2-40B4-BE49-F238E27FC236}">
                <a16:creationId xmlns:a16="http://schemas.microsoft.com/office/drawing/2014/main" id="{98FABF66-2213-4389-B47B-584498473C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24149" y="3429000"/>
            <a:ext cx="4816337" cy="3250096"/>
          </a:xfrm>
          <a:prstGeom prst="rect">
            <a:avLst/>
          </a:prstGeom>
          <a:noFill/>
          <a:ln>
            <a:noFill/>
          </a:ln>
        </p:spPr>
      </p:pic>
    </p:spTree>
    <p:extLst>
      <p:ext uri="{BB962C8B-B14F-4D97-AF65-F5344CB8AC3E}">
        <p14:creationId xmlns:p14="http://schemas.microsoft.com/office/powerpoint/2010/main" val="164864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F01A273-E96A-4AC5-A3D9-0105569C816B}"/>
              </a:ext>
            </a:extLst>
          </p:cNvPr>
          <p:cNvSpPr>
            <a:spLocks noGrp="1"/>
          </p:cNvSpPr>
          <p:nvPr>
            <p:ph type="title"/>
          </p:nvPr>
        </p:nvSpPr>
        <p:spPr/>
        <p:txBody>
          <a:bodyPr/>
          <a:lstStyle/>
          <a:p>
            <a:r>
              <a:rPr lang="en-US" altLang="en-US"/>
              <a:t>How to Remove Ambiguity?</a:t>
            </a:r>
          </a:p>
        </p:txBody>
      </p:sp>
      <p:sp>
        <p:nvSpPr>
          <p:cNvPr id="19459" name="Content Placeholder 2">
            <a:extLst>
              <a:ext uri="{FF2B5EF4-FFF2-40B4-BE49-F238E27FC236}">
                <a16:creationId xmlns:a16="http://schemas.microsoft.com/office/drawing/2014/main" id="{C9FE3A10-14A8-41A4-B2EA-6FE1C48D058A}"/>
              </a:ext>
            </a:extLst>
          </p:cNvPr>
          <p:cNvSpPr>
            <a:spLocks noGrp="1"/>
          </p:cNvSpPr>
          <p:nvPr>
            <p:ph idx="1"/>
          </p:nvPr>
        </p:nvSpPr>
        <p:spPr/>
        <p:txBody>
          <a:bodyPr/>
          <a:lstStyle/>
          <a:p>
            <a:r>
              <a:rPr lang="en-US" altLang="en-US" sz="2600"/>
              <a:t>To remove ambiguity we could now state a disambiguating rule that establishes a relative precedence of three operations i.e. +, - and *</a:t>
            </a:r>
          </a:p>
          <a:p>
            <a:r>
              <a:rPr lang="en-US" altLang="en-US" sz="2600"/>
              <a:t>The addition and subtraction operation will get same precedence but multiplication will get higher precedence</a:t>
            </a:r>
          </a:p>
          <a:p>
            <a:r>
              <a:rPr lang="en-US" altLang="en-US" sz="2600"/>
              <a:t>This ambiguity can be removed by stating a disambiguating rule of associativity of each of the operations </a:t>
            </a:r>
          </a:p>
        </p:txBody>
      </p:sp>
      <p:sp>
        <p:nvSpPr>
          <p:cNvPr id="19460" name="Slide Number Placeholder 3">
            <a:extLst>
              <a:ext uri="{FF2B5EF4-FFF2-40B4-BE49-F238E27FC236}">
                <a16:creationId xmlns:a16="http://schemas.microsoft.com/office/drawing/2014/main" id="{69753A46-0039-4C50-807E-131B90FA42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44D6835-3C85-48D0-8C2B-26ED16C021B5}" type="slidenum">
              <a:rPr lang="ar-SA" altLang="en-US" sz="1200">
                <a:latin typeface="Garamond" panose="02020404030301010803" pitchFamily="18" charset="0"/>
              </a:rPr>
              <a:pPr>
                <a:spcBef>
                  <a:spcPct val="0"/>
                </a:spcBef>
                <a:buClrTx/>
                <a:buSzTx/>
                <a:buFontTx/>
                <a:buNone/>
              </a:pPr>
              <a:t>8</a:t>
            </a:fld>
            <a:endParaRPr lang="en-US" altLang="en-US" sz="1200">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5774BE8-1524-445D-A6D3-B1F08A5D5636}"/>
              </a:ext>
            </a:extLst>
          </p:cNvPr>
          <p:cNvSpPr>
            <a:spLocks noGrp="1"/>
          </p:cNvSpPr>
          <p:nvPr>
            <p:ph type="title"/>
          </p:nvPr>
        </p:nvSpPr>
        <p:spPr/>
        <p:txBody>
          <a:bodyPr/>
          <a:lstStyle/>
          <a:p>
            <a:r>
              <a:rPr lang="en-US" altLang="en-US"/>
              <a:t>Introducing Precedence</a:t>
            </a:r>
          </a:p>
        </p:txBody>
      </p:sp>
      <p:sp>
        <p:nvSpPr>
          <p:cNvPr id="20483" name="Content Placeholder 2">
            <a:extLst>
              <a:ext uri="{FF2B5EF4-FFF2-40B4-BE49-F238E27FC236}">
                <a16:creationId xmlns:a16="http://schemas.microsoft.com/office/drawing/2014/main" id="{364818D6-B00B-48BF-81FF-D166E300535C}"/>
              </a:ext>
            </a:extLst>
          </p:cNvPr>
          <p:cNvSpPr>
            <a:spLocks noGrp="1"/>
          </p:cNvSpPr>
          <p:nvPr>
            <p:ph idx="1"/>
          </p:nvPr>
        </p:nvSpPr>
        <p:spPr/>
        <p:txBody>
          <a:bodyPr/>
          <a:lstStyle/>
          <a:p>
            <a:pPr>
              <a:buFont typeface="Wingdings" panose="05000000000000000000" pitchFamily="2" charset="2"/>
              <a:buNone/>
            </a:pPr>
            <a:r>
              <a:rPr lang="en-US" altLang="en-US" sz="2600" i="1">
                <a:latin typeface="Courier New" panose="02070309020205020404" pitchFamily="49" charset="0"/>
                <a:cs typeface="Courier New" panose="02070309020205020404" pitchFamily="49" charset="0"/>
              </a:rPr>
              <a:t>exp</a:t>
            </a:r>
            <a:r>
              <a:rPr lang="en-US" altLang="en-US" sz="2600">
                <a:latin typeface="Courier New" panose="02070309020205020404" pitchFamily="49" charset="0"/>
                <a:cs typeface="Courier New" panose="02070309020205020404" pitchFamily="49" charset="0"/>
              </a:rPr>
              <a:t>  </a:t>
            </a:r>
            <a:r>
              <a:rPr lang="en-US" altLang="en-US" sz="2600">
                <a:latin typeface="Courier New" panose="02070309020205020404" pitchFamily="49" charset="0"/>
                <a:cs typeface="Courier New" panose="02070309020205020404" pitchFamily="49" charset="0"/>
                <a:sym typeface="Symbol" panose="05050102010706020507" pitchFamily="18" charset="2"/>
              </a:rPr>
              <a:t></a:t>
            </a:r>
            <a:r>
              <a:rPr lang="en-US" altLang="en-US" sz="2600">
                <a:latin typeface="Courier New" panose="02070309020205020404" pitchFamily="49" charset="0"/>
                <a:cs typeface="Courier New" panose="02070309020205020404" pitchFamily="49" charset="0"/>
              </a:rPr>
              <a:t>  </a:t>
            </a:r>
            <a:r>
              <a:rPr lang="en-US" altLang="en-US" sz="2600" i="1">
                <a:latin typeface="Courier New" panose="02070309020205020404" pitchFamily="49" charset="0"/>
                <a:cs typeface="Courier New" panose="02070309020205020404" pitchFamily="49" charset="0"/>
              </a:rPr>
              <a:t>exp op exp</a:t>
            </a:r>
            <a:r>
              <a:rPr lang="en-US" altLang="en-US" sz="2600">
                <a:latin typeface="Courier New" panose="02070309020205020404" pitchFamily="49" charset="0"/>
                <a:cs typeface="Courier New" panose="02070309020205020404" pitchFamily="49" charset="0"/>
              </a:rPr>
              <a:t> | </a:t>
            </a: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i="1">
                <a:latin typeface="Courier New" panose="02070309020205020404" pitchFamily="49" charset="0"/>
                <a:cs typeface="Courier New" panose="02070309020205020404" pitchFamily="49" charset="0"/>
              </a:rPr>
              <a:t>exp </a:t>
            </a: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 </a:t>
            </a:r>
            <a:r>
              <a:rPr lang="en-US" altLang="en-US" sz="2600" b="1" i="1">
                <a:latin typeface="Courier New" panose="02070309020205020404" pitchFamily="49" charset="0"/>
                <a:cs typeface="Courier New" panose="02070309020205020404" pitchFamily="49" charset="0"/>
              </a:rPr>
              <a:t>number</a:t>
            </a:r>
            <a:endParaRPr lang="en-US" altLang="en-US" sz="260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600" i="1">
                <a:latin typeface="Courier New" panose="02070309020205020404" pitchFamily="49" charset="0"/>
                <a:cs typeface="Courier New" panose="02070309020205020404" pitchFamily="49" charset="0"/>
              </a:rPr>
              <a:t>op  </a:t>
            </a:r>
            <a:r>
              <a:rPr lang="en-US" altLang="en-US" sz="2600">
                <a:latin typeface="Courier New" panose="02070309020205020404" pitchFamily="49" charset="0"/>
                <a:cs typeface="Courier New" panose="02070309020205020404" pitchFamily="49" charset="0"/>
                <a:sym typeface="Symbol" panose="05050102010706020507" pitchFamily="18" charset="2"/>
              </a:rPr>
              <a:t></a:t>
            </a:r>
            <a:r>
              <a:rPr lang="en-US" altLang="en-US" sz="2600">
                <a:latin typeface="Courier New" panose="02070309020205020404" pitchFamily="49" charset="0"/>
                <a:cs typeface="Courier New" panose="02070309020205020404" pitchFamily="49" charset="0"/>
              </a:rPr>
              <a:t>  </a:t>
            </a: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 </a:t>
            </a: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 </a:t>
            </a:r>
            <a:r>
              <a:rPr lang="en-US" altLang="en-US" sz="2600" b="1">
                <a:latin typeface="Courier New" panose="02070309020205020404" pitchFamily="49" charset="0"/>
                <a:cs typeface="Courier New" panose="02070309020205020404" pitchFamily="49" charset="0"/>
              </a:rPr>
              <a:t>*</a:t>
            </a:r>
            <a:endParaRPr lang="en-US" altLang="en-US" sz="260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200"/>
          </a:p>
          <a:p>
            <a:pPr>
              <a:buFont typeface="Wingdings" panose="05000000000000000000" pitchFamily="2" charset="2"/>
              <a:buNone/>
            </a:pPr>
            <a:r>
              <a:rPr lang="en-US" altLang="en-US" sz="2200" b="1">
                <a:solidFill>
                  <a:srgbClr val="00B050"/>
                </a:solidFill>
              </a:rPr>
              <a:t>CHANGED TO</a:t>
            </a:r>
          </a:p>
          <a:p>
            <a:pPr>
              <a:buFont typeface="Wingdings" panose="05000000000000000000" pitchFamily="2" charset="2"/>
              <a:buNone/>
            </a:pPr>
            <a:r>
              <a:rPr lang="en-US" altLang="en-US" sz="2600" i="1">
                <a:latin typeface="Courier New" panose="02070309020205020404" pitchFamily="49" charset="0"/>
                <a:cs typeface="Courier New" panose="02070309020205020404" pitchFamily="49" charset="0"/>
              </a:rPr>
              <a:t>exp</a:t>
            </a:r>
            <a:r>
              <a:rPr lang="en-US" altLang="en-US" sz="2600">
                <a:latin typeface="Courier New" panose="02070309020205020404" pitchFamily="49" charset="0"/>
                <a:cs typeface="Courier New" panose="02070309020205020404" pitchFamily="49" charset="0"/>
              </a:rPr>
              <a:t>  </a:t>
            </a:r>
            <a:r>
              <a:rPr lang="en-US" altLang="en-US" sz="2600">
                <a:latin typeface="Courier New" panose="02070309020205020404" pitchFamily="49" charset="0"/>
                <a:cs typeface="Courier New" panose="02070309020205020404" pitchFamily="49" charset="0"/>
                <a:sym typeface="Symbol" panose="05050102010706020507" pitchFamily="18" charset="2"/>
              </a:rPr>
              <a:t></a:t>
            </a:r>
            <a:r>
              <a:rPr lang="en-US" altLang="en-US" sz="2600">
                <a:latin typeface="Courier New" panose="02070309020205020404" pitchFamily="49" charset="0"/>
                <a:cs typeface="Courier New" panose="02070309020205020404" pitchFamily="49" charset="0"/>
              </a:rPr>
              <a:t>  </a:t>
            </a:r>
            <a:r>
              <a:rPr lang="en-US" altLang="en-US" sz="2600" i="1">
                <a:latin typeface="Courier New" panose="02070309020205020404" pitchFamily="49" charset="0"/>
                <a:cs typeface="Courier New" panose="02070309020205020404" pitchFamily="49" charset="0"/>
              </a:rPr>
              <a:t>exp addop exp</a:t>
            </a:r>
            <a:r>
              <a:rPr lang="en-US" altLang="en-US" sz="2600">
                <a:latin typeface="Courier New" panose="02070309020205020404" pitchFamily="49" charset="0"/>
                <a:cs typeface="Courier New" panose="02070309020205020404" pitchFamily="49" charset="0"/>
              </a:rPr>
              <a:t> | term</a:t>
            </a:r>
          </a:p>
          <a:p>
            <a:pPr>
              <a:buFont typeface="Wingdings" panose="05000000000000000000" pitchFamily="2" charset="2"/>
              <a:buNone/>
            </a:pPr>
            <a:r>
              <a:rPr lang="en-US" altLang="en-US" sz="2600">
                <a:latin typeface="Courier New" panose="02070309020205020404" pitchFamily="49" charset="0"/>
                <a:cs typeface="Courier New" panose="02070309020205020404" pitchFamily="49" charset="0"/>
              </a:rPr>
              <a:t>addpp </a:t>
            </a:r>
            <a:r>
              <a:rPr lang="en-US" altLang="en-US" sz="2600">
                <a:latin typeface="Courier New" panose="02070309020205020404" pitchFamily="49" charset="0"/>
                <a:cs typeface="Courier New" panose="02070309020205020404" pitchFamily="49" charset="0"/>
                <a:sym typeface="Symbol" panose="05050102010706020507" pitchFamily="18" charset="2"/>
              </a:rPr>
              <a:t> </a:t>
            </a:r>
            <a:r>
              <a:rPr lang="en-US" altLang="en-US" sz="2600" b="1">
                <a:latin typeface="Courier New" panose="02070309020205020404" pitchFamily="49" charset="0"/>
                <a:cs typeface="Courier New" panose="02070309020205020404" pitchFamily="49" charset="0"/>
                <a:sym typeface="Symbol" panose="05050102010706020507" pitchFamily="18" charset="2"/>
              </a:rPr>
              <a:t>+</a:t>
            </a:r>
            <a:r>
              <a:rPr lang="en-US" altLang="en-US" sz="2600">
                <a:latin typeface="Courier New" panose="02070309020205020404" pitchFamily="49" charset="0"/>
                <a:cs typeface="Courier New" panose="02070309020205020404" pitchFamily="49" charset="0"/>
                <a:sym typeface="Symbol" panose="05050102010706020507" pitchFamily="18" charset="2"/>
              </a:rPr>
              <a:t> | </a:t>
            </a:r>
            <a:r>
              <a:rPr lang="en-US" altLang="en-US" sz="2600" b="1">
                <a:latin typeface="Courier New" panose="02070309020205020404" pitchFamily="49" charset="0"/>
                <a:cs typeface="Courier New" panose="02070309020205020404" pitchFamily="49" charset="0"/>
                <a:sym typeface="Symbol" panose="05050102010706020507" pitchFamily="18" charset="2"/>
              </a:rPr>
              <a:t>-</a:t>
            </a:r>
          </a:p>
          <a:p>
            <a:pPr>
              <a:buFont typeface="Wingdings" panose="05000000000000000000" pitchFamily="2" charset="2"/>
              <a:buNone/>
            </a:pPr>
            <a:r>
              <a:rPr lang="en-US" altLang="en-US" sz="2600">
                <a:latin typeface="Courier New" panose="02070309020205020404" pitchFamily="49" charset="0"/>
                <a:cs typeface="Courier New" panose="02070309020205020404" pitchFamily="49" charset="0"/>
                <a:sym typeface="Symbol" panose="05050102010706020507" pitchFamily="18" charset="2"/>
              </a:rPr>
              <a:t>term  term mulop term | factor</a:t>
            </a:r>
            <a:endParaRPr lang="en-US" altLang="en-US" sz="260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600">
                <a:latin typeface="Courier New" panose="02070309020205020404" pitchFamily="49" charset="0"/>
                <a:cs typeface="Courier New" panose="02070309020205020404" pitchFamily="49" charset="0"/>
              </a:rPr>
              <a:t>mulop </a:t>
            </a:r>
            <a:r>
              <a:rPr lang="en-US" altLang="en-US" sz="2600">
                <a:latin typeface="Courier New" panose="02070309020205020404" pitchFamily="49" charset="0"/>
                <a:cs typeface="Courier New" panose="02070309020205020404" pitchFamily="49" charset="0"/>
                <a:sym typeface="Symbol" panose="05050102010706020507" pitchFamily="18" charset="2"/>
              </a:rPr>
              <a:t> </a:t>
            </a:r>
            <a:r>
              <a:rPr lang="en-US" altLang="en-US" sz="2600" b="1">
                <a:latin typeface="Courier New" panose="02070309020205020404" pitchFamily="49" charset="0"/>
                <a:cs typeface="Courier New" panose="02070309020205020404" pitchFamily="49" charset="0"/>
                <a:sym typeface="Symbol" panose="05050102010706020507" pitchFamily="18" charset="2"/>
              </a:rPr>
              <a:t>*</a:t>
            </a:r>
          </a:p>
          <a:p>
            <a:pPr>
              <a:buFont typeface="Wingdings" panose="05000000000000000000" pitchFamily="2" charset="2"/>
              <a:buNone/>
            </a:pPr>
            <a:r>
              <a:rPr lang="en-US" altLang="en-US" sz="2600">
                <a:latin typeface="Courier New" panose="02070309020205020404" pitchFamily="49" charset="0"/>
                <a:cs typeface="Courier New" panose="02070309020205020404" pitchFamily="49" charset="0"/>
                <a:sym typeface="Symbol" panose="05050102010706020507" pitchFamily="18" charset="2"/>
              </a:rPr>
              <a:t>factor  </a:t>
            </a: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i="1">
                <a:latin typeface="Courier New" panose="02070309020205020404" pitchFamily="49" charset="0"/>
                <a:cs typeface="Courier New" panose="02070309020205020404" pitchFamily="49" charset="0"/>
              </a:rPr>
              <a:t>exp </a:t>
            </a: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 </a:t>
            </a:r>
            <a:r>
              <a:rPr lang="en-US" altLang="en-US" sz="2600" b="1">
                <a:latin typeface="Courier New" panose="02070309020205020404" pitchFamily="49" charset="0"/>
                <a:cs typeface="Courier New" panose="02070309020205020404" pitchFamily="49" charset="0"/>
              </a:rPr>
              <a:t>number</a:t>
            </a:r>
          </a:p>
          <a:p>
            <a:pPr>
              <a:buFont typeface="Wingdings" panose="05000000000000000000" pitchFamily="2" charset="2"/>
              <a:buNone/>
            </a:pPr>
            <a:endParaRPr lang="en-US" altLang="en-US" sz="1200"/>
          </a:p>
          <a:p>
            <a:pPr>
              <a:buFont typeface="Wingdings" panose="05000000000000000000" pitchFamily="2" charset="2"/>
              <a:buNone/>
            </a:pPr>
            <a:r>
              <a:rPr lang="en-US" altLang="en-US" sz="2200">
                <a:solidFill>
                  <a:srgbClr val="FF0000"/>
                </a:solidFill>
              </a:rPr>
              <a:t>Note: We still have a problem in new CFG</a:t>
            </a:r>
          </a:p>
        </p:txBody>
      </p:sp>
      <p:sp>
        <p:nvSpPr>
          <p:cNvPr id="20484" name="Slide Number Placeholder 3">
            <a:extLst>
              <a:ext uri="{FF2B5EF4-FFF2-40B4-BE49-F238E27FC236}">
                <a16:creationId xmlns:a16="http://schemas.microsoft.com/office/drawing/2014/main" id="{85839355-04EA-4DB1-AD10-F9016788A1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BE786753-5F4F-4E77-A260-E78B1EE3E202}" type="slidenum">
              <a:rPr lang="ar-SA" altLang="en-US" sz="1200">
                <a:latin typeface="Garamond" panose="02020404030301010803" pitchFamily="18" charset="0"/>
              </a:rPr>
              <a:pPr>
                <a:spcBef>
                  <a:spcPct val="0"/>
                </a:spcBef>
                <a:buClrTx/>
                <a:buSzTx/>
                <a:buFontTx/>
                <a:buNone/>
              </a:pPr>
              <a:t>9</a:t>
            </a:fld>
            <a:endParaRPr lang="en-US" altLang="en-US" sz="1200">
              <a:latin typeface="Garamond" panose="02020404030301010803" pitchFamily="18" charset="0"/>
            </a:endParaRPr>
          </a:p>
        </p:txBody>
      </p:sp>
    </p:spTree>
  </p:cSld>
  <p:clrMapOvr>
    <a:masterClrMapping/>
  </p:clrMapOvr>
</p:sld>
</file>

<file path=ppt/theme/theme1.xml><?xml version="1.0" encoding="utf-8"?>
<a:theme xmlns:a="http://schemas.openxmlformats.org/drawingml/2006/main" name="Theme4">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4" id="{DA4B386A-9519-49D3-BE72-6358CAE3D389}" vid="{38449F2C-F1C0-4346-9318-BBC18E10EB01}"/>
    </a:ext>
  </a:extLst>
</a:theme>
</file>

<file path=ppt/theme/theme2.xml><?xml version="1.0" encoding="utf-8"?>
<a:theme xmlns:a="http://schemas.openxmlformats.org/drawingml/2006/main" name="1_Theme4">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Theme4</Template>
  <TotalTime>32</TotalTime>
  <Words>1446</Words>
  <Application>Microsoft Office PowerPoint</Application>
  <PresentationFormat>On-screen Show (4:3)</PresentationFormat>
  <Paragraphs>330</Paragraphs>
  <Slides>41</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3" baseType="lpstr">
      <vt:lpstr>Arial</vt:lpstr>
      <vt:lpstr>Arial Rounded MT Bold</vt:lpstr>
      <vt:lpstr>Cambria Math</vt:lpstr>
      <vt:lpstr>Courier New</vt:lpstr>
      <vt:lpstr>Garamond</vt:lpstr>
      <vt:lpstr>Symbol</vt:lpstr>
      <vt:lpstr>Times New Roman</vt:lpstr>
      <vt:lpstr>Verdana</vt:lpstr>
      <vt:lpstr>Wingdings</vt:lpstr>
      <vt:lpstr>Theme4</vt:lpstr>
      <vt:lpstr>1_Theme4</vt:lpstr>
      <vt:lpstr>Drawing</vt:lpstr>
      <vt:lpstr>Automata Theory Lecture: 17 Ambiguous Grammar </vt:lpstr>
      <vt:lpstr>Ambiguity &amp; Ambiguous Grammar</vt:lpstr>
      <vt:lpstr>Ambiguity &amp; Ambiguous Grammar (Continue…)</vt:lpstr>
      <vt:lpstr>Ambiguity &amp; Ambiguous Grammar</vt:lpstr>
      <vt:lpstr>Parse Tree of 10-15*2</vt:lpstr>
      <vt:lpstr>Example </vt:lpstr>
      <vt:lpstr>PowerPoint Presentation</vt:lpstr>
      <vt:lpstr>How to Remove Ambiguity?</vt:lpstr>
      <vt:lpstr>Introducing Precedence</vt:lpstr>
      <vt:lpstr>Introducing Associativity</vt:lpstr>
      <vt:lpstr>Ambiguity &amp; Ambiguous Grammar</vt:lpstr>
      <vt:lpstr>Chomsky Normal Form</vt:lpstr>
      <vt:lpstr>Objective</vt:lpstr>
      <vt:lpstr>ε-rules, ε-free</vt:lpstr>
      <vt:lpstr>Transform any context-free grammar to Chomsky Normal Form</vt:lpstr>
      <vt:lpstr>Example of a grammar that is transformed to Chomsky Normal Form</vt:lpstr>
      <vt:lpstr>3-step process</vt:lpstr>
      <vt:lpstr>Step 1: replace terminals  mixed in with non-terminals</vt:lpstr>
      <vt:lpstr>Example</vt:lpstr>
      <vt:lpstr>Step 2: convert sequence of non-terminals to pairs of non-terminals</vt:lpstr>
      <vt:lpstr>Repeatedly apply step 2</vt:lpstr>
      <vt:lpstr>Applying step 2 to a grammar</vt:lpstr>
      <vt:lpstr>3 kinds of rules remain</vt:lpstr>
      <vt:lpstr>Rules of the form: X → a</vt:lpstr>
      <vt:lpstr>Rules of the form: X → Y</vt:lpstr>
      <vt:lpstr>Rules of the form: X → YZ</vt:lpstr>
      <vt:lpstr>Chain rules</vt:lpstr>
      <vt:lpstr>Chain rules aren’t in  Chomsky Normal Form</vt:lpstr>
      <vt:lpstr>Step 3: remove chain rules</vt:lpstr>
      <vt:lpstr>Example</vt:lpstr>
      <vt:lpstr>Another example</vt:lpstr>
      <vt:lpstr>Multiple rules may be generated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Ambiguous Grammar </dc:title>
  <dc:creator>farhad.ssscb.bscs@gmail.com</dc:creator>
  <cp:lastModifiedBy>Moorche</cp:lastModifiedBy>
  <cp:revision>6</cp:revision>
  <dcterms:created xsi:type="dcterms:W3CDTF">2021-11-08T09:10:05Z</dcterms:created>
  <dcterms:modified xsi:type="dcterms:W3CDTF">2022-11-22T02:53:00Z</dcterms:modified>
</cp:coreProperties>
</file>