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3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FA6C3-38D3-4A78-898C-A4F7C76F2AC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680B8-1D3E-4B05-ABA7-0298CA81D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4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66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22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481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522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69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697DB89-CDD6-472D-8A6C-DAA95BB1FA3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D1A2CC5-F66F-4FF1-9C12-E4C07F549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en-PK" altLang="en-PK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94194141-4B13-4C0B-9E9E-4B6DF58F22B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en-PK" altLang="en-PK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4CCC10C4-1070-49FF-9EC0-FC19F4D37B5A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5304FCF-25DE-4BD8-A83B-51D9A6ECE6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 sz="1800"/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16389DA0-8CD8-4422-9A8F-A93463A81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 sz="1800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1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9144541-1081-4B27-9E4B-DD51FC1DCE6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8AF2A0-D07B-4E5E-92A3-24826FE30CA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7755DD8-7CD3-439F-A290-5D547A54A7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37CD04-9D5B-417F-A66B-C38A4D2D52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2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C1332795-C868-481E-B68C-300D47538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6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64D6AB3-0BE0-4AE2-A565-F6DB7E10D8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8AF2A0-D07B-4E5E-92A3-24826FE30CA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84E88F6-7B9B-48EF-88D1-8B85462701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AFD07A6-C54B-4303-8783-79A5AA51DF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32795-C868-481E-B68C-300D47538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4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4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4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E454C69-05BB-4376-BF5B-F23F07E40E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8AF2A0-D07B-4E5E-92A3-24826FE30CA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BE95B74-3904-4687-A858-1857057DFA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01F3940-CBCF-4E25-ACC0-395A595B03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32795-C868-481E-B68C-300D47538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98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2" y="2362204"/>
            <a:ext cx="7693025" cy="3724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F77D68F-D4CE-414A-BDA9-E33AB488CC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8AF2A0-D07B-4E5E-92A3-24826FE30CA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B1A1324-E8FC-418E-94C0-85F2BD7D6E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9B9D749-3CF9-4C82-90AE-BA2A543AFD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32795-C868-481E-B68C-300D47538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3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D41561C-CEBF-48F4-9E28-C4482E17CA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8AF2A0-D07B-4E5E-92A3-24826FE30CA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E5660E3-240B-41E3-888C-1B88C6F558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9180715-2C5B-4D99-B35D-5CB9C8F567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32795-C868-481E-B68C-300D47538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9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AE7B7F9-9B63-4C99-B240-FC12E76B5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8AF2A0-D07B-4E5E-92A3-24826FE30CA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EDBDB97-8B17-4504-8ADA-64F907DF6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31478AB-4749-4D3C-8589-3B6D14C30A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32795-C868-481E-B68C-300D47538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1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2" y="2362204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4" y="2362204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8D3B876-73DB-429F-B4A5-ACDB21507A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8AF2A0-D07B-4E5E-92A3-24826FE30CA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730567E-7D9B-4A0A-8C19-E932DA0EC6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332F7B6-D444-4E55-96A6-522A403CFE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32795-C868-481E-B68C-300D47538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6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3D9AB9F-2A0C-4FBB-B382-9C21E1687A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8AF2A0-D07B-4E5E-92A3-24826FE30CA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DA914F3E-D7BB-499F-8AAC-D29CA4F045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7F3BCB4-F714-4117-802E-711CF7676F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32795-C868-481E-B68C-300D47538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582D231-FDF6-426E-A616-698440509C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8AF2A0-D07B-4E5E-92A3-24826FE30CA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EDCA115-9E3C-40D4-8912-F4E20DB6BA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499D514-9105-4111-8B91-F8810A02CA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32795-C868-481E-B68C-300D47538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1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939D947-A124-40F1-A1CD-BD82F65EC0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8AF2A0-D07B-4E5E-92A3-24826FE30CA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3EDE26CF-7FFF-494A-9127-8D239D271F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08D1E9E-3392-4D0F-B80B-A17511304F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32795-C868-481E-B68C-300D47538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5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3958604-85A8-4A4E-97A7-ABA204D8DF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8AF2A0-D07B-4E5E-92A3-24826FE30CA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4B8F9BB-0FC1-41C7-ADBB-7B2886ABC1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CABE9D4-E092-4117-9D3B-3D8D4681F1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32795-C868-481E-B68C-300D47538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2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D75601F-C8A4-4A90-80B4-5F520901F0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8AF2A0-D07B-4E5E-92A3-24826FE30CA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2DF7F1E-3D7B-4FB8-A9F7-B9D427D058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AFB0A65-4C06-4F69-91E5-B374EC5B44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32795-C868-481E-B68C-300D47538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8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2A3329E-0904-47A4-ACB5-5B91293A5AE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0FF77DB7-AD29-49C8-93AA-EA0184FC3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>
                <a:extLst>
                  <a:ext uri="{FF2B5EF4-FFF2-40B4-BE49-F238E27FC236}">
                    <a16:creationId xmlns:a16="http://schemas.microsoft.com/office/drawing/2014/main" id="{D438BB5E-926C-4E0C-9E77-FE8E0784A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PK" altLang="en-PK" sz="1800"/>
              </a:p>
            </p:txBody>
          </p:sp>
          <p:sp>
            <p:nvSpPr>
              <p:cNvPr id="1037" name="Freeform 5">
                <a:extLst>
                  <a:ext uri="{FF2B5EF4-FFF2-40B4-BE49-F238E27FC236}">
                    <a16:creationId xmlns:a16="http://schemas.microsoft.com/office/drawing/2014/main" id="{95302D45-DF44-4885-8F20-439784359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en-PK" sz="1800"/>
              </a:p>
            </p:txBody>
          </p:sp>
        </p:grpSp>
        <p:grpSp>
          <p:nvGrpSpPr>
            <p:cNvPr id="1033" name="Group 6">
              <a:extLst>
                <a:ext uri="{FF2B5EF4-FFF2-40B4-BE49-F238E27FC236}">
                  <a16:creationId xmlns:a16="http://schemas.microsoft.com/office/drawing/2014/main" id="{165704AF-ADD4-4E42-9951-9885E2AF3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>
                <a:extLst>
                  <a:ext uri="{FF2B5EF4-FFF2-40B4-BE49-F238E27FC236}">
                    <a16:creationId xmlns:a16="http://schemas.microsoft.com/office/drawing/2014/main" id="{AD015C4F-F9D0-48B2-8315-4799ABF1D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PK" altLang="en-PK" sz="1800"/>
              </a:p>
            </p:txBody>
          </p:sp>
          <p:sp>
            <p:nvSpPr>
              <p:cNvPr id="1035" name="AutoShape 8">
                <a:extLst>
                  <a:ext uri="{FF2B5EF4-FFF2-40B4-BE49-F238E27FC236}">
                    <a16:creationId xmlns:a16="http://schemas.microsoft.com/office/drawing/2014/main" id="{7C227202-0AB4-426A-A6CB-F2C45BDC7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PK" altLang="en-PK" sz="1800"/>
              </a:p>
            </p:txBody>
          </p:sp>
        </p:grpSp>
      </p:grpSp>
      <p:sp>
        <p:nvSpPr>
          <p:cNvPr id="1027" name="AutoShape 9">
            <a:extLst>
              <a:ext uri="{FF2B5EF4-FFF2-40B4-BE49-F238E27FC236}">
                <a16:creationId xmlns:a16="http://schemas.microsoft.com/office/drawing/2014/main" id="{A90FCFEC-9F9D-4254-8D92-7B25B6EE3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PK" smtClean="0"/>
              <a:t>Click to edit Master title style</a:t>
            </a:r>
            <a:endParaRPr lang="en-US" altLang="en-PK"/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B398F237-95A9-4BFF-B4A1-C78F7FF69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2" y="2362204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PK"/>
              <a:t>Edit Master text styles</a:t>
            </a:r>
          </a:p>
          <a:p>
            <a:pPr lvl="1"/>
            <a:r>
              <a:rPr lang="en-US" altLang="en-PK"/>
              <a:t>Second level</a:t>
            </a:r>
          </a:p>
          <a:p>
            <a:pPr lvl="2"/>
            <a:r>
              <a:rPr lang="en-US" altLang="en-PK"/>
              <a:t>Third level</a:t>
            </a:r>
          </a:p>
          <a:p>
            <a:pPr lvl="3"/>
            <a:r>
              <a:rPr lang="en-US" altLang="en-PK"/>
              <a:t>Fourth level</a:t>
            </a:r>
          </a:p>
          <a:p>
            <a:pPr lvl="4"/>
            <a:r>
              <a:rPr lang="en-US" altLang="en-PK"/>
              <a:t>Fifth level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1D379FF3-7792-4E0A-B32B-CDBBF4ABCF0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2" y="6248404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fld id="{908AF2A0-D07B-4E5E-92A3-24826FE30CA8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5F8406A0-86DE-4CF8-BE66-1FC1EC81C11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4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B08A31F9-D76D-43DC-8BDE-F2140B37C3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40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C1332795-C868-481E-B68C-300D47538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0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051176"/>
            <a:ext cx="4775200" cy="1822450"/>
          </a:xfrm>
        </p:spPr>
        <p:txBody>
          <a:bodyPr/>
          <a:lstStyle/>
          <a:p>
            <a:r>
              <a:rPr lang="en-US" sz="3200" dirty="0" err="1">
                <a:solidFill>
                  <a:srgbClr val="FF0000"/>
                </a:solidFill>
              </a:rPr>
              <a:t>Farhad</a:t>
            </a:r>
            <a:r>
              <a:rPr lang="en-US" sz="3200" dirty="0">
                <a:solidFill>
                  <a:srgbClr val="FF0000"/>
                </a:solidFill>
              </a:rPr>
              <a:t> Muhammad </a:t>
            </a:r>
            <a:r>
              <a:rPr lang="en-US" sz="3200" dirty="0" err="1">
                <a:solidFill>
                  <a:srgbClr val="FF0000"/>
                </a:solidFill>
              </a:rPr>
              <a:t>Riaz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Automata </a:t>
            </a:r>
            <a:r>
              <a:rPr lang="en-US" dirty="0" smtClean="0">
                <a:latin typeface="Arial Rounded MT Bold" panose="020F0704030504030204" pitchFamily="34" charset="0"/>
              </a:rPr>
              <a:t>Theory</a:t>
            </a:r>
            <a:r>
              <a:rPr lang="en-US" sz="4000" dirty="0">
                <a:solidFill>
                  <a:srgbClr val="7030A0"/>
                </a:solidFill>
                <a:latin typeface="+mn-lt"/>
              </a:rPr>
              <a:t/>
            </a:r>
            <a:br>
              <a:rPr lang="en-US" sz="4000" dirty="0">
                <a:solidFill>
                  <a:srgbClr val="7030A0"/>
                </a:solidFill>
                <a:latin typeface="+mn-lt"/>
              </a:rPr>
            </a:br>
            <a:r>
              <a:rPr lang="en-US" sz="2400" dirty="0" smtClean="0"/>
              <a:t>Pumping </a:t>
            </a:r>
            <a:r>
              <a:rPr lang="en-US" sz="2400" smtClean="0"/>
              <a:t>Lemma Version 2</a:t>
            </a:r>
            <a:endParaRPr lang="en-US" sz="2400" dirty="0">
              <a:solidFill>
                <a:srgbClr val="7030A0"/>
              </a:solidFill>
              <a:latin typeface="+mn-lt"/>
            </a:endParaRPr>
          </a:p>
        </p:txBody>
      </p:sp>
      <p:pic>
        <p:nvPicPr>
          <p:cNvPr id="4" name="Picture 2" descr="NUML Logo PNG Vector (EPS) Free Download">
            <a:extLst>
              <a:ext uri="{FF2B5EF4-FFF2-40B4-BE49-F238E27FC236}">
                <a16:creationId xmlns:a16="http://schemas.microsoft.com/office/drawing/2014/main" id="{4DFDD608-FADE-4BDA-85AD-75499383B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44" y="1050131"/>
            <a:ext cx="1927513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13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24989" y="766354"/>
            <a:ext cx="7772400" cy="1295400"/>
          </a:xfrm>
          <a:noFill/>
          <a:ln/>
        </p:spPr>
        <p:txBody>
          <a:bodyPr/>
          <a:lstStyle/>
          <a:p>
            <a:r>
              <a:rPr lang="en-US" altLang="en-US" dirty="0">
                <a:latin typeface="Trebuchet MS" panose="020B0603020202020204" pitchFamily="34" charset="0"/>
              </a:rPr>
              <a:t>Pumping lemma for context-free languages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224245" y="2266406"/>
            <a:ext cx="8458200" cy="4724400"/>
          </a:xfrm>
        </p:spPr>
        <p:txBody>
          <a:bodyPr/>
          <a:lstStyle/>
          <a:p>
            <a:pPr marL="609600" indent="-609600" algn="just">
              <a:lnSpc>
                <a:spcPct val="120000"/>
              </a:lnSpc>
            </a:pPr>
            <a:r>
              <a:rPr lang="en-US" altLang="en-US" sz="2400" dirty="0">
                <a:latin typeface="Trebuchet MS" panose="020B0603020202020204" pitchFamily="34" charset="0"/>
              </a:rPr>
              <a:t>If A is a context-free language, then there is a number </a:t>
            </a:r>
            <a:r>
              <a:rPr lang="en-US" altLang="en-US" sz="2400" i="1" dirty="0">
                <a:latin typeface="Trebuchet MS" panose="020B0603020202020204" pitchFamily="34" charset="0"/>
              </a:rPr>
              <a:t>p</a:t>
            </a:r>
            <a:r>
              <a:rPr lang="en-US" altLang="en-US" sz="2400" dirty="0">
                <a:latin typeface="Trebuchet MS" panose="020B0603020202020204" pitchFamily="34" charset="0"/>
              </a:rPr>
              <a:t> (the pumping length) where, if </a:t>
            </a:r>
            <a:r>
              <a:rPr lang="en-US" altLang="en-US" sz="2400" i="1" dirty="0">
                <a:latin typeface="Trebuchet MS" panose="020B0603020202020204" pitchFamily="34" charset="0"/>
              </a:rPr>
              <a:t>s</a:t>
            </a:r>
            <a:r>
              <a:rPr lang="en-US" altLang="en-US" sz="2400" dirty="0">
                <a:latin typeface="Trebuchet MS" panose="020B0603020202020204" pitchFamily="34" charset="0"/>
              </a:rPr>
              <a:t> is any string in </a:t>
            </a:r>
            <a:r>
              <a:rPr lang="en-US" altLang="en-US" sz="2400" i="1" dirty="0">
                <a:latin typeface="Trebuchet MS" panose="020B0603020202020204" pitchFamily="34" charset="0"/>
              </a:rPr>
              <a:t>A</a:t>
            </a:r>
            <a:r>
              <a:rPr lang="en-US" altLang="en-US" sz="2400" dirty="0">
                <a:latin typeface="Trebuchet MS" panose="020B0603020202020204" pitchFamily="34" charset="0"/>
              </a:rPr>
              <a:t> of length at least </a:t>
            </a:r>
            <a:r>
              <a:rPr lang="en-US" altLang="en-US" sz="2400" i="1" dirty="0">
                <a:latin typeface="Trebuchet MS" panose="020B0603020202020204" pitchFamily="34" charset="0"/>
              </a:rPr>
              <a:t>p</a:t>
            </a:r>
            <a:r>
              <a:rPr lang="en-US" altLang="en-US" sz="2400" dirty="0">
                <a:latin typeface="Trebuchet MS" panose="020B0603020202020204" pitchFamily="34" charset="0"/>
              </a:rPr>
              <a:t>, then </a:t>
            </a:r>
            <a:r>
              <a:rPr lang="en-US" altLang="en-US" sz="2400" i="1" dirty="0">
                <a:latin typeface="Trebuchet MS" panose="020B0603020202020204" pitchFamily="34" charset="0"/>
              </a:rPr>
              <a:t>s</a:t>
            </a:r>
            <a:r>
              <a:rPr lang="en-US" altLang="en-US" sz="2400" dirty="0">
                <a:latin typeface="Trebuchet MS" panose="020B0603020202020204" pitchFamily="34" charset="0"/>
              </a:rPr>
              <a:t> may be divided into five pieces </a:t>
            </a:r>
            <a:r>
              <a:rPr lang="en-US" altLang="en-US" sz="2400" i="1" dirty="0">
                <a:latin typeface="Trebuchet MS" panose="020B0603020202020204" pitchFamily="34" charset="0"/>
              </a:rPr>
              <a:t>s = </a:t>
            </a:r>
            <a:r>
              <a:rPr lang="en-US" altLang="en-US" sz="2400" i="1" dirty="0" err="1">
                <a:latin typeface="Trebuchet MS" panose="020B0603020202020204" pitchFamily="34" charset="0"/>
              </a:rPr>
              <a:t>uvxyz</a:t>
            </a:r>
            <a:r>
              <a:rPr lang="en-US" altLang="en-US" sz="2400" dirty="0">
                <a:latin typeface="Trebuchet MS" panose="020B0603020202020204" pitchFamily="34" charset="0"/>
              </a:rPr>
              <a:t> satisfying the </a:t>
            </a:r>
            <a:r>
              <a:rPr lang="en-US" altLang="en-US" sz="2400" dirty="0" smtClean="0">
                <a:latin typeface="Trebuchet MS" panose="020B0603020202020204" pitchFamily="34" charset="0"/>
              </a:rPr>
              <a:t>conditions</a:t>
            </a:r>
          </a:p>
          <a:p>
            <a:pPr marL="990600" lvl="1" indent="-533400" algn="just">
              <a:lnSpc>
                <a:spcPct val="120000"/>
              </a:lnSpc>
            </a:pPr>
            <a:r>
              <a:rPr lang="en-US" altLang="en-US" dirty="0">
                <a:latin typeface="Trebuchet MS" panose="020B0603020202020204" pitchFamily="34" charset="0"/>
              </a:rPr>
              <a:t>1. For each </a:t>
            </a:r>
            <a:r>
              <a:rPr lang="en-US" altLang="en-US" i="1" dirty="0" err="1">
                <a:latin typeface="Trebuchet MS" panose="020B0603020202020204" pitchFamily="34" charset="0"/>
              </a:rPr>
              <a:t>i</a:t>
            </a:r>
            <a:r>
              <a:rPr lang="en-US" altLang="en-US" dirty="0">
                <a:latin typeface="Trebuchet MS" panose="020B0603020202020204" pitchFamily="34" charset="0"/>
              </a:rPr>
              <a:t> </a:t>
            </a:r>
            <a:r>
              <a:rPr lang="en-US" altLang="en-US" dirty="0">
                <a:latin typeface="Trebuchet MS" panose="020B0603020202020204" pitchFamily="34" charset="0"/>
                <a:cs typeface="Times New Roman" panose="02020603050405020304" pitchFamily="18" charset="0"/>
              </a:rPr>
              <a:t>≥ </a:t>
            </a:r>
            <a:r>
              <a:rPr lang="en-US" altLang="en-US" dirty="0">
                <a:latin typeface="Trebuchet MS" panose="020B0603020202020204" pitchFamily="34" charset="0"/>
              </a:rPr>
              <a:t>0, </a:t>
            </a:r>
            <a:r>
              <a:rPr lang="en-US" altLang="en-US" i="1" dirty="0" err="1">
                <a:latin typeface="Trebuchet MS" panose="020B0603020202020204" pitchFamily="34" charset="0"/>
              </a:rPr>
              <a:t>uv</a:t>
            </a:r>
            <a:r>
              <a:rPr lang="en-US" altLang="en-US" i="1" baseline="30000" dirty="0" err="1">
                <a:latin typeface="Trebuchet MS" panose="020B0603020202020204" pitchFamily="34" charset="0"/>
              </a:rPr>
              <a:t>i</a:t>
            </a:r>
            <a:r>
              <a:rPr lang="en-US" altLang="en-US" i="1" dirty="0" err="1">
                <a:latin typeface="Trebuchet MS" panose="020B0603020202020204" pitchFamily="34" charset="0"/>
              </a:rPr>
              <a:t>xy</a:t>
            </a:r>
            <a:r>
              <a:rPr lang="en-US" altLang="en-US" i="1" baseline="30000" dirty="0" err="1">
                <a:latin typeface="Trebuchet MS" panose="020B0603020202020204" pitchFamily="34" charset="0"/>
              </a:rPr>
              <a:t>i</a:t>
            </a:r>
            <a:r>
              <a:rPr lang="en-US" altLang="en-US" i="1" dirty="0" err="1">
                <a:latin typeface="Trebuchet MS" panose="020B0603020202020204" pitchFamily="34" charset="0"/>
              </a:rPr>
              <a:t>z</a:t>
            </a:r>
            <a:r>
              <a:rPr lang="en-US" altLang="en-US" i="1" dirty="0">
                <a:latin typeface="Trebuchet MS" panose="020B0603020202020204" pitchFamily="34" charset="0"/>
              </a:rPr>
              <a:t> </a:t>
            </a:r>
            <a:r>
              <a:rPr lang="en-US" altLang="en-US" dirty="0">
                <a:latin typeface="Trebuchet MS" panose="020B0603020202020204" pitchFamily="34" charset="0"/>
                <a:sym typeface="Symbol" panose="05050102010706020507" pitchFamily="18" charset="2"/>
              </a:rPr>
              <a:t></a:t>
            </a:r>
            <a:r>
              <a:rPr lang="en-US" altLang="en-US" i="1" dirty="0">
                <a:latin typeface="Trebuchet MS" panose="020B0603020202020204" pitchFamily="34" charset="0"/>
              </a:rPr>
              <a:t> A</a:t>
            </a:r>
            <a:r>
              <a:rPr lang="en-US" altLang="en-US" dirty="0">
                <a:latin typeface="Trebuchet MS" panose="020B0603020202020204" pitchFamily="34" charset="0"/>
              </a:rPr>
              <a:t>,</a:t>
            </a:r>
          </a:p>
          <a:p>
            <a:pPr marL="990600" lvl="1" indent="-533400" algn="just">
              <a:lnSpc>
                <a:spcPct val="120000"/>
              </a:lnSpc>
            </a:pPr>
            <a:r>
              <a:rPr lang="en-US" altLang="en-US" dirty="0" smtClean="0">
                <a:latin typeface="Trebuchet MS" panose="020B0603020202020204" pitchFamily="34" charset="0"/>
              </a:rPr>
              <a:t>2</a:t>
            </a:r>
            <a:r>
              <a:rPr lang="en-US" altLang="en-US" dirty="0">
                <a:latin typeface="Trebuchet MS" panose="020B0603020202020204" pitchFamily="34" charset="0"/>
              </a:rPr>
              <a:t>. |</a:t>
            </a:r>
            <a:r>
              <a:rPr lang="en-US" altLang="en-US" i="1" dirty="0" err="1">
                <a:latin typeface="Trebuchet MS" panose="020B0603020202020204" pitchFamily="34" charset="0"/>
              </a:rPr>
              <a:t>vy</a:t>
            </a:r>
            <a:r>
              <a:rPr lang="en-US" altLang="en-US" dirty="0">
                <a:latin typeface="Trebuchet MS" panose="020B0603020202020204" pitchFamily="34" charset="0"/>
              </a:rPr>
              <a:t>| &gt; 0, and</a:t>
            </a:r>
          </a:p>
          <a:p>
            <a:pPr marL="990600" lvl="1" indent="-533400" algn="just">
              <a:lnSpc>
                <a:spcPct val="120000"/>
              </a:lnSpc>
            </a:pPr>
            <a:r>
              <a:rPr lang="en-US" altLang="en-US" dirty="0">
                <a:latin typeface="Trebuchet MS" panose="020B0603020202020204" pitchFamily="34" charset="0"/>
              </a:rPr>
              <a:t>3. |</a:t>
            </a:r>
            <a:r>
              <a:rPr lang="en-US" altLang="en-US" i="1" dirty="0" err="1">
                <a:latin typeface="Trebuchet MS" panose="020B0603020202020204" pitchFamily="34" charset="0"/>
              </a:rPr>
              <a:t>vxy</a:t>
            </a:r>
            <a:r>
              <a:rPr lang="en-US" altLang="en-US" dirty="0">
                <a:latin typeface="Trebuchet MS" panose="020B0603020202020204" pitchFamily="34" charset="0"/>
              </a:rPr>
              <a:t>| </a:t>
            </a:r>
            <a:r>
              <a:rPr lang="en-US" altLang="en-US" dirty="0">
                <a:latin typeface="Trebuchet MS" panose="020B0603020202020204" pitchFamily="34" charset="0"/>
                <a:cs typeface="Times New Roman" panose="02020603050405020304" pitchFamily="18" charset="0"/>
              </a:rPr>
              <a:t>≤</a:t>
            </a:r>
            <a:r>
              <a:rPr lang="en-US" altLang="en-US" dirty="0">
                <a:latin typeface="Trebuchet MS" panose="020B0603020202020204" pitchFamily="34" charset="0"/>
              </a:rPr>
              <a:t> </a:t>
            </a:r>
            <a:r>
              <a:rPr lang="en-US" altLang="en-US" i="1" dirty="0">
                <a:latin typeface="Trebuchet MS" panose="020B0603020202020204" pitchFamily="34" charset="0"/>
              </a:rPr>
              <a:t>p</a:t>
            </a:r>
            <a:r>
              <a:rPr lang="en-US" altLang="en-US" dirty="0"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722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55914"/>
            <a:ext cx="7772400" cy="914400"/>
          </a:xfrm>
        </p:spPr>
        <p:txBody>
          <a:bodyPr/>
          <a:lstStyle/>
          <a:p>
            <a:r>
              <a:rPr lang="en-US" altLang="en-US" dirty="0">
                <a:latin typeface="Trebuchet MS" panose="020B0603020202020204" pitchFamily="34" charset="0"/>
              </a:rPr>
              <a:t>Proof of the pumping lemma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316480"/>
            <a:ext cx="8048897" cy="5257800"/>
          </a:xfrm>
        </p:spPr>
        <p:txBody>
          <a:bodyPr/>
          <a:lstStyle/>
          <a:p>
            <a:pPr algn="just"/>
            <a:r>
              <a:rPr lang="en-US" altLang="en-US" sz="2000" dirty="0">
                <a:latin typeface="Trebuchet MS" panose="020B0603020202020204" pitchFamily="34" charset="0"/>
              </a:rPr>
              <a:t>Let G be a CFG for CFL. </a:t>
            </a:r>
            <a:r>
              <a:rPr lang="en-US" altLang="en-US" sz="2000" b="1" dirty="0">
                <a:latin typeface="Trebuchet MS" panose="020B0603020202020204" pitchFamily="34" charset="0"/>
              </a:rPr>
              <a:t>Let b be the maximum number of symbols on the right-hand side of a rule</a:t>
            </a:r>
            <a:r>
              <a:rPr lang="en-US" altLang="en-US" sz="2000" dirty="0">
                <a:latin typeface="Trebuchet MS" panose="020B0603020202020204" pitchFamily="34" charset="0"/>
              </a:rPr>
              <a:t>. Then there are at most </a:t>
            </a:r>
            <a:r>
              <a:rPr lang="en-US" altLang="en-US" sz="2000" dirty="0" err="1">
                <a:latin typeface="Trebuchet MS" panose="020B0603020202020204" pitchFamily="34" charset="0"/>
              </a:rPr>
              <a:t>b</a:t>
            </a:r>
            <a:r>
              <a:rPr lang="en-US" altLang="en-US" sz="2000" baseline="30000" dirty="0" err="1">
                <a:latin typeface="Trebuchet MS" panose="020B0603020202020204" pitchFamily="34" charset="0"/>
              </a:rPr>
              <a:t>h</a:t>
            </a:r>
            <a:r>
              <a:rPr lang="en-US" altLang="en-US" sz="2000" baseline="30000" dirty="0">
                <a:latin typeface="Trebuchet MS" panose="020B0603020202020204" pitchFamily="34" charset="0"/>
              </a:rPr>
              <a:t> </a:t>
            </a:r>
            <a:r>
              <a:rPr lang="en-US" altLang="en-US" sz="2000" dirty="0">
                <a:latin typeface="Trebuchet MS" panose="020B0603020202020204" pitchFamily="34" charset="0"/>
              </a:rPr>
              <a:t> leaves are within h steps of the start variable</a:t>
            </a:r>
          </a:p>
          <a:p>
            <a:pPr algn="just">
              <a:buFontTx/>
              <a:buNone/>
            </a:pPr>
            <a:endParaRPr lang="en-US" altLang="en-US" sz="2000" dirty="0">
              <a:latin typeface="Trebuchet MS" panose="020B0603020202020204" pitchFamily="34" charset="0"/>
            </a:endParaRPr>
          </a:p>
          <a:p>
            <a:pPr algn="just"/>
            <a:r>
              <a:rPr lang="en-US" altLang="en-US" sz="2000" b="1" dirty="0">
                <a:latin typeface="Trebuchet MS" panose="020B0603020202020204" pitchFamily="34" charset="0"/>
              </a:rPr>
              <a:t>Let |V| is the number of variables in G</a:t>
            </a:r>
            <a:r>
              <a:rPr lang="en-US" altLang="en-US" sz="2000" dirty="0">
                <a:latin typeface="Trebuchet MS" panose="020B0603020202020204" pitchFamily="34" charset="0"/>
              </a:rPr>
              <a:t>. We set p, the pumping length, to be </a:t>
            </a:r>
            <a:r>
              <a:rPr lang="en-US" altLang="en-US" sz="2000" dirty="0" err="1">
                <a:latin typeface="Trebuchet MS" panose="020B0603020202020204" pitchFamily="34" charset="0"/>
              </a:rPr>
              <a:t>b</a:t>
            </a:r>
            <a:r>
              <a:rPr lang="en-US" altLang="en-US" sz="2000" baseline="30000" dirty="0" err="1">
                <a:latin typeface="Trebuchet MS" panose="020B0603020202020204" pitchFamily="34" charset="0"/>
              </a:rPr>
              <a:t>|v</a:t>
            </a:r>
            <a:r>
              <a:rPr lang="en-US" altLang="en-US" sz="2000" baseline="30000" dirty="0">
                <a:latin typeface="Trebuchet MS" panose="020B0603020202020204" pitchFamily="34" charset="0"/>
              </a:rPr>
              <a:t>|+1</a:t>
            </a:r>
            <a:r>
              <a:rPr lang="en-US" altLang="en-US" sz="2000" dirty="0">
                <a:latin typeface="Trebuchet MS" panose="020B0603020202020204" pitchFamily="34" charset="0"/>
              </a:rPr>
              <a:t>. If s is in A and |s|</a:t>
            </a:r>
            <a:r>
              <a:rPr lang="en-US" altLang="en-US" sz="2000" dirty="0">
                <a:latin typeface="Trebuchet MS" panose="020B0603020202020204" pitchFamily="34" charset="0"/>
                <a:sym typeface="Symbol" panose="05050102010706020507" pitchFamily="18" charset="2"/>
              </a:rPr>
              <a:t></a:t>
            </a:r>
            <a:r>
              <a:rPr lang="en-US" altLang="en-US" sz="2000" dirty="0">
                <a:latin typeface="Trebuchet MS" panose="020B0603020202020204" pitchFamily="34" charset="0"/>
              </a:rPr>
              <a:t>p, then its parse tree must be at least |V|+1 high</a:t>
            </a:r>
          </a:p>
          <a:p>
            <a:pPr algn="just"/>
            <a:endParaRPr lang="en-US" altLang="en-US" sz="2000" dirty="0">
              <a:latin typeface="Trebuchet MS" panose="020B0603020202020204" pitchFamily="34" charset="0"/>
            </a:endParaRPr>
          </a:p>
          <a:p>
            <a:pPr algn="just"/>
            <a:r>
              <a:rPr lang="en-US" altLang="en-US" sz="2000" b="1" dirty="0">
                <a:latin typeface="Trebuchet MS" panose="020B0603020202020204" pitchFamily="34" charset="0"/>
              </a:rPr>
              <a:t>Let t be the parse tree for s with the smallest number of nodes</a:t>
            </a:r>
            <a:r>
              <a:rPr lang="en-US" altLang="en-US" sz="2000" dirty="0">
                <a:latin typeface="Trebuchet MS" panose="020B0603020202020204" pitchFamily="34" charset="0"/>
              </a:rPr>
              <a:t>. It has a path at least |V|+1 high. In the path, |v|+1 nodes for variables and one node for terminal symbol. There must be some variable, say R, that repeats on that path </a:t>
            </a:r>
          </a:p>
        </p:txBody>
      </p:sp>
    </p:spTree>
    <p:extLst>
      <p:ext uri="{BB962C8B-B14F-4D97-AF65-F5344CB8AC3E}">
        <p14:creationId xmlns:p14="http://schemas.microsoft.com/office/powerpoint/2010/main" val="276267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71302"/>
            <a:ext cx="7772400" cy="762000"/>
          </a:xfrm>
        </p:spPr>
        <p:txBody>
          <a:bodyPr/>
          <a:lstStyle/>
          <a:p>
            <a:r>
              <a:rPr lang="en-US" altLang="en-US" dirty="0">
                <a:latin typeface="Trebuchet MS" panose="020B0603020202020204" pitchFamily="34" charset="0"/>
              </a:rPr>
              <a:t>Proof of the pumping lemma 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81646"/>
            <a:ext cx="7896497" cy="4576354"/>
          </a:xfrm>
        </p:spPr>
        <p:txBody>
          <a:bodyPr/>
          <a:lstStyle/>
          <a:p>
            <a:pPr algn="just"/>
            <a:r>
              <a:rPr lang="en-US" altLang="en-US" sz="1800" b="1" dirty="0">
                <a:latin typeface="Trebuchet MS" panose="020B0603020202020204" pitchFamily="34" charset="0"/>
              </a:rPr>
              <a:t>Condition 1. </a:t>
            </a:r>
          </a:p>
          <a:p>
            <a:pPr lvl="1" algn="just"/>
            <a:r>
              <a:rPr lang="en-US" altLang="en-US" sz="1800" dirty="0">
                <a:latin typeface="Trebuchet MS" panose="020B0603020202020204" pitchFamily="34" charset="0"/>
              </a:rPr>
              <a:t>Divide s into </a:t>
            </a:r>
            <a:r>
              <a:rPr lang="en-US" altLang="en-US" sz="1800" dirty="0" err="1">
                <a:latin typeface="Trebuchet MS" panose="020B0603020202020204" pitchFamily="34" charset="0"/>
              </a:rPr>
              <a:t>uvxyz</a:t>
            </a:r>
            <a:r>
              <a:rPr lang="en-US" altLang="en-US" sz="1800" dirty="0">
                <a:latin typeface="Trebuchet MS" panose="020B0603020202020204" pitchFamily="34" charset="0"/>
              </a:rPr>
              <a:t> according to previous figure. The upper occurrence R has a larger subtree and generates </a:t>
            </a:r>
            <a:r>
              <a:rPr lang="en-US" altLang="en-US" sz="1800" dirty="0" err="1">
                <a:latin typeface="Trebuchet MS" panose="020B0603020202020204" pitchFamily="34" charset="0"/>
              </a:rPr>
              <a:t>vxy</a:t>
            </a:r>
            <a:r>
              <a:rPr lang="en-US" altLang="en-US" sz="1800" dirty="0">
                <a:latin typeface="Trebuchet MS" panose="020B0603020202020204" pitchFamily="34" charset="0"/>
              </a:rPr>
              <a:t>. The lower occurrence R has a smaller subtree and generates just x. Substituting one for another still obtain a valid parse tree. </a:t>
            </a:r>
          </a:p>
          <a:p>
            <a:pPr algn="just"/>
            <a:r>
              <a:rPr lang="en-US" altLang="en-US" sz="1800" b="1" dirty="0">
                <a:latin typeface="Trebuchet MS" panose="020B0603020202020204" pitchFamily="34" charset="0"/>
              </a:rPr>
              <a:t>Condition 2.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</a:p>
          <a:p>
            <a:pPr lvl="1" algn="just"/>
            <a:r>
              <a:rPr lang="en-US" altLang="en-US" sz="1800" dirty="0">
                <a:latin typeface="Trebuchet MS" panose="020B0603020202020204" pitchFamily="34" charset="0"/>
              </a:rPr>
              <a:t>v and y can not both be </a:t>
            </a:r>
            <a:r>
              <a:rPr lang="en-US" altLang="en-US" sz="1800" dirty="0">
                <a:latin typeface="Trebuchet MS" panose="020B0603020202020204" pitchFamily="34" charset="0"/>
                <a:sym typeface="Symbol" panose="05050102010706020507" pitchFamily="18" charset="2"/>
              </a:rPr>
              <a:t></a:t>
            </a:r>
            <a:r>
              <a:rPr lang="en-US" altLang="en-US" sz="1800" dirty="0">
                <a:latin typeface="Trebuchet MS" panose="020B0603020202020204" pitchFamily="34" charset="0"/>
              </a:rPr>
              <a:t>. If they were, substituting the smaller subtree for the larger would have a parse tree for s with fewer nodes than t. While we already know t is the parse tree with the smallest number of nodes.</a:t>
            </a:r>
          </a:p>
          <a:p>
            <a:pPr algn="just"/>
            <a:r>
              <a:rPr lang="en-US" altLang="en-US" sz="1800" b="1" dirty="0">
                <a:latin typeface="Trebuchet MS" panose="020B0603020202020204" pitchFamily="34" charset="0"/>
              </a:rPr>
              <a:t>Condition 3.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</a:p>
          <a:p>
            <a:pPr lvl="1" algn="just"/>
            <a:r>
              <a:rPr lang="en-US" altLang="en-US" sz="1800" dirty="0">
                <a:latin typeface="Trebuchet MS" panose="020B0603020202020204" pitchFamily="34" charset="0"/>
              </a:rPr>
              <a:t>Choose R so that both occurrences fall within the bottom |V|+1 variables on the path. So the subtree where R generates </a:t>
            </a:r>
            <a:r>
              <a:rPr lang="en-US" altLang="en-US" sz="1800" dirty="0" err="1">
                <a:latin typeface="Trebuchet MS" panose="020B0603020202020204" pitchFamily="34" charset="0"/>
              </a:rPr>
              <a:t>vxy</a:t>
            </a:r>
            <a:r>
              <a:rPr lang="en-US" altLang="en-US" sz="1800" dirty="0">
                <a:latin typeface="Trebuchet MS" panose="020B0603020202020204" pitchFamily="34" charset="0"/>
              </a:rPr>
              <a:t> is at most |V|+1 high. A tree of this height can generate a string of length at most </a:t>
            </a:r>
            <a:r>
              <a:rPr lang="en-US" altLang="en-US" sz="1800" dirty="0" err="1">
                <a:latin typeface="Trebuchet MS" panose="020B0603020202020204" pitchFamily="34" charset="0"/>
              </a:rPr>
              <a:t>b</a:t>
            </a:r>
            <a:r>
              <a:rPr lang="en-US" altLang="en-US" sz="1800" baseline="30000" dirty="0" err="1">
                <a:latin typeface="Trebuchet MS" panose="020B0603020202020204" pitchFamily="34" charset="0"/>
              </a:rPr>
              <a:t>|V</a:t>
            </a:r>
            <a:r>
              <a:rPr lang="en-US" altLang="en-US" sz="1800" baseline="30000" dirty="0">
                <a:latin typeface="Trebuchet MS" panose="020B0603020202020204" pitchFamily="34" charset="0"/>
              </a:rPr>
              <a:t>|+1</a:t>
            </a:r>
            <a:r>
              <a:rPr lang="en-US" altLang="en-US" sz="1800" dirty="0">
                <a:latin typeface="Trebuchet MS" panose="020B0603020202020204" pitchFamily="34" charset="0"/>
              </a:rPr>
              <a:t>=p. </a:t>
            </a:r>
          </a:p>
        </p:txBody>
      </p:sp>
    </p:spTree>
    <p:extLst>
      <p:ext uri="{BB962C8B-B14F-4D97-AF65-F5344CB8AC3E}">
        <p14:creationId xmlns:p14="http://schemas.microsoft.com/office/powerpoint/2010/main" val="339661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48639" y="923108"/>
            <a:ext cx="8190411" cy="1143000"/>
          </a:xfrm>
        </p:spPr>
        <p:txBody>
          <a:bodyPr/>
          <a:lstStyle/>
          <a:p>
            <a:r>
              <a:rPr lang="en-US" altLang="en-US" sz="2800" dirty="0">
                <a:latin typeface="Trebuchet MS" panose="020B0603020202020204" pitchFamily="34" charset="0"/>
              </a:rPr>
              <a:t>Example :</a:t>
            </a:r>
            <a:br>
              <a:rPr lang="en-US" altLang="en-US" sz="2800" dirty="0">
                <a:latin typeface="Trebuchet MS" panose="020B0603020202020204" pitchFamily="34" charset="0"/>
              </a:rPr>
            </a:br>
            <a:r>
              <a:rPr lang="en-US" altLang="en-US" sz="2800" dirty="0">
                <a:latin typeface="Trebuchet MS" panose="020B0603020202020204" pitchFamily="34" charset="0"/>
              </a:rPr>
              <a:t>Show B = {a</a:t>
            </a:r>
            <a:r>
              <a:rPr lang="en-US" altLang="en-US" sz="2800" baseline="30000" dirty="0">
                <a:latin typeface="Trebuchet MS" panose="020B0603020202020204" pitchFamily="34" charset="0"/>
              </a:rPr>
              <a:t>n</a:t>
            </a:r>
            <a:r>
              <a:rPr lang="en-US" altLang="en-US" sz="2800" dirty="0">
                <a:latin typeface="Trebuchet MS" panose="020B0603020202020204" pitchFamily="34" charset="0"/>
              </a:rPr>
              <a:t> </a:t>
            </a:r>
            <a:r>
              <a:rPr lang="en-US" altLang="en-US" sz="2800" dirty="0" err="1">
                <a:latin typeface="Trebuchet MS" panose="020B0603020202020204" pitchFamily="34" charset="0"/>
              </a:rPr>
              <a:t>b</a:t>
            </a:r>
            <a:r>
              <a:rPr lang="en-US" altLang="en-US" sz="2800" baseline="30000" dirty="0" err="1">
                <a:latin typeface="Trebuchet MS" panose="020B0603020202020204" pitchFamily="34" charset="0"/>
              </a:rPr>
              <a:t>n</a:t>
            </a:r>
            <a:r>
              <a:rPr lang="en-US" altLang="en-US" sz="2800" dirty="0">
                <a:latin typeface="Trebuchet MS" panose="020B0603020202020204" pitchFamily="34" charset="0"/>
              </a:rPr>
              <a:t> </a:t>
            </a:r>
            <a:r>
              <a:rPr lang="en-US" altLang="en-US" sz="2800" dirty="0" err="1">
                <a:latin typeface="Trebuchet MS" panose="020B0603020202020204" pitchFamily="34" charset="0"/>
              </a:rPr>
              <a:t>c</a:t>
            </a:r>
            <a:r>
              <a:rPr lang="en-US" altLang="en-US" sz="2800" baseline="30000" dirty="0" err="1">
                <a:latin typeface="Trebuchet MS" panose="020B0603020202020204" pitchFamily="34" charset="0"/>
              </a:rPr>
              <a:t>n</a:t>
            </a:r>
            <a:r>
              <a:rPr lang="en-US" altLang="en-US" sz="2800" dirty="0">
                <a:latin typeface="Trebuchet MS" panose="020B0603020202020204" pitchFamily="34" charset="0"/>
              </a:rPr>
              <a:t>| n</a:t>
            </a:r>
            <a:r>
              <a:rPr lang="en-US" altLang="en-US" sz="2800" dirty="0">
                <a:latin typeface="Trebuchet MS" panose="020B0603020202020204" pitchFamily="34" charset="0"/>
                <a:sym typeface="Symbol" panose="05050102010706020507" pitchFamily="18" charset="2"/>
              </a:rPr>
              <a:t></a:t>
            </a:r>
            <a:r>
              <a:rPr lang="en-US" altLang="en-US" sz="2800" dirty="0">
                <a:latin typeface="Trebuchet MS" panose="020B0603020202020204" pitchFamily="34" charset="0"/>
              </a:rPr>
              <a:t>0} is not context free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373086"/>
            <a:ext cx="7650480" cy="3988526"/>
          </a:xfrm>
        </p:spPr>
        <p:txBody>
          <a:bodyPr/>
          <a:lstStyle/>
          <a:p>
            <a:pPr algn="just">
              <a:lnSpc>
                <a:spcPct val="120000"/>
              </a:lnSpc>
              <a:buFontTx/>
              <a:buNone/>
            </a:pPr>
            <a:r>
              <a:rPr lang="en-US" altLang="en-US" sz="2000" dirty="0">
                <a:latin typeface="Trebuchet MS" panose="020B0603020202020204" pitchFamily="34" charset="0"/>
              </a:rPr>
              <a:t>Proof: </a:t>
            </a:r>
          </a:p>
          <a:p>
            <a:pPr algn="just">
              <a:lnSpc>
                <a:spcPct val="120000"/>
              </a:lnSpc>
            </a:pPr>
            <a:r>
              <a:rPr lang="en-US" altLang="en-US" sz="2000" dirty="0">
                <a:latin typeface="Trebuchet MS" panose="020B0603020202020204" pitchFamily="34" charset="0"/>
              </a:rPr>
              <a:t>Assume B is a CFL. Let p be the pumping length for B.</a:t>
            </a:r>
          </a:p>
          <a:p>
            <a:pPr algn="just">
              <a:lnSpc>
                <a:spcPct val="120000"/>
              </a:lnSpc>
            </a:pPr>
            <a:r>
              <a:rPr lang="en-US" altLang="en-US" sz="2000" dirty="0">
                <a:latin typeface="Trebuchet MS" panose="020B0603020202020204" pitchFamily="34" charset="0"/>
              </a:rPr>
              <a:t>Select the string s = </a:t>
            </a:r>
            <a:r>
              <a:rPr lang="en-US" altLang="en-US" sz="2000" dirty="0" err="1">
                <a:latin typeface="Trebuchet MS" panose="020B0603020202020204" pitchFamily="34" charset="0"/>
              </a:rPr>
              <a:t>a</a:t>
            </a:r>
            <a:r>
              <a:rPr lang="en-US" altLang="en-US" sz="2000" baseline="30000" dirty="0" err="1">
                <a:latin typeface="Trebuchet MS" panose="020B0603020202020204" pitchFamily="34" charset="0"/>
              </a:rPr>
              <a:t>p</a:t>
            </a:r>
            <a:r>
              <a:rPr lang="en-US" altLang="en-US" sz="2000" dirty="0">
                <a:latin typeface="Trebuchet MS" panose="020B0603020202020204" pitchFamily="34" charset="0"/>
              </a:rPr>
              <a:t> </a:t>
            </a:r>
            <a:r>
              <a:rPr lang="en-US" altLang="en-US" sz="2000" dirty="0" err="1">
                <a:latin typeface="Trebuchet MS" panose="020B0603020202020204" pitchFamily="34" charset="0"/>
              </a:rPr>
              <a:t>b</a:t>
            </a:r>
            <a:r>
              <a:rPr lang="en-US" altLang="en-US" sz="2000" baseline="30000" dirty="0" err="1">
                <a:latin typeface="Trebuchet MS" panose="020B0603020202020204" pitchFamily="34" charset="0"/>
              </a:rPr>
              <a:t>p</a:t>
            </a:r>
            <a:r>
              <a:rPr lang="en-US" altLang="en-US" sz="2000" dirty="0">
                <a:latin typeface="Trebuchet MS" panose="020B0603020202020204" pitchFamily="34" charset="0"/>
              </a:rPr>
              <a:t> </a:t>
            </a:r>
            <a:r>
              <a:rPr lang="en-US" altLang="en-US" sz="2000" dirty="0" err="1">
                <a:latin typeface="Trebuchet MS" panose="020B0603020202020204" pitchFamily="34" charset="0"/>
              </a:rPr>
              <a:t>c</a:t>
            </a:r>
            <a:r>
              <a:rPr lang="en-US" altLang="en-US" sz="2000" baseline="30000" dirty="0" err="1">
                <a:latin typeface="Trebuchet MS" panose="020B0603020202020204" pitchFamily="34" charset="0"/>
              </a:rPr>
              <a:t>p</a:t>
            </a:r>
            <a:r>
              <a:rPr lang="en-US" altLang="en-US" sz="2000" baseline="30000" dirty="0">
                <a:latin typeface="Trebuchet MS" panose="020B0603020202020204" pitchFamily="34" charset="0"/>
              </a:rPr>
              <a:t> . </a:t>
            </a:r>
            <a:r>
              <a:rPr lang="en-US" altLang="en-US" sz="2000" dirty="0">
                <a:latin typeface="Trebuchet MS" panose="020B0603020202020204" pitchFamily="34" charset="0"/>
              </a:rPr>
              <a:t>S in in B and of length at least p. According the pumping lemma, we can break s into </a:t>
            </a:r>
            <a:r>
              <a:rPr lang="en-US" altLang="en-US" sz="2000" dirty="0" err="1">
                <a:latin typeface="Trebuchet MS" panose="020B0603020202020204" pitchFamily="34" charset="0"/>
              </a:rPr>
              <a:t>uvxyz</a:t>
            </a:r>
            <a:r>
              <a:rPr lang="en-US" altLang="en-US" sz="2000" dirty="0">
                <a:latin typeface="Trebuchet MS" panose="020B0603020202020204" pitchFamily="34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en-US" sz="2000" dirty="0">
                <a:latin typeface="Trebuchet MS" panose="020B0603020202020204" pitchFamily="34" charset="0"/>
              </a:rPr>
              <a:t>Consider two cases:</a:t>
            </a:r>
          </a:p>
          <a:p>
            <a:pPr lvl="1" algn="just">
              <a:lnSpc>
                <a:spcPct val="120000"/>
              </a:lnSpc>
              <a:buFontTx/>
              <a:buNone/>
            </a:pPr>
            <a:r>
              <a:rPr lang="en-US" altLang="en-US" sz="2000" dirty="0">
                <a:latin typeface="Trebuchet MS" panose="020B0603020202020204" pitchFamily="34" charset="0"/>
              </a:rPr>
              <a:t>(1) Both v and y contain only one type of alphabet symbol. uv</a:t>
            </a:r>
            <a:r>
              <a:rPr lang="en-US" altLang="en-US" sz="2000" baseline="30000" dirty="0">
                <a:latin typeface="Trebuchet MS" panose="020B0603020202020204" pitchFamily="34" charset="0"/>
              </a:rPr>
              <a:t>2</a:t>
            </a:r>
            <a:r>
              <a:rPr lang="en-US" altLang="en-US" sz="2000" dirty="0">
                <a:latin typeface="Trebuchet MS" panose="020B0603020202020204" pitchFamily="34" charset="0"/>
              </a:rPr>
              <a:t>xy</a:t>
            </a:r>
            <a:r>
              <a:rPr lang="en-US" altLang="en-US" sz="2000" baseline="30000" dirty="0">
                <a:latin typeface="Trebuchet MS" panose="020B0603020202020204" pitchFamily="34" charset="0"/>
              </a:rPr>
              <a:t>2</a:t>
            </a:r>
            <a:r>
              <a:rPr lang="en-US" altLang="en-US" sz="2000" dirty="0">
                <a:latin typeface="Trebuchet MS" panose="020B0603020202020204" pitchFamily="34" charset="0"/>
              </a:rPr>
              <a:t>z can not have equal number of a’s, b’s and c’s, thus not in B. Violates the first condition of the pumping lemma. </a:t>
            </a:r>
            <a:r>
              <a:rPr lang="en-US" altLang="en-US" sz="2000" b="1" dirty="0">
                <a:latin typeface="Trebuchet MS" panose="020B0603020202020204" pitchFamily="34" charset="0"/>
              </a:rPr>
              <a:t>Contradiction!</a:t>
            </a:r>
            <a:endParaRPr lang="en-US" altLang="en-US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77240" y="1027611"/>
            <a:ext cx="7772400" cy="914400"/>
          </a:xfrm>
        </p:spPr>
        <p:txBody>
          <a:bodyPr/>
          <a:lstStyle/>
          <a:p>
            <a:r>
              <a:rPr lang="en-US" altLang="en-US" dirty="0">
                <a:latin typeface="Trebuchet MS" panose="020B0603020202020204" pitchFamily="34" charset="0"/>
              </a:rPr>
              <a:t>Example Proof: (continued)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86000"/>
            <a:ext cx="7347857" cy="4572000"/>
          </a:xfrm>
        </p:spPr>
        <p:txBody>
          <a:bodyPr/>
          <a:lstStyle/>
          <a:p>
            <a:pPr lvl="1" algn="just">
              <a:lnSpc>
                <a:spcPct val="130000"/>
              </a:lnSpc>
              <a:buFontTx/>
              <a:buNone/>
            </a:pPr>
            <a:r>
              <a:rPr lang="en-US" altLang="en-US" dirty="0">
                <a:latin typeface="Trebuchet MS" panose="020B0603020202020204" pitchFamily="34" charset="0"/>
              </a:rPr>
              <a:t>(2) Either v or y contains more than one type of symbol. uv</a:t>
            </a:r>
            <a:r>
              <a:rPr lang="en-US" altLang="en-US" baseline="30000" dirty="0">
                <a:latin typeface="Trebuchet MS" panose="020B0603020202020204" pitchFamily="34" charset="0"/>
              </a:rPr>
              <a:t>2</a:t>
            </a:r>
            <a:r>
              <a:rPr lang="en-US" altLang="en-US" dirty="0">
                <a:latin typeface="Trebuchet MS" panose="020B0603020202020204" pitchFamily="34" charset="0"/>
              </a:rPr>
              <a:t>xy</a:t>
            </a:r>
            <a:r>
              <a:rPr lang="en-US" altLang="en-US" baseline="30000" dirty="0">
                <a:latin typeface="Trebuchet MS" panose="020B0603020202020204" pitchFamily="34" charset="0"/>
              </a:rPr>
              <a:t>2</a:t>
            </a:r>
            <a:r>
              <a:rPr lang="en-US" altLang="en-US" dirty="0">
                <a:latin typeface="Trebuchet MS" panose="020B0603020202020204" pitchFamily="34" charset="0"/>
              </a:rPr>
              <a:t>z may contain equal number of  a, b and c’s, but not in the correct order. So uv</a:t>
            </a:r>
            <a:r>
              <a:rPr lang="en-US" altLang="en-US" baseline="30000" dirty="0">
                <a:latin typeface="Trebuchet MS" panose="020B0603020202020204" pitchFamily="34" charset="0"/>
              </a:rPr>
              <a:t>2</a:t>
            </a:r>
            <a:r>
              <a:rPr lang="en-US" altLang="en-US" dirty="0">
                <a:latin typeface="Trebuchet MS" panose="020B0603020202020204" pitchFamily="34" charset="0"/>
              </a:rPr>
              <a:t>xy</a:t>
            </a:r>
            <a:r>
              <a:rPr lang="en-US" altLang="en-US" baseline="30000" dirty="0">
                <a:latin typeface="Trebuchet MS" panose="020B0603020202020204" pitchFamily="34" charset="0"/>
              </a:rPr>
              <a:t>2</a:t>
            </a:r>
            <a:r>
              <a:rPr lang="en-US" altLang="en-US" dirty="0">
                <a:latin typeface="Trebuchet MS" panose="020B0603020202020204" pitchFamily="34" charset="0"/>
              </a:rPr>
              <a:t>z is not in B. </a:t>
            </a:r>
            <a:r>
              <a:rPr lang="en-US" altLang="en-US" b="1" dirty="0">
                <a:latin typeface="Trebuchet MS" panose="020B0603020202020204" pitchFamily="34" charset="0"/>
              </a:rPr>
              <a:t>Contradiction!</a:t>
            </a:r>
            <a:r>
              <a:rPr lang="en-US" altLang="en-US" dirty="0">
                <a:latin typeface="Trebuchet MS" panose="020B0603020202020204" pitchFamily="34" charset="0"/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en-US" altLang="en-US" dirty="0">
                <a:latin typeface="Trebuchet MS" panose="020B0603020202020204" pitchFamily="34" charset="0"/>
              </a:rPr>
              <a:t>One of the two cases must occur and both of them lead to a contradiction. Thus the assumption is false and B is not a CFL.</a:t>
            </a:r>
          </a:p>
        </p:txBody>
      </p:sp>
    </p:spTree>
    <p:extLst>
      <p:ext uri="{BB962C8B-B14F-4D97-AF65-F5344CB8AC3E}">
        <p14:creationId xmlns:p14="http://schemas.microsoft.com/office/powerpoint/2010/main" val="332961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5C8782E-8FD1-4DD5-B1D4-2219BDDE01B3}" vid="{796131F4-60EA-4B71-AF3A-7C794936D8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576</Words>
  <Application>Microsoft Office PowerPoint</Application>
  <PresentationFormat>On-screen Show (4:3)</PresentationFormat>
  <Paragraphs>29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Rounded MT Bold</vt:lpstr>
      <vt:lpstr>Calibri</vt:lpstr>
      <vt:lpstr>Symbol</vt:lpstr>
      <vt:lpstr>Times New Roman</vt:lpstr>
      <vt:lpstr>Trebuchet MS</vt:lpstr>
      <vt:lpstr>Wingdings</vt:lpstr>
      <vt:lpstr>Theme1</vt:lpstr>
      <vt:lpstr>Automata Theory Pumping Lemma Version 2</vt:lpstr>
      <vt:lpstr>Pumping lemma for context-free languages</vt:lpstr>
      <vt:lpstr>Proof of the pumping lemma</vt:lpstr>
      <vt:lpstr>Proof of the pumping lemma </vt:lpstr>
      <vt:lpstr>Example : Show B = {an bn cn| n0} is not context free</vt:lpstr>
      <vt:lpstr>Example Proof: (continued)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Automata Theory Pumping Lemma Version 2</dc:title>
  <dc:creator>Moorche</dc:creator>
  <cp:lastModifiedBy>Moorche</cp:lastModifiedBy>
  <cp:revision>1</cp:revision>
  <dcterms:created xsi:type="dcterms:W3CDTF">2022-12-13T03:27:41Z</dcterms:created>
  <dcterms:modified xsi:type="dcterms:W3CDTF">2022-12-13T03:31:43Z</dcterms:modified>
</cp:coreProperties>
</file>