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9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E84FA-C207-49B4-84F2-DC7A70C9064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F5B3B-91D2-4F49-B109-E7BCC615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E6FBD-1018-4157-9DA8-593A415BCF2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335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3DFF-3677-4D4F-B77B-1C75916079D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902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CA41-C40C-4723-8079-934ED244058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8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97DB89-CDD6-472D-8A6C-DAA95BB1FA3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D1A2CC5-F66F-4FF1-9C12-E4C07F54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4194141-4B13-4C0B-9E9E-4B6DF58F22B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4CCC10C4-1070-49FF-9EC0-FC19F4D37B5A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5304FCF-25DE-4BD8-A83B-51D9A6ECE6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16389DA0-8CD8-4422-9A8F-A93463A8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1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44541-1081-4B27-9E4B-DD51FC1DCE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34DAFE-0642-49E6-A3D3-EB6BCA7A990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7755DD8-7CD3-439F-A290-5D547A54A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37CD04-9D5B-417F-A66B-C38A4D2D5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2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F2171F56-0B4C-42A0-8D4E-00F036FE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3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4D6AB3-0BE0-4AE2-A565-F6DB7E10D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4DAFE-0642-49E6-A3D3-EB6BCA7A990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4E88F6-7B9B-48EF-88D1-8B8546270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FD07A6-C54B-4303-8783-79A5AA51D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71F56-0B4C-42A0-8D4E-00F036FE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4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4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454C69-05BB-4376-BF5B-F23F07E40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4DAFE-0642-49E6-A3D3-EB6BCA7A990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BE95B74-3904-4687-A858-1857057DF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1F3940-CBCF-4E25-ACC0-395A595B0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71F56-0B4C-42A0-8D4E-00F036FE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2" y="2362204"/>
            <a:ext cx="7693025" cy="3724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F77D68F-D4CE-414A-BDA9-E33AB488C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4DAFE-0642-49E6-A3D3-EB6BCA7A990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1A1324-E8FC-418E-94C0-85F2BD7D6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9B9D749-3CF9-4C82-90AE-BA2A543AF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71F56-0B4C-42A0-8D4E-00F036FE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D41561C-CEBF-48F4-9E28-C4482E17C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4DAFE-0642-49E6-A3D3-EB6BCA7A990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5660E3-240B-41E3-888C-1B88C6F55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180715-2C5B-4D99-B35D-5CB9C8F56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71F56-0B4C-42A0-8D4E-00F036FE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E7B7F9-9B63-4C99-B240-FC12E76B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4DAFE-0642-49E6-A3D3-EB6BCA7A990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EDBDB97-8B17-4504-8ADA-64F907DF6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31478AB-4749-4D3C-8589-3B6D14C30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71F56-0B4C-42A0-8D4E-00F036FE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8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2362204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2362204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3B876-73DB-429F-B4A5-ACDB21507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4DAFE-0642-49E6-A3D3-EB6BCA7A990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30567E-7D9B-4A0A-8C19-E932DA0E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332F7B6-D444-4E55-96A6-522A403CF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71F56-0B4C-42A0-8D4E-00F036FE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3D9AB9F-2A0C-4FBB-B382-9C21E1687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4DAFE-0642-49E6-A3D3-EB6BCA7A990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A914F3E-D7BB-499F-8AAC-D29CA4F04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F3BCB4-F714-4117-802E-711CF7676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71F56-0B4C-42A0-8D4E-00F036FE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582D231-FDF6-426E-A616-698440509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4DAFE-0642-49E6-A3D3-EB6BCA7A990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DCA115-9E3C-40D4-8912-F4E20DB6B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499D514-9105-4111-8B91-F8810A02C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71F56-0B4C-42A0-8D4E-00F036FE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939D947-A124-40F1-A1CD-BD82F65EC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4DAFE-0642-49E6-A3D3-EB6BCA7A990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EDE26CF-7FFF-494A-9127-8D239D271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08D1E9E-3392-4D0F-B80B-A17511304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71F56-0B4C-42A0-8D4E-00F036FE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958604-85A8-4A4E-97A7-ABA204D8D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4DAFE-0642-49E6-A3D3-EB6BCA7A990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4B8F9BB-0FC1-41C7-ADBB-7B2886ABC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CABE9D4-E092-4117-9D3B-3D8D4681F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71F56-0B4C-42A0-8D4E-00F036FE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D75601F-C8A4-4A90-80B4-5F520901F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4DAFE-0642-49E6-A3D3-EB6BCA7A990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DF7F1E-3D7B-4FB8-A9F7-B9D427D05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AFB0A65-4C06-4F69-91E5-B374EC5B4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71F56-0B4C-42A0-8D4E-00F036FE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A3329E-0904-47A4-ACB5-5B91293A5A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FF77DB7-AD29-49C8-93AA-EA0184FC3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D438BB5E-926C-4E0C-9E77-FE8E0784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95302D45-DF44-4885-8F20-439784359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PK" sz="1800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165704AF-ADD4-4E42-9951-9885E2AF3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AD015C4F-F9D0-48B2-8315-4799ABF1D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7C227202-0AB4-426A-A6CB-F2C45BDC7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A90FCFEC-9F9D-4254-8D92-7B25B6EE3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 smtClean="0"/>
              <a:t>Click to edit Master title style</a:t>
            </a:r>
            <a:endParaRPr lang="en-US" altLang="en-PK"/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B398F237-95A9-4BFF-B4A1-C78F7FF69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2" y="2362204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Edit Master text styles</a:t>
            </a:r>
          </a:p>
          <a:p>
            <a:pPr lvl="1"/>
            <a:r>
              <a:rPr lang="en-US" altLang="en-PK"/>
              <a:t>Second level</a:t>
            </a:r>
          </a:p>
          <a:p>
            <a:pPr lvl="2"/>
            <a:r>
              <a:rPr lang="en-US" altLang="en-PK"/>
              <a:t>Third level</a:t>
            </a:r>
          </a:p>
          <a:p>
            <a:pPr lvl="3"/>
            <a:r>
              <a:rPr lang="en-US" altLang="en-PK"/>
              <a:t>Fourth level</a:t>
            </a:r>
          </a:p>
          <a:p>
            <a:pPr lvl="4"/>
            <a:r>
              <a:rPr lang="en-US" altLang="en-PK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1D379FF3-7792-4E0A-B32B-CDBBF4ABCF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2" y="6248404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8F34DAFE-0642-49E6-A3D3-EB6BCA7A990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5F8406A0-86DE-4CF8-BE66-1FC1EC81C1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4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08A31F9-D76D-43DC-8BDE-F2140B37C3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40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F2171F56-0B4C-42A0-8D4E-00F036FE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5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051176"/>
            <a:ext cx="4775200" cy="182245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Farhad</a:t>
            </a:r>
            <a:r>
              <a:rPr lang="en-US" sz="3200" dirty="0">
                <a:solidFill>
                  <a:srgbClr val="FF0000"/>
                </a:solidFill>
              </a:rPr>
              <a:t> Muhammad </a:t>
            </a:r>
            <a:r>
              <a:rPr lang="en-US" sz="3200" dirty="0" err="1">
                <a:solidFill>
                  <a:srgbClr val="FF0000"/>
                </a:solidFill>
              </a:rPr>
              <a:t>Riaz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Automata Theory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>
                <a:solidFill>
                  <a:srgbClr val="7030A0"/>
                </a:solidFill>
                <a:latin typeface="+mn-lt"/>
              </a:rPr>
              <a:t>Lecture</a:t>
            </a:r>
            <a:r>
              <a:rPr lang="en-US" sz="4000">
                <a:solidFill>
                  <a:srgbClr val="7030A0"/>
                </a:solidFill>
                <a:latin typeface="+mn-lt"/>
              </a:rPr>
              <a:t>: </a:t>
            </a:r>
            <a:r>
              <a:rPr lang="en-US" sz="4000" smtClean="0">
                <a:solidFill>
                  <a:srgbClr val="7030A0"/>
                </a:solidFill>
                <a:latin typeface="+mn-lt"/>
              </a:rPr>
              <a:t>3</a:t>
            </a:r>
            <a:r>
              <a:rPr lang="en-US" sz="4000" dirty="0">
                <a:solidFill>
                  <a:srgbClr val="7030A0"/>
                </a:solidFill>
                <a:latin typeface="+mn-lt"/>
              </a:rPr>
              <a:t/>
            </a:r>
            <a:br>
              <a:rPr lang="en-US" sz="4000" dirty="0">
                <a:solidFill>
                  <a:srgbClr val="7030A0"/>
                </a:solidFill>
                <a:latin typeface="+mn-lt"/>
              </a:rPr>
            </a:br>
            <a:r>
              <a:rPr lang="en-US" sz="2400" dirty="0">
                <a:solidFill>
                  <a:srgbClr val="7030A0"/>
                </a:solidFill>
                <a:latin typeface="+mn-lt"/>
              </a:rPr>
              <a:t>How to Define Languages</a:t>
            </a:r>
          </a:p>
        </p:txBody>
      </p:sp>
      <p:pic>
        <p:nvPicPr>
          <p:cNvPr id="4" name="Picture 2" descr="NUML Logo PNG Vector (EPS) Free Download">
            <a:extLst>
              <a:ext uri="{FF2B5EF4-FFF2-40B4-BE49-F238E27FC236}">
                <a16:creationId xmlns:a16="http://schemas.microsoft.com/office/drawing/2014/main" id="{4DFDD608-FADE-4BDA-85AD-75499383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4" y="1050131"/>
            <a:ext cx="1927513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A20A-807D-4D70-B1ED-9224F629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Palindrome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8407-ADEC-4630-8846-980B5723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sz="2400" dirty="0"/>
              <a:t>Sometimes two words in PALINDROME when concatenated will produce a word in PALINDROME</a:t>
            </a:r>
          </a:p>
          <a:p>
            <a:pPr lvl="1"/>
            <a:r>
              <a:rPr lang="en-US" altLang="en-PK" sz="2000" b="1" dirty="0" err="1"/>
              <a:t>abba</a:t>
            </a:r>
            <a:r>
              <a:rPr lang="en-US" altLang="en-PK" sz="2000" dirty="0"/>
              <a:t> concatenated with </a:t>
            </a:r>
            <a:r>
              <a:rPr lang="en-US" altLang="en-PK" sz="2000" b="1" dirty="0" err="1"/>
              <a:t>abbaabba</a:t>
            </a:r>
            <a:r>
              <a:rPr lang="en-US" altLang="en-PK" sz="2000" dirty="0"/>
              <a:t> gives </a:t>
            </a:r>
            <a:r>
              <a:rPr lang="en-US" altLang="en-PK" sz="2000" b="1" dirty="0" err="1"/>
              <a:t>abbaabbaabba</a:t>
            </a:r>
            <a:r>
              <a:rPr lang="en-US" altLang="en-PK" sz="2000" b="1" dirty="0"/>
              <a:t> </a:t>
            </a:r>
            <a:r>
              <a:rPr lang="en-US" altLang="en-PK" sz="2000" dirty="0"/>
              <a:t>(in PALINDROME)</a:t>
            </a:r>
            <a:endParaRPr lang="en-US" altLang="en-PK" sz="2000" b="1" dirty="0"/>
          </a:p>
          <a:p>
            <a:r>
              <a:rPr lang="en-US" altLang="en-PK" sz="2400" dirty="0"/>
              <a:t>But more often, the concatenation is not a word in PALINDROME</a:t>
            </a:r>
          </a:p>
          <a:p>
            <a:pPr lvl="1"/>
            <a:endParaRPr lang="en-US" altLang="en-PK" sz="2000" b="1" dirty="0"/>
          </a:p>
          <a:p>
            <a:pPr lvl="1"/>
            <a:r>
              <a:rPr lang="en-US" altLang="en-PK" sz="2000" b="1" dirty="0"/>
              <a:t>aa</a:t>
            </a:r>
            <a:r>
              <a:rPr lang="en-US" altLang="en-PK" sz="2000" dirty="0"/>
              <a:t> concatenated with </a:t>
            </a:r>
            <a:r>
              <a:rPr lang="en-US" altLang="en-PK" sz="2000" b="1" dirty="0"/>
              <a:t>aba</a:t>
            </a:r>
            <a:r>
              <a:rPr lang="en-US" altLang="en-PK" sz="2000" dirty="0"/>
              <a:t> gives </a:t>
            </a:r>
            <a:r>
              <a:rPr lang="en-US" altLang="en-PK" sz="2000" b="1" dirty="0" err="1"/>
              <a:t>aaaba</a:t>
            </a:r>
            <a:r>
              <a:rPr lang="en-US" altLang="en-PK" sz="2000" dirty="0"/>
              <a:t> (NOT in PALINDROME)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964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1DAF-0A8D-4976-A740-9F2A8BD0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Kleene Closure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53DD-9866-4B30-89C1-75996952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PK" sz="2000" b="1" dirty="0"/>
              <a:t>Definition:</a:t>
            </a:r>
            <a:r>
              <a:rPr lang="en-US" altLang="en-PK" sz="2000" dirty="0"/>
              <a:t> Given an alphabet </a:t>
            </a:r>
            <a:r>
              <a:rPr lang="en-US" altLang="en-PK" sz="2000" dirty="0">
                <a:cs typeface="Arial" panose="020B0604020202020204" pitchFamily="34" charset="0"/>
              </a:rPr>
              <a:t>∑, we define a language in which any string of letters from ∑ is a word, even the null string </a:t>
            </a:r>
            <a:r>
              <a:rPr lang="el-GR" altLang="en-PK" sz="2000" b="1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. We call this language the </a:t>
            </a:r>
            <a:r>
              <a:rPr lang="en-US" altLang="en-PK" sz="2000" b="1" dirty="0">
                <a:cs typeface="Arial" panose="020B0604020202020204" pitchFamily="34" charset="0"/>
              </a:rPr>
              <a:t>closure</a:t>
            </a:r>
            <a:r>
              <a:rPr lang="en-US" altLang="en-PK" sz="2000" dirty="0">
                <a:cs typeface="Arial" panose="020B0604020202020204" pitchFamily="34" charset="0"/>
              </a:rPr>
              <a:t> of the alphabet ∑, and denote this language by ∑*.</a:t>
            </a:r>
          </a:p>
          <a:p>
            <a:pPr>
              <a:lnSpc>
                <a:spcPct val="90000"/>
              </a:lnSpc>
            </a:pPr>
            <a:endParaRPr lang="en-US" altLang="en-PK" sz="200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PK" sz="2000" dirty="0">
                <a:cs typeface="Arial" panose="020B0604020202020204" pitchFamily="34" charset="0"/>
              </a:rPr>
              <a:t>Examples: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PK" sz="2000" dirty="0">
                <a:cs typeface="Arial" panose="020B0604020202020204" pitchFamily="34" charset="0"/>
              </a:rPr>
              <a:t>	If ∑ = { x } then ∑* = { </a:t>
            </a:r>
            <a:r>
              <a:rPr lang="el-GR" altLang="en-PK" sz="2000" b="1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, x, xx, xxx, … }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PK" sz="2000" dirty="0">
                <a:cs typeface="Arial" panose="020B0604020202020204" pitchFamily="34" charset="0"/>
              </a:rPr>
              <a:t>	If ∑ = { 0, 1 } then ∑* = { </a:t>
            </a:r>
            <a:r>
              <a:rPr lang="el-GR" altLang="en-PK" sz="2000" b="1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, 0, 1, 00, 01, 10, 11, 				      000, 001, … }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PK" sz="2000" dirty="0">
                <a:cs typeface="Arial" panose="020B0604020202020204" pitchFamily="34" charset="0"/>
              </a:rPr>
              <a:t>	If ∑ = { a, b, c } then ∑* = { </a:t>
            </a:r>
            <a:r>
              <a:rPr lang="el-GR" altLang="en-PK" sz="2000" b="1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, a, b, c, aa, ab, ac, 			    </a:t>
            </a:r>
            <a:r>
              <a:rPr lang="en-US" altLang="en-PK" sz="2000" dirty="0" err="1">
                <a:cs typeface="Arial" panose="020B0604020202020204" pitchFamily="34" charset="0"/>
              </a:rPr>
              <a:t>ba</a:t>
            </a:r>
            <a:r>
              <a:rPr lang="en-US" altLang="en-PK" sz="2000" dirty="0">
                <a:cs typeface="Arial" panose="020B0604020202020204" pitchFamily="34" charset="0"/>
              </a:rPr>
              <a:t>, bb, </a:t>
            </a:r>
            <a:r>
              <a:rPr lang="en-US" altLang="en-PK" sz="2000" dirty="0" err="1">
                <a:cs typeface="Arial" panose="020B0604020202020204" pitchFamily="34" charset="0"/>
              </a:rPr>
              <a:t>bc</a:t>
            </a:r>
            <a:r>
              <a:rPr lang="en-US" altLang="en-PK" sz="2000" dirty="0">
                <a:cs typeface="Arial" panose="020B0604020202020204" pitchFamily="34" charset="0"/>
              </a:rPr>
              <a:t>, ca, </a:t>
            </a:r>
            <a:r>
              <a:rPr lang="en-US" altLang="en-PK" sz="2000" dirty="0" err="1">
                <a:cs typeface="Arial" panose="020B0604020202020204" pitchFamily="34" charset="0"/>
              </a:rPr>
              <a:t>cb</a:t>
            </a:r>
            <a:r>
              <a:rPr lang="en-US" altLang="en-PK" sz="2000" dirty="0">
                <a:cs typeface="Arial" panose="020B0604020202020204" pitchFamily="34" charset="0"/>
              </a:rPr>
              <a:t>, cc, </a:t>
            </a:r>
            <a:r>
              <a:rPr lang="en-US" altLang="en-PK" sz="2000" dirty="0" err="1">
                <a:cs typeface="Arial" panose="020B0604020202020204" pitchFamily="34" charset="0"/>
              </a:rPr>
              <a:t>aaa</a:t>
            </a:r>
            <a:r>
              <a:rPr lang="en-US" altLang="en-PK" sz="2000" dirty="0">
                <a:cs typeface="Arial" panose="020B0604020202020204" pitchFamily="34" charset="0"/>
              </a:rPr>
              <a:t>, … }</a:t>
            </a:r>
            <a:endParaRPr lang="el-GR" altLang="en-PK" sz="2000" dirty="0"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186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26EA-6190-41AA-9956-DDFF9F79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Lexicographic order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3BC8-5C31-416A-94BB-F6CC6C1F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362200"/>
            <a:ext cx="7693025" cy="3962400"/>
          </a:xfrm>
        </p:spPr>
        <p:txBody>
          <a:bodyPr/>
          <a:lstStyle/>
          <a:p>
            <a:pPr algn="just"/>
            <a:r>
              <a:rPr lang="en-US" altLang="en-PK" sz="2400" dirty="0"/>
              <a:t>Note that we listed the words in a language in size order (i.e., words of shortest length first), and then listed all the words of the same length alphabetically.</a:t>
            </a:r>
          </a:p>
          <a:p>
            <a:pPr algn="just"/>
            <a:r>
              <a:rPr lang="en-US" altLang="en-PK" sz="2400" dirty="0"/>
              <a:t>This ordering is called </a:t>
            </a:r>
            <a:r>
              <a:rPr lang="en-US" altLang="en-PK" sz="2400" b="1" dirty="0"/>
              <a:t>lexicographic</a:t>
            </a:r>
            <a:r>
              <a:rPr lang="en-US" altLang="en-PK" sz="2400" dirty="0"/>
              <a:t> order, which we will usually follow.</a:t>
            </a:r>
          </a:p>
          <a:p>
            <a:pPr algn="just"/>
            <a:r>
              <a:rPr lang="en-US" altLang="en-PK" sz="2400" dirty="0"/>
              <a:t>The star in the closure notation is known as the </a:t>
            </a:r>
            <a:r>
              <a:rPr lang="en-US" altLang="en-PK" sz="2400" b="1" dirty="0"/>
              <a:t>Kleene star</a:t>
            </a:r>
            <a:r>
              <a:rPr lang="en-US" altLang="en-PK" sz="2400" dirty="0"/>
              <a:t>.</a:t>
            </a:r>
          </a:p>
          <a:p>
            <a:pPr algn="just"/>
            <a:r>
              <a:rPr lang="en-US" altLang="en-PK" sz="2400" dirty="0"/>
              <a:t>We can think of the Kleene star as an </a:t>
            </a:r>
            <a:r>
              <a:rPr lang="en-US" altLang="en-PK" sz="2400" b="1" dirty="0"/>
              <a:t>operation</a:t>
            </a:r>
            <a:r>
              <a:rPr lang="en-US" altLang="en-PK" sz="2400" dirty="0"/>
              <a:t> that makes, out of an alphabet, an </a:t>
            </a:r>
            <a:r>
              <a:rPr lang="en-US" altLang="en-PK" sz="2400" i="1" dirty="0"/>
              <a:t>infinite</a:t>
            </a:r>
            <a:r>
              <a:rPr lang="en-US" altLang="en-PK" sz="2400" dirty="0"/>
              <a:t> language (i.e., </a:t>
            </a:r>
            <a:r>
              <a:rPr lang="en-US" altLang="en-PK" sz="2400" i="1" dirty="0"/>
              <a:t>infinitely many</a:t>
            </a:r>
            <a:r>
              <a:rPr lang="en-US" altLang="en-PK" sz="2400" dirty="0"/>
              <a:t> words, each of </a:t>
            </a:r>
            <a:r>
              <a:rPr lang="en-US" altLang="en-PK" sz="2400" i="1" dirty="0"/>
              <a:t>finite</a:t>
            </a:r>
            <a:r>
              <a:rPr lang="en-US" altLang="en-PK" sz="2400" dirty="0"/>
              <a:t> length).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137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E45-B3AA-456F-851C-24EE891B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Kleene Closure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75DB-EE3C-4C23-8F40-A171063C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PK" dirty="0"/>
              <a:t>Let us now generalize the use of the Kleene star </a:t>
            </a:r>
            <a:r>
              <a:rPr lang="en-US" altLang="en-PK" dirty="0" err="1"/>
              <a:t>oprator</a:t>
            </a:r>
            <a:r>
              <a:rPr lang="en-US" altLang="en-PK" dirty="0"/>
              <a:t> to sets of words, not just sets of alphabet letters.</a:t>
            </a:r>
          </a:p>
          <a:p>
            <a:pPr algn="just"/>
            <a:r>
              <a:rPr lang="en-US" altLang="en-PK" b="1" dirty="0"/>
              <a:t>Definition:</a:t>
            </a:r>
            <a:r>
              <a:rPr lang="en-US" altLang="en-PK" dirty="0"/>
              <a:t> If S is a set of words, then S* is the set of all finite strings formed by concatenating words from S, where any word may be used as often as we like, and where the null string </a:t>
            </a:r>
            <a:r>
              <a:rPr lang="el-GR" altLang="en-PK" b="1" dirty="0">
                <a:cs typeface="Arial" panose="020B0604020202020204" pitchFamily="34" charset="0"/>
              </a:rPr>
              <a:t>Λ</a:t>
            </a:r>
            <a:r>
              <a:rPr lang="en-US" altLang="en-PK" dirty="0">
                <a:cs typeface="Arial" panose="020B0604020202020204" pitchFamily="34" charset="0"/>
              </a:rPr>
              <a:t> is also included.</a:t>
            </a:r>
            <a:endParaRPr lang="el-GR" altLang="en-PK" dirty="0"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204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CD3F-78C9-42A9-B751-8541AC16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Kleene Closure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BC60-C2E3-44D0-9862-4880752A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PK" sz="2000" dirty="0"/>
              <a:t>Example: If S = { aa, b } then</a:t>
            </a:r>
          </a:p>
          <a:p>
            <a:pPr algn="just">
              <a:buNone/>
            </a:pPr>
            <a:r>
              <a:rPr lang="en-US" altLang="en-PK" sz="2000" dirty="0"/>
              <a:t>	S* = { </a:t>
            </a:r>
            <a:r>
              <a:rPr lang="el-GR" altLang="en-PK" sz="2000" b="1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 plus any word composed of factors of    aa and b }, or</a:t>
            </a:r>
          </a:p>
          <a:p>
            <a:pPr algn="just">
              <a:buNone/>
            </a:pPr>
            <a:endParaRPr lang="en-US" altLang="en-PK" sz="2000" dirty="0"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en-US" altLang="en-PK" sz="2000" dirty="0">
                <a:cs typeface="Arial" panose="020B0604020202020204" pitchFamily="34" charset="0"/>
              </a:rPr>
              <a:t>	S* = { </a:t>
            </a:r>
            <a:r>
              <a:rPr lang="el-GR" altLang="en-PK" sz="2000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 plus any strings of a’s and b’s in which the a’s occur in </a:t>
            </a:r>
            <a:r>
              <a:rPr lang="en-US" altLang="en-PK" sz="2000" b="1" dirty="0">
                <a:cs typeface="Arial" panose="020B0604020202020204" pitchFamily="34" charset="0"/>
              </a:rPr>
              <a:t>even</a:t>
            </a:r>
            <a:r>
              <a:rPr lang="en-US" altLang="en-PK" sz="2000" dirty="0">
                <a:cs typeface="Arial" panose="020B0604020202020204" pitchFamily="34" charset="0"/>
              </a:rPr>
              <a:t> clumps }, or</a:t>
            </a:r>
          </a:p>
          <a:p>
            <a:pPr algn="just">
              <a:buNone/>
            </a:pPr>
            <a:endParaRPr lang="en-US" altLang="en-PK" sz="2000" dirty="0"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en-US" altLang="en-PK" sz="2000" dirty="0">
                <a:cs typeface="Arial" panose="020B0604020202020204" pitchFamily="34" charset="0"/>
              </a:rPr>
              <a:t>	S* = { </a:t>
            </a:r>
            <a:r>
              <a:rPr lang="el-GR" altLang="en-PK" sz="2000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, b, aa, bb, </a:t>
            </a:r>
            <a:r>
              <a:rPr lang="en-US" altLang="en-PK" sz="2000" dirty="0" err="1">
                <a:cs typeface="Arial" panose="020B0604020202020204" pitchFamily="34" charset="0"/>
              </a:rPr>
              <a:t>aab</a:t>
            </a:r>
            <a:r>
              <a:rPr lang="en-US" altLang="en-PK" sz="2000" dirty="0">
                <a:cs typeface="Arial" panose="020B0604020202020204" pitchFamily="34" charset="0"/>
              </a:rPr>
              <a:t>, baa, </a:t>
            </a:r>
            <a:r>
              <a:rPr lang="en-US" altLang="en-PK" sz="2000" dirty="0" err="1">
                <a:cs typeface="Arial" panose="020B0604020202020204" pitchFamily="34" charset="0"/>
              </a:rPr>
              <a:t>bbb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aaaa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aabb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baab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bbaa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bbbb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aaaab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aabaa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aabbb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baaaa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baabb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bbaab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bbbaa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bbbbb</a:t>
            </a:r>
            <a:r>
              <a:rPr lang="en-US" altLang="en-PK" sz="2000" dirty="0">
                <a:cs typeface="Arial" panose="020B0604020202020204" pitchFamily="34" charset="0"/>
              </a:rPr>
              <a:t>, … }</a:t>
            </a:r>
          </a:p>
          <a:p>
            <a:pPr algn="just">
              <a:buNone/>
            </a:pPr>
            <a:endParaRPr lang="en-US" altLang="en-PK" sz="2000" dirty="0"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en-US" altLang="en-PK" sz="2000" dirty="0">
                <a:cs typeface="Arial" panose="020B0604020202020204" pitchFamily="34" charset="0"/>
              </a:rPr>
              <a:t>	Note that the string </a:t>
            </a:r>
            <a:r>
              <a:rPr lang="en-US" altLang="en-PK" sz="2000" dirty="0" err="1">
                <a:cs typeface="Arial" panose="020B0604020202020204" pitchFamily="34" charset="0"/>
              </a:rPr>
              <a:t>aabaaab</a:t>
            </a:r>
            <a:r>
              <a:rPr lang="en-US" altLang="en-PK" sz="2000" dirty="0">
                <a:cs typeface="Arial" panose="020B0604020202020204" pitchFamily="34" charset="0"/>
              </a:rPr>
              <a:t> is not in S* because it has a clump of a’s of length 3. </a:t>
            </a:r>
            <a:endParaRPr lang="el-GR" altLang="en-PK" sz="2000" dirty="0"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438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CC59-B2F3-46DF-9415-D001F5ED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Kleene Closure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1913-0AB6-4A3D-B3F7-FDABA7BF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PK" sz="2000" dirty="0"/>
              <a:t>Example: Let S = { a, ab }. Then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en-PK" sz="2000" dirty="0"/>
              <a:t>	S* = { </a:t>
            </a:r>
            <a:r>
              <a:rPr lang="el-GR" altLang="en-PK" sz="2000" b="1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 plus any word composed of factors of a and ab }, or</a:t>
            </a:r>
          </a:p>
          <a:p>
            <a:pPr algn="just">
              <a:lnSpc>
                <a:spcPct val="90000"/>
              </a:lnSpc>
              <a:buNone/>
            </a:pPr>
            <a:endParaRPr lang="en-US" altLang="en-PK" sz="2000" dirty="0"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en-PK" sz="2000" dirty="0">
                <a:cs typeface="Arial" panose="020B0604020202020204" pitchFamily="34" charset="0"/>
              </a:rPr>
              <a:t>	S* = { </a:t>
            </a:r>
            <a:r>
              <a:rPr lang="el-GR" altLang="en-PK" sz="2000" b="1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 plus all strings of a’s and b’s except those that start with b and those that contain a double b }, or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en-PK" sz="2000" dirty="0">
                <a:cs typeface="Arial" panose="020B0604020202020204" pitchFamily="34" charset="0"/>
              </a:rPr>
              <a:t>	S* = { </a:t>
            </a:r>
            <a:r>
              <a:rPr lang="el-GR" altLang="en-PK" sz="2000" b="1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, a, aa, ab, </a:t>
            </a:r>
            <a:r>
              <a:rPr lang="en-US" altLang="en-PK" sz="2000" dirty="0" err="1">
                <a:cs typeface="Arial" panose="020B0604020202020204" pitchFamily="34" charset="0"/>
              </a:rPr>
              <a:t>aaa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aab</a:t>
            </a:r>
            <a:r>
              <a:rPr lang="en-US" altLang="en-PK" sz="2000" dirty="0">
                <a:cs typeface="Arial" panose="020B0604020202020204" pitchFamily="34" charset="0"/>
              </a:rPr>
              <a:t>, aba, </a:t>
            </a:r>
            <a:r>
              <a:rPr lang="en-US" altLang="en-PK" sz="2000" dirty="0" err="1">
                <a:cs typeface="Arial" panose="020B0604020202020204" pitchFamily="34" charset="0"/>
              </a:rPr>
              <a:t>aaaa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aaab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abaa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abab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aaaaa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aaaab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aaaba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aabaa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aabab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abaaa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abaab</a:t>
            </a:r>
            <a:r>
              <a:rPr lang="en-US" altLang="en-PK" sz="2000" dirty="0">
                <a:cs typeface="Arial" panose="020B0604020202020204" pitchFamily="34" charset="0"/>
              </a:rPr>
              <a:t>, </a:t>
            </a:r>
            <a:r>
              <a:rPr lang="en-US" altLang="en-PK" sz="2000" dirty="0" err="1">
                <a:cs typeface="Arial" panose="020B0604020202020204" pitchFamily="34" charset="0"/>
              </a:rPr>
              <a:t>ababa</a:t>
            </a:r>
            <a:r>
              <a:rPr lang="en-US" altLang="en-PK" sz="2000" dirty="0">
                <a:cs typeface="Arial" panose="020B0604020202020204" pitchFamily="34" charset="0"/>
              </a:rPr>
              <a:t>, … }</a:t>
            </a:r>
          </a:p>
          <a:p>
            <a:pPr algn="just">
              <a:lnSpc>
                <a:spcPct val="90000"/>
              </a:lnSpc>
              <a:buNone/>
            </a:pPr>
            <a:endParaRPr lang="en-US" altLang="en-PK" sz="2000" dirty="0"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PK" sz="2000" dirty="0">
                <a:cs typeface="Arial" panose="020B0604020202020204" pitchFamily="34" charset="0"/>
              </a:rPr>
              <a:t>Note that for each word in S*, every b must have an a immediately to its left, so the double b, that is bb, is not possible; neither any string starting with b.</a:t>
            </a:r>
            <a:endParaRPr lang="el-GR" altLang="en-PK" sz="2000" dirty="0"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905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5CA2-4D70-4C20-A9A5-484773CD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>
                <a:solidFill>
                  <a:schemeClr val="hlink"/>
                </a:solidFill>
              </a:rPr>
              <a:t>How to prove a certain word is in the closure language S*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A9B2-76B3-4D7E-8253-BABD8CC16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362200"/>
            <a:ext cx="7693025" cy="4114800"/>
          </a:xfrm>
        </p:spPr>
        <p:txBody>
          <a:bodyPr/>
          <a:lstStyle/>
          <a:p>
            <a:r>
              <a:rPr lang="en-US" altLang="en-PK" sz="2400" dirty="0"/>
              <a:t>We must show how it can be written as a concatenation of words from the base set S.</a:t>
            </a:r>
          </a:p>
          <a:p>
            <a:endParaRPr lang="en-US" altLang="en-PK" sz="2400" dirty="0"/>
          </a:p>
          <a:p>
            <a:r>
              <a:rPr lang="en-US" altLang="en-PK" sz="2400" dirty="0"/>
              <a:t>In the previous example, to show that </a:t>
            </a:r>
            <a:r>
              <a:rPr lang="en-US" altLang="en-PK" sz="2400" dirty="0" err="1"/>
              <a:t>abaab</a:t>
            </a:r>
            <a:r>
              <a:rPr lang="en-US" altLang="en-PK" sz="2400" dirty="0"/>
              <a:t> is in S*, we can factor it as follows:</a:t>
            </a:r>
          </a:p>
          <a:p>
            <a:pPr algn="ctr">
              <a:buNone/>
            </a:pPr>
            <a:r>
              <a:rPr lang="en-US" altLang="en-PK" sz="2400" dirty="0"/>
              <a:t>	</a:t>
            </a:r>
            <a:r>
              <a:rPr lang="en-US" altLang="en-PK" sz="2400" dirty="0" err="1"/>
              <a:t>abaab</a:t>
            </a:r>
            <a:r>
              <a:rPr lang="en-US" altLang="en-PK" sz="2400" dirty="0"/>
              <a:t> = (ab)(a)(ab)</a:t>
            </a:r>
          </a:p>
          <a:p>
            <a:r>
              <a:rPr lang="en-US" altLang="en-PK" sz="2400" dirty="0"/>
              <a:t>These three factors are all in the set S, therefore their concatenation is in S*.</a:t>
            </a:r>
          </a:p>
          <a:p>
            <a:r>
              <a:rPr lang="en-US" altLang="en-PK" sz="2400" dirty="0"/>
              <a:t>Note that the parentheses, ( ), are used for the sole purpose of demarcating the ends of factors.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75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7FCE-9749-48D9-99DC-DD340B2F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>
                <a:solidFill>
                  <a:schemeClr val="hlink"/>
                </a:solidFill>
              </a:rPr>
              <a:t>How to prove a certain word is in the closure language S*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53A5-6EED-4960-B529-E6E485BB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 sz="2000" dirty="0"/>
              <a:t>Observe that if the alphabet has no letters, then its closure is the language with the null string as its only word; that is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en-PK" sz="2000" dirty="0"/>
              <a:t>	if </a:t>
            </a:r>
            <a:r>
              <a:rPr lang="en-US" altLang="en-PK" sz="2000" dirty="0">
                <a:cs typeface="Arial" panose="020B0604020202020204" pitchFamily="34" charset="0"/>
              </a:rPr>
              <a:t>∑ = ø (the empty set), then ∑* = { </a:t>
            </a:r>
            <a:r>
              <a:rPr lang="el-GR" altLang="en-PK" sz="2000" b="1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 }</a:t>
            </a:r>
          </a:p>
          <a:p>
            <a:pPr>
              <a:lnSpc>
                <a:spcPct val="90000"/>
              </a:lnSpc>
            </a:pPr>
            <a:r>
              <a:rPr lang="en-US" altLang="en-PK" sz="2000" dirty="0">
                <a:cs typeface="Arial" panose="020B0604020202020204" pitchFamily="34" charset="0"/>
              </a:rPr>
              <a:t>Also, observe that if the set S has the null string as its only word, then the closure language S* also has the null string as its only word; that is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en-PK" sz="2000" dirty="0">
                <a:cs typeface="Arial" panose="020B0604020202020204" pitchFamily="34" charset="0"/>
              </a:rPr>
              <a:t>	if S = { </a:t>
            </a:r>
            <a:r>
              <a:rPr lang="el-GR" altLang="en-PK" sz="2000" b="1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 }, then S* = { </a:t>
            </a:r>
            <a:r>
              <a:rPr lang="el-GR" altLang="en-PK" sz="2000" b="1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 }</a:t>
            </a:r>
          </a:p>
          <a:p>
            <a:pPr>
              <a:lnSpc>
                <a:spcPct val="90000"/>
              </a:lnSpc>
              <a:buNone/>
            </a:pPr>
            <a:r>
              <a:rPr lang="en-US" altLang="en-PK" sz="2000" dirty="0">
                <a:cs typeface="Arial" panose="020B0604020202020204" pitchFamily="34" charset="0"/>
              </a:rPr>
              <a:t>	because </a:t>
            </a:r>
            <a:r>
              <a:rPr lang="el-GR" altLang="en-PK" sz="2000" b="1" dirty="0">
                <a:cs typeface="Arial" panose="020B0604020202020204" pitchFamily="34" charset="0"/>
              </a:rPr>
              <a:t>ΛΛ</a:t>
            </a:r>
            <a:r>
              <a:rPr lang="en-US" altLang="en-PK" sz="2000" dirty="0">
                <a:cs typeface="Arial" panose="020B0604020202020204" pitchFamily="34" charset="0"/>
              </a:rPr>
              <a:t> = </a:t>
            </a:r>
            <a:r>
              <a:rPr lang="el-GR" altLang="en-PK" sz="2000" b="1" dirty="0">
                <a:cs typeface="Arial" panose="020B0604020202020204" pitchFamily="34" charset="0"/>
              </a:rPr>
              <a:t>Λ</a:t>
            </a:r>
            <a:r>
              <a:rPr lang="en-US" altLang="en-PK" sz="2000" dirty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PK" sz="2000" dirty="0">
                <a:cs typeface="Arial" panose="020B0604020202020204" pitchFamily="34" charset="0"/>
              </a:rPr>
              <a:t>Hence, the Kleene closure always produces an infinite language unless the underlying set is one of the two cases above.</a:t>
            </a:r>
            <a:endParaRPr lang="el-GR" altLang="en-PK" sz="2000" dirty="0"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73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1DD8-26C7-4238-9367-3E3CDA6D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Kleene Closure of different sets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AE7F-2705-4D99-B230-0DBD09C7D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362200"/>
            <a:ext cx="7693025" cy="4038600"/>
          </a:xfrm>
        </p:spPr>
        <p:txBody>
          <a:bodyPr/>
          <a:lstStyle/>
          <a:p>
            <a:r>
              <a:rPr lang="en-US" altLang="en-PK" sz="2400" dirty="0"/>
              <a:t>The Kleene closure of two different sets can end up being the same language.</a:t>
            </a:r>
          </a:p>
          <a:p>
            <a:endParaRPr lang="en-US" altLang="en-PK" sz="2400" dirty="0"/>
          </a:p>
          <a:p>
            <a:r>
              <a:rPr lang="en-US" altLang="en-PK" sz="2400" dirty="0"/>
              <a:t>Example: Consider two sets of words</a:t>
            </a:r>
          </a:p>
          <a:p>
            <a:pPr>
              <a:buNone/>
            </a:pPr>
            <a:r>
              <a:rPr lang="en-US" altLang="en-PK" sz="2400" dirty="0"/>
              <a:t>	S = { a , b, ab } and T = { a, b, bb }</a:t>
            </a:r>
          </a:p>
          <a:p>
            <a:pPr>
              <a:buNone/>
            </a:pPr>
            <a:endParaRPr lang="en-US" altLang="en-PK" sz="2400" dirty="0"/>
          </a:p>
          <a:p>
            <a:pPr algn="just">
              <a:buNone/>
            </a:pPr>
            <a:r>
              <a:rPr lang="en-US" altLang="en-PK" sz="2400" dirty="0"/>
              <a:t>	Then, both S* and T* are languages of all strings of a’s and b’s since any string of a’s and b’s can be factored into syllables of (a) or (b), both of which are in S and 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171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8252-1AE9-4F5C-854E-EA6E9ACB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Positive Closure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C545-0449-480A-8E69-76CB0308B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625" indent="-301625">
              <a:lnSpc>
                <a:spcPct val="80000"/>
              </a:lnSpc>
            </a:pPr>
            <a:r>
              <a:rPr lang="en-US" altLang="en-PK" sz="1800" dirty="0"/>
              <a:t>If we wish to modify the concept of closure to refer only the concatenation of </a:t>
            </a:r>
            <a:r>
              <a:rPr lang="en-US" altLang="en-PK" sz="1800" b="1" dirty="0"/>
              <a:t>some</a:t>
            </a:r>
            <a:r>
              <a:rPr lang="en-US" altLang="en-PK" sz="1800" dirty="0"/>
              <a:t> (</a:t>
            </a:r>
            <a:r>
              <a:rPr lang="en-US" altLang="en-PK" sz="1800" b="1" dirty="0"/>
              <a:t>not zero</a:t>
            </a:r>
            <a:r>
              <a:rPr lang="en-US" altLang="en-PK" sz="1800" dirty="0"/>
              <a:t>) strings from a set S, we use the notation + instead of *.</a:t>
            </a:r>
          </a:p>
          <a:p>
            <a:pPr marL="301625" indent="-301625">
              <a:lnSpc>
                <a:spcPct val="80000"/>
              </a:lnSpc>
            </a:pPr>
            <a:r>
              <a:rPr lang="en-US" altLang="en-PK" sz="1800" dirty="0"/>
              <a:t>This “plus operation” is called </a:t>
            </a:r>
            <a:r>
              <a:rPr lang="en-US" altLang="en-PK" sz="1800" b="1" dirty="0"/>
              <a:t>positive closure</a:t>
            </a:r>
            <a:r>
              <a:rPr lang="en-US" altLang="en-PK" sz="1800" dirty="0"/>
              <a:t>.</a:t>
            </a:r>
          </a:p>
          <a:p>
            <a:pPr marL="301625" indent="-301625">
              <a:lnSpc>
                <a:spcPct val="80000"/>
              </a:lnSpc>
              <a:buNone/>
            </a:pPr>
            <a:r>
              <a:rPr lang="en-US" altLang="en-PK" sz="1800" dirty="0"/>
              <a:t>		Example: if </a:t>
            </a:r>
            <a:r>
              <a:rPr lang="en-US" altLang="en-PK" sz="1800" dirty="0">
                <a:cs typeface="Arial" panose="020B0604020202020204" pitchFamily="34" charset="0"/>
              </a:rPr>
              <a:t>∑ = { x } then ∑</a:t>
            </a:r>
            <a:r>
              <a:rPr lang="en-US" altLang="en-PK" sz="1800" baseline="30000" dirty="0">
                <a:cs typeface="Arial" panose="020B0604020202020204" pitchFamily="34" charset="0"/>
              </a:rPr>
              <a:t>+</a:t>
            </a:r>
            <a:r>
              <a:rPr lang="en-US" altLang="en-PK" sz="1800" dirty="0">
                <a:cs typeface="Arial" panose="020B0604020202020204" pitchFamily="34" charset="0"/>
              </a:rPr>
              <a:t> = { x, xx, xxx, … }</a:t>
            </a:r>
            <a:r>
              <a:rPr lang="en-US" altLang="en-PK" sz="1800" dirty="0"/>
              <a:t> Observe that:</a:t>
            </a:r>
          </a:p>
          <a:p>
            <a:pPr marL="301625" indent="-301625">
              <a:lnSpc>
                <a:spcPct val="80000"/>
              </a:lnSpc>
            </a:pPr>
            <a:endParaRPr lang="en-US" altLang="en-PK" sz="1800" dirty="0"/>
          </a:p>
          <a:p>
            <a:pPr marL="301625" indent="-301625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PK" sz="1800" dirty="0"/>
              <a:t>If S is a language that </a:t>
            </a:r>
            <a:r>
              <a:rPr lang="en-US" altLang="en-PK" sz="1800" b="1" dirty="0"/>
              <a:t>does not</a:t>
            </a:r>
            <a:r>
              <a:rPr lang="en-US" altLang="en-PK" sz="1800" dirty="0"/>
              <a:t> contain </a:t>
            </a:r>
            <a:r>
              <a:rPr lang="el-GR" altLang="en-PK" sz="1800" b="1" dirty="0">
                <a:cs typeface="Arial" panose="020B0604020202020204" pitchFamily="34" charset="0"/>
              </a:rPr>
              <a:t>Λ</a:t>
            </a:r>
            <a:r>
              <a:rPr lang="en-US" altLang="en-PK" sz="1800" dirty="0">
                <a:cs typeface="Arial" panose="020B0604020202020204" pitchFamily="34" charset="0"/>
              </a:rPr>
              <a:t>, then S</a:t>
            </a:r>
            <a:r>
              <a:rPr lang="en-US" altLang="en-PK" sz="1800" baseline="30000" dirty="0">
                <a:cs typeface="Arial" panose="020B0604020202020204" pitchFamily="34" charset="0"/>
              </a:rPr>
              <a:t>+</a:t>
            </a:r>
            <a:r>
              <a:rPr lang="en-US" altLang="en-PK" sz="1800" dirty="0">
                <a:cs typeface="Arial" panose="020B0604020202020204" pitchFamily="34" charset="0"/>
              </a:rPr>
              <a:t> is the language S* without the null word </a:t>
            </a:r>
            <a:r>
              <a:rPr lang="el-GR" altLang="en-PK" sz="1800" b="1" dirty="0">
                <a:cs typeface="Arial" panose="020B0604020202020204" pitchFamily="34" charset="0"/>
              </a:rPr>
              <a:t>Λ</a:t>
            </a:r>
            <a:r>
              <a:rPr lang="en-US" altLang="en-PK" sz="1800" dirty="0">
                <a:cs typeface="Arial" panose="020B0604020202020204" pitchFamily="34" charset="0"/>
              </a:rPr>
              <a:t>.</a:t>
            </a:r>
          </a:p>
          <a:p>
            <a:pPr marL="301625" indent="-301625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PK" sz="1800" dirty="0"/>
          </a:p>
          <a:p>
            <a:pPr marL="301625" indent="-301625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PK" sz="1800" dirty="0"/>
              <a:t>If S is a language that </a:t>
            </a:r>
            <a:r>
              <a:rPr lang="en-US" altLang="en-PK" sz="1800" b="1" dirty="0"/>
              <a:t>does</a:t>
            </a:r>
            <a:r>
              <a:rPr lang="en-US" altLang="en-PK" sz="1800" dirty="0"/>
              <a:t> contain </a:t>
            </a:r>
            <a:r>
              <a:rPr lang="el-GR" altLang="en-PK" sz="1800" b="1" dirty="0">
                <a:cs typeface="Arial" panose="020B0604020202020204" pitchFamily="34" charset="0"/>
              </a:rPr>
              <a:t>Λ</a:t>
            </a:r>
            <a:r>
              <a:rPr lang="en-US" altLang="en-PK" sz="1800" dirty="0">
                <a:cs typeface="Arial" panose="020B0604020202020204" pitchFamily="34" charset="0"/>
              </a:rPr>
              <a:t>, then S</a:t>
            </a:r>
            <a:r>
              <a:rPr lang="en-US" altLang="en-PK" sz="1800" baseline="30000" dirty="0">
                <a:cs typeface="Arial" panose="020B0604020202020204" pitchFamily="34" charset="0"/>
              </a:rPr>
              <a:t>+</a:t>
            </a:r>
            <a:r>
              <a:rPr lang="en-US" altLang="en-PK" sz="1800" dirty="0">
                <a:cs typeface="Arial" panose="020B0604020202020204" pitchFamily="34" charset="0"/>
              </a:rPr>
              <a:t> = S*</a:t>
            </a:r>
          </a:p>
          <a:p>
            <a:pPr marL="301625" indent="-301625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PK" sz="1800" dirty="0"/>
          </a:p>
          <a:p>
            <a:pPr marL="301625" indent="-301625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PK" sz="1800" dirty="0"/>
              <a:t>Likewise, if </a:t>
            </a:r>
            <a:r>
              <a:rPr lang="en-US" altLang="en-PK" sz="1800" dirty="0">
                <a:cs typeface="Arial" panose="020B0604020202020204" pitchFamily="34" charset="0"/>
              </a:rPr>
              <a:t>∑ is an alphabet, then ∑</a:t>
            </a:r>
            <a:r>
              <a:rPr lang="en-US" altLang="en-PK" sz="1800" baseline="30000" dirty="0">
                <a:cs typeface="Arial" panose="020B0604020202020204" pitchFamily="34" charset="0"/>
              </a:rPr>
              <a:t>+</a:t>
            </a:r>
            <a:r>
              <a:rPr lang="en-US" altLang="en-PK" sz="1800" dirty="0">
                <a:cs typeface="Arial" panose="020B0604020202020204" pitchFamily="34" charset="0"/>
              </a:rPr>
              <a:t> is ∑* without the word </a:t>
            </a:r>
            <a:r>
              <a:rPr lang="el-GR" altLang="en-PK" sz="1800" b="1" dirty="0">
                <a:cs typeface="Arial" panose="020B0604020202020204" pitchFamily="34" charset="0"/>
              </a:rPr>
              <a:t>Λ</a:t>
            </a:r>
            <a:r>
              <a:rPr lang="en-US" altLang="en-PK" sz="1800" dirty="0">
                <a:cs typeface="Arial" panose="020B0604020202020204" pitchFamily="34" charset="0"/>
              </a:rPr>
              <a:t>.</a:t>
            </a:r>
            <a:r>
              <a:rPr lang="en-US" altLang="en-PK" sz="1800" dirty="0"/>
              <a:t>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477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/>
              <a:t>Let ∑ be an alphabet.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∑</a:t>
            </a:r>
            <a:r>
              <a:rPr lang="en-US" i="1" baseline="30000"/>
              <a:t>k</a:t>
            </a:r>
            <a:r>
              <a:rPr lang="en-US"/>
              <a:t> = the set of all strings of length </a:t>
            </a:r>
            <a:r>
              <a:rPr lang="en-US" i="1"/>
              <a:t>k</a:t>
            </a:r>
            <a:r>
              <a:rPr lang="en-US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∑* = ∑</a:t>
            </a:r>
            <a:r>
              <a:rPr lang="en-US" i="1" baseline="30000"/>
              <a:t>0</a:t>
            </a:r>
            <a:r>
              <a:rPr lang="en-US"/>
              <a:t> U ∑</a:t>
            </a:r>
            <a:r>
              <a:rPr lang="en-US" i="1" baseline="30000"/>
              <a:t>1</a:t>
            </a:r>
            <a:r>
              <a:rPr lang="en-US"/>
              <a:t> U ∑</a:t>
            </a:r>
            <a:r>
              <a:rPr lang="en-US" i="1" baseline="30000"/>
              <a:t>2</a:t>
            </a:r>
            <a:r>
              <a:rPr lang="en-US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∑</a:t>
            </a:r>
            <a:r>
              <a:rPr lang="en-US" baseline="30000"/>
              <a:t>+</a:t>
            </a:r>
            <a:r>
              <a:rPr lang="en-US"/>
              <a:t> = ∑</a:t>
            </a:r>
            <a:r>
              <a:rPr lang="en-US" i="1" baseline="30000"/>
              <a:t>1</a:t>
            </a:r>
            <a:r>
              <a:rPr lang="en-US"/>
              <a:t> U ∑</a:t>
            </a:r>
            <a:r>
              <a:rPr lang="en-US" i="1" baseline="30000"/>
              <a:t>2</a:t>
            </a:r>
            <a:r>
              <a:rPr lang="en-US"/>
              <a:t> U ∑</a:t>
            </a:r>
            <a:r>
              <a:rPr lang="en-US" i="1" baseline="30000"/>
              <a:t>3</a:t>
            </a:r>
            <a:r>
              <a:rPr lang="en-US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i="1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B8F02-228C-4290-B7BB-604365F68F50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806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E2D0-CCA6-4B88-A1D8-D81FF223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>
                <a:solidFill>
                  <a:schemeClr val="hlink"/>
                </a:solidFill>
              </a:rPr>
              <a:t>S**?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F5E9-2703-4942-8C1D-7B6E9783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362200"/>
            <a:ext cx="7693025" cy="4267200"/>
          </a:xfrm>
        </p:spPr>
        <p:txBody>
          <a:bodyPr/>
          <a:lstStyle/>
          <a:p>
            <a:r>
              <a:rPr lang="en-US" altLang="en-PK" sz="2400" dirty="0"/>
              <a:t>What happens if we apply the closure operator twice?</a:t>
            </a:r>
          </a:p>
          <a:p>
            <a:pPr lvl="1"/>
            <a:r>
              <a:rPr lang="en-US" altLang="en-PK" sz="2000" dirty="0"/>
              <a:t>We start with a set of words S and form its closure S*</a:t>
            </a:r>
          </a:p>
          <a:p>
            <a:pPr lvl="1"/>
            <a:r>
              <a:rPr lang="en-US" altLang="en-PK" sz="2000" dirty="0"/>
              <a:t>We then start with the set S* and try to form its closure, which we denote as (S*)* or S**</a:t>
            </a:r>
          </a:p>
          <a:p>
            <a:r>
              <a:rPr lang="en-US" altLang="en-PK" sz="2400" b="1" dirty="0"/>
              <a:t>Theorem 1:</a:t>
            </a:r>
          </a:p>
          <a:p>
            <a:pPr>
              <a:buNone/>
            </a:pPr>
            <a:r>
              <a:rPr lang="en-US" altLang="en-PK" sz="2400" dirty="0"/>
              <a:t>	For any set S of strings, we have S* = S**</a:t>
            </a:r>
          </a:p>
          <a:p>
            <a:r>
              <a:rPr lang="en-US" altLang="en-PK" sz="2400" dirty="0"/>
              <a:t>Before we prove the theorem, recall from Set Theory that</a:t>
            </a:r>
          </a:p>
          <a:p>
            <a:pPr lvl="1"/>
            <a:r>
              <a:rPr lang="en-US" altLang="en-PK" sz="2000" dirty="0"/>
              <a:t>A = B if A is a subset of B </a:t>
            </a:r>
            <a:r>
              <a:rPr lang="en-US" altLang="en-PK" sz="2000" b="1" dirty="0"/>
              <a:t>and</a:t>
            </a:r>
            <a:r>
              <a:rPr lang="en-US" altLang="en-PK" sz="2000" dirty="0"/>
              <a:t> B is a subset of A</a:t>
            </a:r>
          </a:p>
          <a:p>
            <a:pPr lvl="1"/>
            <a:r>
              <a:rPr lang="en-US" altLang="en-PK" sz="2000" dirty="0"/>
              <a:t>A is a subset of B if for all x in A, x is also in B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918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46D2-C1CA-47E0-96BE-4CEFC505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Proof of Theorem 1: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A37D-7696-4024-A935-70576CB5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 sz="1800" dirty="0"/>
              <a:t>Let us first prove that S** is a subset of S*: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PK" sz="1800" dirty="0"/>
              <a:t>	Every word in S** is made up of factors from S*. Every factor from S* is made up of factors from S. Hence, every word from S** is made up of factors from S. Therefore, every word in S** is also a word in S*. This implies that S** is a subset of S*.</a:t>
            </a:r>
          </a:p>
          <a:p>
            <a:pPr>
              <a:lnSpc>
                <a:spcPct val="90000"/>
              </a:lnSpc>
            </a:pPr>
            <a:endParaRPr lang="en-US" altLang="en-PK" sz="1800" dirty="0"/>
          </a:p>
          <a:p>
            <a:pPr>
              <a:lnSpc>
                <a:spcPct val="90000"/>
              </a:lnSpc>
            </a:pPr>
            <a:r>
              <a:rPr lang="en-US" altLang="en-PK" sz="1800" dirty="0"/>
              <a:t>Let us now prove that S* is a subset of S**: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PK" sz="1800" dirty="0"/>
              <a:t>	In general, it is true that for any set A, we have A is a subset of A*, because in A* we can choose as a word any factor from A. So if we consider A to be our set S* then S* is a subset of S**</a:t>
            </a:r>
          </a:p>
          <a:p>
            <a:pPr>
              <a:lnSpc>
                <a:spcPct val="90000"/>
              </a:lnSpc>
            </a:pPr>
            <a:endParaRPr lang="en-US" altLang="en-PK" sz="1800" dirty="0"/>
          </a:p>
          <a:p>
            <a:pPr>
              <a:lnSpc>
                <a:spcPct val="90000"/>
              </a:lnSpc>
            </a:pPr>
            <a:r>
              <a:rPr lang="en-US" altLang="en-PK" sz="1800" dirty="0"/>
              <a:t>Together, these two inclusions prove that S* = S**.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00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three steps are used in recursive definition</a:t>
            </a:r>
          </a:p>
          <a:p>
            <a:pPr lvl="1"/>
            <a:r>
              <a:rPr lang="en-US" dirty="0"/>
              <a:t>Some basic words are specified in the language.</a:t>
            </a:r>
          </a:p>
          <a:p>
            <a:pPr lvl="1"/>
            <a:r>
              <a:rPr lang="en-US" dirty="0"/>
              <a:t>Rules for constructing more words are defined in the language.</a:t>
            </a:r>
          </a:p>
          <a:p>
            <a:pPr lvl="1"/>
            <a:r>
              <a:rPr lang="en-US" dirty="0"/>
              <a:t>No strings except those constructed in above, are allowed to be in the language.</a:t>
            </a:r>
          </a:p>
        </p:txBody>
      </p:sp>
    </p:spTree>
    <p:extLst>
      <p:ext uri="{BB962C8B-B14F-4D97-AF65-F5344CB8AC3E}">
        <p14:creationId xmlns:p14="http://schemas.microsoft.com/office/powerpoint/2010/main" val="5903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language of INTEGER</a:t>
            </a:r>
          </a:p>
          <a:p>
            <a:pPr lvl="1"/>
            <a:r>
              <a:rPr lang="en-US" dirty="0"/>
              <a:t>Step 1: 1 is in INTEGER.</a:t>
            </a:r>
          </a:p>
          <a:p>
            <a:pPr lvl="1"/>
            <a:r>
              <a:rPr lang="en-US" dirty="0"/>
              <a:t>Step 2: If x is in INTEGER then x+1 and x-1 are also in INTEGER.</a:t>
            </a:r>
          </a:p>
          <a:p>
            <a:pPr lvl="1"/>
            <a:r>
              <a:rPr lang="en-US" dirty="0"/>
              <a:t>Step 3: No strings except those constructed in above, are allowed to be in INTEGER.</a:t>
            </a:r>
          </a:p>
        </p:txBody>
      </p:sp>
    </p:spTree>
    <p:extLst>
      <p:ext uri="{BB962C8B-B14F-4D97-AF65-F5344CB8AC3E}">
        <p14:creationId xmlns:p14="http://schemas.microsoft.com/office/powerpoint/2010/main" val="1031871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language of EVEN</a:t>
            </a:r>
          </a:p>
          <a:p>
            <a:pPr lvl="1"/>
            <a:r>
              <a:rPr lang="en-US" dirty="0"/>
              <a:t>Step 1: 2 is in EVEN.</a:t>
            </a:r>
          </a:p>
          <a:p>
            <a:pPr lvl="1"/>
            <a:r>
              <a:rPr lang="en-US" dirty="0"/>
              <a:t>Step 2: If x is in EVEN then x+2 and x-2 are also in EVEN.</a:t>
            </a:r>
          </a:p>
          <a:p>
            <a:pPr lvl="1"/>
            <a:r>
              <a:rPr lang="en-US" dirty="0"/>
              <a:t>Step 3: No strings except those constructed in above, are allowed to be in EVEN.</a:t>
            </a:r>
          </a:p>
        </p:txBody>
      </p:sp>
    </p:spTree>
    <p:extLst>
      <p:ext uri="{BB962C8B-B14F-4D97-AF65-F5344CB8AC3E}">
        <p14:creationId xmlns:p14="http://schemas.microsoft.com/office/powerpoint/2010/main" val="3398904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language PALINDROME, defined over  ∑= 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Step 1: a and b are in PALINDROME</a:t>
            </a:r>
          </a:p>
          <a:p>
            <a:pPr lvl="1"/>
            <a:r>
              <a:rPr lang="en-US" dirty="0"/>
              <a:t>Step 2: if x is palindrome, then s(x)Rev(s) and xx will also be palindrome, where s belongs to ∑*</a:t>
            </a:r>
          </a:p>
          <a:p>
            <a:pPr lvl="1"/>
            <a:r>
              <a:rPr lang="en-US" dirty="0"/>
              <a:t>Step 3: No strings except those constructed in above, are allowed to be in palindrome</a:t>
            </a:r>
          </a:p>
        </p:txBody>
      </p:sp>
    </p:spTree>
    <p:extLst>
      <p:ext uri="{BB962C8B-B14F-4D97-AF65-F5344CB8AC3E}">
        <p14:creationId xmlns:p14="http://schemas.microsoft.com/office/powerpoint/2010/main" val="1348156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language L, of strings ending in a , defined over ∑={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Step 1: a is in L</a:t>
            </a:r>
          </a:p>
          <a:p>
            <a:pPr lvl="1"/>
            <a:r>
              <a:rPr lang="en-US" dirty="0"/>
              <a:t>Step 2: if x is in L then s(x) is also in L, where s belongs to ∑*</a:t>
            </a:r>
          </a:p>
          <a:p>
            <a:pPr lvl="1"/>
            <a:r>
              <a:rPr lang="en-US" dirty="0"/>
              <a:t>Step 3: No strings except those constructed in above, are allowed to be in L</a:t>
            </a:r>
          </a:p>
        </p:txBody>
      </p:sp>
    </p:spTree>
    <p:extLst>
      <p:ext uri="{BB962C8B-B14F-4D97-AF65-F5344CB8AC3E}">
        <p14:creationId xmlns:p14="http://schemas.microsoft.com/office/powerpoint/2010/main" val="2600451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language L, of strings containing </a:t>
            </a:r>
            <a:r>
              <a:rPr lang="en-US" dirty="0" err="1"/>
              <a:t>aa</a:t>
            </a:r>
            <a:r>
              <a:rPr lang="en-US" dirty="0"/>
              <a:t> or bb , defined over ∑={a, b}</a:t>
            </a:r>
          </a:p>
          <a:p>
            <a:pPr lvl="1"/>
            <a:r>
              <a:rPr lang="en-US" dirty="0"/>
              <a:t>Step 1: </a:t>
            </a:r>
            <a:r>
              <a:rPr lang="en-US" dirty="0" err="1"/>
              <a:t>aa</a:t>
            </a:r>
            <a:r>
              <a:rPr lang="en-US" dirty="0"/>
              <a:t> and bb are in L</a:t>
            </a:r>
          </a:p>
          <a:p>
            <a:pPr lvl="1"/>
            <a:r>
              <a:rPr lang="en-US" dirty="0"/>
              <a:t>Step 2: s(</a:t>
            </a:r>
            <a:r>
              <a:rPr lang="en-US" dirty="0" err="1"/>
              <a:t>aa</a:t>
            </a:r>
            <a:r>
              <a:rPr lang="en-US" dirty="0"/>
              <a:t>)s and s(bb)s are also in L, where s belongs to ∑*</a:t>
            </a:r>
          </a:p>
          <a:p>
            <a:pPr lvl="1"/>
            <a:r>
              <a:rPr lang="en-US" dirty="0"/>
              <a:t>Step 3: No strings except those constructed in above, are allowed to be in L</a:t>
            </a:r>
          </a:p>
        </p:txBody>
      </p:sp>
    </p:spTree>
    <p:extLst>
      <p:ext uri="{BB962C8B-B14F-4D97-AF65-F5344CB8AC3E}">
        <p14:creationId xmlns:p14="http://schemas.microsoft.com/office/powerpoint/2010/main" val="1007474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Mathematical Expression for Defining the Language</a:t>
            </a:r>
          </a:p>
          <a:p>
            <a:r>
              <a:rPr lang="en-US" dirty="0"/>
              <a:t>Suppose we have a Language</a:t>
            </a:r>
          </a:p>
          <a:p>
            <a:pPr lvl="1"/>
            <a:r>
              <a:rPr lang="en-US" dirty="0"/>
              <a:t>A Language contains all Possible strings over ∑ ={a, b} including null string.</a:t>
            </a:r>
          </a:p>
          <a:p>
            <a:pPr lvl="2"/>
            <a:r>
              <a:rPr lang="en-US" dirty="0"/>
              <a:t>This Language may be</a:t>
            </a:r>
          </a:p>
          <a:p>
            <a:pPr lvl="3"/>
            <a:r>
              <a:rPr lang="en-US" dirty="0"/>
              <a:t>{a, </a:t>
            </a:r>
            <a:r>
              <a:rPr lang="en-US" dirty="0" err="1"/>
              <a:t>ab</a:t>
            </a:r>
            <a:r>
              <a:rPr lang="en-US" dirty="0"/>
              <a:t>, b, </a:t>
            </a:r>
            <a:r>
              <a:rPr lang="en-US" dirty="0" err="1"/>
              <a:t>aab,bba</a:t>
            </a:r>
            <a:r>
              <a:rPr lang="en-US" dirty="0"/>
              <a:t>………………….}</a:t>
            </a:r>
          </a:p>
          <a:p>
            <a:pPr lvl="3"/>
            <a:r>
              <a:rPr lang="en-US" dirty="0"/>
              <a:t>Se we have a Regular Expression</a:t>
            </a:r>
          </a:p>
          <a:p>
            <a:pPr lvl="3"/>
            <a:endParaRPr lang="en-US" dirty="0"/>
          </a:p>
          <a:p>
            <a:pPr lvl="3">
              <a:buNone/>
            </a:pPr>
            <a:r>
              <a:rPr lang="en-US" sz="4400" dirty="0"/>
              <a:t>        (</a:t>
            </a:r>
            <a:r>
              <a:rPr lang="en-US" sz="4400" dirty="0" err="1"/>
              <a:t>a+b</a:t>
            </a:r>
            <a:r>
              <a:rPr lang="en-US" sz="4400" dirty="0"/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2972674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∑ = {a , b} of words having at least one a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)*a(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  <a:p>
            <a:r>
              <a:rPr lang="en-US" dirty="0"/>
              <a:t>the language, defined over ∑ = {a, b} of words having at least one a and one b,</a:t>
            </a:r>
          </a:p>
          <a:p>
            <a:pPr lvl="1"/>
            <a:r>
              <a:rPr lang="pt-BR" dirty="0"/>
              <a:t>(a+b)*a(a+b)*b(a+b)*+ (a+b)*b(a+b)*a(a+b)*.</a:t>
            </a:r>
          </a:p>
          <a:p>
            <a:r>
              <a:rPr lang="en-US" dirty="0"/>
              <a:t>Consider the language, defined over ∑ ={a, b} of words starting with a and ending in b OR starting with b and ending in a,</a:t>
            </a:r>
          </a:p>
          <a:p>
            <a:pPr lvl="1"/>
            <a:r>
              <a:rPr lang="en-US" dirty="0"/>
              <a:t>a(</a:t>
            </a:r>
            <a:r>
              <a:rPr lang="en-US" dirty="0" err="1"/>
              <a:t>a+b</a:t>
            </a:r>
            <a:r>
              <a:rPr lang="en-US" dirty="0"/>
              <a:t>)*</a:t>
            </a:r>
            <a:r>
              <a:rPr lang="en-US" dirty="0" err="1"/>
              <a:t>b+b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)*a</a:t>
            </a:r>
          </a:p>
        </p:txBody>
      </p:sp>
    </p:spTree>
    <p:extLst>
      <p:ext uri="{BB962C8B-B14F-4D97-AF65-F5344CB8AC3E}">
        <p14:creationId xmlns:p14="http://schemas.microsoft.com/office/powerpoint/2010/main" val="412708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</a:rPr>
              <a:t>L is a said to be a language over alphabet ∑, only if L </a:t>
            </a:r>
            <a:r>
              <a:rPr lang="en-US" sz="2000" i="1" dirty="0">
                <a:solidFill>
                  <a:srgbClr val="FF0000"/>
                </a:solidFill>
                <a:sym typeface="Symbol"/>
              </a:rPr>
              <a:t> </a:t>
            </a:r>
            <a:r>
              <a:rPr lang="en-US" sz="2000" i="1" dirty="0">
                <a:solidFill>
                  <a:srgbClr val="FF0000"/>
                </a:solidFill>
              </a:rPr>
              <a:t>∑*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 t</a:t>
            </a:r>
            <a:r>
              <a:rPr lang="en-US" sz="2000" dirty="0">
                <a:solidFill>
                  <a:srgbClr val="0070C0"/>
                </a:solidFill>
              </a:rPr>
              <a:t>his is because ∑* is the set of all strings (of all possible length including 0) over the given alphabet ∑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u="sng" dirty="0"/>
              <a:t>Examples: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/>
              <a:t>Let L be </a:t>
            </a:r>
            <a:r>
              <a:rPr lang="en-US" sz="2000" i="1" dirty="0"/>
              <a:t>the</a:t>
            </a:r>
            <a:r>
              <a:rPr lang="en-US" sz="2000" dirty="0"/>
              <a:t> language of </a:t>
            </a:r>
            <a:r>
              <a:rPr lang="en-US" sz="2000" u="sng" dirty="0"/>
              <a:t>all strings consisting of </a:t>
            </a:r>
            <a:r>
              <a:rPr lang="en-US" sz="2000" i="1" u="sng" dirty="0"/>
              <a:t>n </a:t>
            </a:r>
            <a:r>
              <a:rPr lang="en-US" sz="2000" u="sng" dirty="0"/>
              <a:t>0’s followed by </a:t>
            </a:r>
            <a:r>
              <a:rPr lang="en-US" sz="2000" i="1" u="sng" dirty="0"/>
              <a:t>n</a:t>
            </a:r>
            <a:r>
              <a:rPr lang="en-US" sz="2000" u="sng" dirty="0"/>
              <a:t> 1’s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L = </a:t>
            </a:r>
            <a:r>
              <a:rPr lang="en-US" sz="2000" dirty="0">
                <a:solidFill>
                  <a:schemeClr val="folHlink"/>
                </a:solidFill>
              </a:rPr>
              <a:t>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>
                <a:solidFill>
                  <a:schemeClr val="folHlink"/>
                </a:solidFill>
              </a:rPr>
              <a:t>, 01, 0011, 000111,…}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/>
              <a:t>Let L be </a:t>
            </a:r>
            <a:r>
              <a:rPr lang="en-US" sz="2000" i="1" dirty="0"/>
              <a:t>the </a:t>
            </a:r>
            <a:r>
              <a:rPr lang="en-US" sz="2000" dirty="0"/>
              <a:t>language of </a:t>
            </a:r>
            <a:r>
              <a:rPr lang="en-US" sz="2000" u="sng" dirty="0"/>
              <a:t>all strings of with equal number of 0’s and 1’s</a:t>
            </a:r>
            <a:r>
              <a:rPr lang="en-US" sz="2000" dirty="0"/>
              <a:t>: </a:t>
            </a:r>
          </a:p>
          <a:p>
            <a:pPr marL="914400" lvl="1" indent="-457200">
              <a:buNone/>
              <a:defRPr/>
            </a:pPr>
            <a:r>
              <a:rPr lang="en-US" sz="2000" dirty="0"/>
              <a:t>		L = </a:t>
            </a:r>
            <a:r>
              <a:rPr lang="en-US" sz="2000" dirty="0">
                <a:solidFill>
                  <a:schemeClr val="folHlink"/>
                </a:solidFill>
              </a:rPr>
              <a:t>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>
                <a:solidFill>
                  <a:schemeClr val="folHlink"/>
                </a:solidFill>
              </a:rPr>
              <a:t>, 01, 10, 0011, 1100, 0101, 1010, 1001,…}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b="1" dirty="0"/>
              <a:t>Definition:	Ø denotes the Empty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Let L = 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/>
              <a:t>}; Is L=Ø?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4E12-5682-48F9-A911-06E1559961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114801" y="6172200"/>
            <a:ext cx="5309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NO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62000" y="5715000"/>
            <a:ext cx="6172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0714" y="5257800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Canonical ordering of strings in the language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505200" y="51816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908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6" grpId="0" animBg="1"/>
      <p:bldP spid="7" grpId="0" uiExpand="1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 EVEN-EVEN</a:t>
            </a:r>
          </a:p>
          <a:p>
            <a:pPr lvl="1"/>
            <a:r>
              <a:rPr lang="en-US" dirty="0"/>
              <a:t>Language of strings, defined over ∑={a, b} having even number of </a:t>
            </a:r>
            <a:r>
              <a:rPr lang="en-US" dirty="0" err="1"/>
              <a:t>a’s</a:t>
            </a:r>
            <a:r>
              <a:rPr lang="en-US" dirty="0"/>
              <a:t> and even number of </a:t>
            </a:r>
            <a:r>
              <a:rPr lang="en-US" dirty="0" err="1"/>
              <a:t>b’s</a:t>
            </a:r>
            <a:r>
              <a:rPr lang="en-US" dirty="0"/>
              <a:t>. i.e. EVEN-EVEN = {K, </a:t>
            </a:r>
            <a:r>
              <a:rPr lang="en-US" dirty="0" err="1"/>
              <a:t>aa</a:t>
            </a:r>
            <a:r>
              <a:rPr lang="en-US" dirty="0"/>
              <a:t>, bb, </a:t>
            </a:r>
            <a:r>
              <a:rPr lang="en-US" dirty="0" err="1"/>
              <a:t>aaaa,aabb,abab</a:t>
            </a:r>
            <a:r>
              <a:rPr lang="en-US" dirty="0"/>
              <a:t>, </a:t>
            </a:r>
            <a:r>
              <a:rPr lang="en-US" dirty="0" err="1"/>
              <a:t>abba</a:t>
            </a:r>
            <a:r>
              <a:rPr lang="en-US" dirty="0"/>
              <a:t>, </a:t>
            </a:r>
            <a:r>
              <a:rPr lang="en-US" dirty="0" err="1"/>
              <a:t>baab</a:t>
            </a:r>
            <a:r>
              <a:rPr lang="en-US" dirty="0"/>
              <a:t>, </a:t>
            </a:r>
            <a:r>
              <a:rPr lang="en-US" dirty="0" err="1"/>
              <a:t>baba</a:t>
            </a:r>
            <a:r>
              <a:rPr lang="en-US" dirty="0"/>
              <a:t>, </a:t>
            </a:r>
            <a:r>
              <a:rPr lang="en-US" dirty="0" err="1"/>
              <a:t>bbaa</a:t>
            </a:r>
            <a:r>
              <a:rPr lang="en-US" dirty="0"/>
              <a:t>, </a:t>
            </a:r>
            <a:r>
              <a:rPr lang="en-US" dirty="0" err="1"/>
              <a:t>bbbb</a:t>
            </a:r>
            <a:r>
              <a:rPr lang="en-US" dirty="0"/>
              <a:t>,…},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aa+bb</a:t>
            </a:r>
            <a:r>
              <a:rPr lang="en-US" dirty="0"/>
              <a:t>+(</a:t>
            </a:r>
            <a:r>
              <a:rPr lang="en-US" dirty="0" err="1"/>
              <a:t>ab+ba</a:t>
            </a:r>
            <a:r>
              <a:rPr lang="en-US" dirty="0"/>
              <a:t>)(</a:t>
            </a:r>
            <a:r>
              <a:rPr lang="en-US" dirty="0" err="1"/>
              <a:t>aa+bb</a:t>
            </a:r>
            <a:r>
              <a:rPr lang="en-US" dirty="0"/>
              <a:t>)*(</a:t>
            </a:r>
            <a:r>
              <a:rPr lang="en-US" dirty="0" err="1"/>
              <a:t>ab+ba</a:t>
            </a:r>
            <a:r>
              <a:rPr lang="en-US" dirty="0"/>
              <a:t>))*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3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Equivalent Regular Expressions</a:t>
            </a:r>
          </a:p>
          <a:p>
            <a:pPr lvl="1"/>
            <a:r>
              <a:rPr lang="en-US" dirty="0"/>
              <a:t>Two regular expressions are said to be equivalent if they generate the same language</a:t>
            </a:r>
          </a:p>
          <a:p>
            <a:pPr lvl="2"/>
            <a:r>
              <a:rPr lang="pt-BR" dirty="0"/>
              <a:t>r1 = (a + b)* (aa + bb)</a:t>
            </a:r>
          </a:p>
          <a:p>
            <a:pPr lvl="2"/>
            <a:r>
              <a:rPr lang="pt-BR" dirty="0"/>
              <a:t>r2 = (a + b)*aa + ( a + b)*bb</a:t>
            </a:r>
          </a:p>
          <a:p>
            <a:pPr lvl="3"/>
            <a:r>
              <a:rPr lang="en-US" dirty="0"/>
              <a:t>the language of strings ending in </a:t>
            </a:r>
            <a:r>
              <a:rPr lang="en-US" dirty="0" err="1"/>
              <a:t>aa</a:t>
            </a:r>
            <a:r>
              <a:rPr lang="en-US" dirty="0"/>
              <a:t> or bb</a:t>
            </a:r>
          </a:p>
        </p:txBody>
      </p:sp>
    </p:spTree>
    <p:extLst>
      <p:ext uri="{BB962C8B-B14F-4D97-AF65-F5344CB8AC3E}">
        <p14:creationId xmlns:p14="http://schemas.microsoft.com/office/powerpoint/2010/main" val="2448101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r1 = (</a:t>
            </a:r>
            <a:r>
              <a:rPr lang="en-US" dirty="0" err="1"/>
              <a:t>aa</a:t>
            </a:r>
            <a:r>
              <a:rPr lang="en-US" dirty="0"/>
              <a:t> + bb) and r2 = ( a + b) then</a:t>
            </a:r>
          </a:p>
          <a:p>
            <a:pPr lvl="1"/>
            <a:r>
              <a:rPr lang="pt-BR" dirty="0"/>
              <a:t>r1+r2 = (aa + bb) + (a + b)</a:t>
            </a:r>
          </a:p>
          <a:p>
            <a:pPr lvl="1"/>
            <a:r>
              <a:rPr lang="pt-BR" dirty="0"/>
              <a:t>r1r2 = (aa + bb) (a + b)</a:t>
            </a:r>
            <a:r>
              <a:rPr lang="en-US" dirty="0"/>
              <a:t>= (</a:t>
            </a:r>
            <a:r>
              <a:rPr lang="en-US" dirty="0" err="1"/>
              <a:t>aaa</a:t>
            </a:r>
            <a:r>
              <a:rPr lang="en-US" dirty="0"/>
              <a:t> + </a:t>
            </a:r>
            <a:r>
              <a:rPr lang="en-US" dirty="0" err="1"/>
              <a:t>aab</a:t>
            </a:r>
            <a:r>
              <a:rPr lang="en-US" dirty="0"/>
              <a:t> + </a:t>
            </a:r>
            <a:r>
              <a:rPr lang="en-US" dirty="0" err="1"/>
              <a:t>bba</a:t>
            </a:r>
            <a:r>
              <a:rPr lang="en-US" dirty="0"/>
              <a:t> + </a:t>
            </a:r>
            <a:r>
              <a:rPr lang="en-US" dirty="0" err="1"/>
              <a:t>bbb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(r1)* = (</a:t>
            </a:r>
            <a:r>
              <a:rPr lang="en-US" dirty="0" err="1"/>
              <a:t>aa</a:t>
            </a:r>
            <a:r>
              <a:rPr lang="en-US" dirty="0"/>
              <a:t> + bb)*</a:t>
            </a:r>
          </a:p>
        </p:txBody>
      </p:sp>
    </p:spTree>
    <p:extLst>
      <p:ext uri="{BB962C8B-B14F-4D97-AF65-F5344CB8AC3E}">
        <p14:creationId xmlns:p14="http://schemas.microsoft.com/office/powerpoint/2010/main" val="2646158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  <a:p>
            <a:pPr lvl="1"/>
            <a:r>
              <a:rPr lang="en-US" dirty="0"/>
              <a:t>The language generated by any regular expression is called a regular language.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12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If r1 = (</a:t>
            </a:r>
            <a:r>
              <a:rPr lang="en-US" sz="1800" dirty="0" err="1"/>
              <a:t>aa+bb</a:t>
            </a:r>
            <a:r>
              <a:rPr lang="en-US" sz="1800" dirty="0"/>
              <a:t>) and r2 = (</a:t>
            </a:r>
            <a:r>
              <a:rPr lang="en-US" sz="1800" dirty="0" err="1"/>
              <a:t>a+b</a:t>
            </a:r>
            <a:r>
              <a:rPr lang="en-US" sz="1800" dirty="0"/>
              <a:t>) then the language of strings generated by</a:t>
            </a:r>
          </a:p>
          <a:p>
            <a:pPr lvl="1"/>
            <a:r>
              <a:rPr lang="en-US" sz="1800" dirty="0"/>
              <a:t> r1+r2, is also a regular language, </a:t>
            </a:r>
          </a:p>
          <a:p>
            <a:pPr lvl="2"/>
            <a:r>
              <a:rPr lang="en-US" sz="1800" dirty="0"/>
              <a:t>expressed by (</a:t>
            </a:r>
            <a:r>
              <a:rPr lang="en-US" sz="1800" dirty="0" err="1"/>
              <a:t>aa+bb</a:t>
            </a:r>
            <a:r>
              <a:rPr lang="en-US" sz="1800" dirty="0"/>
              <a:t>) + (</a:t>
            </a:r>
            <a:r>
              <a:rPr lang="en-US" sz="1800" dirty="0" err="1"/>
              <a:t>a+b</a:t>
            </a:r>
            <a:r>
              <a:rPr lang="en-US" sz="1800" dirty="0"/>
              <a:t>)</a:t>
            </a:r>
          </a:p>
          <a:p>
            <a:r>
              <a:rPr lang="en-US" sz="1800" dirty="0"/>
              <a:t>If r1 = (</a:t>
            </a:r>
            <a:r>
              <a:rPr lang="en-US" sz="1800" dirty="0" err="1"/>
              <a:t>aa+bb</a:t>
            </a:r>
            <a:r>
              <a:rPr lang="en-US" sz="1800" dirty="0"/>
              <a:t>) and r2 = (</a:t>
            </a:r>
            <a:r>
              <a:rPr lang="en-US" sz="1800" dirty="0" err="1"/>
              <a:t>a+b</a:t>
            </a:r>
            <a:r>
              <a:rPr lang="en-US" sz="1800" dirty="0"/>
              <a:t>) then the language of strings generated by</a:t>
            </a:r>
          </a:p>
          <a:p>
            <a:pPr lvl="1"/>
            <a:r>
              <a:rPr lang="en-US" sz="1800" dirty="0"/>
              <a:t> r1r2, is also a regular language, </a:t>
            </a:r>
          </a:p>
          <a:p>
            <a:pPr lvl="2"/>
            <a:r>
              <a:rPr lang="en-US" sz="1800" dirty="0"/>
              <a:t>expressed by (</a:t>
            </a:r>
            <a:r>
              <a:rPr lang="en-US" sz="1800" dirty="0" err="1"/>
              <a:t>aa+bb</a:t>
            </a:r>
            <a:r>
              <a:rPr lang="en-US" sz="1800" dirty="0"/>
              <a:t>)(</a:t>
            </a:r>
            <a:r>
              <a:rPr lang="en-US" sz="1800" dirty="0" err="1"/>
              <a:t>a+b</a:t>
            </a:r>
            <a:r>
              <a:rPr lang="en-US" sz="1800" dirty="0"/>
              <a:t>)</a:t>
            </a:r>
          </a:p>
          <a:p>
            <a:r>
              <a:rPr lang="en-US" sz="1800" dirty="0"/>
              <a:t>If r = (</a:t>
            </a:r>
            <a:r>
              <a:rPr lang="en-US" sz="1800" dirty="0" err="1"/>
              <a:t>aa+bb</a:t>
            </a:r>
            <a:r>
              <a:rPr lang="en-US" sz="1800" dirty="0"/>
              <a:t>) then the language of strings generated </a:t>
            </a:r>
          </a:p>
          <a:p>
            <a:pPr lvl="1"/>
            <a:r>
              <a:rPr lang="en-US" sz="1800" dirty="0"/>
              <a:t>by r*, is also a regular language,</a:t>
            </a:r>
          </a:p>
          <a:p>
            <a:pPr lvl="2"/>
            <a:r>
              <a:rPr lang="en-US" sz="1800" dirty="0"/>
              <a:t> expressed by (</a:t>
            </a:r>
            <a:r>
              <a:rPr lang="en-US" sz="1800" dirty="0" err="1"/>
              <a:t>aa+bb</a:t>
            </a:r>
            <a:r>
              <a:rPr lang="en-US" sz="1800" dirty="0"/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1322408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finite languages are regular (an Important Concept)</a:t>
            </a:r>
          </a:p>
          <a:p>
            <a:pPr lvl="1"/>
            <a:r>
              <a:rPr lang="en-US" dirty="0"/>
              <a:t>Consider the language L, defined over ∑ = {</a:t>
            </a:r>
            <a:r>
              <a:rPr lang="en-US" dirty="0" err="1"/>
              <a:t>a,b</a:t>
            </a:r>
            <a:r>
              <a:rPr lang="en-US" dirty="0"/>
              <a:t>}, of strings of length 2, starting with a, </a:t>
            </a:r>
          </a:p>
          <a:p>
            <a:pPr lvl="2"/>
            <a:r>
              <a:rPr lang="en-US" dirty="0"/>
              <a:t>L = {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ab</a:t>
            </a:r>
            <a:r>
              <a:rPr lang="en-US" dirty="0"/>
              <a:t>},</a:t>
            </a:r>
          </a:p>
          <a:p>
            <a:pPr lvl="3"/>
            <a:r>
              <a:rPr lang="en-US" dirty="0" err="1"/>
              <a:t>aa+ab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5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Membership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Given a string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∑*and a language L over ∑, decide whether or not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L.</a:t>
            </a:r>
          </a:p>
          <a:p>
            <a:pPr eaLnBrk="1" hangingPunct="1">
              <a:buFont typeface="Wingdings" pitchFamily="28" charset="2"/>
              <a:buNone/>
            </a:pPr>
            <a:endParaRPr lang="en-US" i="1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u="sng" smtClean="0">
                <a:solidFill>
                  <a:schemeClr val="bg2"/>
                </a:solidFill>
              </a:rPr>
              <a:t>Example: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Let w = 100011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Q) Is w </a:t>
            </a:r>
            <a:r>
              <a:rPr lang="en-US" smtClean="0">
                <a:solidFill>
                  <a:schemeClr val="bg2"/>
                </a:solidFill>
                <a:sym typeface="Symbol" pitchFamily="28" charset="2"/>
              </a:rPr>
              <a:t> the language of strings with equal number of 0s and 1s?</a:t>
            </a:r>
            <a:endParaRPr lang="en-US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25EB8-0EEA-47CA-BC40-D8494AE5821F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9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3"/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How to Define 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shall Discuss the Following Methods for Define the Language</a:t>
            </a:r>
          </a:p>
          <a:p>
            <a:pPr lvl="1"/>
            <a:r>
              <a:rPr lang="en-US" dirty="0"/>
              <a:t>Descriptive definition,</a:t>
            </a:r>
          </a:p>
          <a:p>
            <a:pPr lvl="1"/>
            <a:r>
              <a:rPr lang="en-US" dirty="0"/>
              <a:t>Recursive definition</a:t>
            </a:r>
          </a:p>
          <a:p>
            <a:pPr lvl="1"/>
            <a:r>
              <a:rPr lang="en-US" dirty="0"/>
              <a:t>Regular Expressions(RE)</a:t>
            </a:r>
          </a:p>
          <a:p>
            <a:pPr lvl="1"/>
            <a:r>
              <a:rPr lang="en-US" dirty="0"/>
              <a:t>Finite Automaton(FA)</a:t>
            </a:r>
          </a:p>
        </p:txBody>
      </p:sp>
    </p:spTree>
    <p:extLst>
      <p:ext uri="{BB962C8B-B14F-4D97-AF65-F5344CB8AC3E}">
        <p14:creationId xmlns:p14="http://schemas.microsoft.com/office/powerpoint/2010/main" val="34875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 is defined, describing the conditions imposed on its words.</a:t>
            </a:r>
          </a:p>
          <a:p>
            <a:pPr lvl="1"/>
            <a:r>
              <a:rPr lang="en-US" sz="2000" dirty="0"/>
              <a:t>The language L of strings of odd length, defined over ∑={a}</a:t>
            </a:r>
          </a:p>
          <a:p>
            <a:pPr lvl="2"/>
            <a:r>
              <a:rPr lang="en-US" dirty="0"/>
              <a:t>L={a, </a:t>
            </a:r>
            <a:r>
              <a:rPr lang="en-US" dirty="0" err="1"/>
              <a:t>aaa</a:t>
            </a:r>
            <a:r>
              <a:rPr lang="en-US" dirty="0"/>
              <a:t>, </a:t>
            </a:r>
            <a:r>
              <a:rPr lang="en-US" dirty="0" err="1"/>
              <a:t>aaaaa</a:t>
            </a:r>
            <a:r>
              <a:rPr lang="en-US" dirty="0"/>
              <a:t>,…..}</a:t>
            </a:r>
          </a:p>
          <a:p>
            <a:pPr lvl="1"/>
            <a:r>
              <a:rPr lang="en-US" sz="2000" dirty="0"/>
              <a:t>The language L of strings ending in 0, defined over ∑ ={0,1}</a:t>
            </a:r>
          </a:p>
          <a:p>
            <a:pPr lvl="2"/>
            <a:r>
              <a:rPr lang="en-US" dirty="0"/>
              <a:t>L={0,00,10,000,010,100,110,…}</a:t>
            </a:r>
          </a:p>
          <a:p>
            <a:pPr lvl="1"/>
            <a:r>
              <a:rPr lang="en-US" sz="2000" dirty="0"/>
              <a:t>The language EVEN-EVEN, of strings with even number of </a:t>
            </a:r>
            <a:r>
              <a:rPr lang="en-US" sz="2000" dirty="0" err="1"/>
              <a:t>a’s</a:t>
            </a:r>
            <a:r>
              <a:rPr lang="en-US" sz="2000" dirty="0"/>
              <a:t> and even number of </a:t>
            </a:r>
            <a:r>
              <a:rPr lang="en-US" sz="2000" dirty="0" err="1"/>
              <a:t>b’s</a:t>
            </a:r>
            <a:r>
              <a:rPr lang="en-US" sz="2000" dirty="0"/>
              <a:t>, defined over ∑={</a:t>
            </a:r>
            <a:r>
              <a:rPr lang="en-US" sz="2000" dirty="0" err="1"/>
              <a:t>a,b</a:t>
            </a:r>
            <a:r>
              <a:rPr lang="en-US" sz="2000" dirty="0"/>
              <a:t>}</a:t>
            </a:r>
          </a:p>
          <a:p>
            <a:pPr lvl="2"/>
            <a:r>
              <a:rPr lang="en-US" dirty="0"/>
              <a:t>{µ, </a:t>
            </a:r>
            <a:r>
              <a:rPr lang="en-US" dirty="0" err="1"/>
              <a:t>aa</a:t>
            </a:r>
            <a:r>
              <a:rPr lang="en-US" dirty="0"/>
              <a:t>, bb, </a:t>
            </a:r>
            <a:r>
              <a:rPr lang="en-US" dirty="0" err="1"/>
              <a:t>aaaa,aabb,abab</a:t>
            </a:r>
            <a:r>
              <a:rPr lang="en-US" dirty="0"/>
              <a:t>, </a:t>
            </a:r>
            <a:r>
              <a:rPr lang="en-US" dirty="0" err="1"/>
              <a:t>abba</a:t>
            </a:r>
            <a:r>
              <a:rPr lang="en-US" dirty="0"/>
              <a:t>, </a:t>
            </a:r>
            <a:r>
              <a:rPr lang="en-US" dirty="0" err="1"/>
              <a:t>baab</a:t>
            </a:r>
            <a:r>
              <a:rPr lang="en-US" dirty="0"/>
              <a:t>, </a:t>
            </a:r>
            <a:r>
              <a:rPr lang="en-US" dirty="0" err="1"/>
              <a:t>baba</a:t>
            </a:r>
            <a:r>
              <a:rPr lang="en-US" dirty="0"/>
              <a:t>, </a:t>
            </a:r>
            <a:r>
              <a:rPr lang="en-US" dirty="0" err="1"/>
              <a:t>bbaa</a:t>
            </a:r>
            <a:r>
              <a:rPr lang="en-US" dirty="0"/>
              <a:t>, </a:t>
            </a:r>
            <a:r>
              <a:rPr lang="en-US" dirty="0" err="1"/>
              <a:t>bbbb</a:t>
            </a:r>
            <a:r>
              <a:rPr lang="en-US" dirty="0"/>
              <a:t>,…}</a:t>
            </a:r>
          </a:p>
        </p:txBody>
      </p:sp>
    </p:spTree>
    <p:extLst>
      <p:ext uri="{BB962C8B-B14F-4D97-AF65-F5344CB8AC3E}">
        <p14:creationId xmlns:p14="http://schemas.microsoft.com/office/powerpoint/2010/main" val="14807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dirty="0"/>
              <a:t> Descriptive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Kleene</a:t>
            </a:r>
            <a:r>
              <a:rPr lang="en-US" dirty="0"/>
              <a:t> Star Closure</a:t>
            </a:r>
          </a:p>
          <a:p>
            <a:pPr lvl="1"/>
            <a:r>
              <a:rPr lang="en-US" dirty="0"/>
              <a:t>Given ∑ then the </a:t>
            </a:r>
            <a:r>
              <a:rPr lang="en-US" dirty="0" err="1"/>
              <a:t>Kleene</a:t>
            </a:r>
            <a:r>
              <a:rPr lang="en-US" dirty="0"/>
              <a:t> Star Closure of the alphabet ∑, denoted by ∑*</a:t>
            </a:r>
            <a:r>
              <a:rPr lang="en-US" sz="400" dirty="0"/>
              <a:t>*</a:t>
            </a:r>
            <a:r>
              <a:rPr lang="en-US" dirty="0"/>
              <a:t>, is the collection of all strings defined over ∑, including Null</a:t>
            </a:r>
          </a:p>
          <a:p>
            <a:pPr lvl="1"/>
            <a:r>
              <a:rPr lang="en-US" dirty="0" err="1"/>
              <a:t>Kleene</a:t>
            </a:r>
            <a:r>
              <a:rPr lang="en-US" dirty="0"/>
              <a:t> Star Closure can be defined over any set of strings.</a:t>
            </a:r>
          </a:p>
          <a:p>
            <a:pPr lvl="2"/>
            <a:r>
              <a:rPr lang="en-US" dirty="0"/>
              <a:t>If ∑ = {0,1}</a:t>
            </a:r>
          </a:p>
          <a:p>
            <a:pPr lvl="2"/>
            <a:r>
              <a:rPr lang="en-US" dirty="0"/>
              <a:t>Then ∑*</a:t>
            </a:r>
            <a:r>
              <a:rPr lang="en-US" sz="400" dirty="0"/>
              <a:t>* </a:t>
            </a:r>
            <a:r>
              <a:rPr lang="en-US" dirty="0"/>
              <a:t>= {null, 0, 1, 00, 01, 10, 11, ….}</a:t>
            </a:r>
          </a:p>
          <a:p>
            <a:pPr lvl="2"/>
            <a:r>
              <a:rPr lang="en-US" dirty="0"/>
              <a:t>If ∑ = {</a:t>
            </a:r>
            <a:r>
              <a:rPr lang="en-US" dirty="0" err="1"/>
              <a:t>aaB</a:t>
            </a:r>
            <a:r>
              <a:rPr lang="en-US" dirty="0"/>
              <a:t>, c}</a:t>
            </a:r>
          </a:p>
          <a:p>
            <a:pPr lvl="2"/>
            <a:r>
              <a:rPr lang="en-US" dirty="0"/>
              <a:t>Then ∑*= {Null, </a:t>
            </a:r>
            <a:r>
              <a:rPr lang="en-US" dirty="0" err="1"/>
              <a:t>aaB</a:t>
            </a:r>
            <a:r>
              <a:rPr lang="en-US" dirty="0"/>
              <a:t>, c, </a:t>
            </a:r>
            <a:r>
              <a:rPr lang="en-US" dirty="0" err="1"/>
              <a:t>aaBaaB</a:t>
            </a:r>
            <a:r>
              <a:rPr lang="en-US" dirty="0"/>
              <a:t>, </a:t>
            </a:r>
            <a:r>
              <a:rPr lang="en-US" dirty="0" err="1"/>
              <a:t>aaBc</a:t>
            </a:r>
            <a:r>
              <a:rPr lang="en-US" dirty="0"/>
              <a:t>, </a:t>
            </a:r>
            <a:r>
              <a:rPr lang="en-US" dirty="0" err="1"/>
              <a:t>caaB</a:t>
            </a:r>
            <a:r>
              <a:rPr lang="en-US" dirty="0"/>
              <a:t>, cc, ….}</a:t>
            </a:r>
          </a:p>
        </p:txBody>
      </p:sp>
    </p:spTree>
    <p:extLst>
      <p:ext uri="{BB962C8B-B14F-4D97-AF65-F5344CB8AC3E}">
        <p14:creationId xmlns:p14="http://schemas.microsoft.com/office/powerpoint/2010/main" val="32138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Descriptive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PLUS Operation (+)</a:t>
            </a:r>
          </a:p>
          <a:p>
            <a:pPr lvl="1"/>
            <a:r>
              <a:rPr lang="en-US" dirty="0"/>
              <a:t>Plus Operation is same as </a:t>
            </a:r>
            <a:r>
              <a:rPr lang="en-US" dirty="0" err="1"/>
              <a:t>Kleene</a:t>
            </a:r>
            <a:r>
              <a:rPr lang="en-US" dirty="0"/>
              <a:t> Star Closure except that it does not generate  (null string), automatically.</a:t>
            </a:r>
          </a:p>
          <a:p>
            <a:pPr lvl="2"/>
            <a:r>
              <a:rPr lang="en-US" dirty="0"/>
              <a:t>If ∑= {0,1}</a:t>
            </a:r>
          </a:p>
          <a:p>
            <a:pPr lvl="2"/>
            <a:r>
              <a:rPr lang="en-US" dirty="0"/>
              <a:t>Then ∑+</a:t>
            </a:r>
            <a:r>
              <a:rPr lang="en-US" sz="400" dirty="0"/>
              <a:t>+ </a:t>
            </a:r>
            <a:r>
              <a:rPr lang="en-US" dirty="0"/>
              <a:t>= {0, 1, 00, 01, 10, 11, ….}</a:t>
            </a:r>
          </a:p>
          <a:p>
            <a:pPr lvl="2"/>
            <a:r>
              <a:rPr lang="en-US" dirty="0"/>
              <a:t>If ∑= {</a:t>
            </a:r>
            <a:r>
              <a:rPr lang="en-US" dirty="0" err="1"/>
              <a:t>aab</a:t>
            </a:r>
            <a:r>
              <a:rPr lang="en-US" dirty="0"/>
              <a:t>, c}</a:t>
            </a:r>
          </a:p>
          <a:p>
            <a:pPr lvl="2"/>
            <a:r>
              <a:rPr lang="en-US" dirty="0"/>
              <a:t>Then ∑+</a:t>
            </a:r>
            <a:r>
              <a:rPr lang="en-US" sz="400" dirty="0"/>
              <a:t>+ </a:t>
            </a:r>
            <a:r>
              <a:rPr lang="en-US" dirty="0"/>
              <a:t>= {</a:t>
            </a:r>
            <a:r>
              <a:rPr lang="en-US" dirty="0" err="1"/>
              <a:t>aab</a:t>
            </a:r>
            <a:r>
              <a:rPr lang="en-US" dirty="0"/>
              <a:t>, c, </a:t>
            </a:r>
            <a:r>
              <a:rPr lang="en-US" dirty="0" err="1"/>
              <a:t>aabaab</a:t>
            </a:r>
            <a:r>
              <a:rPr lang="en-US" dirty="0"/>
              <a:t>, </a:t>
            </a:r>
            <a:r>
              <a:rPr lang="en-US" dirty="0" err="1"/>
              <a:t>aabc</a:t>
            </a:r>
            <a:r>
              <a:rPr lang="en-US" dirty="0"/>
              <a:t>, </a:t>
            </a:r>
            <a:r>
              <a:rPr lang="en-US" dirty="0" err="1"/>
              <a:t>caab</a:t>
            </a:r>
            <a:r>
              <a:rPr lang="en-US" dirty="0"/>
              <a:t>, cc, ….}</a:t>
            </a:r>
          </a:p>
        </p:txBody>
      </p:sp>
    </p:spTree>
    <p:extLst>
      <p:ext uri="{BB962C8B-B14F-4D97-AF65-F5344CB8AC3E}">
        <p14:creationId xmlns:p14="http://schemas.microsoft.com/office/powerpoint/2010/main" val="36354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78AB-F42B-4A06-8765-B9F8CD78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Definition: Palindrome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1AA0-5E0E-40F4-B0D2-9F46938F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Let us define a new language called Palindrome over the alphabet</a:t>
            </a:r>
          </a:p>
          <a:p>
            <a:pPr algn="ctr"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cs typeface="Arial" charset="0"/>
              </a:rPr>
              <a:t>∑ = { a, b }</a:t>
            </a:r>
          </a:p>
          <a:p>
            <a:pPr marL="1588" indent="-1588" algn="ctr">
              <a:buNone/>
              <a:defRPr/>
            </a:pPr>
            <a:r>
              <a:rPr lang="en-US" sz="2400" dirty="0">
                <a:cs typeface="Arial" charset="0"/>
              </a:rPr>
              <a:t>PALINDROME = { </a:t>
            </a:r>
            <a:r>
              <a:rPr lang="el-GR" sz="2400" b="1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, and all strings x such that     reverse(x) = x }</a:t>
            </a:r>
          </a:p>
          <a:p>
            <a:pPr>
              <a:defRPr/>
            </a:pPr>
            <a:r>
              <a:rPr lang="en-US" sz="2400" dirty="0">
                <a:cs typeface="Arial" charset="0"/>
              </a:rPr>
              <a:t>If we want to list the elements in PALINDROME, we find</a:t>
            </a:r>
          </a:p>
          <a:p>
            <a:pPr algn="ctr">
              <a:buNone/>
              <a:defRPr/>
            </a:pPr>
            <a:r>
              <a:rPr lang="en-US" sz="2400" dirty="0">
                <a:cs typeface="Arial" charset="0"/>
              </a:rPr>
              <a:t>	PALINDROME = { </a:t>
            </a:r>
            <a:r>
              <a:rPr lang="el-GR" sz="2400" b="1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, a, b, aa, bb, </a:t>
            </a:r>
            <a:r>
              <a:rPr lang="en-US" sz="2400" dirty="0" err="1">
                <a:cs typeface="Arial" charset="0"/>
              </a:rPr>
              <a:t>aaa</a:t>
            </a:r>
            <a:r>
              <a:rPr lang="en-US" sz="2400" dirty="0">
                <a:cs typeface="Arial" charset="0"/>
              </a:rPr>
              <a:t>, aba, </a:t>
            </a:r>
            <a:r>
              <a:rPr lang="en-US" sz="2400" dirty="0" err="1">
                <a:cs typeface="Arial" charset="0"/>
              </a:rPr>
              <a:t>bab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bbb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aaaa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abba</a:t>
            </a:r>
            <a:r>
              <a:rPr lang="en-US" sz="2400" dirty="0">
                <a:cs typeface="Arial" charset="0"/>
              </a:rPr>
              <a:t>, … }</a:t>
            </a:r>
            <a:endParaRPr lang="el-GR" sz="2400" dirty="0">
              <a:cs typeface="Arial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55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5C8782E-8FD1-4DD5-B1D4-2219BDDE01B3}" vid="{796131F4-60EA-4B71-AF3A-7C794936D8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</TotalTime>
  <Words>1844</Words>
  <Application>Microsoft Office PowerPoint</Application>
  <PresentationFormat>On-screen Show (4:3)</PresentationFormat>
  <Paragraphs>241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Rounded MT Bold</vt:lpstr>
      <vt:lpstr>Calibri</vt:lpstr>
      <vt:lpstr>Symbol</vt:lpstr>
      <vt:lpstr>Times New Roman</vt:lpstr>
      <vt:lpstr>Wingdings</vt:lpstr>
      <vt:lpstr>Theme1</vt:lpstr>
      <vt:lpstr>Automata Theory Lecture: 3 How to Define Languages</vt:lpstr>
      <vt:lpstr>Powers of an alphabet </vt:lpstr>
      <vt:lpstr>Languages</vt:lpstr>
      <vt:lpstr>The Membership Problem</vt:lpstr>
      <vt:lpstr>    How to Define A Language</vt:lpstr>
      <vt:lpstr>Descriptive Definition</vt:lpstr>
      <vt:lpstr>  Descriptive Definition</vt:lpstr>
      <vt:lpstr> Descriptive Definition</vt:lpstr>
      <vt:lpstr>Definition: Palindrome</vt:lpstr>
      <vt:lpstr>Palindrome</vt:lpstr>
      <vt:lpstr>Kleene Closure</vt:lpstr>
      <vt:lpstr>Lexicographic order</vt:lpstr>
      <vt:lpstr>Kleene Closure</vt:lpstr>
      <vt:lpstr>Kleene Closure</vt:lpstr>
      <vt:lpstr>Kleene Closure</vt:lpstr>
      <vt:lpstr>How to prove a certain word is in the closure language S*</vt:lpstr>
      <vt:lpstr>How to prove a certain word is in the closure language S*</vt:lpstr>
      <vt:lpstr>Kleene Closure of different sets</vt:lpstr>
      <vt:lpstr>Positive Closure</vt:lpstr>
      <vt:lpstr>S**?</vt:lpstr>
      <vt:lpstr>Proof of Theorem 1:</vt:lpstr>
      <vt:lpstr> Recursive Definition</vt:lpstr>
      <vt:lpstr>Recursive Definition</vt:lpstr>
      <vt:lpstr>Recursive Definition</vt:lpstr>
      <vt:lpstr>Recursive Definition</vt:lpstr>
      <vt:lpstr>Recursive Definition</vt:lpstr>
      <vt:lpstr>Recursive Definition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Moorche</dc:creator>
  <cp:lastModifiedBy>Moorche</cp:lastModifiedBy>
  <cp:revision>3</cp:revision>
  <dcterms:created xsi:type="dcterms:W3CDTF">2022-09-20T02:30:19Z</dcterms:created>
  <dcterms:modified xsi:type="dcterms:W3CDTF">2022-09-20T05:30:47Z</dcterms:modified>
</cp:coreProperties>
</file>