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97DB89-CDD6-472D-8A6C-DAA95BB1FA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1A2CC5-F66F-4FF1-9C12-E4C07F54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194141-4B13-4C0B-9E9E-4B6DF58F22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CCC10C4-1070-49FF-9EC0-FC19F4D37B5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5304FCF-25DE-4BD8-A83B-51D9A6ECE6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6389DA0-8CD8-4422-9A8F-A93463A8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44541-1081-4B27-9E4B-DD51FC1DCE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755DD8-7CD3-439F-A290-5D547A54A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37CD04-9D5B-417F-A66B-C38A4D2D5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2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4D6AB3-0BE0-4AE2-A565-F6DB7E10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4E88F6-7B9B-48EF-88D1-8B8546270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FD07A6-C54B-4303-8783-79A5AA51D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4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4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54C69-05BB-4376-BF5B-F23F07E40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E95B74-3904-4687-A858-1857057D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1F3940-CBCF-4E25-ACC0-395A595B0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6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2" y="2362204"/>
            <a:ext cx="7693025" cy="3724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77D68F-D4CE-414A-BDA9-E33AB488C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1A1324-E8FC-418E-94C0-85F2BD7D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9D749-3CF9-4C82-90AE-BA2A543A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41561C-CEBF-48F4-9E28-C4482E17C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5660E3-240B-41E3-888C-1B88C6F55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180715-2C5B-4D99-B35D-5CB9C8F56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7B7F9-9B63-4C99-B240-FC12E76B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DBDB97-8B17-4504-8ADA-64F907DF6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1478AB-4749-4D3C-8589-3B6D14C30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2362204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4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3B876-73DB-429F-B4A5-ACDB21507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30567E-7D9B-4A0A-8C19-E932DA0E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32F7B6-D444-4E55-96A6-522A403C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7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D9AB9F-2A0C-4FBB-B382-9C21E168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A914F3E-D7BB-499F-8AAC-D29CA4F04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F3BCB4-F714-4117-802E-711CF7676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582D231-FDF6-426E-A616-69844050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DCA115-9E3C-40D4-8912-F4E20DB6B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99D514-9105-4111-8B91-F8810A02C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39D947-A124-40F1-A1CD-BD82F65EC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DE26CF-7FFF-494A-9127-8D239D271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8D1E9E-3392-4D0F-B80B-A17511304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958604-85A8-4A4E-97A7-ABA204D8D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B8F9BB-0FC1-41C7-ADBB-7B2886ABC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ABE9D4-E092-4117-9D3B-3D8D4681F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D75601F-C8A4-4A90-80B4-5F520901F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F7F1E-3D7B-4FB8-A9F7-B9D427D0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FB0A65-4C06-4F69-91E5-B374EC5B4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A3329E-0904-47A4-ACB5-5B91293A5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FF77DB7-AD29-49C8-93AA-EA0184FC3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D438BB5E-926C-4E0C-9E77-FE8E0784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95302D45-DF44-4885-8F20-43978435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PK" sz="1800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65704AF-ADD4-4E42-9951-9885E2AF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AD015C4F-F9D0-48B2-8315-4799ABF1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7C227202-0AB4-426A-A6CB-F2C45BDC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A90FCFEC-9F9D-4254-8D92-7B25B6EE3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 smtClean="0"/>
              <a:t>Click to edit Master title style</a:t>
            </a:r>
            <a:endParaRPr lang="en-US" altLang="en-PK"/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398F237-95A9-4BFF-B4A1-C78F7FF6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2" y="2362204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1D379FF3-7792-4E0A-B32B-CDBBF4ABC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2" y="6248404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62620E79-C635-42A3-9A29-38DB891D80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F8406A0-86DE-4CF8-BE66-1FC1EC81C1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4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8A31F9-D76D-43DC-8BDE-F2140B37C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40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AA352A56-4A95-4F89-A707-9AE53BE2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051176"/>
            <a:ext cx="4775200" cy="182245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Farhad</a:t>
            </a:r>
            <a:r>
              <a:rPr lang="en-US" sz="3200" dirty="0">
                <a:solidFill>
                  <a:srgbClr val="FF0000"/>
                </a:solidFill>
              </a:rPr>
              <a:t> Muhammad </a:t>
            </a:r>
            <a:r>
              <a:rPr lang="en-US" sz="3200" dirty="0" err="1">
                <a:solidFill>
                  <a:srgbClr val="FF0000"/>
                </a:solidFill>
              </a:rPr>
              <a:t>Riaz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Automata Theory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>
                <a:solidFill>
                  <a:srgbClr val="7030A0"/>
                </a:solidFill>
                <a:latin typeface="+mn-lt"/>
              </a:rPr>
              <a:t>Lecture: </a:t>
            </a:r>
            <a:r>
              <a:rPr lang="en-US" sz="4000" dirty="0">
                <a:solidFill>
                  <a:srgbClr val="7030A0"/>
                </a:solidFill>
                <a:latin typeface="+mn-lt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+mn-lt"/>
              </a:rPr>
              <a:t/>
            </a:r>
            <a:br>
              <a:rPr lang="en-US" sz="4000" dirty="0">
                <a:solidFill>
                  <a:srgbClr val="7030A0"/>
                </a:solidFill>
                <a:latin typeface="+mn-lt"/>
              </a:rPr>
            </a:br>
            <a:r>
              <a:rPr lang="en-US" sz="2400" dirty="0">
                <a:solidFill>
                  <a:srgbClr val="7030A0"/>
                </a:solidFill>
                <a:latin typeface="+mn-lt"/>
              </a:rPr>
              <a:t>How to Define </a:t>
            </a:r>
            <a:r>
              <a:rPr lang="en-US" sz="2400" dirty="0" smtClean="0">
                <a:solidFill>
                  <a:srgbClr val="7030A0"/>
                </a:solidFill>
                <a:latin typeface="+mn-lt"/>
              </a:rPr>
              <a:t>Languages</a:t>
            </a:r>
            <a:br>
              <a:rPr lang="en-US" sz="2400" dirty="0" smtClean="0">
                <a:solidFill>
                  <a:srgbClr val="7030A0"/>
                </a:solidFill>
                <a:latin typeface="+mn-lt"/>
              </a:rPr>
            </a:br>
            <a:r>
              <a:rPr lang="en-US" sz="2400" dirty="0" smtClean="0">
                <a:solidFill>
                  <a:srgbClr val="7030A0"/>
                </a:solidFill>
                <a:latin typeface="+mn-lt"/>
              </a:rPr>
              <a:t>Recursive Definition. RE</a:t>
            </a:r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" name="Picture 2" descr="NUML Logo PNG Vector (EPS) Free Download">
            <a:extLst>
              <a:ext uri="{FF2B5EF4-FFF2-40B4-BE49-F238E27FC236}">
                <a16:creationId xmlns:a16="http://schemas.microsoft.com/office/drawing/2014/main" id="{4DFDD608-FADE-4BDA-85AD-75499383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4" y="1050131"/>
            <a:ext cx="1927513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EVEN-EVEN</a:t>
            </a:r>
          </a:p>
          <a:p>
            <a:pPr lvl="1"/>
            <a:r>
              <a:rPr lang="en-US" dirty="0"/>
              <a:t>Language of strings, defined over ∑={a, b} having even number of </a:t>
            </a:r>
            <a:r>
              <a:rPr lang="en-US" dirty="0" err="1"/>
              <a:t>a’s</a:t>
            </a:r>
            <a:r>
              <a:rPr lang="en-US" dirty="0"/>
              <a:t> and even number of </a:t>
            </a:r>
            <a:r>
              <a:rPr lang="en-US" dirty="0" err="1"/>
              <a:t>b’s</a:t>
            </a:r>
            <a:r>
              <a:rPr lang="en-US" dirty="0"/>
              <a:t>. i.e. EVEN-EVEN = {K, </a:t>
            </a:r>
            <a:r>
              <a:rPr lang="en-US" dirty="0" err="1"/>
              <a:t>aa</a:t>
            </a:r>
            <a:r>
              <a:rPr lang="en-US" dirty="0"/>
              <a:t>, bb, </a:t>
            </a:r>
            <a:r>
              <a:rPr lang="en-US" dirty="0" err="1"/>
              <a:t>aaaa,aabb,abab</a:t>
            </a:r>
            <a:r>
              <a:rPr lang="en-US" dirty="0"/>
              <a:t>, </a:t>
            </a:r>
            <a:r>
              <a:rPr lang="en-US" dirty="0" err="1"/>
              <a:t>abba</a:t>
            </a:r>
            <a:r>
              <a:rPr lang="en-US" dirty="0"/>
              <a:t>, </a:t>
            </a:r>
            <a:r>
              <a:rPr lang="en-US" dirty="0" err="1"/>
              <a:t>baab</a:t>
            </a:r>
            <a:r>
              <a:rPr lang="en-US" dirty="0"/>
              <a:t>, </a:t>
            </a:r>
            <a:r>
              <a:rPr lang="en-US" dirty="0" err="1"/>
              <a:t>baba</a:t>
            </a:r>
            <a:r>
              <a:rPr lang="en-US" dirty="0"/>
              <a:t>, </a:t>
            </a:r>
            <a:r>
              <a:rPr lang="en-US" dirty="0" err="1"/>
              <a:t>bbaa</a:t>
            </a:r>
            <a:r>
              <a:rPr lang="en-US" dirty="0"/>
              <a:t>, </a:t>
            </a:r>
            <a:r>
              <a:rPr lang="en-US" dirty="0" err="1"/>
              <a:t>bbbb</a:t>
            </a:r>
            <a:r>
              <a:rPr lang="en-US" dirty="0"/>
              <a:t>,…},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aa+bb</a:t>
            </a:r>
            <a:r>
              <a:rPr lang="en-US" dirty="0"/>
              <a:t>+(</a:t>
            </a:r>
            <a:r>
              <a:rPr lang="en-US" dirty="0" err="1"/>
              <a:t>ab+ba</a:t>
            </a:r>
            <a:r>
              <a:rPr lang="en-US" dirty="0"/>
              <a:t>)(</a:t>
            </a:r>
            <a:r>
              <a:rPr lang="en-US" dirty="0" err="1"/>
              <a:t>aa+bb</a:t>
            </a:r>
            <a:r>
              <a:rPr lang="en-US" dirty="0"/>
              <a:t>)*(</a:t>
            </a:r>
            <a:r>
              <a:rPr lang="en-US" dirty="0" err="1"/>
              <a:t>ab+ba</a:t>
            </a:r>
            <a:r>
              <a:rPr lang="en-US" dirty="0"/>
              <a:t>))*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3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It is important to be clear about the difference of the following regular expressions</a:t>
            </a:r>
          </a:p>
          <a:p>
            <a:r>
              <a:rPr lang="en-US" altLang="en-US" sz="2400" dirty="0"/>
              <a:t>r1 = a*+b*</a:t>
            </a:r>
          </a:p>
          <a:p>
            <a:r>
              <a:rPr lang="en-US" altLang="en-US" sz="2400" dirty="0"/>
              <a:t>r2 = (</a:t>
            </a:r>
            <a:r>
              <a:rPr lang="en-US" altLang="en-US" sz="2400" dirty="0" err="1"/>
              <a:t>a+b</a:t>
            </a:r>
            <a:r>
              <a:rPr lang="en-US" altLang="en-US" sz="2400" dirty="0"/>
              <a:t>)*</a:t>
            </a:r>
          </a:p>
          <a:p>
            <a:r>
              <a:rPr lang="en-US" altLang="en-US" sz="2400" dirty="0"/>
              <a:t>Here r1 does not generate any string of concatenation of a and b, while r2 generates such strings.</a:t>
            </a:r>
          </a:p>
          <a:p>
            <a:r>
              <a:rPr lang="en-US" altLang="en-US" sz="2400" dirty="0"/>
              <a:t>The language generated by any regular expression is called a </a:t>
            </a:r>
            <a:r>
              <a:rPr lang="en-US" altLang="en-US" sz="2400" b="1" dirty="0"/>
              <a:t>regular language.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3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The language of all words that have at least two a’s can be defined by the expression: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	(a + b)*a(a + b)*a(a + b)*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Another expression that defines all the words with at least two a’s is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		b*ab*a(a + b)*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Hence, we can write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	(a + b)*a(a + b)*a(a + b)* = b*ab*a(a + b)*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where by the equal sign we mean that these two expressions are </a:t>
            </a:r>
            <a:r>
              <a:rPr lang="en-US" altLang="en-US" sz="1800" b="1" dirty="0"/>
              <a:t>equivalent </a:t>
            </a:r>
            <a:r>
              <a:rPr lang="en-US" altLang="en-US" sz="1800" dirty="0"/>
              <a:t>in the sense that they describe the same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4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Regular Expressions</a:t>
            </a:r>
          </a:p>
          <a:p>
            <a:pPr lvl="1"/>
            <a:r>
              <a:rPr lang="en-US" dirty="0"/>
              <a:t>Two regular expressions are said to be equivalent if they generate the same language</a:t>
            </a:r>
          </a:p>
          <a:p>
            <a:pPr lvl="2"/>
            <a:r>
              <a:rPr lang="pt-BR" dirty="0"/>
              <a:t>r1 = (a + b)* (aa + bb)</a:t>
            </a:r>
          </a:p>
          <a:p>
            <a:pPr lvl="2"/>
            <a:r>
              <a:rPr lang="pt-BR" dirty="0"/>
              <a:t>r2 = (a + b)*aa + ( a + b)*bb</a:t>
            </a:r>
          </a:p>
          <a:p>
            <a:pPr lvl="3"/>
            <a:r>
              <a:rPr lang="en-US" dirty="0"/>
              <a:t>the language of strings ending in </a:t>
            </a:r>
            <a:r>
              <a:rPr lang="en-US" dirty="0" err="1"/>
              <a:t>aa</a:t>
            </a:r>
            <a:r>
              <a:rPr lang="en-US" dirty="0"/>
              <a:t> or bb</a:t>
            </a:r>
          </a:p>
        </p:txBody>
      </p:sp>
    </p:spTree>
    <p:extLst>
      <p:ext uri="{BB962C8B-B14F-4D97-AF65-F5344CB8AC3E}">
        <p14:creationId xmlns:p14="http://schemas.microsoft.com/office/powerpoint/2010/main" val="104682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r1 = (</a:t>
            </a:r>
            <a:r>
              <a:rPr lang="en-US" dirty="0" err="1"/>
              <a:t>aa</a:t>
            </a:r>
            <a:r>
              <a:rPr lang="en-US" dirty="0"/>
              <a:t> + bb) and r2 = ( a + b) then</a:t>
            </a:r>
          </a:p>
          <a:p>
            <a:pPr lvl="1"/>
            <a:r>
              <a:rPr lang="pt-BR" dirty="0"/>
              <a:t>r1+r2 = (aa + bb) + (a + b)</a:t>
            </a:r>
          </a:p>
          <a:p>
            <a:pPr lvl="1"/>
            <a:r>
              <a:rPr lang="pt-BR" dirty="0"/>
              <a:t>r1r2 = (aa + bb) (a + b)</a:t>
            </a:r>
            <a:r>
              <a:rPr lang="en-US" dirty="0"/>
              <a:t>= (</a:t>
            </a:r>
            <a:r>
              <a:rPr lang="en-US" dirty="0" err="1"/>
              <a:t>aaa</a:t>
            </a:r>
            <a:r>
              <a:rPr lang="en-US" dirty="0"/>
              <a:t> + </a:t>
            </a:r>
            <a:r>
              <a:rPr lang="en-US" dirty="0" err="1"/>
              <a:t>aab</a:t>
            </a:r>
            <a:r>
              <a:rPr lang="en-US" dirty="0"/>
              <a:t> + </a:t>
            </a:r>
            <a:r>
              <a:rPr lang="en-US" dirty="0" err="1"/>
              <a:t>bba</a:t>
            </a:r>
            <a:r>
              <a:rPr lang="en-US" dirty="0"/>
              <a:t> + </a:t>
            </a:r>
            <a:r>
              <a:rPr lang="en-US" dirty="0" err="1"/>
              <a:t>bbb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(r1)* = (</a:t>
            </a:r>
            <a:r>
              <a:rPr lang="en-US" dirty="0" err="1"/>
              <a:t>aa</a:t>
            </a:r>
            <a:r>
              <a:rPr lang="en-US" dirty="0"/>
              <a:t> + bb)*</a:t>
            </a:r>
          </a:p>
        </p:txBody>
      </p:sp>
    </p:spTree>
    <p:extLst>
      <p:ext uri="{BB962C8B-B14F-4D97-AF65-F5344CB8AC3E}">
        <p14:creationId xmlns:p14="http://schemas.microsoft.com/office/powerpoint/2010/main" val="185536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  <a:p>
            <a:pPr lvl="1"/>
            <a:r>
              <a:rPr lang="en-US" dirty="0"/>
              <a:t>The language generated by any regular expression is called a regular language.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5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r1 = (</a:t>
            </a:r>
            <a:r>
              <a:rPr lang="en-US" sz="1800" dirty="0" err="1"/>
              <a:t>aa+bb</a:t>
            </a:r>
            <a:r>
              <a:rPr lang="en-US" sz="1800" dirty="0"/>
              <a:t>) and r2 = (</a:t>
            </a:r>
            <a:r>
              <a:rPr lang="en-US" sz="1800" dirty="0" err="1"/>
              <a:t>a+b</a:t>
            </a:r>
            <a:r>
              <a:rPr lang="en-US" sz="1800" dirty="0"/>
              <a:t>) then the language of strings generated by</a:t>
            </a:r>
          </a:p>
          <a:p>
            <a:pPr lvl="1"/>
            <a:r>
              <a:rPr lang="en-US" sz="1800" dirty="0"/>
              <a:t> r1+r2, is also a regular language, </a:t>
            </a:r>
          </a:p>
          <a:p>
            <a:pPr lvl="2"/>
            <a:r>
              <a:rPr lang="en-US" sz="1800" dirty="0"/>
              <a:t>expressed by (</a:t>
            </a:r>
            <a:r>
              <a:rPr lang="en-US" sz="1800" dirty="0" err="1"/>
              <a:t>aa+bb</a:t>
            </a:r>
            <a:r>
              <a:rPr lang="en-US" sz="1800" dirty="0"/>
              <a:t>) + (</a:t>
            </a:r>
            <a:r>
              <a:rPr lang="en-US" sz="1800" dirty="0" err="1"/>
              <a:t>a+b</a:t>
            </a:r>
            <a:r>
              <a:rPr lang="en-US" sz="1800" dirty="0"/>
              <a:t>)</a:t>
            </a:r>
          </a:p>
          <a:p>
            <a:r>
              <a:rPr lang="en-US" sz="1800" dirty="0"/>
              <a:t>If r1 = (</a:t>
            </a:r>
            <a:r>
              <a:rPr lang="en-US" sz="1800" dirty="0" err="1"/>
              <a:t>aa+bb</a:t>
            </a:r>
            <a:r>
              <a:rPr lang="en-US" sz="1800" dirty="0"/>
              <a:t>) and r2 = (</a:t>
            </a:r>
            <a:r>
              <a:rPr lang="en-US" sz="1800" dirty="0" err="1"/>
              <a:t>a+b</a:t>
            </a:r>
            <a:r>
              <a:rPr lang="en-US" sz="1800" dirty="0"/>
              <a:t>) then the language of strings generated by</a:t>
            </a:r>
          </a:p>
          <a:p>
            <a:pPr lvl="1"/>
            <a:r>
              <a:rPr lang="en-US" sz="1800" dirty="0"/>
              <a:t> r1r2, is also a regular language, </a:t>
            </a:r>
          </a:p>
          <a:p>
            <a:pPr lvl="2"/>
            <a:r>
              <a:rPr lang="en-US" sz="1800" dirty="0"/>
              <a:t>expressed by (</a:t>
            </a:r>
            <a:r>
              <a:rPr lang="en-US" sz="1800" dirty="0" err="1"/>
              <a:t>aa+bb</a:t>
            </a:r>
            <a:r>
              <a:rPr lang="en-US" sz="1800" dirty="0"/>
              <a:t>)(</a:t>
            </a:r>
            <a:r>
              <a:rPr lang="en-US" sz="1800" dirty="0" err="1"/>
              <a:t>a+b</a:t>
            </a:r>
            <a:r>
              <a:rPr lang="en-US" sz="1800" dirty="0"/>
              <a:t>)</a:t>
            </a:r>
          </a:p>
          <a:p>
            <a:r>
              <a:rPr lang="en-US" sz="1800" dirty="0"/>
              <a:t>If r = (</a:t>
            </a:r>
            <a:r>
              <a:rPr lang="en-US" sz="1800" dirty="0" err="1"/>
              <a:t>aa+bb</a:t>
            </a:r>
            <a:r>
              <a:rPr lang="en-US" sz="1800" dirty="0"/>
              <a:t>) then the language of strings generated </a:t>
            </a:r>
          </a:p>
          <a:p>
            <a:pPr lvl="1"/>
            <a:r>
              <a:rPr lang="en-US" sz="1800" dirty="0"/>
              <a:t>by r*, is also a regular language,</a:t>
            </a:r>
          </a:p>
          <a:p>
            <a:pPr lvl="2"/>
            <a:r>
              <a:rPr lang="en-US" sz="1800" dirty="0"/>
              <a:t> expressed by (</a:t>
            </a:r>
            <a:r>
              <a:rPr lang="en-US" sz="1800" dirty="0" err="1"/>
              <a:t>aa+bb</a:t>
            </a:r>
            <a:r>
              <a:rPr lang="en-US" sz="1800" dirty="0"/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64797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finite languages are regular (an Important Concept)</a:t>
            </a:r>
          </a:p>
          <a:p>
            <a:pPr lvl="1"/>
            <a:r>
              <a:rPr lang="en-US" dirty="0"/>
              <a:t>Consider the language L, defined over ∑ = {</a:t>
            </a:r>
            <a:r>
              <a:rPr lang="en-US" dirty="0" err="1"/>
              <a:t>a,b</a:t>
            </a:r>
            <a:r>
              <a:rPr lang="en-US" dirty="0"/>
              <a:t>}, of strings of length 2, starting with a, </a:t>
            </a:r>
          </a:p>
          <a:p>
            <a:pPr lvl="2"/>
            <a:r>
              <a:rPr lang="en-US" dirty="0"/>
              <a:t>L = {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},</a:t>
            </a:r>
          </a:p>
          <a:p>
            <a:pPr lvl="3"/>
            <a:r>
              <a:rPr lang="en-US" dirty="0" err="1"/>
              <a:t>aa+ab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three steps are used in recursive definition</a:t>
            </a:r>
          </a:p>
          <a:p>
            <a:pPr lvl="1"/>
            <a:r>
              <a:rPr lang="en-US" dirty="0"/>
              <a:t>Some basic words are specified in the language.</a:t>
            </a:r>
          </a:p>
          <a:p>
            <a:pPr lvl="1"/>
            <a:r>
              <a:rPr lang="en-US" dirty="0"/>
              <a:t>Rules for constructing more words are defined in the language.</a:t>
            </a:r>
          </a:p>
          <a:p>
            <a:pPr lvl="1"/>
            <a:r>
              <a:rPr lang="en-US" dirty="0"/>
              <a:t>No strings except those constructed in above, are allowed to be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10956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language of INTEGER</a:t>
            </a:r>
          </a:p>
          <a:p>
            <a:pPr lvl="1"/>
            <a:r>
              <a:rPr lang="en-US" dirty="0"/>
              <a:t>Step 1: 1 is in INTEGER.</a:t>
            </a:r>
          </a:p>
          <a:p>
            <a:pPr lvl="1"/>
            <a:r>
              <a:rPr lang="en-US" dirty="0"/>
              <a:t>Step 2: If x is in INTEGER then x+1 and x-1 are also in INTEGER.</a:t>
            </a:r>
          </a:p>
          <a:p>
            <a:pPr lvl="1"/>
            <a:r>
              <a:rPr lang="en-US" dirty="0"/>
              <a:t>Step 3: No strings except those constructed in above, are allowed to be in INTEGER.</a:t>
            </a:r>
          </a:p>
        </p:txBody>
      </p:sp>
    </p:spTree>
    <p:extLst>
      <p:ext uri="{BB962C8B-B14F-4D97-AF65-F5344CB8AC3E}">
        <p14:creationId xmlns:p14="http://schemas.microsoft.com/office/powerpoint/2010/main" val="101247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language of EVEN</a:t>
            </a:r>
          </a:p>
          <a:p>
            <a:pPr lvl="1"/>
            <a:r>
              <a:rPr lang="en-US" dirty="0"/>
              <a:t>Step 1: 2 is in EVEN.</a:t>
            </a:r>
          </a:p>
          <a:p>
            <a:pPr lvl="1"/>
            <a:r>
              <a:rPr lang="en-US" dirty="0"/>
              <a:t>Step 2: If x is in EVEN then x+2 and x-2 are also in EVEN.</a:t>
            </a:r>
          </a:p>
          <a:p>
            <a:pPr lvl="1"/>
            <a:r>
              <a:rPr lang="en-US" dirty="0"/>
              <a:t>Step 3: No strings except those constructed in above, are allowed to be in EVEN.</a:t>
            </a:r>
          </a:p>
        </p:txBody>
      </p:sp>
    </p:spTree>
    <p:extLst>
      <p:ext uri="{BB962C8B-B14F-4D97-AF65-F5344CB8AC3E}">
        <p14:creationId xmlns:p14="http://schemas.microsoft.com/office/powerpoint/2010/main" val="185317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language PALINDROME, defined over  ∑= 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Step 1: a and b are in PALINDROME</a:t>
            </a:r>
          </a:p>
          <a:p>
            <a:pPr lvl="1"/>
            <a:r>
              <a:rPr lang="en-US" dirty="0"/>
              <a:t>Step 2: if x is palindrome, then s(x)Rev(s) and xx will also be palindrome, where s belongs to ∑*</a:t>
            </a:r>
          </a:p>
          <a:p>
            <a:pPr lvl="1"/>
            <a:r>
              <a:rPr lang="en-US" dirty="0"/>
              <a:t>Step 3: No strings except those constructed in above, are allowed to be in palindrome</a:t>
            </a:r>
          </a:p>
        </p:txBody>
      </p:sp>
    </p:spTree>
    <p:extLst>
      <p:ext uri="{BB962C8B-B14F-4D97-AF65-F5344CB8AC3E}">
        <p14:creationId xmlns:p14="http://schemas.microsoft.com/office/powerpoint/2010/main" val="131376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language L, of strings ending in a , defined over ∑={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Step 1: a is in L</a:t>
            </a:r>
          </a:p>
          <a:p>
            <a:pPr lvl="1"/>
            <a:r>
              <a:rPr lang="en-US" dirty="0"/>
              <a:t>Step 2: if x is in L then s(x) is also in L, where s belongs to ∑*</a:t>
            </a:r>
          </a:p>
          <a:p>
            <a:pPr lvl="1"/>
            <a:r>
              <a:rPr lang="en-US" dirty="0"/>
              <a:t>Step 3: No strings except those constructed in above, are allowed to be in L</a:t>
            </a:r>
          </a:p>
        </p:txBody>
      </p:sp>
    </p:spTree>
    <p:extLst>
      <p:ext uri="{BB962C8B-B14F-4D97-AF65-F5344CB8AC3E}">
        <p14:creationId xmlns:p14="http://schemas.microsoft.com/office/powerpoint/2010/main" val="209679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language L, of strings containing </a:t>
            </a:r>
            <a:r>
              <a:rPr lang="en-US" dirty="0" err="1"/>
              <a:t>aa</a:t>
            </a:r>
            <a:r>
              <a:rPr lang="en-US" dirty="0"/>
              <a:t> or bb , defined over ∑={a, b}</a:t>
            </a:r>
          </a:p>
          <a:p>
            <a:pPr lvl="1"/>
            <a:r>
              <a:rPr lang="en-US" dirty="0"/>
              <a:t>Step 1: </a:t>
            </a:r>
            <a:r>
              <a:rPr lang="en-US" dirty="0" err="1"/>
              <a:t>aa</a:t>
            </a:r>
            <a:r>
              <a:rPr lang="en-US" dirty="0"/>
              <a:t> and bb are in L</a:t>
            </a:r>
          </a:p>
          <a:p>
            <a:pPr lvl="1"/>
            <a:r>
              <a:rPr lang="en-US" dirty="0"/>
              <a:t>Step 2: s(</a:t>
            </a:r>
            <a:r>
              <a:rPr lang="en-US" dirty="0" err="1"/>
              <a:t>aa</a:t>
            </a:r>
            <a:r>
              <a:rPr lang="en-US" dirty="0"/>
              <a:t>)s and s(bb)s are also in L, where s belongs to ∑*</a:t>
            </a:r>
          </a:p>
          <a:p>
            <a:pPr lvl="1"/>
            <a:r>
              <a:rPr lang="en-US" dirty="0"/>
              <a:t>Step 3: No strings except those constructed in above, are allowed to be in L</a:t>
            </a:r>
          </a:p>
        </p:txBody>
      </p:sp>
    </p:spTree>
    <p:extLst>
      <p:ext uri="{BB962C8B-B14F-4D97-AF65-F5344CB8AC3E}">
        <p14:creationId xmlns:p14="http://schemas.microsoft.com/office/powerpoint/2010/main" val="122920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Mathematical Expression for Defining the Language</a:t>
            </a:r>
          </a:p>
          <a:p>
            <a:r>
              <a:rPr lang="en-US" dirty="0"/>
              <a:t>Suppose we have a Language</a:t>
            </a:r>
          </a:p>
          <a:p>
            <a:pPr lvl="1"/>
            <a:r>
              <a:rPr lang="en-US" dirty="0"/>
              <a:t>A Language contains all Possible strings over ∑ ={a, b} including null string.</a:t>
            </a:r>
          </a:p>
          <a:p>
            <a:pPr lvl="2"/>
            <a:r>
              <a:rPr lang="en-US" dirty="0"/>
              <a:t>This Language may be</a:t>
            </a:r>
          </a:p>
          <a:p>
            <a:pPr lvl="3"/>
            <a:r>
              <a:rPr lang="en-US" dirty="0"/>
              <a:t>{a, </a:t>
            </a:r>
            <a:r>
              <a:rPr lang="en-US" dirty="0" err="1"/>
              <a:t>ab</a:t>
            </a:r>
            <a:r>
              <a:rPr lang="en-US" dirty="0"/>
              <a:t>, b, </a:t>
            </a:r>
            <a:r>
              <a:rPr lang="en-US" dirty="0" err="1"/>
              <a:t>aab,bba</a:t>
            </a:r>
            <a:r>
              <a:rPr lang="en-US" dirty="0"/>
              <a:t>………………….}</a:t>
            </a:r>
          </a:p>
          <a:p>
            <a:pPr lvl="3"/>
            <a:r>
              <a:rPr lang="en-US" dirty="0"/>
              <a:t>Se we have a Regular Expression</a:t>
            </a:r>
          </a:p>
          <a:p>
            <a:pPr lvl="3"/>
            <a:endParaRPr lang="en-US" dirty="0"/>
          </a:p>
          <a:p>
            <a:pPr lvl="3">
              <a:buNone/>
            </a:pPr>
            <a:r>
              <a:rPr lang="en-US" sz="4400" dirty="0"/>
              <a:t>        (</a:t>
            </a:r>
            <a:r>
              <a:rPr lang="en-US" sz="4400" dirty="0" err="1"/>
              <a:t>a+b</a:t>
            </a:r>
            <a:r>
              <a:rPr lang="en-US" sz="4400" dirty="0"/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213552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∑ = {a , b} of words having at least one a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)*a(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  <a:p>
            <a:r>
              <a:rPr lang="en-US" dirty="0"/>
              <a:t>the language, defined over ∑ = {a, b} of words having at least one a and one b,</a:t>
            </a:r>
          </a:p>
          <a:p>
            <a:pPr lvl="1"/>
            <a:r>
              <a:rPr lang="pt-BR" dirty="0"/>
              <a:t>(a+b)*a(a+b)*b(a+b)*+ (a+b)*b(a+b)*a(a+b)*.</a:t>
            </a:r>
          </a:p>
          <a:p>
            <a:r>
              <a:rPr lang="en-US" dirty="0"/>
              <a:t>Consider the language, defined over ∑ ={a, b} of words starting with a and ending in b OR starting with b and ending in a,</a:t>
            </a:r>
          </a:p>
          <a:p>
            <a:pPr lvl="1"/>
            <a:r>
              <a:rPr lang="en-US" dirty="0"/>
              <a:t>a(</a:t>
            </a:r>
            <a:r>
              <a:rPr lang="en-US" dirty="0" err="1"/>
              <a:t>a+b</a:t>
            </a:r>
            <a:r>
              <a:rPr lang="en-US" dirty="0"/>
              <a:t>)*</a:t>
            </a:r>
            <a:r>
              <a:rPr lang="en-US" dirty="0" err="1"/>
              <a:t>b+b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)*a</a:t>
            </a:r>
          </a:p>
        </p:txBody>
      </p:sp>
    </p:spTree>
    <p:extLst>
      <p:ext uri="{BB962C8B-B14F-4D97-AF65-F5344CB8AC3E}">
        <p14:creationId xmlns:p14="http://schemas.microsoft.com/office/powerpoint/2010/main" val="7601939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5C8782E-8FD1-4DD5-B1D4-2219BDDE01B3}" vid="{796131F4-60EA-4B71-AF3A-7C794936D8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906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Times New Roman</vt:lpstr>
      <vt:lpstr>Wingdings</vt:lpstr>
      <vt:lpstr>Theme1</vt:lpstr>
      <vt:lpstr>Automata Theory Lecture: 4 How to Define Languages Recursive Definition. RE</vt:lpstr>
      <vt:lpstr> Recursive Definition</vt:lpstr>
      <vt:lpstr>Recursive Definition</vt:lpstr>
      <vt:lpstr>Recursive Definition</vt:lpstr>
      <vt:lpstr>Recursive Definition</vt:lpstr>
      <vt:lpstr>Recursive Definition</vt:lpstr>
      <vt:lpstr>Recursive Definition</vt:lpstr>
      <vt:lpstr>Regular Expression</vt:lpstr>
      <vt:lpstr>Regular Expression</vt:lpstr>
      <vt:lpstr>Regular Expression</vt:lpstr>
      <vt:lpstr>Regular Expression </vt:lpstr>
      <vt:lpstr>Example</vt:lpstr>
      <vt:lpstr>Regular Expression</vt:lpstr>
      <vt:lpstr>Regular Expression</vt:lpstr>
      <vt:lpstr>Regular Expression</vt:lpstr>
      <vt:lpstr>Regular Expression</vt:lpstr>
      <vt:lpstr>Regular Expression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Theory Lecture: 4 How to Define Languages Recursive Definition. RE</dc:title>
  <dc:creator>Moorche</dc:creator>
  <cp:lastModifiedBy>Moorche</cp:lastModifiedBy>
  <cp:revision>3</cp:revision>
  <dcterms:created xsi:type="dcterms:W3CDTF">2022-09-23T02:41:23Z</dcterms:created>
  <dcterms:modified xsi:type="dcterms:W3CDTF">2022-09-23T02:56:14Z</dcterms:modified>
</cp:coreProperties>
</file>