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2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2" y="2362204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6FB3ADEB-5477-4C40-AB5F-736908CC03F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3C7F09E4-CFB3-4766-9F89-4FB2B6FE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asyexamnotes.com/p/definition-of-df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asyexamnotes.com/p/definition-of-df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asyexamnotes.com/p/definition-of-df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asyexamnotes.com/p/definition-of-df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asyexamnotes.com/p/definition-of-df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asyexamnotes.com/definition-of-df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asyexamnotes.com/definition-of-df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051176"/>
            <a:ext cx="4775200" cy="182245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Farhad</a:t>
            </a:r>
            <a:r>
              <a:rPr lang="en-US" sz="3200" dirty="0">
                <a:solidFill>
                  <a:srgbClr val="FF0000"/>
                </a:solidFill>
              </a:rPr>
              <a:t> Muhammad </a:t>
            </a:r>
            <a:r>
              <a:rPr lang="en-US" sz="3200" dirty="0" err="1">
                <a:solidFill>
                  <a:srgbClr val="FF0000"/>
                </a:solidFill>
              </a:rPr>
              <a:t>Riaz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Automata Theory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>
                <a:solidFill>
                  <a:srgbClr val="7030A0"/>
                </a:solidFill>
                <a:latin typeface="+mn-lt"/>
              </a:rPr>
              <a:t>Lecture: </a:t>
            </a:r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5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7030A0"/>
                </a:solidFill>
                <a:latin typeface="+mn-lt"/>
              </a:rPr>
            </a:br>
            <a:r>
              <a:rPr lang="en-US" sz="2400" dirty="0">
                <a:solidFill>
                  <a:srgbClr val="7030A0"/>
                </a:solidFill>
                <a:latin typeface="+mn-lt"/>
              </a:rPr>
              <a:t>How to Define </a:t>
            </a:r>
            <a:r>
              <a:rPr lang="en-US" sz="2400" dirty="0" smtClean="0">
                <a:solidFill>
                  <a:srgbClr val="7030A0"/>
                </a:solidFill>
                <a:latin typeface="+mn-lt"/>
              </a:rPr>
              <a:t>Languages</a:t>
            </a:r>
            <a:br>
              <a:rPr lang="en-US" sz="2400" dirty="0" smtClean="0">
                <a:solidFill>
                  <a:srgbClr val="7030A0"/>
                </a:solidFill>
                <a:latin typeface="+mn-lt"/>
              </a:rPr>
            </a:br>
            <a:r>
              <a:rPr lang="en-US" sz="2400" dirty="0" smtClean="0">
                <a:solidFill>
                  <a:srgbClr val="7030A0"/>
                </a:solidFill>
                <a:latin typeface="+mn-lt"/>
              </a:rPr>
              <a:t>RE &amp; DFA</a:t>
            </a:r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4DFDD608-FADE-4BDA-85AD-7549938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92751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412-F63D-4D0C-81C8-785377C4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4F2F-FD3B-42B3-B9BE-26187224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∑ 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r>
              <a:rPr lang="en-US" dirty="0"/>
              <a:t>States: x, y, z where x is an initial state and z is final state.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/>
              <a:t>At state x reading a, go to state z</a:t>
            </a:r>
          </a:p>
          <a:p>
            <a:pPr lvl="1"/>
            <a:r>
              <a:rPr lang="en-US" dirty="0"/>
              <a:t>At state x reading b, go to state y</a:t>
            </a:r>
          </a:p>
          <a:p>
            <a:pPr lvl="1"/>
            <a:r>
              <a:rPr lang="en-US" dirty="0"/>
              <a:t>At state y reading a, b go to state y</a:t>
            </a:r>
          </a:p>
          <a:p>
            <a:pPr lvl="1"/>
            <a:r>
              <a:rPr lang="en-US" dirty="0"/>
              <a:t>At state z reading a, b go to state z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9634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F83-F268-4BCC-BABE-789D550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DFC29A-A4A9-4810-BF19-5D9F374E4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8957" y="2544417"/>
            <a:ext cx="6573078" cy="34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508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AEAC-CC35-435A-B13E-179417C3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864809-83A7-49C5-973D-EC313E9194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5791" y="2756452"/>
            <a:ext cx="5367131" cy="300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574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0A57-5507-478E-BB30-20544A71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4C50-4611-4029-BD76-21801A69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62202"/>
            <a:ext cx="7693025" cy="3724275"/>
          </a:xfrm>
        </p:spPr>
        <p:txBody>
          <a:bodyPr/>
          <a:lstStyle/>
          <a:p>
            <a:pPr algn="just"/>
            <a:r>
              <a:rPr lang="en-US" dirty="0"/>
              <a:t>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ending with ‘0’ over input alphabets ∑={0, 1} </a:t>
            </a:r>
          </a:p>
          <a:p>
            <a:endParaRPr lang="en-PK" dirty="0"/>
          </a:p>
        </p:txBody>
      </p:sp>
      <p:pic>
        <p:nvPicPr>
          <p:cNvPr id="1026" name="Picture 2" descr="https://lh3.googleusercontent.com/-zJLW-DkLlkg/X5rAwaLH0XI/AAAAAAAAGdA/tjmxZnyz6jwYTap61fHCl-0qWf_MySHRwCLcBGAsYHQ/image.png">
            <a:extLst>
              <a:ext uri="{FF2B5EF4-FFF2-40B4-BE49-F238E27FC236}">
                <a16:creationId xmlns:a16="http://schemas.microsoft.com/office/drawing/2014/main" id="{05C02659-8C77-4EB7-8E7C-59819932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92" y="3638550"/>
            <a:ext cx="4000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6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C84A-6799-4D68-A1AC-AA66649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C188-150A-4F2B-86D7-4FBE1B50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71725"/>
            <a:ext cx="7693025" cy="3724275"/>
          </a:xfrm>
        </p:spPr>
        <p:txBody>
          <a:bodyPr/>
          <a:lstStyle/>
          <a:p>
            <a:pPr algn="just"/>
            <a:r>
              <a:rPr lang="en-US" dirty="0"/>
              <a:t>Example 2: 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ending with ‘01’ over input alphabets ∑={0, 1}</a:t>
            </a:r>
          </a:p>
          <a:p>
            <a:pPr marL="0" indent="0" algn="just">
              <a:buNone/>
            </a:pPr>
            <a:endParaRPr lang="en-PK" dirty="0"/>
          </a:p>
        </p:txBody>
      </p:sp>
      <p:pic>
        <p:nvPicPr>
          <p:cNvPr id="2050" name="Picture 2" descr="https://lh3.googleusercontent.com/-lEVQhPSK_A0/X5vrUMZ_4gI/AAAAAAAAGjM/BggAKEJiWsUuEKRucXMvsAuqeOBAWIK_QCLcBGAsYHQ/w400-h214/image.png">
            <a:extLst>
              <a:ext uri="{FF2B5EF4-FFF2-40B4-BE49-F238E27FC236}">
                <a16:creationId xmlns:a16="http://schemas.microsoft.com/office/drawing/2014/main" id="{0653A9C4-4E42-4726-835D-74F35E27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4190792"/>
            <a:ext cx="381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6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8B6-DBE5-470E-9F23-395C2753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9A1F-9619-44B2-B25A-E65B0409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ending with ‘011’ over input alphabets ∑ = {0, 1} </a:t>
            </a:r>
            <a:endParaRPr lang="en-PK" dirty="0"/>
          </a:p>
        </p:txBody>
      </p:sp>
      <p:pic>
        <p:nvPicPr>
          <p:cNvPr id="3074" name="Picture 2" descr="https://lh3.googleusercontent.com/-2S1ViG_56yQ/X5q9gxjEjhI/AAAAAAAAGcY/qZnhmCLLIrgbG-2SCxbzotBrqz3ApgjXACLcBGAsYHQ/w400-h163/image.png">
            <a:extLst>
              <a:ext uri="{FF2B5EF4-FFF2-40B4-BE49-F238E27FC236}">
                <a16:creationId xmlns:a16="http://schemas.microsoft.com/office/drawing/2014/main" id="{C9AE50DD-FE4B-4788-8364-236BD8CE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6" y="3723862"/>
            <a:ext cx="4581939" cy="25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2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C3B-6F8F-4AFA-BDFD-A740499F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24F-1B74-42D2-80E8-EA5802B1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62201"/>
            <a:ext cx="7693025" cy="3724275"/>
          </a:xfrm>
        </p:spPr>
        <p:txBody>
          <a:bodyPr/>
          <a:lstStyle/>
          <a:p>
            <a:pPr algn="just"/>
            <a:r>
              <a:rPr lang="en-US" dirty="0"/>
              <a:t>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with ‘0’ only over input alphabets ∑={0, 1}</a:t>
            </a:r>
            <a:endParaRPr lang="en-PK" dirty="0"/>
          </a:p>
        </p:txBody>
      </p:sp>
      <p:pic>
        <p:nvPicPr>
          <p:cNvPr id="4098" name="Picture 2" descr="https://lh3.googleusercontent.com/-0Gl-26obkzM/X5rDiDomgJI/AAAAAAAAGdc/MPKJWgW40ucUiFhngoWtXnyTC7X5KB1ewCLcBGAsYHQ/w400-h281/image.png">
            <a:extLst>
              <a:ext uri="{FF2B5EF4-FFF2-40B4-BE49-F238E27FC236}">
                <a16:creationId xmlns:a16="http://schemas.microsoft.com/office/drawing/2014/main" id="{88423B5D-C5E8-4051-83AF-41E697E3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49" y="3574981"/>
            <a:ext cx="38004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1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833D-38C2-490B-BC22-4CFC87DF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06A-B6B2-4282-A025-81B1D4DA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 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starting with ‘01’ over input alphabets ∑={0, 1}</a:t>
            </a:r>
            <a:endParaRPr lang="en-PK" dirty="0"/>
          </a:p>
        </p:txBody>
      </p:sp>
      <p:pic>
        <p:nvPicPr>
          <p:cNvPr id="5122" name="Picture 2" descr="https://lh3.googleusercontent.com/-FFZLMwMhIts/X5rHFllJLmI/AAAAAAAAGeA/fVO1c2DHE7kOm9dYNTK7dcMnge6TZPXjwCLcBGAsYHQ/w400-h254/image.png">
            <a:extLst>
              <a:ext uri="{FF2B5EF4-FFF2-40B4-BE49-F238E27FC236}">
                <a16:creationId xmlns:a16="http://schemas.microsoft.com/office/drawing/2014/main" id="{5E16DEC8-162D-4950-BFA1-E4D1C17E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6" y="4133854"/>
            <a:ext cx="3810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7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containing at least two ‘0’ over input alphabets ∑ = {0, 1} ?</a:t>
            </a:r>
          </a:p>
          <a:p>
            <a:endParaRPr lang="en-US" dirty="0"/>
          </a:p>
        </p:txBody>
      </p:sp>
      <p:pic>
        <p:nvPicPr>
          <p:cNvPr id="4" name="Picture 3" descr="https://lh3.googleusercontent.com/-BE9zOUWHRdM/X5r7pq-q7LI/AAAAAAAAGhM/IVnhbq003KISEsgDoKRPCuXeR-x18F2jwCLcBGAsYHQ/w400-h144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4041185"/>
            <a:ext cx="5462451" cy="2045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29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Draw a </a:t>
            </a:r>
            <a:r>
              <a:rPr lang="en-US" dirty="0">
                <a:hlinkClick r:id="rId2"/>
              </a:rPr>
              <a:t>DFA</a:t>
            </a:r>
            <a:r>
              <a:rPr lang="en-US" dirty="0"/>
              <a:t> for the language accepting strings such that each ‘0’ is immediately preceded and followed by ‘1’ over input alphabets ∑ = {0, 1} </a:t>
            </a:r>
            <a:endParaRPr lang="en-US" dirty="0" smtClean="0"/>
          </a:p>
          <a:p>
            <a:pPr algn="just"/>
            <a:r>
              <a:rPr lang="en-US" dirty="0" smtClean="0"/>
              <a:t>(0*10)*11*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lh3.googleusercontent.com/-lv7ATPT-QPA/X5r57pudSVI/AAAAAAAAGg4/1s2fY3fCi0wdmQKn9eUpapTJcNYH6SrAQCLcBGAsYHQ/w400-h215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2" y="4754879"/>
            <a:ext cx="3810000" cy="1788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Regular Expressions</a:t>
            </a:r>
          </a:p>
          <a:p>
            <a:pPr lvl="1"/>
            <a:r>
              <a:rPr lang="en-US" dirty="0"/>
              <a:t>Two regular expressions are said to be equivalent if they generate the same language</a:t>
            </a:r>
          </a:p>
          <a:p>
            <a:pPr lvl="2"/>
            <a:r>
              <a:rPr lang="pt-BR" dirty="0"/>
              <a:t>r1 = (a + b)* (aa + bb)</a:t>
            </a:r>
          </a:p>
          <a:p>
            <a:pPr lvl="2"/>
            <a:r>
              <a:rPr lang="pt-BR" dirty="0"/>
              <a:t>r2 = (a + b)*aa + ( a + b)*bb</a:t>
            </a:r>
          </a:p>
          <a:p>
            <a:pPr lvl="3"/>
            <a:r>
              <a:rPr lang="en-US" dirty="0"/>
              <a:t>the language of strings ending in </a:t>
            </a:r>
            <a:r>
              <a:rPr lang="en-US" dirty="0" err="1"/>
              <a:t>aa</a:t>
            </a:r>
            <a:r>
              <a:rPr lang="en-US" dirty="0"/>
              <a:t> or bb</a:t>
            </a:r>
          </a:p>
        </p:txBody>
      </p:sp>
    </p:spTree>
    <p:extLst>
      <p:ext uri="{BB962C8B-B14F-4D97-AF65-F5344CB8AC3E}">
        <p14:creationId xmlns:p14="http://schemas.microsoft.com/office/powerpoint/2010/main" val="133242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10C2-7B89-4E55-9682-36F8728E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(Your Turn)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9BA5-B8A9-4C78-8CD7-71A402E8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Draw a DFA for the language accepting strings starting with ‘011’ over input alphabets ∑ = {0, 1}</a:t>
            </a:r>
          </a:p>
          <a:p>
            <a:pPr algn="just"/>
            <a:r>
              <a:rPr lang="en-US" sz="2400" dirty="0"/>
              <a:t>Draw a DFA for the language accepting strings starting with ‘00’ or ’11’ over input alphabets ∑ = {0, 1}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451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1A1E-A339-475B-9C46-8AADE6A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pic>
        <p:nvPicPr>
          <p:cNvPr id="6146" name="Picture 2" descr="https://lh3.googleusercontent.com/-65StEOwNNRw/X5ruqFP6cII/AAAAAAAAGfM/wu9GhJeszYAJ6EidokwLZNtm3IapR4cuQCLcBGAsYHQ/image.png">
            <a:extLst>
              <a:ext uri="{FF2B5EF4-FFF2-40B4-BE49-F238E27FC236}">
                <a16:creationId xmlns:a16="http://schemas.microsoft.com/office/drawing/2014/main" id="{FAB8CF86-8C14-4449-BE39-92D79CAF1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93436"/>
            <a:ext cx="3413553" cy="27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-6QQalkslu0M/X5rrrLV0gCI/AAAAAAAAGe0/MZRM0Tru-s4BfL7r0_ugznXvDhp3AhCvACLcBGAsYHQ/w400-h189/image.png">
            <a:extLst>
              <a:ext uri="{FF2B5EF4-FFF2-40B4-BE49-F238E27FC236}">
                <a16:creationId xmlns:a16="http://schemas.microsoft.com/office/drawing/2014/main" id="{E20490F8-DECD-46BE-AB51-E9174FAF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47" y="2772189"/>
            <a:ext cx="3810000" cy="21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r1 = (</a:t>
            </a:r>
            <a:r>
              <a:rPr lang="en-US" dirty="0" err="1"/>
              <a:t>aa</a:t>
            </a:r>
            <a:r>
              <a:rPr lang="en-US" dirty="0"/>
              <a:t> + bb) and r2 = ( a + b) then</a:t>
            </a:r>
          </a:p>
          <a:p>
            <a:pPr lvl="1"/>
            <a:r>
              <a:rPr lang="pt-BR" dirty="0"/>
              <a:t>r1+r2 = (aa + bb) + (a + b)</a:t>
            </a:r>
          </a:p>
          <a:p>
            <a:pPr lvl="1"/>
            <a:r>
              <a:rPr lang="pt-BR" dirty="0"/>
              <a:t>r1r2 = (aa + bb) (a + b)</a:t>
            </a:r>
            <a:r>
              <a:rPr lang="en-US" dirty="0"/>
              <a:t>= (</a:t>
            </a:r>
            <a:r>
              <a:rPr lang="en-US" dirty="0" err="1"/>
              <a:t>aaa</a:t>
            </a:r>
            <a:r>
              <a:rPr lang="en-US" dirty="0"/>
              <a:t> + </a:t>
            </a:r>
            <a:r>
              <a:rPr lang="en-US" dirty="0" err="1"/>
              <a:t>aab</a:t>
            </a:r>
            <a:r>
              <a:rPr lang="en-US" dirty="0"/>
              <a:t> + </a:t>
            </a:r>
            <a:r>
              <a:rPr lang="en-US" dirty="0" err="1"/>
              <a:t>bba</a:t>
            </a:r>
            <a:r>
              <a:rPr lang="en-US" dirty="0"/>
              <a:t> + </a:t>
            </a:r>
            <a:r>
              <a:rPr lang="en-US" dirty="0" err="1"/>
              <a:t>bbb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(r1)* = (</a:t>
            </a:r>
            <a:r>
              <a:rPr lang="en-US" dirty="0" err="1"/>
              <a:t>aa</a:t>
            </a:r>
            <a:r>
              <a:rPr lang="en-US" dirty="0"/>
              <a:t> + bb)*</a:t>
            </a:r>
          </a:p>
        </p:txBody>
      </p:sp>
    </p:spTree>
    <p:extLst>
      <p:ext uri="{BB962C8B-B14F-4D97-AF65-F5344CB8AC3E}">
        <p14:creationId xmlns:p14="http://schemas.microsoft.com/office/powerpoint/2010/main" val="115865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pPr lvl="1" algn="just"/>
            <a:r>
              <a:rPr lang="en-US" dirty="0"/>
              <a:t>The language generated by any regular expression is called a regular language.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r1+r2,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 + 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 = (</a:t>
            </a:r>
            <a:r>
              <a:rPr lang="en-US" sz="1800" dirty="0" err="1"/>
              <a:t>aa+bb</a:t>
            </a:r>
            <a:r>
              <a:rPr lang="en-US" sz="1800" dirty="0"/>
              <a:t>) then the language of strings generated </a:t>
            </a:r>
          </a:p>
          <a:p>
            <a:pPr lvl="1"/>
            <a:r>
              <a:rPr lang="en-US" sz="1800" dirty="0"/>
              <a:t>by r*, is also a regular language,</a:t>
            </a:r>
          </a:p>
          <a:p>
            <a:pPr lvl="2"/>
            <a:r>
              <a:rPr lang="en-US" sz="1800" dirty="0"/>
              <a:t> expressed by (</a:t>
            </a:r>
            <a:r>
              <a:rPr lang="en-US" sz="1800" dirty="0" err="1"/>
              <a:t>aa+bb</a:t>
            </a:r>
            <a:r>
              <a:rPr lang="en-US" sz="18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301753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finite languages are regular (an Important Concept)</a:t>
            </a:r>
          </a:p>
          <a:p>
            <a:pPr lvl="1"/>
            <a:r>
              <a:rPr lang="en-US" dirty="0"/>
              <a:t>Consider the language L, defined over ∑ = {</a:t>
            </a:r>
            <a:r>
              <a:rPr lang="en-US" dirty="0" err="1"/>
              <a:t>a,b</a:t>
            </a:r>
            <a:r>
              <a:rPr lang="en-US" dirty="0"/>
              <a:t>}, of strings of length 2, starting with a, </a:t>
            </a:r>
          </a:p>
          <a:p>
            <a:pPr lvl="2"/>
            <a:r>
              <a:rPr lang="en-US" dirty="0"/>
              <a:t>L = {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},</a:t>
            </a:r>
          </a:p>
          <a:p>
            <a:pPr lvl="3"/>
            <a:r>
              <a:rPr lang="en-US" dirty="0" err="1"/>
              <a:t>aa+ab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683-0541-4FC3-B03F-7E848F55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DFA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620A-9E3B-4E05-9593-60DBB72C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/>
            <a:r>
              <a:rPr lang="en-US" altLang="en-PK" sz="2400" dirty="0"/>
              <a:t>A </a:t>
            </a:r>
            <a:r>
              <a:rPr lang="en-US" altLang="en-PK" sz="2400" b="1" dirty="0"/>
              <a:t>finite automaton </a:t>
            </a:r>
            <a:r>
              <a:rPr lang="en-US" altLang="en-PK" sz="2400" dirty="0"/>
              <a:t>is a collection of three things:</a:t>
            </a:r>
          </a:p>
          <a:p>
            <a:pPr marL="933450" lvl="1" indent="-533400" algn="just">
              <a:buFontTx/>
              <a:buAutoNum type="arabicPeriod"/>
            </a:pPr>
            <a:r>
              <a:rPr lang="en-US" altLang="en-PK" dirty="0"/>
              <a:t>A finite set of states, </a:t>
            </a:r>
            <a:r>
              <a:rPr lang="en-US" altLang="en-PK" b="1" dirty="0"/>
              <a:t>one </a:t>
            </a:r>
            <a:r>
              <a:rPr lang="en-US" altLang="en-PK" dirty="0"/>
              <a:t>of which is designated as the initial state, called the </a:t>
            </a:r>
            <a:r>
              <a:rPr lang="en-US" altLang="en-PK" b="1" dirty="0"/>
              <a:t>start state</a:t>
            </a:r>
            <a:r>
              <a:rPr lang="en-US" altLang="en-PK" dirty="0"/>
              <a:t>, and </a:t>
            </a:r>
            <a:r>
              <a:rPr lang="en-US" altLang="en-PK" b="1" dirty="0"/>
              <a:t>some </a:t>
            </a:r>
            <a:r>
              <a:rPr lang="en-US" altLang="en-PK" dirty="0"/>
              <a:t>(maybe </a:t>
            </a:r>
            <a:r>
              <a:rPr lang="en-US" altLang="en-PK" b="1" dirty="0"/>
              <a:t>none</a:t>
            </a:r>
            <a:r>
              <a:rPr lang="en-US" altLang="en-PK" dirty="0"/>
              <a:t>) of which are designated as </a:t>
            </a:r>
            <a:r>
              <a:rPr lang="en-US" altLang="en-PK" b="1" dirty="0"/>
              <a:t>final states</a:t>
            </a:r>
            <a:r>
              <a:rPr lang="en-US" altLang="en-PK" dirty="0"/>
              <a:t>.</a:t>
            </a:r>
          </a:p>
          <a:p>
            <a:pPr marL="933450" lvl="1" indent="-533400" algn="just">
              <a:buFontTx/>
              <a:buAutoNum type="arabicPeriod"/>
            </a:pPr>
            <a:r>
              <a:rPr lang="en-US" altLang="en-PK" dirty="0"/>
              <a:t> An </a:t>
            </a:r>
            <a:r>
              <a:rPr lang="en-US" altLang="en-PK" b="1" dirty="0"/>
              <a:t>alphabet </a:t>
            </a:r>
            <a:r>
              <a:rPr lang="el-GR" altLang="en-PK" b="1" dirty="0">
                <a:cs typeface="Arial" panose="020B0604020202020204" pitchFamily="34" charset="0"/>
              </a:rPr>
              <a:t>Σ</a:t>
            </a:r>
            <a:r>
              <a:rPr lang="en-US" altLang="en-PK" dirty="0"/>
              <a:t> of possible input letters.</a:t>
            </a:r>
          </a:p>
          <a:p>
            <a:pPr marL="933450" lvl="1" indent="-533400" algn="just">
              <a:buFontTx/>
              <a:buAutoNum type="arabicPeriod"/>
            </a:pPr>
            <a:r>
              <a:rPr lang="en-US" altLang="en-PK" dirty="0"/>
              <a:t>A finite set of </a:t>
            </a:r>
            <a:r>
              <a:rPr lang="en-US" altLang="en-PK" b="1" dirty="0"/>
              <a:t>transitions </a:t>
            </a:r>
            <a:r>
              <a:rPr lang="en-US" altLang="en-PK" dirty="0"/>
              <a:t>that tell for each state and for each letter of the input alphabet which state to go next.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7075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8CF-7FCE-4C38-AACE-F2D48D9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How Does a Finite Automaton work?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B7E1-8BEA-4468-9AEA-2F40865C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PK" sz="2000" dirty="0"/>
              <a:t>It works by being presented with an input string of letters that it reads letter by letter starting from the leftmost letter.</a:t>
            </a:r>
          </a:p>
          <a:p>
            <a:pPr algn="just">
              <a:lnSpc>
                <a:spcPct val="90000"/>
              </a:lnSpc>
            </a:pPr>
            <a:endParaRPr lang="en-US" altLang="en-PK" sz="2000" dirty="0"/>
          </a:p>
          <a:p>
            <a:pPr algn="just">
              <a:lnSpc>
                <a:spcPct val="90000"/>
              </a:lnSpc>
            </a:pPr>
            <a:r>
              <a:rPr lang="en-US" altLang="en-PK" sz="2000" dirty="0"/>
              <a:t>Beginning at the start state, the letters determine a sequence of states.</a:t>
            </a:r>
          </a:p>
          <a:p>
            <a:pPr algn="just">
              <a:lnSpc>
                <a:spcPct val="90000"/>
              </a:lnSpc>
            </a:pPr>
            <a:endParaRPr lang="en-US" altLang="en-PK" sz="2000" dirty="0"/>
          </a:p>
          <a:p>
            <a:pPr algn="just">
              <a:lnSpc>
                <a:spcPct val="90000"/>
              </a:lnSpc>
            </a:pPr>
            <a:r>
              <a:rPr lang="en-US" altLang="en-PK" sz="2000" dirty="0"/>
              <a:t>This sequence ends when the last input letter has been read</a:t>
            </a:r>
          </a:p>
          <a:p>
            <a:pPr algn="just">
              <a:lnSpc>
                <a:spcPct val="90000"/>
              </a:lnSpc>
            </a:pPr>
            <a:endParaRPr lang="en-US" altLang="en-PK" sz="2000" dirty="0"/>
          </a:p>
          <a:p>
            <a:pPr algn="just">
              <a:lnSpc>
                <a:spcPct val="90000"/>
              </a:lnSpc>
            </a:pPr>
            <a:r>
              <a:rPr lang="en-US" altLang="en-PK" sz="2000" dirty="0"/>
              <a:t>We will use the term FA for the phrase “finite automaton”.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684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9F55-D9AC-41BD-B2EC-61365776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Abstract definition of FA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633A-5491-4E5A-B343-6A0D636B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2202"/>
            <a:ext cx="7693025" cy="4104859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altLang="en-PK" sz="2400" dirty="0"/>
              <a:t>A finite set of states Q = {q</a:t>
            </a:r>
            <a:r>
              <a:rPr lang="en-US" altLang="en-PK" sz="2400" baseline="-25000" dirty="0"/>
              <a:t>0</a:t>
            </a:r>
            <a:r>
              <a:rPr lang="en-US" altLang="en-PK" sz="2400" dirty="0"/>
              <a:t>, q</a:t>
            </a:r>
            <a:r>
              <a:rPr lang="en-US" altLang="en-PK" sz="2400" baseline="-25000" dirty="0"/>
              <a:t>1</a:t>
            </a:r>
            <a:r>
              <a:rPr lang="en-US" altLang="en-PK" sz="2400" dirty="0"/>
              <a:t>, q</a:t>
            </a:r>
            <a:r>
              <a:rPr lang="en-US" altLang="en-PK" sz="2400" baseline="-25000" dirty="0"/>
              <a:t>2</a:t>
            </a:r>
            <a:r>
              <a:rPr lang="en-US" altLang="en-PK" sz="2400" dirty="0"/>
              <a:t> q</a:t>
            </a:r>
            <a:r>
              <a:rPr lang="en-US" altLang="en-PK" sz="2400" baseline="-25000" dirty="0"/>
              <a:t>3</a:t>
            </a:r>
            <a:r>
              <a:rPr lang="en-US" altLang="en-PK" sz="2400" dirty="0"/>
              <a:t> …} of which q</a:t>
            </a:r>
            <a:r>
              <a:rPr lang="en-US" altLang="en-PK" sz="2400" baseline="-25000" dirty="0"/>
              <a:t>0</a:t>
            </a:r>
            <a:r>
              <a:rPr lang="en-US" altLang="en-PK" sz="2400" dirty="0"/>
              <a:t> is start state.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endParaRPr lang="en-US" altLang="en-PK" sz="2400" dirty="0"/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altLang="en-PK" sz="2400" dirty="0"/>
              <a:t>A subset of Q called final state (s).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endParaRPr lang="en-US" altLang="en-PK" sz="2400" dirty="0"/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altLang="en-PK" sz="2400" dirty="0"/>
              <a:t>An alphabet </a:t>
            </a:r>
            <a:r>
              <a:rPr lang="en-US" altLang="en-PK" sz="2400" dirty="0">
                <a:cs typeface="Arial" panose="020B0604020202020204" pitchFamily="34" charset="0"/>
              </a:rPr>
              <a:t>∑ = { x</a:t>
            </a:r>
            <a:r>
              <a:rPr lang="en-US" altLang="en-PK" sz="2400" baseline="-25000" dirty="0">
                <a:cs typeface="Arial" panose="020B0604020202020204" pitchFamily="34" charset="0"/>
              </a:rPr>
              <a:t>1</a:t>
            </a:r>
            <a:r>
              <a:rPr lang="en-US" altLang="en-PK" sz="2400" dirty="0">
                <a:cs typeface="Arial" panose="020B0604020202020204" pitchFamily="34" charset="0"/>
              </a:rPr>
              <a:t>, x</a:t>
            </a:r>
            <a:r>
              <a:rPr lang="en-US" altLang="en-PK" sz="2400" baseline="-25000" dirty="0">
                <a:cs typeface="Arial" panose="020B0604020202020204" pitchFamily="34" charset="0"/>
              </a:rPr>
              <a:t>2</a:t>
            </a:r>
            <a:r>
              <a:rPr lang="en-US" altLang="en-PK" sz="2400" dirty="0">
                <a:cs typeface="Arial" panose="020B0604020202020204" pitchFamily="34" charset="0"/>
              </a:rPr>
              <a:t>, x</a:t>
            </a:r>
            <a:r>
              <a:rPr lang="en-US" altLang="en-PK" sz="2400" baseline="-25000" dirty="0">
                <a:cs typeface="Arial" panose="020B0604020202020204" pitchFamily="34" charset="0"/>
              </a:rPr>
              <a:t>3</a:t>
            </a:r>
            <a:r>
              <a:rPr lang="en-US" altLang="en-PK" sz="2400" dirty="0">
                <a:cs typeface="Arial" panose="020B0604020202020204" pitchFamily="34" charset="0"/>
              </a:rPr>
              <a:t>, …}.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endParaRPr lang="en-US" altLang="en-PK" sz="2400" dirty="0">
              <a:cs typeface="Arial" panose="020B0604020202020204" pitchFamily="34" charset="0"/>
            </a:endParaRP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altLang="en-PK" sz="2400" dirty="0">
                <a:cs typeface="Arial" panose="020B0604020202020204" pitchFamily="34" charset="0"/>
              </a:rPr>
              <a:t>A transition function </a:t>
            </a:r>
            <a:r>
              <a:rPr lang="el-GR" altLang="en-PK" sz="2400" dirty="0">
                <a:cs typeface="Arial" panose="020B0604020202020204" pitchFamily="34" charset="0"/>
              </a:rPr>
              <a:t>δ</a:t>
            </a:r>
            <a:r>
              <a:rPr lang="en-US" altLang="en-PK" sz="2400" dirty="0">
                <a:cs typeface="Arial" panose="020B0604020202020204" pitchFamily="34" charset="0"/>
              </a:rPr>
              <a:t> associating each pair of state and letter with a state:</a:t>
            </a:r>
          </a:p>
          <a:p>
            <a:pPr marL="533400" indent="-533400" algn="just">
              <a:lnSpc>
                <a:spcPct val="90000"/>
              </a:lnSpc>
              <a:buNone/>
            </a:pPr>
            <a:r>
              <a:rPr lang="en-US" altLang="en-PK" sz="2400" dirty="0">
                <a:cs typeface="Arial" panose="020B0604020202020204" pitchFamily="34" charset="0"/>
              </a:rPr>
              <a:t>		 </a:t>
            </a:r>
            <a:r>
              <a:rPr lang="el-GR" altLang="en-PK" sz="2400" dirty="0">
                <a:cs typeface="Arial" panose="020B0604020202020204" pitchFamily="34" charset="0"/>
              </a:rPr>
              <a:t>δ</a:t>
            </a:r>
            <a:r>
              <a:rPr lang="en-US" altLang="en-PK" sz="2400" dirty="0">
                <a:cs typeface="Arial" panose="020B0604020202020204" pitchFamily="34" charset="0"/>
              </a:rPr>
              <a:t>(</a:t>
            </a:r>
            <a:r>
              <a:rPr lang="en-US" altLang="en-PK" sz="2400" dirty="0" err="1">
                <a:cs typeface="Arial" panose="020B0604020202020204" pitchFamily="34" charset="0"/>
              </a:rPr>
              <a:t>q,x</a:t>
            </a:r>
            <a:r>
              <a:rPr lang="en-US" altLang="en-PK" sz="2400" baseline="-25000" dirty="0" err="1">
                <a:cs typeface="Arial" panose="020B0604020202020204" pitchFamily="34" charset="0"/>
              </a:rPr>
              <a:t>j</a:t>
            </a:r>
            <a:r>
              <a:rPr lang="en-US" altLang="en-PK" sz="2400" dirty="0">
                <a:cs typeface="Arial" panose="020B0604020202020204" pitchFamily="34" charset="0"/>
              </a:rPr>
              <a:t>)</a:t>
            </a:r>
            <a:endParaRPr lang="el-GR" altLang="en-PK" sz="2400" baseline="-250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2801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</TotalTime>
  <Words>596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Times New Roman</vt:lpstr>
      <vt:lpstr>Wingdings</vt:lpstr>
      <vt:lpstr>Theme1</vt:lpstr>
      <vt:lpstr>Automata Theory Lecture: 5 How to Define Languages RE &amp; DFA</vt:lpstr>
      <vt:lpstr>Regular Expression</vt:lpstr>
      <vt:lpstr>Regular Expression</vt:lpstr>
      <vt:lpstr>Regular Expression</vt:lpstr>
      <vt:lpstr>Regular Expression</vt:lpstr>
      <vt:lpstr>Regular Expression</vt:lpstr>
      <vt:lpstr>What is DFA</vt:lpstr>
      <vt:lpstr>How Does a Finite Automaton work?</vt:lpstr>
      <vt:lpstr>Abstract definition of FA</vt:lpstr>
      <vt:lpstr>Example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Quiz (Your Turn)</vt:lpstr>
      <vt:lpstr>Solution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Lecture: 5 How to Define Languages RE &amp; DFA</dc:title>
  <dc:creator>Moorche</dc:creator>
  <cp:lastModifiedBy>Moorche</cp:lastModifiedBy>
  <cp:revision>3</cp:revision>
  <dcterms:created xsi:type="dcterms:W3CDTF">2022-09-27T02:50:28Z</dcterms:created>
  <dcterms:modified xsi:type="dcterms:W3CDTF">2022-09-27T04:05:56Z</dcterms:modified>
</cp:coreProperties>
</file>