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13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fld id="{449FEBA2-B291-4A89-A62A-0D06A9E697C2}" type="datetimeFigureOut">
              <a:rPr lang="en-US" smtClean="0"/>
              <a:t>10/7/2022</a:t>
            </a:fld>
            <a:endParaRPr lang="en-US"/>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endParaRPr lang="en-US"/>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2" y="6248400"/>
            <a:ext cx="587375" cy="488950"/>
          </a:xfrm>
        </p:spPr>
        <p:txBody>
          <a:bodyPr anchorCtr="0"/>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6510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424807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4"/>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4"/>
            <a:ext cx="57912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3828751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2" y="2362204"/>
            <a:ext cx="7693025" cy="3724275"/>
          </a:xfrm>
        </p:spPr>
        <p:txBody>
          <a:bodyPr/>
          <a:lstStyle/>
          <a:p>
            <a:pPr lvl="0"/>
            <a:r>
              <a:rPr lang="en-US" noProof="0" smtClean="0"/>
              <a:t>Click icon to add table</a:t>
            </a:r>
            <a:endParaRPr lang="en-US" noProof="0"/>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409281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p:cNvGrpSpPr>
            <a:grpSpLocks/>
          </p:cNvGrpSpPr>
          <p:nvPr/>
        </p:nvGrpSpPr>
        <p:grpSpPr bwMode="auto">
          <a:xfrm>
            <a:off x="-9525" y="-20638"/>
            <a:ext cx="9153525" cy="6878638"/>
            <a:chOff x="-6" y="-13"/>
            <a:chExt cx="5766" cy="4333"/>
          </a:xfrm>
        </p:grpSpPr>
        <p:sp>
          <p:nvSpPr>
            <p:cNvPr id="5" name="Rectangle 1027"/>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Freeform 1028"/>
            <p:cNvSpPr>
              <a:spLocks/>
            </p:cNvSpPr>
            <p:nvPr/>
          </p:nvSpPr>
          <p:spPr bwMode="white">
            <a:xfrm>
              <a:off x="-6" y="2828"/>
              <a:ext cx="3625" cy="1492"/>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7" name="Freeform 1029"/>
            <p:cNvSpPr>
              <a:spLocks/>
            </p:cNvSpPr>
            <p:nvPr/>
          </p:nvSpPr>
          <p:spPr bwMode="white">
            <a:xfrm>
              <a:off x="0" y="2405"/>
              <a:ext cx="5143" cy="1902"/>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8" name="Freeform 1030"/>
            <p:cNvSpPr>
              <a:spLocks/>
            </p:cNvSpPr>
            <p:nvPr/>
          </p:nvSpPr>
          <p:spPr bwMode="white">
            <a:xfrm>
              <a:off x="0" y="1982"/>
              <a:ext cx="5760" cy="2325"/>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9" name="Freeform 1031"/>
            <p:cNvSpPr>
              <a:spLocks/>
            </p:cNvSpPr>
            <p:nvPr/>
          </p:nvSpPr>
          <p:spPr bwMode="white">
            <a:xfrm>
              <a:off x="0" y="1550"/>
              <a:ext cx="5760" cy="1573"/>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0" name="Freeform 1032"/>
            <p:cNvSpPr>
              <a:spLocks/>
            </p:cNvSpPr>
            <p:nvPr/>
          </p:nvSpPr>
          <p:spPr bwMode="white">
            <a:xfrm>
              <a:off x="0" y="1130"/>
              <a:ext cx="5760" cy="970"/>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1" name="Freeform 1033"/>
            <p:cNvSpPr>
              <a:spLocks/>
            </p:cNvSpPr>
            <p:nvPr/>
          </p:nvSpPr>
          <p:spPr bwMode="white">
            <a:xfrm>
              <a:off x="0" y="-13"/>
              <a:ext cx="5760" cy="106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2" name="Freeform 1034"/>
            <p:cNvSpPr>
              <a:spLocks/>
            </p:cNvSpPr>
            <p:nvPr/>
          </p:nvSpPr>
          <p:spPr bwMode="white">
            <a:xfrm>
              <a:off x="0" y="-13"/>
              <a:ext cx="5284" cy="673"/>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3" name="Freeform 1035"/>
            <p:cNvSpPr>
              <a:spLocks/>
            </p:cNvSpPr>
            <p:nvPr/>
          </p:nvSpPr>
          <p:spPr bwMode="white">
            <a:xfrm>
              <a:off x="0" y="-13"/>
              <a:ext cx="2884" cy="28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grpSp>
      <p:sp>
        <p:nvSpPr>
          <p:cNvPr id="4108" name="Rectangle 1036"/>
          <p:cNvSpPr>
            <a:spLocks noGrp="1" noChangeArrowheads="1"/>
          </p:cNvSpPr>
          <p:nvPr>
            <p:ph type="ctrTitle" sz="quarter"/>
          </p:nvPr>
        </p:nvSpPr>
        <p:spPr>
          <a:xfrm>
            <a:off x="685800" y="2057400"/>
            <a:ext cx="7772400" cy="1143000"/>
          </a:xfrm>
        </p:spPr>
        <p:txBody>
          <a:bodyPr/>
          <a:lstStyle>
            <a:lvl1pPr>
              <a:defRPr/>
            </a:lvl1pPr>
          </a:lstStyle>
          <a:p>
            <a:r>
              <a:rPr lang="en-US" smtClean="0"/>
              <a:t>Click to edit Master title style</a:t>
            </a:r>
            <a:endParaRPr lang="en-GB"/>
          </a:p>
        </p:txBody>
      </p:sp>
      <p:sp>
        <p:nvSpPr>
          <p:cNvPr id="4109" name="Rectangle 103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GB"/>
          </a:p>
        </p:txBody>
      </p:sp>
      <p:sp>
        <p:nvSpPr>
          <p:cNvPr id="14" name="Rectangle 1038"/>
          <p:cNvSpPr>
            <a:spLocks noGrp="1" noChangeArrowheads="1"/>
          </p:cNvSpPr>
          <p:nvPr>
            <p:ph type="dt" sz="quarter" idx="10"/>
          </p:nvPr>
        </p:nvSpPr>
        <p:spPr/>
        <p:txBody>
          <a:bodyPr/>
          <a:lstStyle>
            <a:lvl1pPr>
              <a:defRPr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5" name="Rectangle 1039"/>
          <p:cNvSpPr>
            <a:spLocks noGrp="1" noChangeArrowheads="1"/>
          </p:cNvSpPr>
          <p:nvPr>
            <p:ph type="ftr" sz="quarter" idx="11"/>
          </p:nvPr>
        </p:nvSpPr>
        <p:spPr/>
        <p:txBody>
          <a:bodyPr/>
          <a:lstStyle>
            <a:lvl1pPr>
              <a:defRPr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16" name="Rectangle 1040"/>
          <p:cNvSpPr>
            <a:spLocks noGrp="1" noChangeArrowheads="1"/>
          </p:cNvSpPr>
          <p:nvPr>
            <p:ph type="sldNum" sz="quarter" idx="12"/>
          </p:nvPr>
        </p:nvSpPr>
        <p:spPr/>
        <p:txBody>
          <a:bodyPr/>
          <a:lstStyle>
            <a:lvl1pPr>
              <a:defRPr smtClean="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60645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16089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325984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7"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560388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8"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9"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1485383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4"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1807423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4"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9990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2580283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7"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3207680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7"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457421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125934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5" name="Rectangle 1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6" name="Rectangle 1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35930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endParaRPr lang="en-US"/>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260085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2" y="2362204"/>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4" y="2362204"/>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endParaRPr lang="en-US"/>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58103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endParaRPr lang="en-US"/>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328906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endParaRPr lang="en-US"/>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98660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endParaRPr lang="en-US"/>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275786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endParaRPr lang="en-US"/>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392363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fld id="{449FEBA2-B291-4A89-A62A-0D06A9E697C2}" type="datetimeFigureOut">
              <a:rPr lang="en-US" smtClean="0"/>
              <a:t>10/7/2022</a:t>
            </a:fld>
            <a:endParaRPr lang="en-US"/>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endParaRPr lang="en-US"/>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294640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smtClean="0"/>
              <a:t>Click to edit Master title style</a:t>
            </a:r>
            <a:endParaRPr lang="en-US" altLang="en-PK"/>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2" y="2362204"/>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2" y="6248404"/>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fld id="{449FEBA2-B291-4A89-A62A-0D06A9E697C2}" type="datetimeFigureOut">
              <a:rPr lang="en-US" smtClean="0"/>
              <a:t>10/7/2022</a:t>
            </a:fld>
            <a:endParaRPr lang="en-US"/>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4"/>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endParaRPr lang="en-US"/>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40"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FAFB8236-A90A-4C34-A19F-124B1C50DB3B}" type="slidenum">
              <a:rPr lang="en-US" smtClean="0"/>
              <a:t>‹#›</a:t>
            </a:fld>
            <a:endParaRPr lang="en-US"/>
          </a:p>
        </p:txBody>
      </p:sp>
    </p:spTree>
    <p:extLst>
      <p:ext uri="{BB962C8B-B14F-4D97-AF65-F5344CB8AC3E}">
        <p14:creationId xmlns:p14="http://schemas.microsoft.com/office/powerpoint/2010/main" val="3361718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9525" y="-20638"/>
            <a:ext cx="9153525" cy="6878638"/>
            <a:chOff x="-6" y="-13"/>
            <a:chExt cx="5766" cy="4333"/>
          </a:xfrm>
        </p:grpSpPr>
        <p:sp>
          <p:nvSpPr>
            <p:cNvPr id="3075" name="Rectangle 3"/>
            <p:cNvSpPr>
              <a:spLocks noChangeArrowheads="1"/>
            </p:cNvSpPr>
            <p:nvPr/>
          </p:nvSpPr>
          <p:spPr bwMode="invGray">
            <a:xfrm>
              <a:off x="5549" y="0"/>
              <a:ext cx="211" cy="432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76" name="Freeform 4"/>
            <p:cNvSpPr>
              <a:spLocks/>
            </p:cNvSpPr>
            <p:nvPr/>
          </p:nvSpPr>
          <p:spPr bwMode="white">
            <a:xfrm>
              <a:off x="-6" y="2828"/>
              <a:ext cx="3625" cy="1492"/>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77" name="Freeform 5"/>
            <p:cNvSpPr>
              <a:spLocks/>
            </p:cNvSpPr>
            <p:nvPr/>
          </p:nvSpPr>
          <p:spPr bwMode="white">
            <a:xfrm>
              <a:off x="0" y="2405"/>
              <a:ext cx="5143" cy="1902"/>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78" name="Freeform 6"/>
            <p:cNvSpPr>
              <a:spLocks/>
            </p:cNvSpPr>
            <p:nvPr/>
          </p:nvSpPr>
          <p:spPr bwMode="white">
            <a:xfrm>
              <a:off x="0" y="1982"/>
              <a:ext cx="5760" cy="2325"/>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79" name="Freeform 7"/>
            <p:cNvSpPr>
              <a:spLocks/>
            </p:cNvSpPr>
            <p:nvPr/>
          </p:nvSpPr>
          <p:spPr bwMode="white">
            <a:xfrm>
              <a:off x="0" y="1550"/>
              <a:ext cx="5760" cy="1573"/>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80" name="Freeform 8"/>
            <p:cNvSpPr>
              <a:spLocks/>
            </p:cNvSpPr>
            <p:nvPr/>
          </p:nvSpPr>
          <p:spPr bwMode="white">
            <a:xfrm>
              <a:off x="0" y="1130"/>
              <a:ext cx="5760" cy="970"/>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81" name="Freeform 9"/>
            <p:cNvSpPr>
              <a:spLocks/>
            </p:cNvSpPr>
            <p:nvPr/>
          </p:nvSpPr>
          <p:spPr bwMode="white">
            <a:xfrm>
              <a:off x="0" y="-13"/>
              <a:ext cx="5760" cy="106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82" name="Freeform 10"/>
            <p:cNvSpPr>
              <a:spLocks/>
            </p:cNvSpPr>
            <p:nvPr/>
          </p:nvSpPr>
          <p:spPr bwMode="white">
            <a:xfrm>
              <a:off x="0" y="-13"/>
              <a:ext cx="5284" cy="673"/>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83" name="Freeform 11"/>
            <p:cNvSpPr>
              <a:spLocks/>
            </p:cNvSpPr>
            <p:nvPr/>
          </p:nvSpPr>
          <p:spPr bwMode="white">
            <a:xfrm>
              <a:off x="0" y="-13"/>
              <a:ext cx="2884" cy="28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imes New Roman"/>
                <a:ea typeface="+mn-ea"/>
                <a:cs typeface="+mn-cs"/>
              </a:endParaRPr>
            </a:p>
          </p:txBody>
        </p:sp>
      </p:grpSp>
      <p:sp>
        <p:nvSpPr>
          <p:cNvPr id="1027" name="Rectangle 1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8"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667EC86-BC9B-4070-966E-34804E5248DF}" type="datetimeFigureOut">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10/7/2022</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0C97C8-B635-47F3-95CC-8C0017F8243A}" type="slidenum">
              <a:rPr kumimoji="0" lang="en-US" sz="1400" b="0" i="0" u="none" strike="noStrike" kern="1200" cap="none" spc="0" normalizeH="0" baseline="0" noProof="0" smtClean="0">
                <a:ln>
                  <a:noFill/>
                </a:ln>
                <a:solidFill>
                  <a:srgbClr val="FFFFFF"/>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2055407819"/>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051176"/>
            <a:ext cx="4775200" cy="1822450"/>
          </a:xfrm>
        </p:spPr>
        <p:txBody>
          <a:bodyPr/>
          <a:lstStyle/>
          <a:p>
            <a:r>
              <a:rPr lang="en-US" sz="3200" dirty="0" err="1">
                <a:solidFill>
                  <a:srgbClr val="FF0000"/>
                </a:solidFill>
              </a:rPr>
              <a:t>Farhad</a:t>
            </a:r>
            <a:r>
              <a:rPr lang="en-US" sz="3200" dirty="0">
                <a:solidFill>
                  <a:srgbClr val="FF0000"/>
                </a:solidFill>
              </a:rPr>
              <a:t> Muhammad </a:t>
            </a:r>
            <a:r>
              <a:rPr lang="en-US" sz="3200" dirty="0" err="1">
                <a:solidFill>
                  <a:srgbClr val="FF0000"/>
                </a:solidFill>
              </a:rPr>
              <a:t>Riaz</a:t>
            </a:r>
            <a:endParaRPr lang="en-US" sz="3200" dirty="0">
              <a:solidFill>
                <a:srgbClr val="FF0000"/>
              </a:solidFill>
            </a:endParaRPr>
          </a:p>
        </p:txBody>
      </p:sp>
      <p:sp>
        <p:nvSpPr>
          <p:cNvPr id="2" name="Title 1"/>
          <p:cNvSpPr>
            <a:spLocks noGrp="1"/>
          </p:cNvSpPr>
          <p:nvPr>
            <p:ph type="ctrTitle" sz="quarter"/>
          </p:nvPr>
        </p:nvSpPr>
        <p:spPr/>
        <p:txBody>
          <a:bodyPr/>
          <a:lstStyle/>
          <a:p>
            <a:r>
              <a:rPr lang="en-US" dirty="0">
                <a:latin typeface="Arial Rounded MT Bold" panose="020F0704030504030204" pitchFamily="34" charset="0"/>
              </a:rPr>
              <a:t>Automata Theory</a:t>
            </a:r>
            <a:r>
              <a:rPr lang="en-US" sz="5400" dirty="0"/>
              <a:t/>
            </a:r>
            <a:br>
              <a:rPr lang="en-US" sz="5400" dirty="0"/>
            </a:br>
            <a:r>
              <a:rPr lang="en-US" sz="4000" dirty="0">
                <a:solidFill>
                  <a:srgbClr val="7030A0"/>
                </a:solidFill>
                <a:latin typeface="+mn-lt"/>
              </a:rPr>
              <a:t>Lecture: </a:t>
            </a:r>
            <a:r>
              <a:rPr lang="en-US" sz="4000" dirty="0" smtClean="0">
                <a:solidFill>
                  <a:srgbClr val="7030A0"/>
                </a:solidFill>
                <a:latin typeface="+mn-lt"/>
              </a:rPr>
              <a:t>8</a:t>
            </a:r>
            <a:r>
              <a:rPr lang="en-US" sz="4000" dirty="0">
                <a:solidFill>
                  <a:srgbClr val="7030A0"/>
                </a:solidFill>
                <a:latin typeface="+mn-lt"/>
              </a:rPr>
              <a:t/>
            </a:r>
            <a:br>
              <a:rPr lang="en-US" sz="4000" dirty="0">
                <a:solidFill>
                  <a:srgbClr val="7030A0"/>
                </a:solidFill>
                <a:latin typeface="+mn-lt"/>
              </a:rPr>
            </a:br>
            <a:r>
              <a:rPr lang="en-US" sz="2400" dirty="0" smtClean="0">
                <a:solidFill>
                  <a:srgbClr val="7030A0"/>
                </a:solidFill>
                <a:latin typeface="+mn-lt"/>
              </a:rPr>
              <a:t>GTG &amp; NFA</a:t>
            </a:r>
            <a:endParaRPr lang="en-US" sz="2400" dirty="0">
              <a:solidFill>
                <a:srgbClr val="7030A0"/>
              </a:solidFill>
              <a:latin typeface="+mn-lt"/>
            </a:endParaRPr>
          </a:p>
        </p:txBody>
      </p:sp>
      <p:pic>
        <p:nvPicPr>
          <p:cNvPr id="4" name="Picture 2" descr="NUML Logo PNG Vector (EPS) Free Download">
            <a:extLst>
              <a:ext uri="{FF2B5EF4-FFF2-40B4-BE49-F238E27FC236}">
                <a16:creationId xmlns:a16="http://schemas.microsoft.com/office/drawing/2014/main" id="{4DFDD608-FADE-4BDA-85AD-75499383B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4" y="1050131"/>
            <a:ext cx="1927513"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847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1:</a:t>
            </a:r>
            <a:endParaRPr lang="en-US" dirty="0"/>
          </a:p>
        </p:txBody>
      </p:sp>
      <p:sp>
        <p:nvSpPr>
          <p:cNvPr id="3" name="Content Placeholder 2"/>
          <p:cNvSpPr>
            <a:spLocks noGrp="1"/>
          </p:cNvSpPr>
          <p:nvPr>
            <p:ph idx="1"/>
          </p:nvPr>
        </p:nvSpPr>
        <p:spPr/>
        <p:txBody>
          <a:bodyPr/>
          <a:lstStyle/>
          <a:p>
            <a:r>
              <a:rPr lang="en-US" sz="2800" dirty="0" smtClean="0"/>
              <a:t>Since an NFA can be considered to be a TG as well, so a RE corresponding to the given NFA can be determined (using </a:t>
            </a:r>
            <a:r>
              <a:rPr lang="en-US" sz="2800" dirty="0" err="1" smtClean="0"/>
              <a:t>Kleene’s</a:t>
            </a:r>
            <a:r>
              <a:rPr lang="en-US" sz="2800" dirty="0" smtClean="0"/>
              <a:t> theorem). Again using the methods discussed in the proof of </a:t>
            </a:r>
            <a:r>
              <a:rPr lang="en-US" sz="2800" dirty="0" err="1" smtClean="0"/>
              <a:t>Kleene’s</a:t>
            </a:r>
            <a:r>
              <a:rPr lang="en-US" sz="2800" dirty="0" smtClean="0"/>
              <a:t> theorem, an FA can be built corresponding to that RE. Hence for a given NFA, an FA can be built equivalent to the NFA. Examples have, indirectly, been discussed earlier.</a:t>
            </a:r>
            <a:endParaRPr lang="en-US" sz="2800" dirty="0"/>
          </a:p>
        </p:txBody>
      </p:sp>
    </p:spTree>
    <p:extLst>
      <p:ext uri="{BB962C8B-B14F-4D97-AF65-F5344CB8AC3E}">
        <p14:creationId xmlns:p14="http://schemas.microsoft.com/office/powerpoint/2010/main" val="414926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2:</a:t>
            </a:r>
            <a:endParaRPr lang="en-US" dirty="0"/>
          </a:p>
        </p:txBody>
      </p:sp>
      <p:sp>
        <p:nvSpPr>
          <p:cNvPr id="3" name="Content Placeholder 2"/>
          <p:cNvSpPr>
            <a:spLocks noGrp="1"/>
          </p:cNvSpPr>
          <p:nvPr>
            <p:ph idx="1"/>
          </p:nvPr>
        </p:nvSpPr>
        <p:spPr>
          <a:xfrm>
            <a:off x="685800" y="1981200"/>
            <a:ext cx="7772400" cy="4419600"/>
          </a:xfrm>
        </p:spPr>
        <p:txBody>
          <a:bodyPr/>
          <a:lstStyle/>
          <a:p>
            <a:r>
              <a:rPr lang="en-US" sz="2800" dirty="0" smtClean="0"/>
              <a:t>Since in an NFA, there may be more than one transition for a certain letter and there may not be any transition for certain letter, so starting from the initial state corresponding to the initial state of given NFA, the transition diagram of the corresponding FA, can be built introducing an empty state for a letter having no transition at certain state and a state corresponding to the combination of states, for a letter having more than one transitions. Following are the examples</a:t>
            </a:r>
            <a:endParaRPr lang="en-US" sz="2800" dirty="0"/>
          </a:p>
        </p:txBody>
      </p:sp>
    </p:spTree>
    <p:extLst>
      <p:ext uri="{BB962C8B-B14F-4D97-AF65-F5344CB8AC3E}">
        <p14:creationId xmlns:p14="http://schemas.microsoft.com/office/powerpoint/2010/main" val="398519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981200"/>
            <a:ext cx="7924800" cy="4419601"/>
          </a:xfrm>
          <a:prstGeom prst="rect">
            <a:avLst/>
          </a:prstGeom>
          <a:noFill/>
          <a:ln w="9525">
            <a:noFill/>
            <a:miter lim="800000"/>
            <a:headEnd/>
            <a:tailEnd/>
          </a:ln>
          <a:effectLst/>
        </p:spPr>
      </p:pic>
    </p:spTree>
    <p:extLst>
      <p:ext uri="{BB962C8B-B14F-4D97-AF65-F5344CB8AC3E}">
        <p14:creationId xmlns:p14="http://schemas.microsoft.com/office/powerpoint/2010/main" val="102163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981201"/>
            <a:ext cx="7772399" cy="4495800"/>
          </a:xfrm>
          <a:prstGeom prst="rect">
            <a:avLst/>
          </a:prstGeom>
          <a:noFill/>
          <a:ln w="9525">
            <a:noFill/>
            <a:miter lim="800000"/>
            <a:headEnd/>
            <a:tailEnd/>
          </a:ln>
          <a:effectLst/>
        </p:spPr>
      </p:pic>
    </p:spTree>
    <p:extLst>
      <p:ext uri="{BB962C8B-B14F-4D97-AF65-F5344CB8AC3E}">
        <p14:creationId xmlns:p14="http://schemas.microsoft.com/office/powerpoint/2010/main" val="20593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85800" y="2057400"/>
            <a:ext cx="7772399" cy="4419600"/>
          </a:xfrm>
          <a:prstGeom prst="rect">
            <a:avLst/>
          </a:prstGeom>
          <a:noFill/>
          <a:ln w="9525">
            <a:noFill/>
            <a:miter lim="800000"/>
            <a:headEnd/>
            <a:tailEnd/>
          </a:ln>
          <a:effectLst/>
        </p:spPr>
      </p:pic>
    </p:spTree>
    <p:extLst>
      <p:ext uri="{BB962C8B-B14F-4D97-AF65-F5344CB8AC3E}">
        <p14:creationId xmlns:p14="http://schemas.microsoft.com/office/powerpoint/2010/main" val="160590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09600" y="1981200"/>
            <a:ext cx="7772399" cy="4419600"/>
          </a:xfrm>
          <a:prstGeom prst="rect">
            <a:avLst/>
          </a:prstGeom>
          <a:noFill/>
          <a:ln w="9525">
            <a:noFill/>
            <a:miter lim="800000"/>
            <a:headEnd/>
            <a:tailEnd/>
          </a:ln>
          <a:effectLst/>
        </p:spPr>
      </p:pic>
    </p:spTree>
    <p:extLst>
      <p:ext uri="{BB962C8B-B14F-4D97-AF65-F5344CB8AC3E}">
        <p14:creationId xmlns:p14="http://schemas.microsoft.com/office/powerpoint/2010/main" val="124885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60893AF9-C688-487F-96CB-70D7E8450225}"/>
              </a:ext>
            </a:extLst>
          </p:cNvPr>
          <p:cNvSpPr>
            <a:spLocks noGrp="1" noChangeArrowheads="1"/>
          </p:cNvSpPr>
          <p:nvPr>
            <p:ph type="ctrTitle" sz="quarter"/>
          </p:nvPr>
        </p:nvSpPr>
        <p:spPr/>
        <p:txBody>
          <a:bodyPr/>
          <a:lstStyle/>
          <a:p>
            <a:pPr eaLnBrk="1" hangingPunct="1"/>
            <a:r>
              <a:rPr lang="en-US" altLang="en-PK" b="1"/>
              <a:t>Generalized Transition Graphs (GTG)</a:t>
            </a:r>
            <a:endParaRPr lang="en-US" altLang="en-PK"/>
          </a:p>
        </p:txBody>
      </p:sp>
    </p:spTree>
    <p:extLst>
      <p:ext uri="{BB962C8B-B14F-4D97-AF65-F5344CB8AC3E}">
        <p14:creationId xmlns:p14="http://schemas.microsoft.com/office/powerpoint/2010/main" val="294308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F75E2EC-299A-46D2-98AF-542815399FB8}"/>
              </a:ext>
            </a:extLst>
          </p:cNvPr>
          <p:cNvSpPr>
            <a:spLocks noGrp="1" noChangeArrowheads="1"/>
          </p:cNvSpPr>
          <p:nvPr>
            <p:ph type="title"/>
          </p:nvPr>
        </p:nvSpPr>
        <p:spPr/>
        <p:txBody>
          <a:bodyPr/>
          <a:lstStyle/>
          <a:p>
            <a:pPr eaLnBrk="1" hangingPunct="1"/>
            <a:r>
              <a:rPr lang="en-US" altLang="en-PK" sz="3200"/>
              <a:t>Definition</a:t>
            </a:r>
          </a:p>
        </p:txBody>
      </p:sp>
      <p:sp>
        <p:nvSpPr>
          <p:cNvPr id="34819" name="Rectangle 3">
            <a:extLst>
              <a:ext uri="{FF2B5EF4-FFF2-40B4-BE49-F238E27FC236}">
                <a16:creationId xmlns:a16="http://schemas.microsoft.com/office/drawing/2014/main" id="{0730A72F-53E0-4DB1-ADD0-0C54FC5E3FF0}"/>
              </a:ext>
            </a:extLst>
          </p:cNvPr>
          <p:cNvSpPr>
            <a:spLocks noGrp="1" noChangeArrowheads="1"/>
          </p:cNvSpPr>
          <p:nvPr>
            <p:ph idx="1"/>
          </p:nvPr>
        </p:nvSpPr>
        <p:spPr/>
        <p:txBody>
          <a:bodyPr/>
          <a:lstStyle/>
          <a:p>
            <a:pPr marL="533400" indent="-533400" algn="just">
              <a:buNone/>
            </a:pPr>
            <a:r>
              <a:rPr lang="en-US" altLang="en-PK" dirty="0"/>
              <a:t>A </a:t>
            </a:r>
            <a:r>
              <a:rPr lang="en-US" altLang="en-PK" b="1" dirty="0"/>
              <a:t>generalized transition graph (GTG) </a:t>
            </a:r>
            <a:r>
              <a:rPr lang="en-US" altLang="en-PK" dirty="0"/>
              <a:t>is a collection of three things:</a:t>
            </a:r>
          </a:p>
          <a:p>
            <a:pPr marL="533400" indent="-533400" algn="just">
              <a:buFontTx/>
              <a:buAutoNum type="arabicPeriod"/>
            </a:pPr>
            <a:r>
              <a:rPr lang="en-US" altLang="en-PK" sz="2400" dirty="0"/>
              <a:t>A finite set of states, of which at least one is a start state and some (maybe none) are final states.</a:t>
            </a:r>
          </a:p>
          <a:p>
            <a:pPr marL="533400" indent="-533400" algn="just">
              <a:buFontTx/>
              <a:buAutoNum type="arabicPeriod"/>
            </a:pPr>
            <a:r>
              <a:rPr lang="en-US" altLang="en-PK" sz="2400" dirty="0"/>
              <a:t>An alphabet </a:t>
            </a:r>
            <a:r>
              <a:rPr lang="en-US" altLang="en-PK" sz="2400" dirty="0">
                <a:cs typeface="Arial" panose="020B0604020202020204" pitchFamily="34" charset="0"/>
              </a:rPr>
              <a:t>∑</a:t>
            </a:r>
            <a:r>
              <a:rPr lang="en-US" altLang="en-PK" sz="2400" dirty="0"/>
              <a:t> of input letters.</a:t>
            </a:r>
          </a:p>
          <a:p>
            <a:pPr marL="533400" indent="-533400" algn="just">
              <a:buFontTx/>
              <a:buAutoNum type="arabicPeriod"/>
            </a:pPr>
            <a:r>
              <a:rPr lang="en-US" altLang="en-PK" sz="2400" dirty="0"/>
              <a:t>Directed edges connecting some pairs of states, each labeled with a regular expression.</a:t>
            </a:r>
          </a:p>
        </p:txBody>
      </p:sp>
      <p:sp>
        <p:nvSpPr>
          <p:cNvPr id="34820" name="Slide Number Placeholder 5">
            <a:extLst>
              <a:ext uri="{FF2B5EF4-FFF2-40B4-BE49-F238E27FC236}">
                <a16:creationId xmlns:a16="http://schemas.microsoft.com/office/drawing/2014/main" id="{A1496B80-68F0-4000-8FD6-D4C4893F6CF7}"/>
              </a:ext>
            </a:extLst>
          </p:cNvPr>
          <p:cNvSpPr>
            <a:spLocks noGrp="1"/>
          </p:cNvSpPr>
          <p:nvPr>
            <p:ph type="sldNum" sz="quarter" idx="12"/>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E19695EA-6888-41F9-8B30-364292C424DB}" type="slidenum">
              <a:rPr lang="en-US" altLang="en-PK"/>
              <a:pPr eaLnBrk="1" hangingPunct="1"/>
              <a:t>3</a:t>
            </a:fld>
            <a:endParaRPr lang="en-US" altLang="en-PK"/>
          </a:p>
        </p:txBody>
      </p:sp>
    </p:spTree>
    <p:extLst>
      <p:ext uri="{BB962C8B-B14F-4D97-AF65-F5344CB8AC3E}">
        <p14:creationId xmlns:p14="http://schemas.microsoft.com/office/powerpoint/2010/main" val="409214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3233934-7660-4696-A351-0656DA4CC6A5}"/>
              </a:ext>
            </a:extLst>
          </p:cNvPr>
          <p:cNvSpPr>
            <a:spLocks noGrp="1" noChangeArrowheads="1"/>
          </p:cNvSpPr>
          <p:nvPr>
            <p:ph type="title"/>
          </p:nvPr>
        </p:nvSpPr>
        <p:spPr/>
        <p:txBody>
          <a:bodyPr/>
          <a:lstStyle/>
          <a:p>
            <a:pPr eaLnBrk="1" hangingPunct="1"/>
            <a:r>
              <a:rPr lang="en-US" altLang="en-PK" sz="3200"/>
              <a:t>Example</a:t>
            </a:r>
          </a:p>
        </p:txBody>
      </p:sp>
      <p:sp>
        <p:nvSpPr>
          <p:cNvPr id="35843" name="Rectangle 3">
            <a:extLst>
              <a:ext uri="{FF2B5EF4-FFF2-40B4-BE49-F238E27FC236}">
                <a16:creationId xmlns:a16="http://schemas.microsoft.com/office/drawing/2014/main" id="{1F426DA8-CAA9-4521-A4AA-F434F7634CD6}"/>
              </a:ext>
            </a:extLst>
          </p:cNvPr>
          <p:cNvSpPr>
            <a:spLocks noGrp="1" noChangeArrowheads="1"/>
          </p:cNvSpPr>
          <p:nvPr>
            <p:ph idx="1"/>
          </p:nvPr>
        </p:nvSpPr>
        <p:spPr/>
        <p:txBody>
          <a:bodyPr/>
          <a:lstStyle/>
          <a:p>
            <a:pPr algn="just" eaLnBrk="1" hangingPunct="1"/>
            <a:r>
              <a:rPr lang="en-US" altLang="en-PK" sz="2400" dirty="0"/>
              <a:t>Consider this GTG:</a:t>
            </a:r>
          </a:p>
          <a:p>
            <a:pPr algn="just" eaLnBrk="1" hangingPunct="1"/>
            <a:endParaRPr lang="en-US" altLang="en-PK" sz="2400" dirty="0"/>
          </a:p>
          <a:p>
            <a:pPr algn="just" eaLnBrk="1" hangingPunct="1"/>
            <a:endParaRPr lang="en-US" altLang="en-PK" sz="2400" dirty="0"/>
          </a:p>
          <a:p>
            <a:pPr marL="0" indent="0" algn="just">
              <a:buNone/>
            </a:pPr>
            <a:endParaRPr lang="en-US" altLang="en-PK" sz="2400" dirty="0"/>
          </a:p>
          <a:p>
            <a:pPr algn="just" eaLnBrk="1" hangingPunct="1"/>
            <a:r>
              <a:rPr lang="en-US" altLang="en-PK" sz="1800" dirty="0"/>
              <a:t>This GTG accepts all strings without a double b.</a:t>
            </a:r>
          </a:p>
          <a:p>
            <a:pPr algn="just" eaLnBrk="1" hangingPunct="1"/>
            <a:r>
              <a:rPr lang="en-US" altLang="en-PK" sz="1800" dirty="0"/>
              <a:t>Note that the word containing the single letter b can take the free ride along the </a:t>
            </a:r>
            <a:r>
              <a:rPr lang="el-GR" altLang="en-PK" sz="1800" dirty="0">
                <a:cs typeface="Arial" panose="020B0604020202020204" pitchFamily="34" charset="0"/>
              </a:rPr>
              <a:t>Λ</a:t>
            </a:r>
            <a:r>
              <a:rPr lang="en-US" altLang="en-PK" sz="1800" dirty="0"/>
              <a:t>-edge from start to middle, and then have letter b read to go to the final state.</a:t>
            </a:r>
          </a:p>
          <a:p>
            <a:pPr algn="just" eaLnBrk="1" hangingPunct="1"/>
            <a:r>
              <a:rPr lang="en-US" altLang="en-PK" sz="1800" dirty="0">
                <a:solidFill>
                  <a:srgbClr val="FF3300"/>
                </a:solidFill>
              </a:rPr>
              <a:t>Typo in textbook: The first edge should be labeled (</a:t>
            </a:r>
            <a:r>
              <a:rPr lang="en-US" altLang="en-PK" sz="1800" dirty="0" err="1">
                <a:solidFill>
                  <a:srgbClr val="FF3300"/>
                </a:solidFill>
              </a:rPr>
              <a:t>ba</a:t>
            </a:r>
            <a:r>
              <a:rPr lang="en-US" altLang="en-PK" sz="1800" dirty="0">
                <a:solidFill>
                  <a:srgbClr val="FF3300"/>
                </a:solidFill>
              </a:rPr>
              <a:t> + a)* as in the figure above, not (ab + a)*.</a:t>
            </a:r>
          </a:p>
        </p:txBody>
      </p:sp>
      <p:sp>
        <p:nvSpPr>
          <p:cNvPr id="35844" name="Slide Number Placeholder 5">
            <a:extLst>
              <a:ext uri="{FF2B5EF4-FFF2-40B4-BE49-F238E27FC236}">
                <a16:creationId xmlns:a16="http://schemas.microsoft.com/office/drawing/2014/main" id="{90C660C7-0E93-4D4B-ABC7-4E9A3AADE079}"/>
              </a:ext>
            </a:extLst>
          </p:cNvPr>
          <p:cNvSpPr>
            <a:spLocks noGrp="1"/>
          </p:cNvSpPr>
          <p:nvPr>
            <p:ph type="sldNum" sz="quarter" idx="12"/>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31080E89-8F1A-4EC9-8640-A9C651F80C5B}" type="slidenum">
              <a:rPr lang="en-US" altLang="en-PK"/>
              <a:pPr eaLnBrk="1" hangingPunct="1"/>
              <a:t>4</a:t>
            </a:fld>
            <a:endParaRPr lang="en-US" altLang="en-PK"/>
          </a:p>
        </p:txBody>
      </p:sp>
      <p:pic>
        <p:nvPicPr>
          <p:cNvPr id="35845" name="Picture 4">
            <a:extLst>
              <a:ext uri="{FF2B5EF4-FFF2-40B4-BE49-F238E27FC236}">
                <a16:creationId xmlns:a16="http://schemas.microsoft.com/office/drawing/2014/main" id="{A92F59AE-3F0E-45F2-BEEF-2D034A939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161" y="2984500"/>
            <a:ext cx="52578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1195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9515C9A-48DD-4803-816C-999FAFF4561A}"/>
              </a:ext>
            </a:extLst>
          </p:cNvPr>
          <p:cNvSpPr>
            <a:spLocks noGrp="1" noChangeArrowheads="1"/>
          </p:cNvSpPr>
          <p:nvPr>
            <p:ph type="title"/>
          </p:nvPr>
        </p:nvSpPr>
        <p:spPr/>
        <p:txBody>
          <a:bodyPr/>
          <a:lstStyle/>
          <a:p>
            <a:pPr eaLnBrk="1" hangingPunct="1"/>
            <a:endParaRPr lang="en-PK" altLang="en-PK"/>
          </a:p>
        </p:txBody>
      </p:sp>
      <p:sp>
        <p:nvSpPr>
          <p:cNvPr id="36867" name="Rectangle 3">
            <a:extLst>
              <a:ext uri="{FF2B5EF4-FFF2-40B4-BE49-F238E27FC236}">
                <a16:creationId xmlns:a16="http://schemas.microsoft.com/office/drawing/2014/main" id="{FFA09768-DDCC-473E-B2E4-9F22ACF3CD03}"/>
              </a:ext>
            </a:extLst>
          </p:cNvPr>
          <p:cNvSpPr>
            <a:spLocks noGrp="1" noChangeArrowheads="1"/>
          </p:cNvSpPr>
          <p:nvPr>
            <p:ph idx="1"/>
          </p:nvPr>
        </p:nvSpPr>
        <p:spPr/>
        <p:txBody>
          <a:bodyPr/>
          <a:lstStyle/>
          <a:p>
            <a:pPr algn="just" eaLnBrk="1" hangingPunct="1">
              <a:lnSpc>
                <a:spcPct val="90000"/>
              </a:lnSpc>
            </a:pPr>
            <a:r>
              <a:rPr lang="en-US" altLang="en-PK" sz="1800" dirty="0"/>
              <a:t>Note that there is no difference between the Kleene star closure for regular expressions and a loop in transition graphs, as illustrated in the following figure:</a:t>
            </a:r>
            <a:endParaRPr lang="en-US" altLang="en-PK" sz="2400" dirty="0"/>
          </a:p>
          <a:p>
            <a:pPr algn="just" eaLnBrk="1" hangingPunct="1">
              <a:lnSpc>
                <a:spcPct val="90000"/>
              </a:lnSpc>
            </a:pPr>
            <a:endParaRPr lang="en-US" altLang="en-PK" sz="2400" dirty="0"/>
          </a:p>
          <a:p>
            <a:pPr algn="just" eaLnBrk="1" hangingPunct="1">
              <a:lnSpc>
                <a:spcPct val="90000"/>
              </a:lnSpc>
            </a:pPr>
            <a:endParaRPr lang="en-US" altLang="en-PK" sz="2400" dirty="0"/>
          </a:p>
          <a:p>
            <a:pPr algn="just" eaLnBrk="1" hangingPunct="1">
              <a:lnSpc>
                <a:spcPct val="90000"/>
              </a:lnSpc>
            </a:pPr>
            <a:endParaRPr lang="en-US" altLang="en-PK" sz="2400" dirty="0"/>
          </a:p>
          <a:p>
            <a:pPr algn="just" eaLnBrk="1" hangingPunct="1">
              <a:lnSpc>
                <a:spcPct val="90000"/>
              </a:lnSpc>
            </a:pPr>
            <a:endParaRPr lang="en-US" altLang="en-PK" sz="2400" dirty="0"/>
          </a:p>
          <a:p>
            <a:pPr algn="just" eaLnBrk="1" hangingPunct="1">
              <a:lnSpc>
                <a:spcPct val="90000"/>
              </a:lnSpc>
            </a:pPr>
            <a:endParaRPr lang="en-US" altLang="en-PK" sz="1800" dirty="0"/>
          </a:p>
          <a:p>
            <a:pPr algn="just" eaLnBrk="1" hangingPunct="1">
              <a:lnSpc>
                <a:spcPct val="90000"/>
              </a:lnSpc>
            </a:pPr>
            <a:r>
              <a:rPr lang="en-US" altLang="en-PK" sz="1800" dirty="0"/>
              <a:t>In the first picture we may loop in the middle state or go to the third state. To not loop corresponds to taking the </a:t>
            </a:r>
            <a:r>
              <a:rPr lang="el-GR" altLang="en-PK" sz="1800" dirty="0">
                <a:cs typeface="Arial" panose="020B0604020202020204" pitchFamily="34" charset="0"/>
              </a:rPr>
              <a:t>Λ</a:t>
            </a:r>
            <a:r>
              <a:rPr lang="en-US" altLang="en-PK" sz="1800" dirty="0"/>
              <a:t> choice from the b*-edge in the second picture.</a:t>
            </a:r>
          </a:p>
        </p:txBody>
      </p:sp>
      <p:sp>
        <p:nvSpPr>
          <p:cNvPr id="36868" name="Slide Number Placeholder 5">
            <a:extLst>
              <a:ext uri="{FF2B5EF4-FFF2-40B4-BE49-F238E27FC236}">
                <a16:creationId xmlns:a16="http://schemas.microsoft.com/office/drawing/2014/main" id="{718D8A9C-D6C4-4562-9C40-A304C955E1FA}"/>
              </a:ext>
            </a:extLst>
          </p:cNvPr>
          <p:cNvSpPr>
            <a:spLocks noGrp="1"/>
          </p:cNvSpPr>
          <p:nvPr>
            <p:ph type="sldNum" sz="quarter" idx="12"/>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5816C232-2B4B-4A0F-A0A6-7B419D8A45A4}" type="slidenum">
              <a:rPr lang="en-US" altLang="en-PK"/>
              <a:pPr eaLnBrk="1" hangingPunct="1"/>
              <a:t>5</a:t>
            </a:fld>
            <a:endParaRPr lang="en-US" altLang="en-PK"/>
          </a:p>
        </p:txBody>
      </p:sp>
      <p:pic>
        <p:nvPicPr>
          <p:cNvPr id="36869" name="Picture 4">
            <a:extLst>
              <a:ext uri="{FF2B5EF4-FFF2-40B4-BE49-F238E27FC236}">
                <a16:creationId xmlns:a16="http://schemas.microsoft.com/office/drawing/2014/main" id="{AA729C0F-267B-4708-AAE9-E360493C9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219" y="3262316"/>
            <a:ext cx="3657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70" name="Picture 5">
            <a:extLst>
              <a:ext uri="{FF2B5EF4-FFF2-40B4-BE49-F238E27FC236}">
                <a16:creationId xmlns:a16="http://schemas.microsoft.com/office/drawing/2014/main" id="{87DF330B-9857-42B6-837B-21866E3F0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365" y="4224339"/>
            <a:ext cx="451643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8537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FB206F51-4D08-4537-A011-4562A954413E}"/>
              </a:ext>
            </a:extLst>
          </p:cNvPr>
          <p:cNvSpPr>
            <a:spLocks noGrp="1" noChangeArrowheads="1"/>
          </p:cNvSpPr>
          <p:nvPr>
            <p:ph type="ctrTitle" sz="quarter"/>
          </p:nvPr>
        </p:nvSpPr>
        <p:spPr/>
        <p:txBody>
          <a:bodyPr/>
          <a:lstStyle/>
          <a:p>
            <a:pPr eaLnBrk="1" hangingPunct="1"/>
            <a:r>
              <a:rPr lang="en-US" altLang="en-PK" b="1"/>
              <a:t>NonDeterminism</a:t>
            </a:r>
            <a:endParaRPr lang="en-US" altLang="en-PK"/>
          </a:p>
        </p:txBody>
      </p:sp>
    </p:spTree>
    <p:extLst>
      <p:ext uri="{BB962C8B-B14F-4D97-AF65-F5344CB8AC3E}">
        <p14:creationId xmlns:p14="http://schemas.microsoft.com/office/powerpoint/2010/main" val="116680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47B46D9-0D3F-4F1C-84F5-51B9511D6018}"/>
              </a:ext>
            </a:extLst>
          </p:cNvPr>
          <p:cNvSpPr>
            <a:spLocks noGrp="1" noChangeArrowheads="1"/>
          </p:cNvSpPr>
          <p:nvPr>
            <p:ph type="title"/>
          </p:nvPr>
        </p:nvSpPr>
        <p:spPr/>
        <p:txBody>
          <a:bodyPr/>
          <a:lstStyle/>
          <a:p>
            <a:pPr eaLnBrk="1" hangingPunct="1"/>
            <a:r>
              <a:rPr lang="en-US" altLang="en-PK" sz="3200"/>
              <a:t>NonDeterminisim</a:t>
            </a:r>
          </a:p>
        </p:txBody>
      </p:sp>
      <p:sp>
        <p:nvSpPr>
          <p:cNvPr id="38915" name="Rectangle 3">
            <a:extLst>
              <a:ext uri="{FF2B5EF4-FFF2-40B4-BE49-F238E27FC236}">
                <a16:creationId xmlns:a16="http://schemas.microsoft.com/office/drawing/2014/main" id="{7BADBEC2-204D-4909-8D95-4023C788085C}"/>
              </a:ext>
            </a:extLst>
          </p:cNvPr>
          <p:cNvSpPr>
            <a:spLocks noGrp="1" noChangeArrowheads="1"/>
          </p:cNvSpPr>
          <p:nvPr>
            <p:ph idx="1"/>
          </p:nvPr>
        </p:nvSpPr>
        <p:spPr/>
        <p:txBody>
          <a:bodyPr/>
          <a:lstStyle/>
          <a:p>
            <a:pPr algn="just" eaLnBrk="1" hangingPunct="1">
              <a:lnSpc>
                <a:spcPct val="80000"/>
              </a:lnSpc>
            </a:pPr>
            <a:r>
              <a:rPr lang="en-US" altLang="en-PK" sz="1800" dirty="0"/>
              <a:t>We have already seen that in a TG, a particular string of input letters may trace through the machine on different paths, depending on our choice of grouping.</a:t>
            </a:r>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endParaRPr lang="en-US" altLang="en-PK" sz="2400" dirty="0"/>
          </a:p>
          <a:p>
            <a:pPr algn="just" eaLnBrk="1" hangingPunct="1">
              <a:lnSpc>
                <a:spcPct val="80000"/>
              </a:lnSpc>
            </a:pPr>
            <a:r>
              <a:rPr lang="en-US" altLang="en-PK" sz="1800" dirty="0"/>
              <a:t>This figure shows part of some TG.</a:t>
            </a:r>
          </a:p>
          <a:p>
            <a:pPr algn="just" eaLnBrk="1" hangingPunct="1">
              <a:lnSpc>
                <a:spcPct val="80000"/>
              </a:lnSpc>
            </a:pPr>
            <a:r>
              <a:rPr lang="en-US" altLang="en-PK" sz="1800" dirty="0"/>
              <a:t>The input string </a:t>
            </a:r>
            <a:r>
              <a:rPr lang="en-US" altLang="en-PK" sz="1800" i="1" dirty="0"/>
              <a:t>abb</a:t>
            </a:r>
            <a:r>
              <a:rPr lang="en-US" altLang="en-PK" sz="1800" dirty="0"/>
              <a:t> can go from state 3 to state 4, or to state 5, depending on whether we read the letters two and one, or all three at once.</a:t>
            </a:r>
          </a:p>
        </p:txBody>
      </p:sp>
      <p:sp>
        <p:nvSpPr>
          <p:cNvPr id="38916" name="Slide Number Placeholder 5">
            <a:extLst>
              <a:ext uri="{FF2B5EF4-FFF2-40B4-BE49-F238E27FC236}">
                <a16:creationId xmlns:a16="http://schemas.microsoft.com/office/drawing/2014/main" id="{BBA9A8BB-A1E5-4F6C-B781-5E6BEBA49663}"/>
              </a:ext>
            </a:extLst>
          </p:cNvPr>
          <p:cNvSpPr>
            <a:spLocks noGrp="1"/>
          </p:cNvSpPr>
          <p:nvPr>
            <p:ph type="sldNum" sz="quarter" idx="12"/>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7AF42E92-5371-4E10-A6F3-FC867098A1DF}" type="slidenum">
              <a:rPr lang="en-US" altLang="en-PK"/>
              <a:pPr eaLnBrk="1" hangingPunct="1"/>
              <a:t>7</a:t>
            </a:fld>
            <a:endParaRPr lang="en-US" altLang="en-PK"/>
          </a:p>
        </p:txBody>
      </p:sp>
      <p:pic>
        <p:nvPicPr>
          <p:cNvPr id="38917" name="Picture 4">
            <a:extLst>
              <a:ext uri="{FF2B5EF4-FFF2-40B4-BE49-F238E27FC236}">
                <a16:creationId xmlns:a16="http://schemas.microsoft.com/office/drawing/2014/main" id="{342F9964-CE49-4DC0-BF76-9FD883ADF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678" y="3036530"/>
            <a:ext cx="39624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1621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45BBB7A-A487-40B2-9825-09169F786062}"/>
              </a:ext>
            </a:extLst>
          </p:cNvPr>
          <p:cNvSpPr>
            <a:spLocks noGrp="1" noChangeArrowheads="1"/>
          </p:cNvSpPr>
          <p:nvPr>
            <p:ph type="title"/>
          </p:nvPr>
        </p:nvSpPr>
        <p:spPr/>
        <p:txBody>
          <a:bodyPr/>
          <a:lstStyle/>
          <a:p>
            <a:pPr eaLnBrk="1" hangingPunct="1"/>
            <a:r>
              <a:rPr lang="en-US" altLang="en-PK" sz="3200"/>
              <a:t>NonDeterminisim</a:t>
            </a:r>
          </a:p>
        </p:txBody>
      </p:sp>
      <p:sp>
        <p:nvSpPr>
          <p:cNvPr id="39939" name="Rectangle 3">
            <a:extLst>
              <a:ext uri="{FF2B5EF4-FFF2-40B4-BE49-F238E27FC236}">
                <a16:creationId xmlns:a16="http://schemas.microsoft.com/office/drawing/2014/main" id="{0F5876EB-5E03-4CA3-A98B-B95A43F00A3F}"/>
              </a:ext>
            </a:extLst>
          </p:cNvPr>
          <p:cNvSpPr>
            <a:spLocks noGrp="1" noChangeArrowheads="1"/>
          </p:cNvSpPr>
          <p:nvPr>
            <p:ph idx="1"/>
          </p:nvPr>
        </p:nvSpPr>
        <p:spPr/>
        <p:txBody>
          <a:bodyPr/>
          <a:lstStyle/>
          <a:p>
            <a:pPr algn="just" eaLnBrk="1" hangingPunct="1"/>
            <a:r>
              <a:rPr lang="en-US" altLang="en-PK" sz="2400" dirty="0"/>
              <a:t>The ultimate path through the machine is NOT determined by the input alone. Human choice becomes a factor in selecting the path. The machine does not make all its own determination.</a:t>
            </a:r>
          </a:p>
          <a:p>
            <a:pPr algn="just" eaLnBrk="1" hangingPunct="1"/>
            <a:r>
              <a:rPr lang="en-US" altLang="en-PK" sz="2400" dirty="0"/>
              <a:t>Therefore, we say that TGs are </a:t>
            </a:r>
            <a:r>
              <a:rPr lang="en-US" altLang="en-PK" sz="2400" b="1" dirty="0"/>
              <a:t>nondeterministic</a:t>
            </a:r>
            <a:r>
              <a:rPr lang="en-US" altLang="en-PK" sz="2400" dirty="0"/>
              <a:t>.</a:t>
            </a:r>
          </a:p>
          <a:p>
            <a:pPr algn="just" eaLnBrk="1" hangingPunct="1"/>
            <a:endParaRPr lang="en-US" altLang="en-PK" sz="2400" dirty="0"/>
          </a:p>
        </p:txBody>
      </p:sp>
      <p:sp>
        <p:nvSpPr>
          <p:cNvPr id="39940" name="Slide Number Placeholder 5">
            <a:extLst>
              <a:ext uri="{FF2B5EF4-FFF2-40B4-BE49-F238E27FC236}">
                <a16:creationId xmlns:a16="http://schemas.microsoft.com/office/drawing/2014/main" id="{30B1B53F-9346-4E77-9FA4-1D85556CBDEC}"/>
              </a:ext>
            </a:extLst>
          </p:cNvPr>
          <p:cNvSpPr>
            <a:spLocks noGrp="1"/>
          </p:cNvSpPr>
          <p:nvPr>
            <p:ph type="sldNum" sz="quarter" idx="12"/>
          </p:nvPr>
        </p:nvSpPr>
        <p:spPr bwMode="auto">
          <a:xfrm>
            <a:off x="6858000" y="6324600"/>
            <a:ext cx="22860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780FB1B7-DE9A-4788-9FA4-30044316C1D0}" type="slidenum">
              <a:rPr lang="en-US" altLang="en-PK"/>
              <a:pPr eaLnBrk="1" hangingPunct="1"/>
              <a:t>8</a:t>
            </a:fld>
            <a:endParaRPr lang="en-US" altLang="en-PK"/>
          </a:p>
        </p:txBody>
      </p:sp>
    </p:spTree>
    <p:extLst>
      <p:ext uri="{BB962C8B-B14F-4D97-AF65-F5344CB8AC3E}">
        <p14:creationId xmlns:p14="http://schemas.microsoft.com/office/powerpoint/2010/main" val="208079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a:t>
            </a:r>
            <a:endParaRPr lang="en-US" dirty="0"/>
          </a:p>
        </p:txBody>
      </p:sp>
      <p:sp>
        <p:nvSpPr>
          <p:cNvPr id="3" name="Content Placeholder 2"/>
          <p:cNvSpPr>
            <a:spLocks noGrp="1"/>
          </p:cNvSpPr>
          <p:nvPr>
            <p:ph idx="1"/>
          </p:nvPr>
        </p:nvSpPr>
        <p:spPr/>
        <p:txBody>
          <a:bodyPr/>
          <a:lstStyle/>
          <a:p>
            <a:r>
              <a:rPr lang="en-US" dirty="0" smtClean="0"/>
              <a:t>NFA to FA</a:t>
            </a:r>
          </a:p>
          <a:p>
            <a:pPr lvl="1"/>
            <a:r>
              <a:rPr lang="en-US" dirty="0" smtClean="0"/>
              <a:t>Two methods are discussed in this regard.</a:t>
            </a:r>
            <a:endParaRPr lang="en-US" dirty="0"/>
          </a:p>
        </p:txBody>
      </p:sp>
    </p:spTree>
    <p:extLst>
      <p:ext uri="{BB962C8B-B14F-4D97-AF65-F5344CB8AC3E}">
        <p14:creationId xmlns:p14="http://schemas.microsoft.com/office/powerpoint/2010/main" val="4156937493"/>
      </p:ext>
    </p:extLst>
  </p:cSld>
  <p:clrMapOvr>
    <a:masterClrMapping/>
  </p:clrMapOvr>
</p:sld>
</file>

<file path=ppt/theme/theme1.xml><?xml version="1.0" encoding="utf-8"?>
<a:theme xmlns:a="http://schemas.openxmlformats.org/drawingml/2006/main" name="Theme1">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5C8782E-8FD1-4DD5-B1D4-2219BDDE01B3}" vid="{796131F4-60EA-4B71-AF3A-7C794936D887}"/>
    </a:ext>
  </a:extLst>
</a:theme>
</file>

<file path=ppt/theme/theme2.xml><?xml version="1.0" encoding="utf-8"?>
<a:theme xmlns:a="http://schemas.openxmlformats.org/drawingml/2006/main" name="Theme4">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4</TotalTime>
  <Words>538</Words>
  <Application>Microsoft Office PowerPoint</Application>
  <PresentationFormat>On-screen Show (4:3)</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Arial Rounded MT Bold</vt:lpstr>
      <vt:lpstr>Times New Roman</vt:lpstr>
      <vt:lpstr>Wingdings</vt:lpstr>
      <vt:lpstr>Theme1</vt:lpstr>
      <vt:lpstr>Theme4</vt:lpstr>
      <vt:lpstr>Automata Theory Lecture: 8 GTG &amp; NFA</vt:lpstr>
      <vt:lpstr>Generalized Transition Graphs (GTG)</vt:lpstr>
      <vt:lpstr>Definition</vt:lpstr>
      <vt:lpstr>Example</vt:lpstr>
      <vt:lpstr>PowerPoint Presentation</vt:lpstr>
      <vt:lpstr>NonDeterminism</vt:lpstr>
      <vt:lpstr>NonDeterminisim</vt:lpstr>
      <vt:lpstr>NonDeterminisim</vt:lpstr>
      <vt:lpstr>NFA to DFA</vt:lpstr>
      <vt:lpstr>Method 1:</vt:lpstr>
      <vt:lpstr>Method 2:</vt:lpstr>
      <vt:lpstr>NFA to DFA</vt:lpstr>
      <vt:lpstr>NFA to DFA</vt:lpstr>
      <vt:lpstr>NFA to DFA</vt:lpstr>
      <vt:lpstr>NFA to DFA</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Automata Theory Lecture: 8 GTG &amp; NFA</dc:title>
  <dc:creator>Moorche</dc:creator>
  <cp:lastModifiedBy>Moorche</cp:lastModifiedBy>
  <cp:revision>2</cp:revision>
  <dcterms:created xsi:type="dcterms:W3CDTF">2022-10-07T02:39:26Z</dcterms:created>
  <dcterms:modified xsi:type="dcterms:W3CDTF">2022-10-07T02:43:32Z</dcterms:modified>
</cp:coreProperties>
</file>