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12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sp>
        <p:nvSpPr>
          <p:cNvPr id="5128" name="Rectangle 8"/>
          <p:cNvSpPr>
            <a:spLocks noGrp="1" noChangeArrowheads="1"/>
          </p:cNvSpPr>
          <p:nvPr>
            <p:ph type="subTitle" idx="1"/>
          </p:nvPr>
        </p:nvSpPr>
        <p:spPr>
          <a:xfrm>
            <a:off x="4673601"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fld id="{5008CBFF-C5BD-4CE4-AB4F-5AEB885EE4B8}" type="datetimeFigureOut">
              <a:rPr lang="en-PK" smtClean="0"/>
              <a:t>11/19/2022</a:t>
            </a:fld>
            <a:endParaRPr lang="en-PK"/>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endParaRPr lang="en-PK"/>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1" y="6248400"/>
            <a:ext cx="587375" cy="488950"/>
          </a:xfrm>
        </p:spPr>
        <p:txBody>
          <a:bodyPr anchorCtr="0"/>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296644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fld id="{5008CBFF-C5BD-4CE4-AB4F-5AEB885EE4B8}" type="datetimeFigureOut">
              <a:rPr lang="en-PK" smtClean="0"/>
              <a:t>11/19/2022</a:t>
            </a:fld>
            <a:endParaRPr lang="en-PK"/>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12783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2"/>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2"/>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fld id="{5008CBFF-C5BD-4CE4-AB4F-5AEB885EE4B8}" type="datetimeFigureOut">
              <a:rPr lang="en-PK" smtClean="0"/>
              <a:t>11/19/2022</a:t>
            </a:fld>
            <a:endParaRPr lang="en-PK"/>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3427753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able Placeholder 2"/>
          <p:cNvSpPr>
            <a:spLocks noGrp="1"/>
          </p:cNvSpPr>
          <p:nvPr>
            <p:ph type="tbl" idx="1"/>
          </p:nvPr>
        </p:nvSpPr>
        <p:spPr>
          <a:xfrm>
            <a:off x="838201" y="2362202"/>
            <a:ext cx="7693025" cy="3724275"/>
          </a:xfrm>
        </p:spPr>
        <p:txBody>
          <a:bodyPr/>
          <a:lstStyle/>
          <a:p>
            <a:pPr lvl="0"/>
            <a:r>
              <a:rPr lang="en-US" noProof="0"/>
              <a:t>Click icon to add table</a:t>
            </a:r>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fld id="{5008CBFF-C5BD-4CE4-AB4F-5AEB885EE4B8}" type="datetimeFigureOut">
              <a:rPr lang="en-PK" smtClean="0"/>
              <a:t>11/19/2022</a:t>
            </a:fld>
            <a:endParaRPr lang="en-PK"/>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15504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fld id="{5008CBFF-C5BD-4CE4-AB4F-5AEB885EE4B8}" type="datetimeFigureOut">
              <a:rPr lang="en-PK" smtClean="0"/>
              <a:t>11/19/2022</a:t>
            </a:fld>
            <a:endParaRPr lang="en-PK"/>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31015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fld id="{5008CBFF-C5BD-4CE4-AB4F-5AEB885EE4B8}" type="datetimeFigureOut">
              <a:rPr lang="en-PK" smtClean="0"/>
              <a:t>11/19/2022</a:t>
            </a:fld>
            <a:endParaRPr lang="en-PK"/>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endParaRPr lang="en-PK"/>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342244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2362202"/>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4" y="2362202"/>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fld id="{5008CBFF-C5BD-4CE4-AB4F-5AEB885EE4B8}" type="datetimeFigureOut">
              <a:rPr lang="en-PK" smtClean="0"/>
              <a:t>11/19/2022</a:t>
            </a:fld>
            <a:endParaRPr lang="en-PK"/>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17773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fld id="{5008CBFF-C5BD-4CE4-AB4F-5AEB885EE4B8}" type="datetimeFigureOut">
              <a:rPr lang="en-PK" smtClean="0"/>
              <a:t>11/19/2022</a:t>
            </a:fld>
            <a:endParaRPr lang="en-PK"/>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endParaRPr lang="en-PK"/>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133982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fld id="{5008CBFF-C5BD-4CE4-AB4F-5AEB885EE4B8}" type="datetimeFigureOut">
              <a:rPr lang="en-PK" smtClean="0"/>
              <a:t>11/19/2022</a:t>
            </a:fld>
            <a:endParaRPr lang="en-PK"/>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endParaRPr lang="en-PK"/>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1351702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fld id="{5008CBFF-C5BD-4CE4-AB4F-5AEB885EE4B8}" type="datetimeFigureOut">
              <a:rPr lang="en-PK" smtClean="0"/>
              <a:t>11/19/2022</a:t>
            </a:fld>
            <a:endParaRPr lang="en-PK"/>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endParaRPr lang="en-PK"/>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129550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fld id="{5008CBFF-C5BD-4CE4-AB4F-5AEB885EE4B8}" type="datetimeFigureOut">
              <a:rPr lang="en-PK" smtClean="0"/>
              <a:t>11/19/2022</a:t>
            </a:fld>
            <a:endParaRPr lang="en-PK"/>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32258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fld id="{5008CBFF-C5BD-4CE4-AB4F-5AEB885EE4B8}" type="datetimeFigureOut">
              <a:rPr lang="en-PK" smtClean="0"/>
              <a:t>11/19/2022</a:t>
            </a:fld>
            <a:endParaRPr lang="en-PK"/>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endParaRPr lang="en-PK"/>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304659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sz="1800"/>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a:t>Click to edit Master title style</a:t>
            </a:r>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1" y="2362202"/>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1" y="6248402"/>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fld id="{5008CBFF-C5BD-4CE4-AB4F-5AEB885EE4B8}" type="datetimeFigureOut">
              <a:rPr lang="en-PK" smtClean="0"/>
              <a:t>11/19/2022</a:t>
            </a:fld>
            <a:endParaRPr lang="en-PK"/>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2"/>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endParaRPr lang="en-PK"/>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39"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2F0D904A-AD24-4492-A296-21127E61BF6C}" type="slidenum">
              <a:rPr lang="en-PK" smtClean="0"/>
              <a:t>‹#›</a:t>
            </a:fld>
            <a:endParaRPr lang="en-PK"/>
          </a:p>
        </p:txBody>
      </p:sp>
    </p:spTree>
    <p:extLst>
      <p:ext uri="{BB962C8B-B14F-4D97-AF65-F5344CB8AC3E}">
        <p14:creationId xmlns:p14="http://schemas.microsoft.com/office/powerpoint/2010/main" val="3994645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0" y="3051176"/>
            <a:ext cx="4775200" cy="1822450"/>
          </a:xfrm>
        </p:spPr>
        <p:txBody>
          <a:bodyPr/>
          <a:lstStyle/>
          <a:p>
            <a:r>
              <a:rPr lang="en-US" sz="3200" dirty="0" err="1">
                <a:solidFill>
                  <a:srgbClr val="FF0000"/>
                </a:solidFill>
              </a:rPr>
              <a:t>Farhad</a:t>
            </a:r>
            <a:r>
              <a:rPr lang="en-US" sz="3200" dirty="0">
                <a:solidFill>
                  <a:srgbClr val="FF0000"/>
                </a:solidFill>
              </a:rPr>
              <a:t> Muhammad </a:t>
            </a:r>
            <a:r>
              <a:rPr lang="en-US" sz="3200" dirty="0" err="1">
                <a:solidFill>
                  <a:srgbClr val="FF0000"/>
                </a:solidFill>
              </a:rPr>
              <a:t>Riaz</a:t>
            </a:r>
            <a:endParaRPr lang="en-US" sz="3200" dirty="0">
              <a:solidFill>
                <a:srgbClr val="FF0000"/>
              </a:solidFill>
            </a:endParaRPr>
          </a:p>
        </p:txBody>
      </p:sp>
      <p:sp>
        <p:nvSpPr>
          <p:cNvPr id="2" name="Title 1"/>
          <p:cNvSpPr>
            <a:spLocks noGrp="1"/>
          </p:cNvSpPr>
          <p:nvPr>
            <p:ph type="ctrTitle" sz="quarter"/>
          </p:nvPr>
        </p:nvSpPr>
        <p:spPr/>
        <p:txBody>
          <a:bodyPr/>
          <a:lstStyle/>
          <a:p>
            <a:r>
              <a:rPr lang="en-US" dirty="0">
                <a:latin typeface="Arial Rounded MT Bold" panose="020F0704030504030204" pitchFamily="34" charset="0"/>
              </a:rPr>
              <a:t>Automata Theory</a:t>
            </a:r>
            <a:br>
              <a:rPr lang="en-US" sz="5400" dirty="0"/>
            </a:br>
            <a:r>
              <a:rPr lang="en-US" sz="4000" dirty="0">
                <a:solidFill>
                  <a:srgbClr val="7030A0"/>
                </a:solidFill>
                <a:latin typeface="+mn-lt"/>
              </a:rPr>
              <a:t>Lecture: 9</a:t>
            </a:r>
            <a:br>
              <a:rPr lang="en-US" sz="4000" dirty="0">
                <a:solidFill>
                  <a:srgbClr val="7030A0"/>
                </a:solidFill>
                <a:latin typeface="+mn-lt"/>
              </a:rPr>
            </a:br>
            <a:r>
              <a:rPr lang="en-US" altLang="en-PK" sz="2400" dirty="0"/>
              <a:t>Kleene’s Theorem</a:t>
            </a:r>
            <a:endParaRPr lang="en-US" sz="2400" dirty="0">
              <a:solidFill>
                <a:srgbClr val="7030A0"/>
              </a:solidFill>
              <a:latin typeface="+mn-lt"/>
            </a:endParaRPr>
          </a:p>
        </p:txBody>
      </p:sp>
      <p:pic>
        <p:nvPicPr>
          <p:cNvPr id="4" name="Picture 2" descr="NUML Logo PNG Vector (EPS) Free Download">
            <a:extLst>
              <a:ext uri="{FF2B5EF4-FFF2-40B4-BE49-F238E27FC236}">
                <a16:creationId xmlns:a16="http://schemas.microsoft.com/office/drawing/2014/main" id="{4DFDD608-FADE-4BDA-85AD-75499383B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4" y="1050131"/>
            <a:ext cx="1927513" cy="1785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AFE5-8B03-4924-BA91-A91185817EDC}"/>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EC4D85DC-61D8-479D-BCB1-7ADD151BEE84}"/>
              </a:ext>
            </a:extLst>
          </p:cNvPr>
          <p:cNvSpPr>
            <a:spLocks noGrp="1"/>
          </p:cNvSpPr>
          <p:nvPr>
            <p:ph idx="1"/>
          </p:nvPr>
        </p:nvSpPr>
        <p:spPr/>
        <p:txBody>
          <a:bodyPr/>
          <a:lstStyle/>
          <a:p>
            <a:r>
              <a:rPr lang="en-US" altLang="en-PK" dirty="0"/>
              <a:t>Consider a fragment of T:</a:t>
            </a:r>
          </a:p>
          <a:p>
            <a:pPr marL="0" indent="0">
              <a:buNone/>
            </a:pPr>
            <a:endParaRPr lang="en-US" altLang="en-PK" dirty="0"/>
          </a:p>
          <a:p>
            <a:endParaRPr lang="en-US" altLang="en-PK" dirty="0"/>
          </a:p>
          <a:p>
            <a:endParaRPr lang="en-US" altLang="en-PK" dirty="0"/>
          </a:p>
          <a:p>
            <a:r>
              <a:rPr lang="en-US" altLang="en-PK" dirty="0"/>
              <a:t>The above fragment of T can be replaced by</a:t>
            </a:r>
          </a:p>
          <a:p>
            <a:endParaRPr lang="en-PK" dirty="0"/>
          </a:p>
        </p:txBody>
      </p:sp>
      <p:pic>
        <p:nvPicPr>
          <p:cNvPr id="4" name="Picture 4">
            <a:extLst>
              <a:ext uri="{FF2B5EF4-FFF2-40B4-BE49-F238E27FC236}">
                <a16:creationId xmlns:a16="http://schemas.microsoft.com/office/drawing/2014/main" id="{3FD7DC55-07D2-4E8D-BCE9-46A9FF407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008" y="2958547"/>
            <a:ext cx="35052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5">
            <a:extLst>
              <a:ext uri="{FF2B5EF4-FFF2-40B4-BE49-F238E27FC236}">
                <a16:creationId xmlns:a16="http://schemas.microsoft.com/office/drawing/2014/main" id="{E2A9C040-05F8-44E8-AFF3-52A66153F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313" y="4911372"/>
            <a:ext cx="3112156" cy="17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63288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C5E8-8158-40ED-BD98-7C1D347A61E6}"/>
              </a:ext>
            </a:extLst>
          </p:cNvPr>
          <p:cNvSpPr>
            <a:spLocks noGrp="1"/>
          </p:cNvSpPr>
          <p:nvPr>
            <p:ph type="title"/>
          </p:nvPr>
        </p:nvSpPr>
        <p:spPr/>
        <p:txBody>
          <a:bodyPr/>
          <a:lstStyle/>
          <a:p>
            <a:r>
              <a:rPr lang="en-US" altLang="en-PK" dirty="0"/>
              <a:t>Creating a Unique Final State</a:t>
            </a:r>
            <a:endParaRPr lang="en-PK" dirty="0"/>
          </a:p>
        </p:txBody>
      </p:sp>
      <p:sp>
        <p:nvSpPr>
          <p:cNvPr id="3" name="Content Placeholder 2">
            <a:extLst>
              <a:ext uri="{FF2B5EF4-FFF2-40B4-BE49-F238E27FC236}">
                <a16:creationId xmlns:a16="http://schemas.microsoft.com/office/drawing/2014/main" id="{F56A9CAB-A111-4F1B-8721-D5F9B81148D8}"/>
              </a:ext>
            </a:extLst>
          </p:cNvPr>
          <p:cNvSpPr>
            <a:spLocks noGrp="1"/>
          </p:cNvSpPr>
          <p:nvPr>
            <p:ph idx="1"/>
          </p:nvPr>
        </p:nvSpPr>
        <p:spPr/>
        <p:txBody>
          <a:bodyPr/>
          <a:lstStyle/>
          <a:p>
            <a:pPr algn="just">
              <a:lnSpc>
                <a:spcPct val="80000"/>
              </a:lnSpc>
            </a:pPr>
            <a:r>
              <a:rPr lang="en-US" altLang="en-PK" sz="2000" dirty="0"/>
              <a:t>Let us make another simplification in T so that it has a </a:t>
            </a:r>
            <a:r>
              <a:rPr lang="en-US" altLang="en-PK" sz="2000" b="1" dirty="0"/>
              <a:t>unique, </a:t>
            </a:r>
            <a:r>
              <a:rPr lang="en-US" altLang="en-PK" sz="2000" b="1" dirty="0" err="1"/>
              <a:t>unexitable</a:t>
            </a:r>
            <a:r>
              <a:rPr lang="en-US" altLang="en-PK" sz="2000" b="1" dirty="0"/>
              <a:t> final state</a:t>
            </a:r>
            <a:r>
              <a:rPr lang="en-US" altLang="en-PK" sz="2000" dirty="0"/>
              <a:t>, without changing the language it accepts.</a:t>
            </a:r>
          </a:p>
          <a:p>
            <a:pPr algn="just">
              <a:lnSpc>
                <a:spcPct val="80000"/>
              </a:lnSpc>
            </a:pPr>
            <a:endParaRPr lang="en-US" altLang="en-PK" sz="2000" dirty="0"/>
          </a:p>
          <a:p>
            <a:pPr algn="just">
              <a:lnSpc>
                <a:spcPct val="80000"/>
              </a:lnSpc>
            </a:pPr>
            <a:r>
              <a:rPr lang="en-US" altLang="en-PK" sz="2000" dirty="0"/>
              <a:t>If T had no final state, then it accepts no strings at all and has no language. So, we need to produce no regular expression other than the null, or empty, expression </a:t>
            </a:r>
            <a:r>
              <a:rPr lang="el-GR" altLang="en-PK" sz="2000" dirty="0">
                <a:cs typeface="Arial" panose="020B0604020202020204" pitchFamily="34" charset="0"/>
              </a:rPr>
              <a:t>Φ</a:t>
            </a:r>
            <a:r>
              <a:rPr lang="en-US" altLang="en-PK" sz="2000" dirty="0"/>
              <a:t>(see page 36 of the text).</a:t>
            </a:r>
          </a:p>
          <a:p>
            <a:pPr algn="just">
              <a:lnSpc>
                <a:spcPct val="80000"/>
              </a:lnSpc>
            </a:pPr>
            <a:endParaRPr lang="en-US" altLang="en-PK" sz="2000" dirty="0"/>
          </a:p>
          <a:p>
            <a:pPr algn="just">
              <a:lnSpc>
                <a:spcPct val="80000"/>
              </a:lnSpc>
            </a:pPr>
            <a:r>
              <a:rPr lang="en-US" altLang="en-PK" sz="2000" dirty="0"/>
              <a:t>If T has several final states, we can introduce a new unique final state labeled with a plus sign. We then draw new edges from all the former final states to the new one, dropping the old plus signs, and labeling each new edge with the null string.</a:t>
            </a:r>
          </a:p>
          <a:p>
            <a:pPr algn="just">
              <a:lnSpc>
                <a:spcPct val="80000"/>
              </a:lnSpc>
            </a:pPr>
            <a:r>
              <a:rPr lang="en-US" altLang="en-PK" sz="2000" dirty="0"/>
              <a:t>This process is depicted in the next slide.</a:t>
            </a:r>
            <a:endParaRPr lang="en-PK" sz="2000" dirty="0"/>
          </a:p>
        </p:txBody>
      </p:sp>
    </p:spTree>
    <p:extLst>
      <p:ext uri="{BB962C8B-B14F-4D97-AF65-F5344CB8AC3E}">
        <p14:creationId xmlns:p14="http://schemas.microsoft.com/office/powerpoint/2010/main" val="304131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E844-5FFA-4C75-A81E-CE04B0551DBF}"/>
              </a:ext>
            </a:extLst>
          </p:cNvPr>
          <p:cNvSpPr>
            <a:spLocks noGrp="1"/>
          </p:cNvSpPr>
          <p:nvPr>
            <p:ph type="title"/>
          </p:nvPr>
        </p:nvSpPr>
        <p:spPr/>
        <p:txBody>
          <a:bodyPr/>
          <a:lstStyle/>
          <a:p>
            <a:r>
              <a:rPr lang="en-US" dirty="0"/>
              <a:t>Example</a:t>
            </a:r>
            <a:endParaRPr lang="en-PK" dirty="0"/>
          </a:p>
        </p:txBody>
      </p:sp>
      <p:pic>
        <p:nvPicPr>
          <p:cNvPr id="4" name="Picture 4">
            <a:extLst>
              <a:ext uri="{FF2B5EF4-FFF2-40B4-BE49-F238E27FC236}">
                <a16:creationId xmlns:a16="http://schemas.microsoft.com/office/drawing/2014/main" id="{105434DC-4604-4FDA-A08D-B551AF12D4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3780" y="2407596"/>
            <a:ext cx="1863150" cy="204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5">
            <a:extLst>
              <a:ext uri="{FF2B5EF4-FFF2-40B4-BE49-F238E27FC236}">
                <a16:creationId xmlns:a16="http://schemas.microsoft.com/office/drawing/2014/main" id="{B9DFC324-D5F0-4302-A7B7-11582858C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044950"/>
            <a:ext cx="304800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8282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6060-1EA4-4552-9C40-A09AEE1C503A}"/>
              </a:ext>
            </a:extLst>
          </p:cNvPr>
          <p:cNvSpPr>
            <a:spLocks noGrp="1"/>
          </p:cNvSpPr>
          <p:nvPr>
            <p:ph type="title"/>
          </p:nvPr>
        </p:nvSpPr>
        <p:spPr/>
        <p:txBody>
          <a:bodyPr/>
          <a:lstStyle/>
          <a:p>
            <a:r>
              <a:rPr lang="en-US" altLang="en-PK" dirty="0"/>
              <a:t>Combining Edges</a:t>
            </a:r>
            <a:endParaRPr lang="en-PK" dirty="0"/>
          </a:p>
        </p:txBody>
      </p:sp>
      <p:sp>
        <p:nvSpPr>
          <p:cNvPr id="3" name="Content Placeholder 2">
            <a:extLst>
              <a:ext uri="{FF2B5EF4-FFF2-40B4-BE49-F238E27FC236}">
                <a16:creationId xmlns:a16="http://schemas.microsoft.com/office/drawing/2014/main" id="{219C2BA5-41FF-49E7-91F6-5CE7D4F193F2}"/>
              </a:ext>
            </a:extLst>
          </p:cNvPr>
          <p:cNvSpPr>
            <a:spLocks noGrp="1"/>
          </p:cNvSpPr>
          <p:nvPr>
            <p:ph idx="1"/>
          </p:nvPr>
        </p:nvSpPr>
        <p:spPr/>
        <p:txBody>
          <a:bodyPr/>
          <a:lstStyle/>
          <a:p>
            <a:r>
              <a:rPr lang="en-US" altLang="en-PK" sz="2000" dirty="0"/>
              <a:t>If T has some internal state x (not the - or the + state) that has more than one loop circling back to itself:</a:t>
            </a:r>
          </a:p>
          <a:p>
            <a:endParaRPr lang="en-US" altLang="en-PK" sz="2000" dirty="0"/>
          </a:p>
          <a:p>
            <a:pPr>
              <a:buNone/>
            </a:pPr>
            <a:r>
              <a:rPr lang="en-US" altLang="en-PK" sz="2000" dirty="0"/>
              <a:t>   </a:t>
            </a:r>
          </a:p>
          <a:p>
            <a:pPr>
              <a:buNone/>
            </a:pPr>
            <a:r>
              <a:rPr lang="en-US" altLang="en-PK" sz="2000" dirty="0"/>
              <a:t>  </a:t>
            </a:r>
          </a:p>
          <a:p>
            <a:pPr>
              <a:buNone/>
            </a:pPr>
            <a:r>
              <a:rPr lang="en-US" altLang="en-PK" sz="2000" dirty="0"/>
              <a:t>    where r</a:t>
            </a:r>
            <a:r>
              <a:rPr lang="en-US" altLang="en-PK" sz="2000" baseline="-25000" dirty="0"/>
              <a:t>1</a:t>
            </a:r>
            <a:r>
              <a:rPr lang="en-US" altLang="en-PK" sz="2000" dirty="0"/>
              <a:t>, r</a:t>
            </a:r>
            <a:r>
              <a:rPr lang="en-US" altLang="en-PK" sz="2000" baseline="-25000" dirty="0"/>
              <a:t>2</a:t>
            </a:r>
            <a:r>
              <a:rPr lang="en-US" altLang="en-PK" sz="2000" dirty="0"/>
              <a:t>, and r</a:t>
            </a:r>
            <a:r>
              <a:rPr lang="en-US" altLang="en-PK" sz="2000" baseline="-25000" dirty="0"/>
              <a:t>3</a:t>
            </a:r>
            <a:r>
              <a:rPr lang="en-US" altLang="en-PK" sz="2000" dirty="0"/>
              <a:t> are all regular expressions or simple strings.</a:t>
            </a:r>
          </a:p>
          <a:p>
            <a:r>
              <a:rPr lang="en-US" altLang="en-PK" sz="2000" dirty="0"/>
              <a:t>We can replace the three loops by one loop labeled with a regular expression:</a:t>
            </a:r>
          </a:p>
          <a:p>
            <a:endParaRPr lang="en-PK" dirty="0"/>
          </a:p>
        </p:txBody>
      </p:sp>
      <p:pic>
        <p:nvPicPr>
          <p:cNvPr id="4" name="Picture 4">
            <a:extLst>
              <a:ext uri="{FF2B5EF4-FFF2-40B4-BE49-F238E27FC236}">
                <a16:creationId xmlns:a16="http://schemas.microsoft.com/office/drawing/2014/main" id="{BA1692B6-72C6-4522-B202-4E583213B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99" y="2800350"/>
            <a:ext cx="21336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5">
            <a:extLst>
              <a:ext uri="{FF2B5EF4-FFF2-40B4-BE49-F238E27FC236}">
                <a16:creationId xmlns:a16="http://schemas.microsoft.com/office/drawing/2014/main" id="{72118159-88F1-422D-8873-C826AA2D9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113" y="5119205"/>
            <a:ext cx="22098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5370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63E6-6A60-4815-A85E-A65E5A0156E2}"/>
              </a:ext>
            </a:extLst>
          </p:cNvPr>
          <p:cNvSpPr>
            <a:spLocks noGrp="1"/>
          </p:cNvSpPr>
          <p:nvPr>
            <p:ph type="title"/>
          </p:nvPr>
        </p:nvSpPr>
        <p:spPr/>
        <p:txBody>
          <a:bodyPr/>
          <a:lstStyle/>
          <a:p>
            <a:r>
              <a:rPr lang="en-US" altLang="en-PK" dirty="0"/>
              <a:t>Combining Edges</a:t>
            </a:r>
            <a:endParaRPr lang="en-PK" dirty="0"/>
          </a:p>
        </p:txBody>
      </p:sp>
      <p:sp>
        <p:nvSpPr>
          <p:cNvPr id="3" name="Content Placeholder 2">
            <a:extLst>
              <a:ext uri="{FF2B5EF4-FFF2-40B4-BE49-F238E27FC236}">
                <a16:creationId xmlns:a16="http://schemas.microsoft.com/office/drawing/2014/main" id="{5EB9A663-E059-4AA0-AE29-55C4E0C892FE}"/>
              </a:ext>
            </a:extLst>
          </p:cNvPr>
          <p:cNvSpPr>
            <a:spLocks noGrp="1"/>
          </p:cNvSpPr>
          <p:nvPr>
            <p:ph idx="1"/>
          </p:nvPr>
        </p:nvSpPr>
        <p:spPr/>
        <p:txBody>
          <a:bodyPr/>
          <a:lstStyle/>
          <a:p>
            <a:pPr algn="just"/>
            <a:r>
              <a:rPr lang="en-US" altLang="en-PK" sz="2000" dirty="0"/>
              <a:t>Similarly, if two states are connected by </a:t>
            </a:r>
            <a:r>
              <a:rPr lang="en-US" altLang="en-PK" sz="2000" b="1" dirty="0"/>
              <a:t>more than one edge </a:t>
            </a:r>
            <a:r>
              <a:rPr lang="en-US" altLang="en-PK" sz="2000" dirty="0"/>
              <a:t>going in the same direction:</a:t>
            </a:r>
          </a:p>
          <a:p>
            <a:pPr algn="just"/>
            <a:endParaRPr lang="en-US" altLang="en-PK" sz="2000" dirty="0"/>
          </a:p>
          <a:p>
            <a:pPr algn="just"/>
            <a:endParaRPr lang="en-US" altLang="en-PK" sz="2000" dirty="0"/>
          </a:p>
          <a:p>
            <a:pPr algn="just"/>
            <a:endParaRPr lang="en-US" altLang="en-PK" sz="2000" dirty="0"/>
          </a:p>
          <a:p>
            <a:pPr algn="just"/>
            <a:r>
              <a:rPr lang="en-US" altLang="en-PK" sz="2000" dirty="0"/>
              <a:t>We can replace this with a single edge labeled with a regular expression:</a:t>
            </a:r>
          </a:p>
          <a:p>
            <a:endParaRPr lang="en-PK" dirty="0"/>
          </a:p>
        </p:txBody>
      </p:sp>
      <p:pic>
        <p:nvPicPr>
          <p:cNvPr id="4" name="Picture 4">
            <a:extLst>
              <a:ext uri="{FF2B5EF4-FFF2-40B4-BE49-F238E27FC236}">
                <a16:creationId xmlns:a16="http://schemas.microsoft.com/office/drawing/2014/main" id="{23DC3AD2-4D5D-4126-B723-4D1E84589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57" y="2928729"/>
            <a:ext cx="2368826" cy="1152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5">
            <a:extLst>
              <a:ext uri="{FF2B5EF4-FFF2-40B4-BE49-F238E27FC236}">
                <a16:creationId xmlns:a16="http://schemas.microsoft.com/office/drawing/2014/main" id="{0B83FD55-C888-41F1-8C78-F854B8235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5949" y="4979503"/>
            <a:ext cx="3879850" cy="77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65175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3712-615E-4D97-B8FA-69A27EDB72FE}"/>
              </a:ext>
            </a:extLst>
          </p:cNvPr>
          <p:cNvSpPr>
            <a:spLocks noGrp="1"/>
          </p:cNvSpPr>
          <p:nvPr>
            <p:ph type="title"/>
          </p:nvPr>
        </p:nvSpPr>
        <p:spPr/>
        <p:txBody>
          <a:bodyPr/>
          <a:lstStyle/>
          <a:p>
            <a:r>
              <a:rPr lang="en-US" altLang="en-PK" dirty="0"/>
              <a:t>Bypass and State Elimination</a:t>
            </a:r>
            <a:endParaRPr lang="en-PK" dirty="0"/>
          </a:p>
        </p:txBody>
      </p:sp>
      <p:sp>
        <p:nvSpPr>
          <p:cNvPr id="3" name="Content Placeholder 2">
            <a:extLst>
              <a:ext uri="{FF2B5EF4-FFF2-40B4-BE49-F238E27FC236}">
                <a16:creationId xmlns:a16="http://schemas.microsoft.com/office/drawing/2014/main" id="{69D3E78B-7B44-4B84-A58B-047540FD01E2}"/>
              </a:ext>
            </a:extLst>
          </p:cNvPr>
          <p:cNvSpPr>
            <a:spLocks noGrp="1"/>
          </p:cNvSpPr>
          <p:nvPr>
            <p:ph idx="1"/>
          </p:nvPr>
        </p:nvSpPr>
        <p:spPr/>
        <p:txBody>
          <a:bodyPr/>
          <a:lstStyle/>
          <a:p>
            <a:pPr algn="just"/>
            <a:r>
              <a:rPr lang="en-US" altLang="en-PK" sz="2000" dirty="0"/>
              <a:t>If T has 3 states in a row connected by edges labeled with regular expressions or simple strings, we can eliminate the middle state, as in the following examples:</a:t>
            </a:r>
          </a:p>
          <a:p>
            <a:pPr algn="just"/>
            <a:endParaRPr lang="en-US" altLang="en-PK" sz="2000" dirty="0"/>
          </a:p>
          <a:p>
            <a:pPr algn="just"/>
            <a:endParaRPr lang="en-US" altLang="en-PK" sz="2000" dirty="0"/>
          </a:p>
          <a:p>
            <a:pPr algn="just">
              <a:buNone/>
            </a:pPr>
            <a:r>
              <a:rPr lang="en-US" altLang="en-PK" sz="2000" dirty="0"/>
              <a:t>  Can be replaced with</a:t>
            </a:r>
          </a:p>
          <a:p>
            <a:endParaRPr lang="en-PK" dirty="0"/>
          </a:p>
        </p:txBody>
      </p:sp>
      <p:pic>
        <p:nvPicPr>
          <p:cNvPr id="4" name="Picture 4">
            <a:extLst>
              <a:ext uri="{FF2B5EF4-FFF2-40B4-BE49-F238E27FC236}">
                <a16:creationId xmlns:a16="http://schemas.microsoft.com/office/drawing/2014/main" id="{A3A13522-DD93-4CD8-B3CD-665246BF5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547511"/>
            <a:ext cx="41148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5">
            <a:extLst>
              <a:ext uri="{FF2B5EF4-FFF2-40B4-BE49-F238E27FC236}">
                <a16:creationId xmlns:a16="http://schemas.microsoft.com/office/drawing/2014/main" id="{868FABF6-D993-4EC1-8622-9A2DA18D1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889188"/>
            <a:ext cx="42672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60469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4D85-C691-42CE-99D1-BFA9D48F1A74}"/>
              </a:ext>
            </a:extLst>
          </p:cNvPr>
          <p:cNvSpPr>
            <a:spLocks noGrp="1"/>
          </p:cNvSpPr>
          <p:nvPr>
            <p:ph type="title"/>
          </p:nvPr>
        </p:nvSpPr>
        <p:spPr/>
        <p:txBody>
          <a:bodyPr/>
          <a:lstStyle/>
          <a:p>
            <a:r>
              <a:rPr lang="en-US" altLang="en-PK" dirty="0"/>
              <a:t>Bypass and State Elimination</a:t>
            </a:r>
            <a:endParaRPr lang="en-PK" dirty="0"/>
          </a:p>
        </p:txBody>
      </p:sp>
      <p:sp>
        <p:nvSpPr>
          <p:cNvPr id="3" name="Content Placeholder 2">
            <a:extLst>
              <a:ext uri="{FF2B5EF4-FFF2-40B4-BE49-F238E27FC236}">
                <a16:creationId xmlns:a16="http://schemas.microsoft.com/office/drawing/2014/main" id="{E5ECEA65-F2A7-4CB8-B91E-6AD310F79821}"/>
              </a:ext>
            </a:extLst>
          </p:cNvPr>
          <p:cNvSpPr>
            <a:spLocks noGrp="1"/>
          </p:cNvSpPr>
          <p:nvPr>
            <p:ph idx="1"/>
          </p:nvPr>
        </p:nvSpPr>
        <p:spPr/>
        <p:txBody>
          <a:bodyPr/>
          <a:lstStyle/>
          <a:p>
            <a:pPr algn="just"/>
            <a:r>
              <a:rPr lang="en-US" altLang="en-PK" sz="2000" dirty="0"/>
              <a:t>If the middle state has a loop, we can proceed as follows:</a:t>
            </a:r>
          </a:p>
          <a:p>
            <a:pPr algn="just"/>
            <a:endParaRPr lang="en-US" altLang="en-PK" sz="2000" dirty="0"/>
          </a:p>
          <a:p>
            <a:pPr algn="just"/>
            <a:endParaRPr lang="en-US" altLang="en-PK" sz="2000" dirty="0"/>
          </a:p>
          <a:p>
            <a:pPr algn="just"/>
            <a:endParaRPr lang="en-US" altLang="en-PK" sz="2000" dirty="0"/>
          </a:p>
          <a:p>
            <a:pPr algn="just"/>
            <a:endParaRPr lang="en-US" altLang="en-PK" sz="2000" dirty="0"/>
          </a:p>
          <a:p>
            <a:pPr algn="just">
              <a:buNone/>
            </a:pPr>
            <a:r>
              <a:rPr lang="en-US" altLang="en-PK" sz="2000" dirty="0"/>
              <a:t>  Can be replaced with</a:t>
            </a:r>
          </a:p>
          <a:p>
            <a:endParaRPr lang="en-PK" dirty="0"/>
          </a:p>
        </p:txBody>
      </p:sp>
      <p:pic>
        <p:nvPicPr>
          <p:cNvPr id="4" name="Picture 4">
            <a:extLst>
              <a:ext uri="{FF2B5EF4-FFF2-40B4-BE49-F238E27FC236}">
                <a16:creationId xmlns:a16="http://schemas.microsoft.com/office/drawing/2014/main" id="{B069A368-C5BD-4E7F-AA34-C87361DF5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47181"/>
            <a:ext cx="4691063"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5">
            <a:extLst>
              <a:ext uri="{FF2B5EF4-FFF2-40B4-BE49-F238E27FC236}">
                <a16:creationId xmlns:a16="http://schemas.microsoft.com/office/drawing/2014/main" id="{6663D8D5-AA76-480A-AA1D-327D31F344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059017"/>
            <a:ext cx="3962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338018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12C8-2FC8-47D5-A728-70D05537FB0D}"/>
              </a:ext>
            </a:extLst>
          </p:cNvPr>
          <p:cNvSpPr>
            <a:spLocks noGrp="1"/>
          </p:cNvSpPr>
          <p:nvPr>
            <p:ph type="title"/>
          </p:nvPr>
        </p:nvSpPr>
        <p:spPr/>
        <p:txBody>
          <a:bodyPr/>
          <a:lstStyle/>
          <a:p>
            <a:r>
              <a:rPr lang="en-US" altLang="en-PK" dirty="0"/>
              <a:t>Bypass and State Elimination</a:t>
            </a:r>
            <a:endParaRPr lang="en-PK" dirty="0"/>
          </a:p>
        </p:txBody>
      </p:sp>
      <p:sp>
        <p:nvSpPr>
          <p:cNvPr id="3" name="Content Placeholder 2">
            <a:extLst>
              <a:ext uri="{FF2B5EF4-FFF2-40B4-BE49-F238E27FC236}">
                <a16:creationId xmlns:a16="http://schemas.microsoft.com/office/drawing/2014/main" id="{904A0E78-627B-43E2-9024-492F138D3913}"/>
              </a:ext>
            </a:extLst>
          </p:cNvPr>
          <p:cNvSpPr>
            <a:spLocks noGrp="1"/>
          </p:cNvSpPr>
          <p:nvPr>
            <p:ph idx="1"/>
          </p:nvPr>
        </p:nvSpPr>
        <p:spPr/>
        <p:txBody>
          <a:bodyPr/>
          <a:lstStyle/>
          <a:p>
            <a:pPr algn="just"/>
            <a:r>
              <a:rPr lang="en-US" altLang="en-PK" sz="2000" dirty="0"/>
              <a:t>If the middle state is connected to more than one state, then the bypass and elimination process can be done as follows:</a:t>
            </a:r>
          </a:p>
          <a:p>
            <a:pPr algn="just"/>
            <a:endParaRPr lang="en-US" altLang="en-PK" sz="2000" dirty="0"/>
          </a:p>
          <a:p>
            <a:pPr algn="just"/>
            <a:endParaRPr lang="en-US" altLang="en-PK" sz="2000" dirty="0"/>
          </a:p>
          <a:p>
            <a:pPr algn="just">
              <a:buNone/>
            </a:pPr>
            <a:r>
              <a:rPr lang="en-US" altLang="en-PK" sz="2000" dirty="0"/>
              <a:t> </a:t>
            </a:r>
          </a:p>
          <a:p>
            <a:pPr algn="just">
              <a:buNone/>
            </a:pPr>
            <a:r>
              <a:rPr lang="en-US" altLang="en-PK" sz="2000" dirty="0"/>
              <a:t>Can be replaced with</a:t>
            </a:r>
          </a:p>
          <a:p>
            <a:pPr marL="0" indent="0">
              <a:buNone/>
            </a:pPr>
            <a:endParaRPr lang="en-PK" dirty="0"/>
          </a:p>
        </p:txBody>
      </p:sp>
      <p:pic>
        <p:nvPicPr>
          <p:cNvPr id="4" name="Picture 4">
            <a:extLst>
              <a:ext uri="{FF2B5EF4-FFF2-40B4-BE49-F238E27FC236}">
                <a16:creationId xmlns:a16="http://schemas.microsoft.com/office/drawing/2014/main" id="{485816BC-7A46-4129-B273-6B63642AE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426" y="3200400"/>
            <a:ext cx="3276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5">
            <a:extLst>
              <a:ext uri="{FF2B5EF4-FFF2-40B4-BE49-F238E27FC236}">
                <a16:creationId xmlns:a16="http://schemas.microsoft.com/office/drawing/2014/main" id="{323A2AA1-42A0-491E-A589-299219F3F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5141843"/>
            <a:ext cx="3505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5284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03F3-B7EB-4D57-8117-899B1D2106F2}"/>
              </a:ext>
            </a:extLst>
          </p:cNvPr>
          <p:cNvSpPr>
            <a:spLocks noGrp="1"/>
          </p:cNvSpPr>
          <p:nvPr>
            <p:ph type="title"/>
          </p:nvPr>
        </p:nvSpPr>
        <p:spPr/>
        <p:txBody>
          <a:bodyPr/>
          <a:lstStyle/>
          <a:p>
            <a:r>
              <a:rPr lang="en-US" altLang="en-PK" dirty="0"/>
              <a:t>Special Cases</a:t>
            </a:r>
            <a:endParaRPr lang="en-PK" dirty="0"/>
          </a:p>
        </p:txBody>
      </p:sp>
      <p:sp>
        <p:nvSpPr>
          <p:cNvPr id="3" name="Content Placeholder 2">
            <a:extLst>
              <a:ext uri="{FF2B5EF4-FFF2-40B4-BE49-F238E27FC236}">
                <a16:creationId xmlns:a16="http://schemas.microsoft.com/office/drawing/2014/main" id="{3A93A9A8-8F81-4495-ACA8-1168D795B630}"/>
              </a:ext>
            </a:extLst>
          </p:cNvPr>
          <p:cNvSpPr>
            <a:spLocks noGrp="1"/>
          </p:cNvSpPr>
          <p:nvPr>
            <p:ph idx="1"/>
          </p:nvPr>
        </p:nvSpPr>
        <p:spPr/>
        <p:txBody>
          <a:bodyPr/>
          <a:lstStyle/>
          <a:p>
            <a:endParaRPr lang="en-US" altLang="en-PK" dirty="0"/>
          </a:p>
          <a:p>
            <a:endParaRPr lang="en-US" altLang="en-PK" dirty="0"/>
          </a:p>
          <a:p>
            <a:endParaRPr lang="en-US" altLang="en-PK" dirty="0"/>
          </a:p>
          <a:p>
            <a:endParaRPr lang="en-US" altLang="en-PK" dirty="0"/>
          </a:p>
          <a:p>
            <a:pPr>
              <a:buNone/>
            </a:pPr>
            <a:r>
              <a:rPr lang="en-US" altLang="en-PK" dirty="0"/>
              <a:t>Can be replaced with</a:t>
            </a:r>
          </a:p>
          <a:p>
            <a:pPr marL="0" indent="0">
              <a:buNone/>
            </a:pPr>
            <a:endParaRPr lang="en-PK" dirty="0"/>
          </a:p>
        </p:txBody>
      </p:sp>
      <p:pic>
        <p:nvPicPr>
          <p:cNvPr id="4" name="Picture 4">
            <a:extLst>
              <a:ext uri="{FF2B5EF4-FFF2-40B4-BE49-F238E27FC236}">
                <a16:creationId xmlns:a16="http://schemas.microsoft.com/office/drawing/2014/main" id="{B5F18E33-2714-452F-B0DD-00B27E73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9" y="2863575"/>
            <a:ext cx="4495800"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5">
            <a:extLst>
              <a:ext uri="{FF2B5EF4-FFF2-40B4-BE49-F238E27FC236}">
                <a16:creationId xmlns:a16="http://schemas.microsoft.com/office/drawing/2014/main" id="{A480567F-967F-4CE6-AEAD-9D7CD018F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199" y="4950104"/>
            <a:ext cx="4419600"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791808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AE31-3D6E-4A81-B10D-0D6CFC746CAB}"/>
              </a:ext>
            </a:extLst>
          </p:cNvPr>
          <p:cNvSpPr>
            <a:spLocks noGrp="1"/>
          </p:cNvSpPr>
          <p:nvPr>
            <p:ph type="title"/>
          </p:nvPr>
        </p:nvSpPr>
        <p:spPr/>
        <p:txBody>
          <a:bodyPr/>
          <a:lstStyle/>
          <a:p>
            <a:r>
              <a:rPr lang="en-US" altLang="en-PK" dirty="0"/>
              <a:t>Example</a:t>
            </a:r>
            <a:endParaRPr lang="en-PK" dirty="0"/>
          </a:p>
        </p:txBody>
      </p:sp>
      <p:sp>
        <p:nvSpPr>
          <p:cNvPr id="3" name="Content Placeholder 2">
            <a:extLst>
              <a:ext uri="{FF2B5EF4-FFF2-40B4-BE49-F238E27FC236}">
                <a16:creationId xmlns:a16="http://schemas.microsoft.com/office/drawing/2014/main" id="{C4766A93-F95A-4BF4-8F61-31B5AECF5A96}"/>
              </a:ext>
            </a:extLst>
          </p:cNvPr>
          <p:cNvSpPr>
            <a:spLocks noGrp="1"/>
          </p:cNvSpPr>
          <p:nvPr>
            <p:ph idx="1"/>
          </p:nvPr>
        </p:nvSpPr>
        <p:spPr/>
        <p:txBody>
          <a:bodyPr/>
          <a:lstStyle/>
          <a:p>
            <a:pPr algn="just"/>
            <a:r>
              <a:rPr lang="en-US" altLang="en-PK" sz="2000" dirty="0"/>
              <a:t>Consider the following TG that accepts all words that begin and end with double letters (having at least length 4):</a:t>
            </a:r>
          </a:p>
          <a:p>
            <a:endParaRPr lang="en-PK" dirty="0"/>
          </a:p>
        </p:txBody>
      </p:sp>
      <p:pic>
        <p:nvPicPr>
          <p:cNvPr id="4" name="Picture 4">
            <a:extLst>
              <a:ext uri="{FF2B5EF4-FFF2-40B4-BE49-F238E27FC236}">
                <a16:creationId xmlns:a16="http://schemas.microsoft.com/office/drawing/2014/main" id="{7F9EB011-B30B-4FCF-9E4D-9BF270207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428999"/>
            <a:ext cx="4114800" cy="232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4962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323B-A8F3-4CC2-9743-4530E91E15F2}"/>
              </a:ext>
            </a:extLst>
          </p:cNvPr>
          <p:cNvSpPr>
            <a:spLocks noGrp="1"/>
          </p:cNvSpPr>
          <p:nvPr>
            <p:ph type="title"/>
          </p:nvPr>
        </p:nvSpPr>
        <p:spPr/>
        <p:txBody>
          <a:bodyPr/>
          <a:lstStyle/>
          <a:p>
            <a:r>
              <a:rPr lang="en-US" altLang="en-PK" dirty="0"/>
              <a:t>Kleene’s Theorem</a:t>
            </a:r>
            <a:endParaRPr lang="en-PK" dirty="0"/>
          </a:p>
        </p:txBody>
      </p:sp>
      <p:sp>
        <p:nvSpPr>
          <p:cNvPr id="3" name="Content Placeholder 2">
            <a:extLst>
              <a:ext uri="{FF2B5EF4-FFF2-40B4-BE49-F238E27FC236}">
                <a16:creationId xmlns:a16="http://schemas.microsoft.com/office/drawing/2014/main" id="{F3E57D15-8283-4E18-884B-1B4750D6C639}"/>
              </a:ext>
            </a:extLst>
          </p:cNvPr>
          <p:cNvSpPr>
            <a:spLocks noGrp="1"/>
          </p:cNvSpPr>
          <p:nvPr>
            <p:ph idx="1"/>
          </p:nvPr>
        </p:nvSpPr>
        <p:spPr/>
        <p:txBody>
          <a:bodyPr/>
          <a:lstStyle/>
          <a:p>
            <a:r>
              <a:rPr lang="en-US" altLang="en-PK" b="1" dirty="0"/>
              <a:t>Unification</a:t>
            </a:r>
          </a:p>
          <a:p>
            <a:r>
              <a:rPr lang="en-US" altLang="en-PK" b="1" dirty="0"/>
              <a:t>Turning TGs into Regular Expressions</a:t>
            </a:r>
          </a:p>
          <a:p>
            <a:r>
              <a:rPr lang="en-US" altLang="en-PK" b="1" dirty="0"/>
              <a:t>Converting Regular Expressions into FAs</a:t>
            </a:r>
          </a:p>
          <a:p>
            <a:r>
              <a:rPr lang="en-US" altLang="en-PK" b="1" dirty="0"/>
              <a:t>Nondeterministic Finite Automata</a:t>
            </a:r>
          </a:p>
          <a:p>
            <a:r>
              <a:rPr lang="en-US" altLang="en-PK" b="1" dirty="0"/>
              <a:t>NFAs and Kleene’s Theorem</a:t>
            </a:r>
            <a:endParaRPr lang="en-US" altLang="en-PK" dirty="0"/>
          </a:p>
          <a:p>
            <a:endParaRPr lang="en-PK" dirty="0"/>
          </a:p>
        </p:txBody>
      </p:sp>
    </p:spTree>
    <p:extLst>
      <p:ext uri="{BB962C8B-B14F-4D97-AF65-F5344CB8AC3E}">
        <p14:creationId xmlns:p14="http://schemas.microsoft.com/office/powerpoint/2010/main" val="246418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35AF-6034-4710-9BA2-AC78FED74EB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95FA920-00AB-455F-9679-7CBB9BA4CD1F}"/>
              </a:ext>
            </a:extLst>
          </p:cNvPr>
          <p:cNvSpPr>
            <a:spLocks noGrp="1"/>
          </p:cNvSpPr>
          <p:nvPr>
            <p:ph idx="1"/>
          </p:nvPr>
        </p:nvSpPr>
        <p:spPr/>
        <p:txBody>
          <a:bodyPr/>
          <a:lstStyle/>
          <a:p>
            <a:pPr algn="just"/>
            <a:r>
              <a:rPr lang="en-US" altLang="en-PK" sz="2000" dirty="0"/>
              <a:t>This TG has only one start state with no incoming edges, but has two final states. So, we must introduce a new unique final state:</a:t>
            </a:r>
          </a:p>
        </p:txBody>
      </p:sp>
      <p:pic>
        <p:nvPicPr>
          <p:cNvPr id="4" name="Picture 5">
            <a:extLst>
              <a:ext uri="{FF2B5EF4-FFF2-40B4-BE49-F238E27FC236}">
                <a16:creationId xmlns:a16="http://schemas.microsoft.com/office/drawing/2014/main" id="{C6AC6AC5-5138-4CBD-878F-687E916AF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078" y="3962400"/>
            <a:ext cx="2514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4">
            <a:extLst>
              <a:ext uri="{FF2B5EF4-FFF2-40B4-BE49-F238E27FC236}">
                <a16:creationId xmlns:a16="http://schemas.microsoft.com/office/drawing/2014/main" id="{A2A4BEA5-EA47-4442-83B1-794CE5912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555" y="3864113"/>
            <a:ext cx="4910137"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65376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6CF4-3979-44A7-A4AA-E4A6F89038FC}"/>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F025B15-9935-427E-BE9E-FD76A90D5502}"/>
              </a:ext>
            </a:extLst>
          </p:cNvPr>
          <p:cNvSpPr>
            <a:spLocks noGrp="1"/>
          </p:cNvSpPr>
          <p:nvPr>
            <p:ph idx="1"/>
          </p:nvPr>
        </p:nvSpPr>
        <p:spPr/>
        <p:txBody>
          <a:bodyPr/>
          <a:lstStyle/>
          <a:p>
            <a:pPr algn="just"/>
            <a:r>
              <a:rPr lang="en-US" altLang="en-PK" sz="2400" dirty="0"/>
              <a:t>Now we build regular expressions piece by piece:</a:t>
            </a:r>
          </a:p>
          <a:p>
            <a:endParaRPr lang="en-PK" dirty="0"/>
          </a:p>
        </p:txBody>
      </p:sp>
      <p:pic>
        <p:nvPicPr>
          <p:cNvPr id="4" name="Picture 6">
            <a:extLst>
              <a:ext uri="{FF2B5EF4-FFF2-40B4-BE49-F238E27FC236}">
                <a16:creationId xmlns:a16="http://schemas.microsoft.com/office/drawing/2014/main" id="{1F74F1C7-95C6-4608-A1CD-2B6DAF3DC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513" y="3687418"/>
            <a:ext cx="2971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4">
            <a:extLst>
              <a:ext uri="{FF2B5EF4-FFF2-40B4-BE49-F238E27FC236}">
                <a16:creationId xmlns:a16="http://schemas.microsoft.com/office/drawing/2014/main" id="{7CEF14FB-23C2-490A-A9D9-2F69EF093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90732"/>
            <a:ext cx="457200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32760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2FE7-EBBB-4048-9C06-613B73542DE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702A5B4-0BC3-4EC8-A349-728F6C81A60C}"/>
              </a:ext>
            </a:extLst>
          </p:cNvPr>
          <p:cNvSpPr>
            <a:spLocks noGrp="1"/>
          </p:cNvSpPr>
          <p:nvPr>
            <p:ph idx="1"/>
          </p:nvPr>
        </p:nvSpPr>
        <p:spPr/>
        <p:txBody>
          <a:bodyPr/>
          <a:lstStyle/>
          <a:p>
            <a:r>
              <a:rPr lang="en-US" altLang="en-PK"/>
              <a:t>Eliminate state 2:</a:t>
            </a:r>
            <a:endParaRPr lang="en-US" altLang="en-PK" dirty="0"/>
          </a:p>
        </p:txBody>
      </p:sp>
      <p:pic>
        <p:nvPicPr>
          <p:cNvPr id="4" name="Picture 6">
            <a:extLst>
              <a:ext uri="{FF2B5EF4-FFF2-40B4-BE49-F238E27FC236}">
                <a16:creationId xmlns:a16="http://schemas.microsoft.com/office/drawing/2014/main" id="{F435FAE6-92FD-443D-89BE-9CC868883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9" y="3799508"/>
            <a:ext cx="28956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4">
            <a:extLst>
              <a:ext uri="{FF2B5EF4-FFF2-40B4-BE49-F238E27FC236}">
                <a16:creationId xmlns:a16="http://schemas.microsoft.com/office/drawing/2014/main" id="{0FFD83B1-1F44-4DCB-BA22-2FAC4C899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4617" y="3799508"/>
            <a:ext cx="4953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78134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C7C2-16C5-4325-9BF8-B7531ED0537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BE0952D9-5178-4C61-BD50-452EB1EDECDB}"/>
              </a:ext>
            </a:extLst>
          </p:cNvPr>
          <p:cNvSpPr>
            <a:spLocks noGrp="1"/>
          </p:cNvSpPr>
          <p:nvPr>
            <p:ph idx="1"/>
          </p:nvPr>
        </p:nvSpPr>
        <p:spPr/>
        <p:txBody>
          <a:bodyPr/>
          <a:lstStyle/>
          <a:p>
            <a:r>
              <a:rPr lang="en-US" altLang="en-PK" dirty="0"/>
              <a:t>Eliminate state 1:</a:t>
            </a:r>
          </a:p>
          <a:p>
            <a:endParaRPr lang="en-PK" dirty="0"/>
          </a:p>
        </p:txBody>
      </p:sp>
      <p:pic>
        <p:nvPicPr>
          <p:cNvPr id="4" name="Picture 5">
            <a:extLst>
              <a:ext uri="{FF2B5EF4-FFF2-40B4-BE49-F238E27FC236}">
                <a16:creationId xmlns:a16="http://schemas.microsoft.com/office/drawing/2014/main" id="{3DC2C6D1-BB8F-45E3-A910-5A3B1DA9C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095" y="3793435"/>
            <a:ext cx="31178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4">
            <a:extLst>
              <a:ext uri="{FF2B5EF4-FFF2-40B4-BE49-F238E27FC236}">
                <a16:creationId xmlns:a16="http://schemas.microsoft.com/office/drawing/2014/main" id="{DB13610B-FF2C-4955-BE4B-D65E38AE8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226" y="4316413"/>
            <a:ext cx="41910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625725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F0AE-0240-4350-944D-6616E268A98F}"/>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28F5175-EBD7-40F9-A328-0C367E5F0694}"/>
              </a:ext>
            </a:extLst>
          </p:cNvPr>
          <p:cNvSpPr>
            <a:spLocks noGrp="1"/>
          </p:cNvSpPr>
          <p:nvPr>
            <p:ph idx="1"/>
          </p:nvPr>
        </p:nvSpPr>
        <p:spPr/>
        <p:txBody>
          <a:bodyPr/>
          <a:lstStyle/>
          <a:p>
            <a:r>
              <a:rPr lang="en-US" altLang="en-PK" dirty="0"/>
              <a:t>Eliminate state 3:</a:t>
            </a:r>
          </a:p>
          <a:p>
            <a:endParaRPr lang="en-PK" dirty="0"/>
          </a:p>
        </p:txBody>
      </p:sp>
      <p:pic>
        <p:nvPicPr>
          <p:cNvPr id="4" name="Picture 5">
            <a:extLst>
              <a:ext uri="{FF2B5EF4-FFF2-40B4-BE49-F238E27FC236}">
                <a16:creationId xmlns:a16="http://schemas.microsoft.com/office/drawing/2014/main" id="{188B1624-E8A6-46FD-A639-BF36A72A8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922" y="3723861"/>
            <a:ext cx="2971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4">
            <a:extLst>
              <a:ext uri="{FF2B5EF4-FFF2-40B4-BE49-F238E27FC236}">
                <a16:creationId xmlns:a16="http://schemas.microsoft.com/office/drawing/2014/main" id="{BAC4993D-4F58-418A-A43A-11EE7CCE6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25" y="3301208"/>
            <a:ext cx="3902075"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439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F092-0B61-4E81-B78F-D17410208BE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4BEF8D8-4A23-47ED-BEDD-A30A787895EA}"/>
              </a:ext>
            </a:extLst>
          </p:cNvPr>
          <p:cNvSpPr>
            <a:spLocks noGrp="1"/>
          </p:cNvSpPr>
          <p:nvPr>
            <p:ph idx="1"/>
          </p:nvPr>
        </p:nvSpPr>
        <p:spPr/>
        <p:txBody>
          <a:bodyPr/>
          <a:lstStyle/>
          <a:p>
            <a:pPr algn="just">
              <a:lnSpc>
                <a:spcPct val="80000"/>
              </a:lnSpc>
            </a:pPr>
            <a:r>
              <a:rPr lang="en-US" altLang="en-PK" sz="1800" dirty="0"/>
              <a:t>Hence, this TG defines the same language as the regular expression</a:t>
            </a:r>
          </a:p>
          <a:p>
            <a:pPr algn="just">
              <a:lnSpc>
                <a:spcPct val="80000"/>
              </a:lnSpc>
              <a:buNone/>
            </a:pPr>
            <a:r>
              <a:rPr lang="en-US" altLang="en-PK" sz="1800" dirty="0"/>
              <a:t>			(aa + bb)(a + b)*(aa) + (aa + bb)(a + b)*(bb)</a:t>
            </a:r>
          </a:p>
          <a:p>
            <a:pPr algn="just">
              <a:lnSpc>
                <a:spcPct val="80000"/>
              </a:lnSpc>
              <a:buNone/>
            </a:pPr>
            <a:r>
              <a:rPr lang="en-US" altLang="en-PK" sz="1800" dirty="0"/>
              <a:t>or equivalently</a:t>
            </a:r>
          </a:p>
          <a:p>
            <a:pPr algn="just">
              <a:lnSpc>
                <a:spcPct val="80000"/>
              </a:lnSpc>
              <a:buNone/>
            </a:pPr>
            <a:r>
              <a:rPr lang="en-US" altLang="en-PK" sz="1800" dirty="0"/>
              <a:t>			(aa + bb)(a + b)*(aa + bb)</a:t>
            </a:r>
          </a:p>
          <a:p>
            <a:pPr algn="just">
              <a:lnSpc>
                <a:spcPct val="80000"/>
              </a:lnSpc>
            </a:pPr>
            <a:endParaRPr lang="en-US" altLang="en-PK" sz="1800" dirty="0"/>
          </a:p>
          <a:p>
            <a:pPr algn="just">
              <a:lnSpc>
                <a:spcPct val="80000"/>
              </a:lnSpc>
            </a:pPr>
            <a:r>
              <a:rPr lang="en-US" altLang="en-PK" sz="1800" dirty="0"/>
              <a:t>If we eliminated the states in a different order, we could end up with a different-looking regular expression. But by the logic of the elimination process, these expressions would all have to represent the same language.</a:t>
            </a:r>
          </a:p>
          <a:p>
            <a:pPr algn="just">
              <a:lnSpc>
                <a:spcPct val="80000"/>
              </a:lnSpc>
            </a:pPr>
            <a:endParaRPr lang="en-US" altLang="en-PK" sz="1800" dirty="0"/>
          </a:p>
          <a:p>
            <a:pPr algn="just">
              <a:lnSpc>
                <a:spcPct val="80000"/>
              </a:lnSpc>
            </a:pPr>
            <a:r>
              <a:rPr lang="en-US" altLang="en-PK" sz="1800" dirty="0"/>
              <a:t>We are now ready to present the constructive algorithm that proves that all TGs can be turned into regular expressions that define the exact same language.</a:t>
            </a:r>
          </a:p>
        </p:txBody>
      </p:sp>
    </p:spTree>
    <p:extLst>
      <p:ext uri="{BB962C8B-B14F-4D97-AF65-F5344CB8AC3E}">
        <p14:creationId xmlns:p14="http://schemas.microsoft.com/office/powerpoint/2010/main" val="1321614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E180-7CA0-4B50-8D02-91CA413C811F}"/>
              </a:ext>
            </a:extLst>
          </p:cNvPr>
          <p:cNvSpPr>
            <a:spLocks noGrp="1"/>
          </p:cNvSpPr>
          <p:nvPr>
            <p:ph type="title"/>
          </p:nvPr>
        </p:nvSpPr>
        <p:spPr/>
        <p:txBody>
          <a:bodyPr/>
          <a:lstStyle/>
          <a:p>
            <a:r>
              <a:rPr lang="en-US" altLang="en-PK"/>
              <a:t>Algorithm</a:t>
            </a:r>
            <a:endParaRPr lang="en-PK"/>
          </a:p>
        </p:txBody>
      </p:sp>
      <p:sp>
        <p:nvSpPr>
          <p:cNvPr id="3" name="Content Placeholder 2">
            <a:extLst>
              <a:ext uri="{FF2B5EF4-FFF2-40B4-BE49-F238E27FC236}">
                <a16:creationId xmlns:a16="http://schemas.microsoft.com/office/drawing/2014/main" id="{26ACC592-45B5-45FE-995F-A9A6F4C1A49F}"/>
              </a:ext>
            </a:extLst>
          </p:cNvPr>
          <p:cNvSpPr>
            <a:spLocks noGrp="1"/>
          </p:cNvSpPr>
          <p:nvPr>
            <p:ph idx="1"/>
          </p:nvPr>
        </p:nvSpPr>
        <p:spPr/>
        <p:txBody>
          <a:bodyPr/>
          <a:lstStyle/>
          <a:p>
            <a:pPr algn="just">
              <a:lnSpc>
                <a:spcPct val="90000"/>
              </a:lnSpc>
            </a:pPr>
            <a:r>
              <a:rPr lang="en-US" altLang="en-PK" sz="1600" dirty="0"/>
              <a:t>Step 1: Create a unique, unenterable minus state and a unique, </a:t>
            </a:r>
            <a:r>
              <a:rPr lang="en-US" altLang="en-PK" sz="1600" dirty="0" err="1"/>
              <a:t>unleaveable</a:t>
            </a:r>
            <a:r>
              <a:rPr lang="en-US" altLang="en-PK" sz="1600" dirty="0"/>
              <a:t> plus state.</a:t>
            </a:r>
          </a:p>
          <a:p>
            <a:pPr algn="just">
              <a:lnSpc>
                <a:spcPct val="90000"/>
              </a:lnSpc>
            </a:pPr>
            <a:endParaRPr lang="en-US" altLang="en-PK" sz="1600" dirty="0"/>
          </a:p>
          <a:p>
            <a:pPr algn="just">
              <a:lnSpc>
                <a:spcPct val="90000"/>
              </a:lnSpc>
            </a:pPr>
            <a:r>
              <a:rPr lang="en-US" altLang="en-PK" sz="1600" dirty="0"/>
              <a:t>Step 2: One by one, in any order, bypass and eliminate all the non-minus or non-plus states in the TG. A state is bypassed by connecting each incoming edge with each outgoing edge. The label of each resultant edge is the concatenation of the label on the incoming edge with the label on the loop edge (if there is one) and the label on the outgoing edge.</a:t>
            </a:r>
          </a:p>
          <a:p>
            <a:pPr algn="just">
              <a:lnSpc>
                <a:spcPct val="90000"/>
              </a:lnSpc>
            </a:pPr>
            <a:endParaRPr lang="en-US" altLang="en-PK" sz="1600" dirty="0"/>
          </a:p>
          <a:p>
            <a:pPr algn="just">
              <a:lnSpc>
                <a:spcPct val="90000"/>
              </a:lnSpc>
            </a:pPr>
            <a:r>
              <a:rPr lang="en-US" altLang="en-PK" sz="1600" dirty="0"/>
              <a:t>Step 3: When two states are joined by more than one edge going in the same direction, unify them by adding their labels.</a:t>
            </a:r>
          </a:p>
          <a:p>
            <a:pPr algn="just">
              <a:lnSpc>
                <a:spcPct val="90000"/>
              </a:lnSpc>
            </a:pPr>
            <a:endParaRPr lang="en-US" altLang="en-PK" sz="1600" dirty="0"/>
          </a:p>
          <a:p>
            <a:pPr algn="just">
              <a:lnSpc>
                <a:spcPct val="90000"/>
              </a:lnSpc>
            </a:pPr>
            <a:r>
              <a:rPr lang="en-US" altLang="en-PK" sz="1600" dirty="0"/>
              <a:t>Step 4: Finally, when all that is left is one edge from - to +, the label on that edge is a regular expression that generates the same language as was recognized by the original TG.</a:t>
            </a:r>
          </a:p>
          <a:p>
            <a:endParaRPr lang="en-PK" dirty="0"/>
          </a:p>
        </p:txBody>
      </p:sp>
    </p:spTree>
    <p:extLst>
      <p:ext uri="{BB962C8B-B14F-4D97-AF65-F5344CB8AC3E}">
        <p14:creationId xmlns:p14="http://schemas.microsoft.com/office/powerpoint/2010/main" val="2833492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DCF0-7632-4642-8758-BA2AB604A968}"/>
              </a:ext>
            </a:extLst>
          </p:cNvPr>
          <p:cNvSpPr>
            <a:spLocks noGrp="1"/>
          </p:cNvSpPr>
          <p:nvPr>
            <p:ph type="title"/>
          </p:nvPr>
        </p:nvSpPr>
        <p:spPr/>
        <p:txBody>
          <a:bodyPr/>
          <a:lstStyle/>
          <a:p>
            <a:r>
              <a:rPr lang="en-US" altLang="en-PK" dirty="0"/>
              <a:t>Unification</a:t>
            </a:r>
            <a:endParaRPr lang="en-PK" dirty="0"/>
          </a:p>
        </p:txBody>
      </p:sp>
      <p:sp>
        <p:nvSpPr>
          <p:cNvPr id="3" name="Content Placeholder 2">
            <a:extLst>
              <a:ext uri="{FF2B5EF4-FFF2-40B4-BE49-F238E27FC236}">
                <a16:creationId xmlns:a16="http://schemas.microsoft.com/office/drawing/2014/main" id="{4C4357FE-9D12-4576-9241-50CF5B301F1F}"/>
              </a:ext>
            </a:extLst>
          </p:cNvPr>
          <p:cNvSpPr>
            <a:spLocks noGrp="1"/>
          </p:cNvSpPr>
          <p:nvPr>
            <p:ph idx="1"/>
          </p:nvPr>
        </p:nvSpPr>
        <p:spPr/>
        <p:txBody>
          <a:bodyPr/>
          <a:lstStyle/>
          <a:p>
            <a:pPr algn="just"/>
            <a:r>
              <a:rPr lang="en-US" altLang="en-PK" sz="2400" dirty="0"/>
              <a:t>We have learned three separate ways to define a language: (</a:t>
            </a:r>
            <a:r>
              <a:rPr lang="en-US" altLang="en-PK" sz="2400" dirty="0" err="1"/>
              <a:t>i</a:t>
            </a:r>
            <a:r>
              <a:rPr lang="en-US" altLang="en-PK" sz="2400" dirty="0"/>
              <a:t>) by </a:t>
            </a:r>
            <a:r>
              <a:rPr lang="en-US" altLang="en-PK" sz="2400" b="1" dirty="0"/>
              <a:t>regular expression</a:t>
            </a:r>
            <a:r>
              <a:rPr lang="en-US" altLang="en-PK" sz="2400" dirty="0"/>
              <a:t>, (ii) by </a:t>
            </a:r>
            <a:r>
              <a:rPr lang="en-US" altLang="en-PK" sz="2400" b="1" dirty="0"/>
              <a:t>finite automaton</a:t>
            </a:r>
            <a:r>
              <a:rPr lang="en-US" altLang="en-PK" sz="2400" dirty="0"/>
              <a:t>, and (iii) by </a:t>
            </a:r>
            <a:r>
              <a:rPr lang="en-US" altLang="en-PK" sz="2400" b="1" dirty="0"/>
              <a:t>transition graph</a:t>
            </a:r>
            <a:r>
              <a:rPr lang="en-US" altLang="en-PK" sz="2400" dirty="0"/>
              <a:t>.</a:t>
            </a:r>
          </a:p>
          <a:p>
            <a:pPr algn="just"/>
            <a:r>
              <a:rPr lang="en-US" altLang="en-PK" sz="2400" dirty="0"/>
              <a:t>Now, we will present a theorem proved by Kleene in 1956, which says that </a:t>
            </a:r>
            <a:r>
              <a:rPr lang="en-US" altLang="en-PK" sz="2400" b="1" dirty="0"/>
              <a:t>if a language can be defined by any one of these three ways, then it can also be defined by the other two</a:t>
            </a:r>
            <a:r>
              <a:rPr lang="en-US" altLang="en-PK" sz="2400" dirty="0"/>
              <a:t>.</a:t>
            </a:r>
          </a:p>
          <a:p>
            <a:pPr algn="just"/>
            <a:r>
              <a:rPr lang="en-US" altLang="en-PK" sz="2400" dirty="0"/>
              <a:t>In other words, Kleene proved that </a:t>
            </a:r>
            <a:r>
              <a:rPr lang="en-US" altLang="en-PK" sz="2400" b="1" dirty="0"/>
              <a:t>all three of these methods of defining languages are </a:t>
            </a:r>
            <a:r>
              <a:rPr lang="en-US" altLang="en-PK" sz="2400" b="1" i="1" dirty="0"/>
              <a:t>equivalent</a:t>
            </a:r>
            <a:r>
              <a:rPr lang="en-US" altLang="en-PK" sz="2400" b="1" dirty="0"/>
              <a:t>.</a:t>
            </a:r>
            <a:endParaRPr lang="en-US" altLang="en-PK" sz="2400" dirty="0"/>
          </a:p>
          <a:p>
            <a:endParaRPr lang="en-PK" dirty="0"/>
          </a:p>
        </p:txBody>
      </p:sp>
    </p:spTree>
    <p:extLst>
      <p:ext uri="{BB962C8B-B14F-4D97-AF65-F5344CB8AC3E}">
        <p14:creationId xmlns:p14="http://schemas.microsoft.com/office/powerpoint/2010/main" val="258676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E4AC-6252-4F09-BDB7-318AC9912A12}"/>
              </a:ext>
            </a:extLst>
          </p:cNvPr>
          <p:cNvSpPr>
            <a:spLocks noGrp="1"/>
          </p:cNvSpPr>
          <p:nvPr>
            <p:ph type="title"/>
          </p:nvPr>
        </p:nvSpPr>
        <p:spPr/>
        <p:txBody>
          <a:bodyPr/>
          <a:lstStyle/>
          <a:p>
            <a:r>
              <a:rPr lang="en-US" altLang="en-PK" dirty="0"/>
              <a:t>Theorem</a:t>
            </a:r>
            <a:endParaRPr lang="en-PK" dirty="0"/>
          </a:p>
        </p:txBody>
      </p:sp>
      <p:sp>
        <p:nvSpPr>
          <p:cNvPr id="3" name="Content Placeholder 2">
            <a:extLst>
              <a:ext uri="{FF2B5EF4-FFF2-40B4-BE49-F238E27FC236}">
                <a16:creationId xmlns:a16="http://schemas.microsoft.com/office/drawing/2014/main" id="{556FDE1C-79EE-41C9-B8D6-72469B5D0070}"/>
              </a:ext>
            </a:extLst>
          </p:cNvPr>
          <p:cNvSpPr>
            <a:spLocks noGrp="1"/>
          </p:cNvSpPr>
          <p:nvPr>
            <p:ph idx="1"/>
          </p:nvPr>
        </p:nvSpPr>
        <p:spPr/>
        <p:txBody>
          <a:bodyPr/>
          <a:lstStyle/>
          <a:p>
            <a:pPr algn="just"/>
            <a:r>
              <a:rPr lang="en-US" altLang="en-PK" b="1" dirty="0"/>
              <a:t>Any language that can be defined by regular expression, or finite automaton, or transition graph can be defined by all three methods</a:t>
            </a:r>
            <a:endParaRPr lang="en-PK" dirty="0"/>
          </a:p>
        </p:txBody>
      </p:sp>
    </p:spTree>
    <p:extLst>
      <p:ext uri="{BB962C8B-B14F-4D97-AF65-F5344CB8AC3E}">
        <p14:creationId xmlns:p14="http://schemas.microsoft.com/office/powerpoint/2010/main" val="376159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3502-7ED2-4516-9E66-4E5E590F167B}"/>
              </a:ext>
            </a:extLst>
          </p:cNvPr>
          <p:cNvSpPr>
            <a:spLocks noGrp="1"/>
          </p:cNvSpPr>
          <p:nvPr>
            <p:ph type="title"/>
          </p:nvPr>
        </p:nvSpPr>
        <p:spPr/>
        <p:txBody>
          <a:bodyPr/>
          <a:lstStyle/>
          <a:p>
            <a:r>
              <a:rPr lang="en-US" altLang="en-PK" dirty="0"/>
              <a:t>Kleene’s Theorem</a:t>
            </a:r>
            <a:endParaRPr lang="en-PK" dirty="0"/>
          </a:p>
        </p:txBody>
      </p:sp>
      <p:sp>
        <p:nvSpPr>
          <p:cNvPr id="3" name="Content Placeholder 2">
            <a:extLst>
              <a:ext uri="{FF2B5EF4-FFF2-40B4-BE49-F238E27FC236}">
                <a16:creationId xmlns:a16="http://schemas.microsoft.com/office/drawing/2014/main" id="{42D7F4CF-A215-428E-82BE-D1131D51F171}"/>
              </a:ext>
            </a:extLst>
          </p:cNvPr>
          <p:cNvSpPr>
            <a:spLocks noGrp="1"/>
          </p:cNvSpPr>
          <p:nvPr>
            <p:ph idx="1"/>
          </p:nvPr>
        </p:nvSpPr>
        <p:spPr/>
        <p:txBody>
          <a:bodyPr/>
          <a:lstStyle/>
          <a:p>
            <a:pPr algn="just"/>
            <a:r>
              <a:rPr lang="en-US" altLang="en-PK" sz="2000" dirty="0"/>
              <a:t>This theorem is the most important and fundamental result in the theory of finite automata.</a:t>
            </a:r>
          </a:p>
          <a:p>
            <a:pPr algn="just"/>
            <a:r>
              <a:rPr lang="en-US" altLang="en-PK" sz="2000" dirty="0"/>
              <a:t>We will take extreme care with its proofs. In particular, we will introduce four algorithms that enable us to construct the corresponding machines and expressions.</a:t>
            </a:r>
          </a:p>
          <a:p>
            <a:pPr algn="just"/>
            <a:r>
              <a:rPr lang="en-US" altLang="en-PK" sz="2000" dirty="0"/>
              <a:t>Recall that</a:t>
            </a:r>
          </a:p>
          <a:p>
            <a:pPr lvl="1" algn="just">
              <a:buNone/>
            </a:pPr>
            <a:r>
              <a:rPr lang="en-US" altLang="en-PK" sz="2000" b="1" dirty="0"/>
              <a:t>– </a:t>
            </a:r>
            <a:r>
              <a:rPr lang="en-US" altLang="en-PK" sz="2000" dirty="0"/>
              <a:t>To prove A = B, we need to prove (</a:t>
            </a:r>
            <a:r>
              <a:rPr lang="en-US" altLang="en-PK" sz="2000" dirty="0" err="1"/>
              <a:t>i</a:t>
            </a:r>
            <a:r>
              <a:rPr lang="en-US" altLang="en-PK" sz="2000" dirty="0"/>
              <a:t>) A   B, and (ii) B   A.</a:t>
            </a:r>
            <a:endParaRPr lang="en-US" altLang="en-PK" sz="2000" b="1" dirty="0"/>
          </a:p>
          <a:p>
            <a:pPr lvl="1" algn="just">
              <a:buNone/>
            </a:pPr>
            <a:r>
              <a:rPr lang="en-US" altLang="en-PK" sz="2000" b="1" dirty="0"/>
              <a:t>– </a:t>
            </a:r>
            <a:r>
              <a:rPr lang="en-US" altLang="en-PK" sz="2000" dirty="0"/>
              <a:t>To prove A = B = C, we need to prove (</a:t>
            </a:r>
            <a:r>
              <a:rPr lang="en-US" altLang="en-PK" sz="2000" dirty="0" err="1"/>
              <a:t>i</a:t>
            </a:r>
            <a:r>
              <a:rPr lang="en-US" altLang="en-PK" sz="2000" dirty="0"/>
              <a:t>) A   B, (ii) B   C, and (iii) C   A.</a:t>
            </a:r>
          </a:p>
          <a:p>
            <a:endParaRPr lang="en-PK" dirty="0"/>
          </a:p>
        </p:txBody>
      </p:sp>
      <p:pic>
        <p:nvPicPr>
          <p:cNvPr id="4" name="Picture 4">
            <a:extLst>
              <a:ext uri="{FF2B5EF4-FFF2-40B4-BE49-F238E27FC236}">
                <a16:creationId xmlns:a16="http://schemas.microsoft.com/office/drawing/2014/main" id="{C82D428B-C1CC-44FC-A7C4-B57EBCECE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960" y="4516783"/>
            <a:ext cx="2063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4">
            <a:extLst>
              <a:ext uri="{FF2B5EF4-FFF2-40B4-BE49-F238E27FC236}">
                <a16:creationId xmlns:a16="http://schemas.microsoft.com/office/drawing/2014/main" id="{389FE5F5-7B17-436B-B709-BA235D705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342" y="4516783"/>
            <a:ext cx="2063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 name="Picture 4">
            <a:extLst>
              <a:ext uri="{FF2B5EF4-FFF2-40B4-BE49-F238E27FC236}">
                <a16:creationId xmlns:a16="http://schemas.microsoft.com/office/drawing/2014/main" id="{0B264DDA-668C-423A-9EA5-50D712AE1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164" y="4854713"/>
            <a:ext cx="2063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 name="Picture 4">
            <a:extLst>
              <a:ext uri="{FF2B5EF4-FFF2-40B4-BE49-F238E27FC236}">
                <a16:creationId xmlns:a16="http://schemas.microsoft.com/office/drawing/2014/main" id="{16D4CC51-415A-4AFE-9B81-C1F7EA388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289" y="4854713"/>
            <a:ext cx="2063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 name="Picture 4">
            <a:extLst>
              <a:ext uri="{FF2B5EF4-FFF2-40B4-BE49-F238E27FC236}">
                <a16:creationId xmlns:a16="http://schemas.microsoft.com/office/drawing/2014/main" id="{6FC274E2-90A5-4B4F-8332-8354C5F35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742" y="5159514"/>
            <a:ext cx="2063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5226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6695-65BA-42C9-B0FA-D9E25204EBA0}"/>
              </a:ext>
            </a:extLst>
          </p:cNvPr>
          <p:cNvSpPr>
            <a:spLocks noGrp="1"/>
          </p:cNvSpPr>
          <p:nvPr>
            <p:ph type="title"/>
          </p:nvPr>
        </p:nvSpPr>
        <p:spPr/>
        <p:txBody>
          <a:bodyPr/>
          <a:lstStyle/>
          <a:p>
            <a:r>
              <a:rPr lang="en-US" altLang="en-PK" dirty="0"/>
              <a:t>Kleene’s Theorem</a:t>
            </a:r>
            <a:endParaRPr lang="en-PK" dirty="0"/>
          </a:p>
        </p:txBody>
      </p:sp>
      <p:sp>
        <p:nvSpPr>
          <p:cNvPr id="3" name="Content Placeholder 2">
            <a:extLst>
              <a:ext uri="{FF2B5EF4-FFF2-40B4-BE49-F238E27FC236}">
                <a16:creationId xmlns:a16="http://schemas.microsoft.com/office/drawing/2014/main" id="{7510344A-2F5F-43B5-924E-6F0A7B5AE8BF}"/>
              </a:ext>
            </a:extLst>
          </p:cNvPr>
          <p:cNvSpPr>
            <a:spLocks noGrp="1"/>
          </p:cNvSpPr>
          <p:nvPr>
            <p:ph idx="1"/>
          </p:nvPr>
        </p:nvSpPr>
        <p:spPr/>
        <p:txBody>
          <a:bodyPr/>
          <a:lstStyle/>
          <a:p>
            <a:pPr algn="just">
              <a:lnSpc>
                <a:spcPct val="90000"/>
              </a:lnSpc>
            </a:pPr>
            <a:r>
              <a:rPr lang="en-US" altLang="en-PK" sz="2000" dirty="0"/>
              <a:t>Thus, to prove Kleene’s theorem, we need to prove 3 parts:</a:t>
            </a:r>
          </a:p>
          <a:p>
            <a:pPr algn="just">
              <a:lnSpc>
                <a:spcPct val="90000"/>
              </a:lnSpc>
            </a:pPr>
            <a:endParaRPr lang="en-US" altLang="en-PK" sz="2000" b="1" dirty="0"/>
          </a:p>
          <a:p>
            <a:pPr algn="just">
              <a:lnSpc>
                <a:spcPct val="90000"/>
              </a:lnSpc>
            </a:pPr>
            <a:r>
              <a:rPr lang="en-US" altLang="en-PK" sz="2000" b="1" dirty="0"/>
              <a:t>Part 1: </a:t>
            </a:r>
            <a:r>
              <a:rPr lang="en-US" altLang="en-PK" sz="2000" dirty="0"/>
              <a:t>Every language that can be defined by a finite automaton can also be defined by a transition graph.</a:t>
            </a:r>
          </a:p>
          <a:p>
            <a:pPr algn="just">
              <a:lnSpc>
                <a:spcPct val="90000"/>
              </a:lnSpc>
            </a:pPr>
            <a:endParaRPr lang="en-US" altLang="en-PK" sz="2000" b="1" dirty="0"/>
          </a:p>
          <a:p>
            <a:pPr algn="just">
              <a:lnSpc>
                <a:spcPct val="90000"/>
              </a:lnSpc>
            </a:pPr>
            <a:r>
              <a:rPr lang="en-US" altLang="en-PK" sz="2000" b="1" dirty="0"/>
              <a:t>Part 2: </a:t>
            </a:r>
            <a:r>
              <a:rPr lang="en-US" altLang="en-PK" sz="2000" dirty="0"/>
              <a:t>Every language that can be defined by a transition graph can also be defined by a regular expression.</a:t>
            </a:r>
          </a:p>
          <a:p>
            <a:pPr algn="just">
              <a:lnSpc>
                <a:spcPct val="90000"/>
              </a:lnSpc>
            </a:pPr>
            <a:endParaRPr lang="en-US" altLang="en-PK" sz="2000" b="1" dirty="0"/>
          </a:p>
          <a:p>
            <a:pPr algn="just">
              <a:lnSpc>
                <a:spcPct val="90000"/>
              </a:lnSpc>
            </a:pPr>
            <a:r>
              <a:rPr lang="en-US" altLang="en-PK" sz="2000" b="1" dirty="0"/>
              <a:t>Part 3: </a:t>
            </a:r>
            <a:r>
              <a:rPr lang="en-US" altLang="en-PK" sz="2000" dirty="0"/>
              <a:t>Every language that can be defined by a regular expression can also be defined by a finite automaton.</a:t>
            </a:r>
          </a:p>
          <a:p>
            <a:endParaRPr lang="en-PK" dirty="0"/>
          </a:p>
        </p:txBody>
      </p:sp>
    </p:spTree>
    <p:extLst>
      <p:ext uri="{BB962C8B-B14F-4D97-AF65-F5344CB8AC3E}">
        <p14:creationId xmlns:p14="http://schemas.microsoft.com/office/powerpoint/2010/main" val="196759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6A8C-4876-422F-8E39-F3C7A3CC9D19}"/>
              </a:ext>
            </a:extLst>
          </p:cNvPr>
          <p:cNvSpPr>
            <a:spLocks noGrp="1"/>
          </p:cNvSpPr>
          <p:nvPr>
            <p:ph type="title"/>
          </p:nvPr>
        </p:nvSpPr>
        <p:spPr/>
        <p:txBody>
          <a:bodyPr/>
          <a:lstStyle/>
          <a:p>
            <a:r>
              <a:rPr lang="en-US" altLang="en-PK" dirty="0"/>
              <a:t>Proof of Part 1</a:t>
            </a:r>
            <a:endParaRPr lang="en-PK" dirty="0"/>
          </a:p>
        </p:txBody>
      </p:sp>
      <p:sp>
        <p:nvSpPr>
          <p:cNvPr id="3" name="Content Placeholder 2">
            <a:extLst>
              <a:ext uri="{FF2B5EF4-FFF2-40B4-BE49-F238E27FC236}">
                <a16:creationId xmlns:a16="http://schemas.microsoft.com/office/drawing/2014/main" id="{D94835B8-C533-40C0-A209-8418DAEE8B0D}"/>
              </a:ext>
            </a:extLst>
          </p:cNvPr>
          <p:cNvSpPr>
            <a:spLocks noGrp="1"/>
          </p:cNvSpPr>
          <p:nvPr>
            <p:ph idx="1"/>
          </p:nvPr>
        </p:nvSpPr>
        <p:spPr/>
        <p:txBody>
          <a:bodyPr/>
          <a:lstStyle/>
          <a:p>
            <a:pPr algn="just"/>
            <a:r>
              <a:rPr lang="en-US" altLang="en-PK" dirty="0"/>
              <a:t>This is the easiest part.</a:t>
            </a:r>
          </a:p>
          <a:p>
            <a:pPr marL="0" indent="0" algn="just">
              <a:buNone/>
            </a:pPr>
            <a:endParaRPr lang="en-US" altLang="en-PK" dirty="0"/>
          </a:p>
          <a:p>
            <a:pPr algn="just"/>
            <a:r>
              <a:rPr lang="en-US" altLang="en-PK" dirty="0"/>
              <a:t>From previous lecture, we know that every finite automaton is itself already a transition graph. Therefore, any language that has been defined by a finite automaton has already been defined by a transition graph.</a:t>
            </a:r>
          </a:p>
          <a:p>
            <a:endParaRPr lang="en-PK" dirty="0"/>
          </a:p>
        </p:txBody>
      </p:sp>
    </p:spTree>
    <p:extLst>
      <p:ext uri="{BB962C8B-B14F-4D97-AF65-F5344CB8AC3E}">
        <p14:creationId xmlns:p14="http://schemas.microsoft.com/office/powerpoint/2010/main" val="276556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D3C2-82F0-4F63-A84E-DE3B7A6679A3}"/>
              </a:ext>
            </a:extLst>
          </p:cNvPr>
          <p:cNvSpPr>
            <a:spLocks noGrp="1"/>
          </p:cNvSpPr>
          <p:nvPr>
            <p:ph type="title"/>
          </p:nvPr>
        </p:nvSpPr>
        <p:spPr/>
        <p:txBody>
          <a:bodyPr/>
          <a:lstStyle/>
          <a:p>
            <a:r>
              <a:rPr lang="en-US" altLang="en-PK" dirty="0"/>
              <a:t>Proof of Part 2: Turning TGs into Regular Expressions</a:t>
            </a:r>
            <a:endParaRPr lang="en-PK" dirty="0"/>
          </a:p>
        </p:txBody>
      </p:sp>
      <p:sp>
        <p:nvSpPr>
          <p:cNvPr id="3" name="Content Placeholder 2">
            <a:extLst>
              <a:ext uri="{FF2B5EF4-FFF2-40B4-BE49-F238E27FC236}">
                <a16:creationId xmlns:a16="http://schemas.microsoft.com/office/drawing/2014/main" id="{7E12CA02-AD88-4175-BDCF-16D3BE803CE1}"/>
              </a:ext>
            </a:extLst>
          </p:cNvPr>
          <p:cNvSpPr>
            <a:spLocks noGrp="1"/>
          </p:cNvSpPr>
          <p:nvPr>
            <p:ph idx="1"/>
          </p:nvPr>
        </p:nvSpPr>
        <p:spPr/>
        <p:txBody>
          <a:bodyPr/>
          <a:lstStyle/>
          <a:p>
            <a:pPr algn="just">
              <a:lnSpc>
                <a:spcPct val="90000"/>
              </a:lnSpc>
            </a:pPr>
            <a:r>
              <a:rPr lang="en-US" altLang="en-PK" dirty="0"/>
              <a:t>We prove this part by providing a </a:t>
            </a:r>
            <a:r>
              <a:rPr lang="en-US" altLang="en-PK" b="1" dirty="0"/>
              <a:t>constructive algorithm</a:t>
            </a:r>
            <a:r>
              <a:rPr lang="en-US" altLang="en-PK" dirty="0"/>
              <a:t>:</a:t>
            </a:r>
          </a:p>
          <a:p>
            <a:pPr lvl="2" algn="just">
              <a:lnSpc>
                <a:spcPct val="90000"/>
              </a:lnSpc>
            </a:pPr>
            <a:r>
              <a:rPr lang="en-US" altLang="en-PK" dirty="0"/>
              <a:t>Every TG has a regular Expression.</a:t>
            </a:r>
          </a:p>
          <a:p>
            <a:pPr lvl="3" algn="just">
              <a:lnSpc>
                <a:spcPct val="90000"/>
              </a:lnSpc>
            </a:pPr>
            <a:r>
              <a:rPr lang="en-US" altLang="en-PK" dirty="0"/>
              <a:t>We present an algorithm that starts out with a transition graph and ends up with a regular expression that defines the same language.</a:t>
            </a:r>
          </a:p>
          <a:p>
            <a:pPr lvl="3" algn="just">
              <a:lnSpc>
                <a:spcPct val="90000"/>
              </a:lnSpc>
            </a:pPr>
            <a:r>
              <a:rPr lang="en-US" altLang="en-PK" dirty="0"/>
              <a:t>To be acceptable as a method of proof, the algorithm we present will satisfy two criteria: (</a:t>
            </a:r>
            <a:r>
              <a:rPr lang="en-US" altLang="en-PK" dirty="0" err="1"/>
              <a:t>i</a:t>
            </a:r>
            <a:r>
              <a:rPr lang="en-US" altLang="en-PK" dirty="0"/>
              <a:t>) It works for every conceivable TG, and (ii) it guarantees to finish its job in a finite number of steps.</a:t>
            </a:r>
          </a:p>
          <a:p>
            <a:pPr lvl="2" algn="just">
              <a:lnSpc>
                <a:spcPct val="90000"/>
              </a:lnSpc>
              <a:buNone/>
            </a:pPr>
            <a:endParaRPr lang="en-US" altLang="en-PK" dirty="0"/>
          </a:p>
          <a:p>
            <a:pPr marL="0" indent="0">
              <a:lnSpc>
                <a:spcPct val="90000"/>
              </a:lnSpc>
              <a:buNone/>
            </a:pPr>
            <a:endParaRPr lang="en-US" altLang="en-PK" dirty="0"/>
          </a:p>
          <a:p>
            <a:endParaRPr lang="en-PK" dirty="0"/>
          </a:p>
        </p:txBody>
      </p:sp>
    </p:spTree>
    <p:extLst>
      <p:ext uri="{BB962C8B-B14F-4D97-AF65-F5344CB8AC3E}">
        <p14:creationId xmlns:p14="http://schemas.microsoft.com/office/powerpoint/2010/main" val="333208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B45B-859D-4131-9A91-53FB5F78A5B3}"/>
              </a:ext>
            </a:extLst>
          </p:cNvPr>
          <p:cNvSpPr>
            <a:spLocks noGrp="1"/>
          </p:cNvSpPr>
          <p:nvPr>
            <p:ph type="title"/>
          </p:nvPr>
        </p:nvSpPr>
        <p:spPr/>
        <p:txBody>
          <a:bodyPr/>
          <a:lstStyle/>
          <a:p>
            <a:r>
              <a:rPr lang="en-US" altLang="en-PK" dirty="0"/>
              <a:t>Creating A Unique Start State</a:t>
            </a:r>
            <a:endParaRPr lang="en-PK" dirty="0"/>
          </a:p>
        </p:txBody>
      </p:sp>
      <p:sp>
        <p:nvSpPr>
          <p:cNvPr id="3" name="Content Placeholder 2">
            <a:extLst>
              <a:ext uri="{FF2B5EF4-FFF2-40B4-BE49-F238E27FC236}">
                <a16:creationId xmlns:a16="http://schemas.microsoft.com/office/drawing/2014/main" id="{A6EC0953-3C10-4EE5-AC36-27F84654F6FB}"/>
              </a:ext>
            </a:extLst>
          </p:cNvPr>
          <p:cNvSpPr>
            <a:spLocks noGrp="1"/>
          </p:cNvSpPr>
          <p:nvPr>
            <p:ph idx="1"/>
          </p:nvPr>
        </p:nvSpPr>
        <p:spPr>
          <a:xfrm>
            <a:off x="838201" y="2362202"/>
            <a:ext cx="7693025" cy="4210876"/>
          </a:xfrm>
        </p:spPr>
        <p:txBody>
          <a:bodyPr/>
          <a:lstStyle/>
          <a:p>
            <a:pPr algn="just">
              <a:lnSpc>
                <a:spcPct val="80000"/>
              </a:lnSpc>
            </a:pPr>
            <a:r>
              <a:rPr lang="en-US" altLang="en-PK" sz="1800" dirty="0"/>
              <a:t>Consider an abstract transition graph T that may have many start states.</a:t>
            </a:r>
          </a:p>
          <a:p>
            <a:pPr algn="just">
              <a:lnSpc>
                <a:spcPct val="80000"/>
              </a:lnSpc>
            </a:pPr>
            <a:endParaRPr lang="en-US" altLang="en-PK" sz="1800" dirty="0"/>
          </a:p>
          <a:p>
            <a:pPr algn="just">
              <a:lnSpc>
                <a:spcPct val="80000"/>
              </a:lnSpc>
            </a:pPr>
            <a:r>
              <a:rPr lang="en-US" altLang="en-PK" sz="1800" dirty="0"/>
              <a:t>We can simplify T so that it has </a:t>
            </a:r>
            <a:r>
              <a:rPr lang="en-US" altLang="en-PK" sz="1800" b="1" dirty="0"/>
              <a:t>only one unique start state that has no incoming edges</a:t>
            </a:r>
            <a:r>
              <a:rPr lang="en-US" altLang="en-PK" sz="1800" dirty="0"/>
              <a:t>.</a:t>
            </a:r>
          </a:p>
          <a:p>
            <a:pPr algn="just">
              <a:lnSpc>
                <a:spcPct val="80000"/>
              </a:lnSpc>
            </a:pPr>
            <a:endParaRPr lang="en-US" altLang="en-PK" sz="1800" dirty="0"/>
          </a:p>
          <a:p>
            <a:pPr algn="just">
              <a:lnSpc>
                <a:spcPct val="80000"/>
              </a:lnSpc>
            </a:pPr>
            <a:r>
              <a:rPr lang="en-US" altLang="en-PK" sz="1800" dirty="0"/>
              <a:t>We do this by introducing a new start state that we label with the minus sign, and that we connect to all the previous start states by edges labeled with </a:t>
            </a:r>
            <a:r>
              <a:rPr lang="el-GR" altLang="en-PK" sz="1800" dirty="0">
                <a:cs typeface="Arial" panose="020B0604020202020204" pitchFamily="34" charset="0"/>
              </a:rPr>
              <a:t>Λ</a:t>
            </a:r>
            <a:r>
              <a:rPr lang="en-US" altLang="en-PK" sz="1800" dirty="0"/>
              <a:t>. We then drop the minus signs from the previous start states.</a:t>
            </a:r>
          </a:p>
          <a:p>
            <a:pPr algn="just">
              <a:lnSpc>
                <a:spcPct val="80000"/>
              </a:lnSpc>
            </a:pPr>
            <a:endParaRPr lang="en-US" altLang="en-PK" sz="1800" dirty="0"/>
          </a:p>
          <a:p>
            <a:pPr algn="just">
              <a:lnSpc>
                <a:spcPct val="80000"/>
              </a:lnSpc>
            </a:pPr>
            <a:r>
              <a:rPr lang="en-US" altLang="en-PK" sz="1800" dirty="0"/>
              <a:t>If a word w used to be accepted by starting at one of the previous start states, then it can now be accepted by starting at the new unique start state.</a:t>
            </a:r>
          </a:p>
          <a:p>
            <a:pPr algn="just">
              <a:lnSpc>
                <a:spcPct val="80000"/>
              </a:lnSpc>
            </a:pPr>
            <a:endParaRPr lang="en-US" altLang="en-PK" sz="1800" dirty="0"/>
          </a:p>
          <a:p>
            <a:pPr algn="just">
              <a:lnSpc>
                <a:spcPct val="80000"/>
              </a:lnSpc>
            </a:pPr>
            <a:r>
              <a:rPr lang="en-US" altLang="en-PK" sz="1800" dirty="0"/>
              <a:t>The following figure illustrates this idea.</a:t>
            </a:r>
          </a:p>
          <a:p>
            <a:endParaRPr lang="en-PK" dirty="0"/>
          </a:p>
        </p:txBody>
      </p:sp>
    </p:spTree>
    <p:extLst>
      <p:ext uri="{BB962C8B-B14F-4D97-AF65-F5344CB8AC3E}">
        <p14:creationId xmlns:p14="http://schemas.microsoft.com/office/powerpoint/2010/main" val="663576065"/>
      </p:ext>
    </p:extLst>
  </p:cSld>
  <p:clrMapOvr>
    <a:masterClrMapping/>
  </p:clrMapOvr>
</p:sld>
</file>

<file path=ppt/theme/theme1.xml><?xml version="1.0" encoding="utf-8"?>
<a:theme xmlns:a="http://schemas.openxmlformats.org/drawingml/2006/main" name="Theme4">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4" id="{DA4B386A-9519-49D3-BE72-6358CAE3D389}" vid="{38449F2C-F1C0-4346-9318-BBC18E10EB01}"/>
    </a:ext>
  </a:extLst>
</a:theme>
</file>

<file path=docProps/app.xml><?xml version="1.0" encoding="utf-8"?>
<Properties xmlns="http://schemas.openxmlformats.org/officeDocument/2006/extended-properties" xmlns:vt="http://schemas.openxmlformats.org/officeDocument/2006/docPropsVTypes">
  <Template>Theme4</Template>
  <TotalTime>105</TotalTime>
  <Words>1311</Words>
  <Application>Microsoft Office PowerPoint</Application>
  <PresentationFormat>On-screen Show (4:3)</PresentationFormat>
  <Paragraphs>122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Rounded MT Bold</vt:lpstr>
      <vt:lpstr>Times New Roman</vt:lpstr>
      <vt:lpstr>Wingdings</vt:lpstr>
      <vt:lpstr>Theme4</vt:lpstr>
      <vt:lpstr>Automata Theory Lecture: 9 Kleene’s Theorem</vt:lpstr>
      <vt:lpstr>Kleene’s Theorem</vt:lpstr>
      <vt:lpstr>Unification</vt:lpstr>
      <vt:lpstr>Theorem</vt:lpstr>
      <vt:lpstr>Kleene’s Theorem</vt:lpstr>
      <vt:lpstr>Kleene’s Theorem</vt:lpstr>
      <vt:lpstr>Proof of Part 1</vt:lpstr>
      <vt:lpstr>Proof of Part 2: Turning TGs into Regular Expressions</vt:lpstr>
      <vt:lpstr>Creating A Unique Start State</vt:lpstr>
      <vt:lpstr>Example</vt:lpstr>
      <vt:lpstr>Creating a Unique Final State</vt:lpstr>
      <vt:lpstr>Example</vt:lpstr>
      <vt:lpstr>Combining Edges</vt:lpstr>
      <vt:lpstr>Combining Edges</vt:lpstr>
      <vt:lpstr>Bypass and State Elimination</vt:lpstr>
      <vt:lpstr>Bypass and State Elimination</vt:lpstr>
      <vt:lpstr>Bypass and State Elimination</vt:lpstr>
      <vt:lpstr>Special Cases</vt:lpstr>
      <vt:lpstr>Example</vt:lpstr>
      <vt:lpstr>PowerPoint Presentation</vt:lpstr>
      <vt:lpstr>PowerPoint Presentation</vt:lpstr>
      <vt:lpstr>PowerPoint Presentation</vt:lpstr>
      <vt:lpstr>PowerPoint Presentation</vt:lpstr>
      <vt:lpstr>PowerPoint Presentation</vt:lpstr>
      <vt:lpstr>PowerPoint Presentation</vt:lpstr>
      <vt:lpstr>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Farhad Muhammad Riaz</dc:creator>
  <cp:lastModifiedBy>Humair Shoukat</cp:lastModifiedBy>
  <cp:revision>11</cp:revision>
  <dcterms:created xsi:type="dcterms:W3CDTF">2022-07-15T19:11:42Z</dcterms:created>
  <dcterms:modified xsi:type="dcterms:W3CDTF">2022-11-19T01:38:42Z</dcterms:modified>
</cp:coreProperties>
</file>