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3"/>
  </p:notesMasterIdLst>
  <p:handoutMasterIdLst>
    <p:handoutMasterId r:id="rId74"/>
  </p:handoutMasterIdLst>
  <p:sldIdLst>
    <p:sldId id="256" r:id="rId2"/>
    <p:sldId id="293" r:id="rId3"/>
    <p:sldId id="294" r:id="rId4"/>
    <p:sldId id="339" r:id="rId5"/>
    <p:sldId id="340"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63" r:id="rId29"/>
    <p:sldId id="364" r:id="rId30"/>
    <p:sldId id="365" r:id="rId31"/>
    <p:sldId id="366" r:id="rId32"/>
    <p:sldId id="367" r:id="rId33"/>
    <p:sldId id="368" r:id="rId34"/>
    <p:sldId id="369" r:id="rId35"/>
    <p:sldId id="370" r:id="rId36"/>
    <p:sldId id="371" r:id="rId37"/>
    <p:sldId id="372" r:id="rId38"/>
    <p:sldId id="373" r:id="rId39"/>
    <p:sldId id="374" r:id="rId40"/>
    <p:sldId id="375" r:id="rId41"/>
    <p:sldId id="376" r:id="rId42"/>
    <p:sldId id="377" r:id="rId43"/>
    <p:sldId id="378" r:id="rId44"/>
    <p:sldId id="379" r:id="rId45"/>
    <p:sldId id="380" r:id="rId46"/>
    <p:sldId id="381" r:id="rId47"/>
    <p:sldId id="382" r:id="rId48"/>
    <p:sldId id="383" r:id="rId49"/>
    <p:sldId id="384" r:id="rId50"/>
    <p:sldId id="385" r:id="rId51"/>
    <p:sldId id="386" r:id="rId52"/>
    <p:sldId id="387" r:id="rId53"/>
    <p:sldId id="426" r:id="rId54"/>
    <p:sldId id="427" r:id="rId55"/>
    <p:sldId id="428" r:id="rId56"/>
    <p:sldId id="429" r:id="rId57"/>
    <p:sldId id="430" r:id="rId58"/>
    <p:sldId id="431" r:id="rId59"/>
    <p:sldId id="432" r:id="rId60"/>
    <p:sldId id="433" r:id="rId61"/>
    <p:sldId id="435" r:id="rId62"/>
    <p:sldId id="436" r:id="rId63"/>
    <p:sldId id="437" r:id="rId64"/>
    <p:sldId id="438" r:id="rId65"/>
    <p:sldId id="439" r:id="rId66"/>
    <p:sldId id="434" r:id="rId67"/>
    <p:sldId id="422" r:id="rId68"/>
    <p:sldId id="424" r:id="rId69"/>
    <p:sldId id="425" r:id="rId70"/>
    <p:sldId id="337" r:id="rId71"/>
    <p:sldId id="275" r:id="rId72"/>
  </p:sldIdLst>
  <p:sldSz cx="9144000" cy="6858000" type="screen4x3"/>
  <p:notesSz cx="6858000" cy="9144000"/>
  <p:custShowLst>
    <p:custShow name="Opt Notice" id="0">
      <p:sldLst>
        <p:sld r:id="rId71"/>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2">
          <p15:clr>
            <a:srgbClr val="A4A3A4"/>
          </p15:clr>
        </p15:guide>
        <p15:guide id="2" orient="horz" pos="4032">
          <p15:clr>
            <a:srgbClr val="A4A3A4"/>
          </p15:clr>
        </p15:guide>
        <p15:guide id="3" orient="horz" pos="157">
          <p15:clr>
            <a:srgbClr val="A4A3A4"/>
          </p15:clr>
        </p15:guide>
        <p15:guide id="4" orient="horz" pos="1009">
          <p15:clr>
            <a:srgbClr val="A4A3A4"/>
          </p15:clr>
        </p15:guide>
        <p15:guide id="5" orient="horz" pos="3888">
          <p15:clr>
            <a:srgbClr val="A4A3A4"/>
          </p15:clr>
        </p15:guide>
        <p15:guide id="6" pos="5470">
          <p15:clr>
            <a:srgbClr val="A4A3A4"/>
          </p15:clr>
        </p15:guide>
        <p15:guide id="7" pos="287">
          <p15:clr>
            <a:srgbClr val="A4A3A4"/>
          </p15:clr>
        </p15:guide>
        <p15:guide id="8" pos="2889">
          <p15:clr>
            <a:srgbClr val="A4A3A4"/>
          </p15:clr>
        </p15:guide>
        <p15:guide id="9" pos="2811">
          <p15:clr>
            <a:srgbClr val="A4A3A4"/>
          </p15:clr>
        </p15:guide>
        <p15:guide id="10" pos="29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09" autoAdjust="0"/>
    <p:restoredTop sz="94660"/>
  </p:normalViewPr>
  <p:slideViewPr>
    <p:cSldViewPr snapToGrid="0">
      <p:cViewPr varScale="1">
        <p:scale>
          <a:sx n="51" d="100"/>
          <a:sy n="51" d="100"/>
        </p:scale>
        <p:origin x="1310" y="48"/>
      </p:cViewPr>
      <p:guideLst>
        <p:guide orient="horz" pos="2282"/>
        <p:guide orient="horz" pos="4032"/>
        <p:guide orient="horz" pos="157"/>
        <p:guide orient="horz" pos="1009"/>
        <p:guide orient="horz" pos="3888"/>
        <p:guide pos="5470"/>
        <p:guide pos="287"/>
        <p:guide pos="2889"/>
        <p:guide pos="2811"/>
        <p:guide pos="2947"/>
      </p:guideLst>
    </p:cSldViewPr>
  </p:slideViewPr>
  <p:notesTextViewPr>
    <p:cViewPr>
      <p:scale>
        <a:sx n="100" d="100"/>
        <a:sy n="100" d="100"/>
      </p:scale>
      <p:origin x="0" y="0"/>
    </p:cViewPr>
  </p:notesTextViewPr>
  <p:sorterViewPr>
    <p:cViewPr>
      <p:scale>
        <a:sx n="163" d="100"/>
        <a:sy n="163" d="100"/>
      </p:scale>
      <p:origin x="0" y="0"/>
    </p:cViewPr>
  </p:sorterViewPr>
  <p:notesViewPr>
    <p:cSldViewPr snapToGrid="0" showGuides="1">
      <p:cViewPr varScale="1">
        <p:scale>
          <a:sx n="74" d="100"/>
          <a:sy n="74" d="100"/>
        </p:scale>
        <p:origin x="-7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B1F605-A1C3-4C38-B251-CB6B27159B3D}" type="doc">
      <dgm:prSet loTypeId="urn:microsoft.com/office/officeart/2005/8/layout/hProcess7#2" loCatId="list" qsTypeId="urn:microsoft.com/office/officeart/2005/8/quickstyle/simple1" qsCatId="simple" csTypeId="urn:microsoft.com/office/officeart/2005/8/colors/accent0_3" csCatId="mainScheme" phldr="1"/>
      <dgm:spPr/>
      <dgm:t>
        <a:bodyPr/>
        <a:lstStyle/>
        <a:p>
          <a:endParaRPr lang="en-US"/>
        </a:p>
      </dgm:t>
    </dgm:pt>
    <dgm:pt modelId="{E84AD2CC-6630-4582-892B-BC30EAA647F3}">
      <dgm:prSet phldrT="[Text]"/>
      <dgm:spPr/>
      <dgm:t>
        <a:bodyPr/>
        <a:lstStyle/>
        <a:p>
          <a:r>
            <a:rPr lang="en-US" dirty="0" smtClean="0"/>
            <a:t> </a:t>
          </a:r>
          <a:endParaRPr lang="en-US" dirty="0"/>
        </a:p>
      </dgm:t>
    </dgm:pt>
    <dgm:pt modelId="{C449F866-5E5B-4631-BD47-3B2B68F7A5F9}">
      <dgm:prSet phldrT="[Text]"/>
      <dgm:spPr>
        <a:solidFill>
          <a:schemeClr val="tx2">
            <a:lumMod val="40000"/>
            <a:lumOff val="60000"/>
          </a:schemeClr>
        </a:solidFill>
      </dgm:spPr>
      <dgm:t>
        <a:bodyPr/>
        <a:lstStyle/>
        <a:p>
          <a:r>
            <a:rPr lang="en-US" dirty="0" smtClean="0"/>
            <a:t> </a:t>
          </a:r>
          <a:endParaRPr lang="en-US" dirty="0"/>
        </a:p>
      </dgm:t>
    </dgm:pt>
    <dgm:pt modelId="{5D01E7A4-7DFE-4D65-B9D3-81BEBA76AD6C}" type="sibTrans" cxnId="{009C5322-298C-4863-BA7F-3BEEE091CA19}">
      <dgm:prSet/>
      <dgm:spPr/>
      <dgm:t>
        <a:bodyPr/>
        <a:lstStyle/>
        <a:p>
          <a:endParaRPr lang="en-US"/>
        </a:p>
      </dgm:t>
    </dgm:pt>
    <dgm:pt modelId="{70B63630-7DD0-4F01-9A03-C5CD8618FDB0}" type="parTrans" cxnId="{009C5322-298C-4863-BA7F-3BEEE091CA19}">
      <dgm:prSet/>
      <dgm:spPr/>
      <dgm:t>
        <a:bodyPr/>
        <a:lstStyle/>
        <a:p>
          <a:endParaRPr lang="en-US"/>
        </a:p>
      </dgm:t>
    </dgm:pt>
    <dgm:pt modelId="{ECCB2A08-00B3-45F3-BFE9-48E5AD9FC1EB}" type="sibTrans" cxnId="{F6935706-017D-436C-898C-AA4EA5ABD0A0}">
      <dgm:prSet/>
      <dgm:spPr/>
      <dgm:t>
        <a:bodyPr/>
        <a:lstStyle/>
        <a:p>
          <a:endParaRPr lang="en-US"/>
        </a:p>
      </dgm:t>
    </dgm:pt>
    <dgm:pt modelId="{D4D9C24D-E5CD-429C-941A-7082B74FD0E8}" type="parTrans" cxnId="{F6935706-017D-436C-898C-AA4EA5ABD0A0}">
      <dgm:prSet/>
      <dgm:spPr/>
      <dgm:t>
        <a:bodyPr/>
        <a:lstStyle/>
        <a:p>
          <a:endParaRPr lang="en-US"/>
        </a:p>
      </dgm:t>
    </dgm:pt>
    <dgm:pt modelId="{7A6F9250-E7EB-41B6-B7F3-1D3AEB947603}">
      <dgm:prSet phldrT="[Text]"/>
      <dgm:spPr/>
      <dgm:t>
        <a:bodyPr/>
        <a:lstStyle/>
        <a:p>
          <a:r>
            <a:rPr lang="en-US" dirty="0" smtClean="0"/>
            <a:t> </a:t>
          </a:r>
          <a:endParaRPr lang="en-US" dirty="0"/>
        </a:p>
      </dgm:t>
    </dgm:pt>
    <dgm:pt modelId="{E66C5178-9CDA-46A7-9885-B55A5736056A}">
      <dgm:prSet phldrT="[Text]"/>
      <dgm:spPr>
        <a:solidFill>
          <a:schemeClr val="tx2">
            <a:lumMod val="40000"/>
            <a:lumOff val="60000"/>
          </a:schemeClr>
        </a:solidFill>
      </dgm:spPr>
      <dgm:t>
        <a:bodyPr/>
        <a:lstStyle/>
        <a:p>
          <a:r>
            <a:rPr lang="en-US" dirty="0" smtClean="0"/>
            <a:t> </a:t>
          </a:r>
          <a:endParaRPr lang="en-US" dirty="0"/>
        </a:p>
      </dgm:t>
    </dgm:pt>
    <dgm:pt modelId="{943C827E-3189-4B57-8207-4EAEB03D9811}" type="sibTrans" cxnId="{55E91608-92DE-466B-811B-BAFB4099CE4C}">
      <dgm:prSet/>
      <dgm:spPr/>
      <dgm:t>
        <a:bodyPr/>
        <a:lstStyle/>
        <a:p>
          <a:endParaRPr lang="en-US"/>
        </a:p>
      </dgm:t>
    </dgm:pt>
    <dgm:pt modelId="{F2FCB9D5-CCAA-42F7-942E-2037F3DD12A5}" type="parTrans" cxnId="{55E91608-92DE-466B-811B-BAFB4099CE4C}">
      <dgm:prSet/>
      <dgm:spPr/>
      <dgm:t>
        <a:bodyPr/>
        <a:lstStyle/>
        <a:p>
          <a:endParaRPr lang="en-US"/>
        </a:p>
      </dgm:t>
    </dgm:pt>
    <dgm:pt modelId="{3FF2283A-4553-4A6F-884D-486A60FEA009}" type="sibTrans" cxnId="{303FB059-6039-4AA2-BEF1-40ED444EE840}">
      <dgm:prSet/>
      <dgm:spPr/>
      <dgm:t>
        <a:bodyPr/>
        <a:lstStyle/>
        <a:p>
          <a:endParaRPr lang="en-US"/>
        </a:p>
      </dgm:t>
    </dgm:pt>
    <dgm:pt modelId="{444DA535-DB76-4528-A9BA-32A3030FFC22}" type="parTrans" cxnId="{303FB059-6039-4AA2-BEF1-40ED444EE840}">
      <dgm:prSet/>
      <dgm:spPr/>
      <dgm:t>
        <a:bodyPr/>
        <a:lstStyle/>
        <a:p>
          <a:endParaRPr lang="en-US"/>
        </a:p>
      </dgm:t>
    </dgm:pt>
    <dgm:pt modelId="{1331131C-A452-434E-B287-CF44E5453A07}">
      <dgm:prSet phldrT="[Text]"/>
      <dgm:spPr/>
      <dgm:t>
        <a:bodyPr/>
        <a:lstStyle/>
        <a:p>
          <a:r>
            <a:rPr lang="en-US" dirty="0" smtClean="0"/>
            <a:t> </a:t>
          </a:r>
          <a:endParaRPr lang="en-US" dirty="0"/>
        </a:p>
      </dgm:t>
    </dgm:pt>
    <dgm:pt modelId="{74795657-7278-406C-82D5-4578CEDB9F58}">
      <dgm:prSet phldrT="[Text]"/>
      <dgm:spPr>
        <a:solidFill>
          <a:schemeClr val="tx2">
            <a:lumMod val="40000"/>
            <a:lumOff val="60000"/>
          </a:schemeClr>
        </a:solidFill>
      </dgm:spPr>
      <dgm:t>
        <a:bodyPr/>
        <a:lstStyle/>
        <a:p>
          <a:r>
            <a:rPr lang="en-US" dirty="0" smtClean="0"/>
            <a:t> </a:t>
          </a:r>
          <a:endParaRPr lang="en-US" dirty="0"/>
        </a:p>
      </dgm:t>
    </dgm:pt>
    <dgm:pt modelId="{46EF8099-9A8E-4EE6-8CEB-8170E57B9E53}" type="sibTrans" cxnId="{68B9F8B3-3AFC-4AA3-BA19-D297D681F7BA}">
      <dgm:prSet/>
      <dgm:spPr/>
      <dgm:t>
        <a:bodyPr/>
        <a:lstStyle/>
        <a:p>
          <a:endParaRPr lang="en-US"/>
        </a:p>
      </dgm:t>
    </dgm:pt>
    <dgm:pt modelId="{436227C8-731A-4E7F-B339-126836142966}" type="parTrans" cxnId="{68B9F8B3-3AFC-4AA3-BA19-D297D681F7BA}">
      <dgm:prSet/>
      <dgm:spPr/>
      <dgm:t>
        <a:bodyPr/>
        <a:lstStyle/>
        <a:p>
          <a:endParaRPr lang="en-US"/>
        </a:p>
      </dgm:t>
    </dgm:pt>
    <dgm:pt modelId="{C7CD25A3-16EC-47C4-A5E8-05ABF097C16C}" type="sibTrans" cxnId="{31F4A246-CD51-4905-8864-38927CEB63E1}">
      <dgm:prSet/>
      <dgm:spPr/>
      <dgm:t>
        <a:bodyPr/>
        <a:lstStyle/>
        <a:p>
          <a:endParaRPr lang="en-US"/>
        </a:p>
      </dgm:t>
    </dgm:pt>
    <dgm:pt modelId="{C24D5AEB-E0AE-4407-8B75-6B75240D243A}" type="parTrans" cxnId="{31F4A246-CD51-4905-8864-38927CEB63E1}">
      <dgm:prSet/>
      <dgm:spPr/>
      <dgm:t>
        <a:bodyPr/>
        <a:lstStyle/>
        <a:p>
          <a:endParaRPr lang="en-US"/>
        </a:p>
      </dgm:t>
    </dgm:pt>
    <dgm:pt modelId="{4CE343B0-074B-4897-9EBF-8666EFB86A82}" type="pres">
      <dgm:prSet presAssocID="{B2B1F605-A1C3-4C38-B251-CB6B27159B3D}" presName="Name0" presStyleCnt="0">
        <dgm:presLayoutVars>
          <dgm:dir/>
          <dgm:animLvl val="lvl"/>
          <dgm:resizeHandles val="exact"/>
        </dgm:presLayoutVars>
      </dgm:prSet>
      <dgm:spPr/>
      <dgm:t>
        <a:bodyPr/>
        <a:lstStyle/>
        <a:p>
          <a:endParaRPr lang="en-US"/>
        </a:p>
      </dgm:t>
    </dgm:pt>
    <dgm:pt modelId="{B3AA44D8-3E77-48F9-9DD5-4B575EDDCE6C}" type="pres">
      <dgm:prSet presAssocID="{74795657-7278-406C-82D5-4578CEDB9F58}" presName="compositeNode" presStyleCnt="0">
        <dgm:presLayoutVars>
          <dgm:bulletEnabled val="1"/>
        </dgm:presLayoutVars>
      </dgm:prSet>
      <dgm:spPr/>
    </dgm:pt>
    <dgm:pt modelId="{8383150A-02EF-42D0-926D-935DCFFE9EC7}" type="pres">
      <dgm:prSet presAssocID="{74795657-7278-406C-82D5-4578CEDB9F58}" presName="bgRect" presStyleLbl="node1" presStyleIdx="0" presStyleCnt="3"/>
      <dgm:spPr/>
      <dgm:t>
        <a:bodyPr/>
        <a:lstStyle/>
        <a:p>
          <a:endParaRPr lang="en-US"/>
        </a:p>
      </dgm:t>
    </dgm:pt>
    <dgm:pt modelId="{CD3DE61B-402D-458B-B7DF-EC7A799412E6}" type="pres">
      <dgm:prSet presAssocID="{74795657-7278-406C-82D5-4578CEDB9F58}" presName="parentNode" presStyleLbl="node1" presStyleIdx="0" presStyleCnt="3">
        <dgm:presLayoutVars>
          <dgm:chMax val="0"/>
          <dgm:bulletEnabled val="1"/>
        </dgm:presLayoutVars>
      </dgm:prSet>
      <dgm:spPr/>
      <dgm:t>
        <a:bodyPr/>
        <a:lstStyle/>
        <a:p>
          <a:endParaRPr lang="en-US"/>
        </a:p>
      </dgm:t>
    </dgm:pt>
    <dgm:pt modelId="{7BF9AED0-C940-4670-9151-CFDB8536BD72}" type="pres">
      <dgm:prSet presAssocID="{74795657-7278-406C-82D5-4578CEDB9F58}" presName="childNode" presStyleLbl="node1" presStyleIdx="0" presStyleCnt="3">
        <dgm:presLayoutVars>
          <dgm:bulletEnabled val="1"/>
        </dgm:presLayoutVars>
      </dgm:prSet>
      <dgm:spPr/>
      <dgm:t>
        <a:bodyPr/>
        <a:lstStyle/>
        <a:p>
          <a:endParaRPr lang="en-US"/>
        </a:p>
      </dgm:t>
    </dgm:pt>
    <dgm:pt modelId="{1B433480-FA97-465A-BC60-DBEBDB09131A}" type="pres">
      <dgm:prSet presAssocID="{46EF8099-9A8E-4EE6-8CEB-8170E57B9E53}" presName="hSp" presStyleCnt="0"/>
      <dgm:spPr/>
    </dgm:pt>
    <dgm:pt modelId="{EA51DA86-17DD-48C4-A3BF-0D1155A096B8}" type="pres">
      <dgm:prSet presAssocID="{46EF8099-9A8E-4EE6-8CEB-8170E57B9E53}" presName="vProcSp" presStyleCnt="0"/>
      <dgm:spPr/>
    </dgm:pt>
    <dgm:pt modelId="{3647A537-9D1F-4D4F-B0D5-6CB41EFACAD4}" type="pres">
      <dgm:prSet presAssocID="{46EF8099-9A8E-4EE6-8CEB-8170E57B9E53}" presName="vSp1" presStyleCnt="0"/>
      <dgm:spPr/>
    </dgm:pt>
    <dgm:pt modelId="{979B5894-AB1A-427C-A4C7-A875A2B4BB10}" type="pres">
      <dgm:prSet presAssocID="{46EF8099-9A8E-4EE6-8CEB-8170E57B9E53}" presName="simulatedConn" presStyleLbl="solidFgAcc1" presStyleIdx="0" presStyleCnt="2" custLinFactX="-65683" custLinFactNeighborX="-100000" custLinFactNeighborY="60417"/>
      <dgm:spPr>
        <a:noFill/>
        <a:ln>
          <a:noFill/>
        </a:ln>
      </dgm:spPr>
    </dgm:pt>
    <dgm:pt modelId="{CDB33131-9DDD-4EA1-B0E8-CB02E7290665}" type="pres">
      <dgm:prSet presAssocID="{46EF8099-9A8E-4EE6-8CEB-8170E57B9E53}" presName="vSp2" presStyleCnt="0"/>
      <dgm:spPr/>
    </dgm:pt>
    <dgm:pt modelId="{6EAA69F8-CE84-46BD-8B4F-7AA10511B9DC}" type="pres">
      <dgm:prSet presAssocID="{46EF8099-9A8E-4EE6-8CEB-8170E57B9E53}" presName="sibTrans" presStyleCnt="0"/>
      <dgm:spPr/>
    </dgm:pt>
    <dgm:pt modelId="{91266BF9-0E3A-45EB-A1B0-25D16FC7A1FC}" type="pres">
      <dgm:prSet presAssocID="{E66C5178-9CDA-46A7-9885-B55A5736056A}" presName="compositeNode" presStyleCnt="0">
        <dgm:presLayoutVars>
          <dgm:bulletEnabled val="1"/>
        </dgm:presLayoutVars>
      </dgm:prSet>
      <dgm:spPr/>
    </dgm:pt>
    <dgm:pt modelId="{EC5FB076-2A5E-44EF-AAA9-C3683CA8793D}" type="pres">
      <dgm:prSet presAssocID="{E66C5178-9CDA-46A7-9885-B55A5736056A}" presName="bgRect" presStyleLbl="node1" presStyleIdx="1" presStyleCnt="3"/>
      <dgm:spPr/>
      <dgm:t>
        <a:bodyPr/>
        <a:lstStyle/>
        <a:p>
          <a:endParaRPr lang="en-US"/>
        </a:p>
      </dgm:t>
    </dgm:pt>
    <dgm:pt modelId="{86C3D8CC-A7E3-4401-91B8-C52432297782}" type="pres">
      <dgm:prSet presAssocID="{E66C5178-9CDA-46A7-9885-B55A5736056A}" presName="parentNode" presStyleLbl="node1" presStyleIdx="1" presStyleCnt="3">
        <dgm:presLayoutVars>
          <dgm:chMax val="0"/>
          <dgm:bulletEnabled val="1"/>
        </dgm:presLayoutVars>
      </dgm:prSet>
      <dgm:spPr/>
      <dgm:t>
        <a:bodyPr/>
        <a:lstStyle/>
        <a:p>
          <a:endParaRPr lang="en-US"/>
        </a:p>
      </dgm:t>
    </dgm:pt>
    <dgm:pt modelId="{BE3E3E37-8D7D-4CB5-BA21-ABEED381567D}" type="pres">
      <dgm:prSet presAssocID="{E66C5178-9CDA-46A7-9885-B55A5736056A}" presName="childNode" presStyleLbl="node1" presStyleIdx="1" presStyleCnt="3">
        <dgm:presLayoutVars>
          <dgm:bulletEnabled val="1"/>
        </dgm:presLayoutVars>
      </dgm:prSet>
      <dgm:spPr/>
      <dgm:t>
        <a:bodyPr/>
        <a:lstStyle/>
        <a:p>
          <a:endParaRPr lang="en-US"/>
        </a:p>
      </dgm:t>
    </dgm:pt>
    <dgm:pt modelId="{E078E0C9-6753-4392-8FD0-64B5914B230E}" type="pres">
      <dgm:prSet presAssocID="{943C827E-3189-4B57-8207-4EAEB03D9811}" presName="hSp" presStyleCnt="0"/>
      <dgm:spPr/>
    </dgm:pt>
    <dgm:pt modelId="{83376931-F868-4A56-8232-02E2D1F22828}" type="pres">
      <dgm:prSet presAssocID="{943C827E-3189-4B57-8207-4EAEB03D9811}" presName="vProcSp" presStyleCnt="0"/>
      <dgm:spPr/>
    </dgm:pt>
    <dgm:pt modelId="{39311500-C61F-4C86-A56D-5CF938975F84}" type="pres">
      <dgm:prSet presAssocID="{943C827E-3189-4B57-8207-4EAEB03D9811}" presName="vSp1" presStyleCnt="0"/>
      <dgm:spPr/>
    </dgm:pt>
    <dgm:pt modelId="{10449FAB-5685-4550-B950-69123AAB1D18}" type="pres">
      <dgm:prSet presAssocID="{943C827E-3189-4B57-8207-4EAEB03D9811}" presName="simulatedConn" presStyleLbl="solidFgAcc1" presStyleIdx="1" presStyleCnt="2" custLinFactX="-51482" custLinFactNeighborX="-100000" custLinFactNeighborY="34524"/>
      <dgm:spPr>
        <a:noFill/>
        <a:ln>
          <a:noFill/>
        </a:ln>
      </dgm:spPr>
    </dgm:pt>
    <dgm:pt modelId="{7C2F800F-5842-4075-BD57-C7E12F9160A9}" type="pres">
      <dgm:prSet presAssocID="{943C827E-3189-4B57-8207-4EAEB03D9811}" presName="vSp2" presStyleCnt="0"/>
      <dgm:spPr/>
    </dgm:pt>
    <dgm:pt modelId="{220042B7-7365-4B65-972D-1FF98A2966E8}" type="pres">
      <dgm:prSet presAssocID="{943C827E-3189-4B57-8207-4EAEB03D9811}" presName="sibTrans" presStyleCnt="0"/>
      <dgm:spPr/>
    </dgm:pt>
    <dgm:pt modelId="{09787656-317B-460B-AC87-95A799C7BC3F}" type="pres">
      <dgm:prSet presAssocID="{C449F866-5E5B-4631-BD47-3B2B68F7A5F9}" presName="compositeNode" presStyleCnt="0">
        <dgm:presLayoutVars>
          <dgm:bulletEnabled val="1"/>
        </dgm:presLayoutVars>
      </dgm:prSet>
      <dgm:spPr/>
    </dgm:pt>
    <dgm:pt modelId="{2B275F1D-1B65-47FE-AD25-134ED23A3EBD}" type="pres">
      <dgm:prSet presAssocID="{C449F866-5E5B-4631-BD47-3B2B68F7A5F9}" presName="bgRect" presStyleLbl="node1" presStyleIdx="2" presStyleCnt="3"/>
      <dgm:spPr/>
      <dgm:t>
        <a:bodyPr/>
        <a:lstStyle/>
        <a:p>
          <a:endParaRPr lang="en-US"/>
        </a:p>
      </dgm:t>
    </dgm:pt>
    <dgm:pt modelId="{EC551C47-0972-40AA-A631-60556C97AA52}" type="pres">
      <dgm:prSet presAssocID="{C449F866-5E5B-4631-BD47-3B2B68F7A5F9}" presName="parentNode" presStyleLbl="node1" presStyleIdx="2" presStyleCnt="3">
        <dgm:presLayoutVars>
          <dgm:chMax val="0"/>
          <dgm:bulletEnabled val="1"/>
        </dgm:presLayoutVars>
      </dgm:prSet>
      <dgm:spPr/>
      <dgm:t>
        <a:bodyPr/>
        <a:lstStyle/>
        <a:p>
          <a:endParaRPr lang="en-US"/>
        </a:p>
      </dgm:t>
    </dgm:pt>
    <dgm:pt modelId="{5E193B95-B56D-4C99-BD91-8667174473E2}" type="pres">
      <dgm:prSet presAssocID="{C449F866-5E5B-4631-BD47-3B2B68F7A5F9}" presName="childNode" presStyleLbl="node1" presStyleIdx="2" presStyleCnt="3">
        <dgm:presLayoutVars>
          <dgm:bulletEnabled val="1"/>
        </dgm:presLayoutVars>
      </dgm:prSet>
      <dgm:spPr/>
      <dgm:t>
        <a:bodyPr/>
        <a:lstStyle/>
        <a:p>
          <a:endParaRPr lang="en-US"/>
        </a:p>
      </dgm:t>
    </dgm:pt>
  </dgm:ptLst>
  <dgm:cxnLst>
    <dgm:cxn modelId="{F6935706-017D-436C-898C-AA4EA5ABD0A0}" srcId="{C449F866-5E5B-4631-BD47-3B2B68F7A5F9}" destId="{E84AD2CC-6630-4582-892B-BC30EAA647F3}" srcOrd="0" destOrd="0" parTransId="{D4D9C24D-E5CD-429C-941A-7082B74FD0E8}" sibTransId="{ECCB2A08-00B3-45F3-BFE9-48E5AD9FC1EB}"/>
    <dgm:cxn modelId="{55E91608-92DE-466B-811B-BAFB4099CE4C}" srcId="{B2B1F605-A1C3-4C38-B251-CB6B27159B3D}" destId="{E66C5178-9CDA-46A7-9885-B55A5736056A}" srcOrd="1" destOrd="0" parTransId="{F2FCB9D5-CCAA-42F7-942E-2037F3DD12A5}" sibTransId="{943C827E-3189-4B57-8207-4EAEB03D9811}"/>
    <dgm:cxn modelId="{5EC8FD4A-08C8-4443-A959-E75FD5194F76}" type="presOf" srcId="{B2B1F605-A1C3-4C38-B251-CB6B27159B3D}" destId="{4CE343B0-074B-4897-9EBF-8666EFB86A82}" srcOrd="0" destOrd="0" presId="urn:microsoft.com/office/officeart/2005/8/layout/hProcess7#2"/>
    <dgm:cxn modelId="{0EF89B23-DE89-4A02-91AA-12FEE0D897BC}" type="presOf" srcId="{74795657-7278-406C-82D5-4578CEDB9F58}" destId="{8383150A-02EF-42D0-926D-935DCFFE9EC7}" srcOrd="0" destOrd="0" presId="urn:microsoft.com/office/officeart/2005/8/layout/hProcess7#2"/>
    <dgm:cxn modelId="{A5A863A6-D4AD-481B-977F-EDFE5E17C258}" type="presOf" srcId="{E66C5178-9CDA-46A7-9885-B55A5736056A}" destId="{86C3D8CC-A7E3-4401-91B8-C52432297782}" srcOrd="1" destOrd="0" presId="urn:microsoft.com/office/officeart/2005/8/layout/hProcess7#2"/>
    <dgm:cxn modelId="{D733586E-5C0B-4170-9964-CFB407A23E14}" type="presOf" srcId="{C449F866-5E5B-4631-BD47-3B2B68F7A5F9}" destId="{EC551C47-0972-40AA-A631-60556C97AA52}" srcOrd="1" destOrd="0" presId="urn:microsoft.com/office/officeart/2005/8/layout/hProcess7#2"/>
    <dgm:cxn modelId="{009C5322-298C-4863-BA7F-3BEEE091CA19}" srcId="{B2B1F605-A1C3-4C38-B251-CB6B27159B3D}" destId="{C449F866-5E5B-4631-BD47-3B2B68F7A5F9}" srcOrd="2" destOrd="0" parTransId="{70B63630-7DD0-4F01-9A03-C5CD8618FDB0}" sibTransId="{5D01E7A4-7DFE-4D65-B9D3-81BEBA76AD6C}"/>
    <dgm:cxn modelId="{68B9F8B3-3AFC-4AA3-BA19-D297D681F7BA}" srcId="{B2B1F605-A1C3-4C38-B251-CB6B27159B3D}" destId="{74795657-7278-406C-82D5-4578CEDB9F58}" srcOrd="0" destOrd="0" parTransId="{436227C8-731A-4E7F-B339-126836142966}" sibTransId="{46EF8099-9A8E-4EE6-8CEB-8170E57B9E53}"/>
    <dgm:cxn modelId="{0E481264-19A9-4086-ABB4-95C2C40ABFB9}" type="presOf" srcId="{1331131C-A452-434E-B287-CF44E5453A07}" destId="{7BF9AED0-C940-4670-9151-CFDB8536BD72}" srcOrd="0" destOrd="0" presId="urn:microsoft.com/office/officeart/2005/8/layout/hProcess7#2"/>
    <dgm:cxn modelId="{31F4A246-CD51-4905-8864-38927CEB63E1}" srcId="{74795657-7278-406C-82D5-4578CEDB9F58}" destId="{1331131C-A452-434E-B287-CF44E5453A07}" srcOrd="0" destOrd="0" parTransId="{C24D5AEB-E0AE-4407-8B75-6B75240D243A}" sibTransId="{C7CD25A3-16EC-47C4-A5E8-05ABF097C16C}"/>
    <dgm:cxn modelId="{8E272B1A-0C23-43EA-8E58-48D6278B4068}" type="presOf" srcId="{E84AD2CC-6630-4582-892B-BC30EAA647F3}" destId="{5E193B95-B56D-4C99-BD91-8667174473E2}" srcOrd="0" destOrd="0" presId="urn:microsoft.com/office/officeart/2005/8/layout/hProcess7#2"/>
    <dgm:cxn modelId="{12E1E857-4520-453B-84E0-8BCC78217E5A}" type="presOf" srcId="{E66C5178-9CDA-46A7-9885-B55A5736056A}" destId="{EC5FB076-2A5E-44EF-AAA9-C3683CA8793D}" srcOrd="0" destOrd="0" presId="urn:microsoft.com/office/officeart/2005/8/layout/hProcess7#2"/>
    <dgm:cxn modelId="{8DE1D37E-DD68-4D3C-B388-B25EE9C28C04}" type="presOf" srcId="{74795657-7278-406C-82D5-4578CEDB9F58}" destId="{CD3DE61B-402D-458B-B7DF-EC7A799412E6}" srcOrd="1" destOrd="0" presId="urn:microsoft.com/office/officeart/2005/8/layout/hProcess7#2"/>
    <dgm:cxn modelId="{303FB059-6039-4AA2-BEF1-40ED444EE840}" srcId="{E66C5178-9CDA-46A7-9885-B55A5736056A}" destId="{7A6F9250-E7EB-41B6-B7F3-1D3AEB947603}" srcOrd="0" destOrd="0" parTransId="{444DA535-DB76-4528-A9BA-32A3030FFC22}" sibTransId="{3FF2283A-4553-4A6F-884D-486A60FEA009}"/>
    <dgm:cxn modelId="{D7230173-1BDF-4067-8410-C0E6CA924A0E}" type="presOf" srcId="{C449F866-5E5B-4631-BD47-3B2B68F7A5F9}" destId="{2B275F1D-1B65-47FE-AD25-134ED23A3EBD}" srcOrd="0" destOrd="0" presId="urn:microsoft.com/office/officeart/2005/8/layout/hProcess7#2"/>
    <dgm:cxn modelId="{473B322A-B7E6-4279-A8BD-94B83474FF33}" type="presOf" srcId="{7A6F9250-E7EB-41B6-B7F3-1D3AEB947603}" destId="{BE3E3E37-8D7D-4CB5-BA21-ABEED381567D}" srcOrd="0" destOrd="0" presId="urn:microsoft.com/office/officeart/2005/8/layout/hProcess7#2"/>
    <dgm:cxn modelId="{4C0B734B-0F3F-4123-8CE0-AAF81CD9C80F}" type="presParOf" srcId="{4CE343B0-074B-4897-9EBF-8666EFB86A82}" destId="{B3AA44D8-3E77-48F9-9DD5-4B575EDDCE6C}" srcOrd="0" destOrd="0" presId="urn:microsoft.com/office/officeart/2005/8/layout/hProcess7#2"/>
    <dgm:cxn modelId="{BC1BB4DE-DD49-47FF-9724-88213C04327A}" type="presParOf" srcId="{B3AA44D8-3E77-48F9-9DD5-4B575EDDCE6C}" destId="{8383150A-02EF-42D0-926D-935DCFFE9EC7}" srcOrd="0" destOrd="0" presId="urn:microsoft.com/office/officeart/2005/8/layout/hProcess7#2"/>
    <dgm:cxn modelId="{AC2D122A-D7F2-45D5-9CA5-DB3E252474C8}" type="presParOf" srcId="{B3AA44D8-3E77-48F9-9DD5-4B575EDDCE6C}" destId="{CD3DE61B-402D-458B-B7DF-EC7A799412E6}" srcOrd="1" destOrd="0" presId="urn:microsoft.com/office/officeart/2005/8/layout/hProcess7#2"/>
    <dgm:cxn modelId="{668B934A-5C11-4DDE-8019-A03EBE7364DA}" type="presParOf" srcId="{B3AA44D8-3E77-48F9-9DD5-4B575EDDCE6C}" destId="{7BF9AED0-C940-4670-9151-CFDB8536BD72}" srcOrd="2" destOrd="0" presId="urn:microsoft.com/office/officeart/2005/8/layout/hProcess7#2"/>
    <dgm:cxn modelId="{CDD1E850-2321-4A99-90A3-26365073E101}" type="presParOf" srcId="{4CE343B0-074B-4897-9EBF-8666EFB86A82}" destId="{1B433480-FA97-465A-BC60-DBEBDB09131A}" srcOrd="1" destOrd="0" presId="urn:microsoft.com/office/officeart/2005/8/layout/hProcess7#2"/>
    <dgm:cxn modelId="{8EFE7692-0AC9-45FF-9E4C-F9F9D0918910}" type="presParOf" srcId="{4CE343B0-074B-4897-9EBF-8666EFB86A82}" destId="{EA51DA86-17DD-48C4-A3BF-0D1155A096B8}" srcOrd="2" destOrd="0" presId="urn:microsoft.com/office/officeart/2005/8/layout/hProcess7#2"/>
    <dgm:cxn modelId="{F0D41E66-4659-49EF-A172-BAB79C3A5960}" type="presParOf" srcId="{EA51DA86-17DD-48C4-A3BF-0D1155A096B8}" destId="{3647A537-9D1F-4D4F-B0D5-6CB41EFACAD4}" srcOrd="0" destOrd="0" presId="urn:microsoft.com/office/officeart/2005/8/layout/hProcess7#2"/>
    <dgm:cxn modelId="{6B2A0128-46F8-40EB-BA18-D0F9F49CCA82}" type="presParOf" srcId="{EA51DA86-17DD-48C4-A3BF-0D1155A096B8}" destId="{979B5894-AB1A-427C-A4C7-A875A2B4BB10}" srcOrd="1" destOrd="0" presId="urn:microsoft.com/office/officeart/2005/8/layout/hProcess7#2"/>
    <dgm:cxn modelId="{E3A51A68-6A35-4475-91C3-9E7E22F6D1B8}" type="presParOf" srcId="{EA51DA86-17DD-48C4-A3BF-0D1155A096B8}" destId="{CDB33131-9DDD-4EA1-B0E8-CB02E7290665}" srcOrd="2" destOrd="0" presId="urn:microsoft.com/office/officeart/2005/8/layout/hProcess7#2"/>
    <dgm:cxn modelId="{E5977539-5B18-47D2-A61B-7DBBB6F2B649}" type="presParOf" srcId="{4CE343B0-074B-4897-9EBF-8666EFB86A82}" destId="{6EAA69F8-CE84-46BD-8B4F-7AA10511B9DC}" srcOrd="3" destOrd="0" presId="urn:microsoft.com/office/officeart/2005/8/layout/hProcess7#2"/>
    <dgm:cxn modelId="{7BF8D323-0B21-4418-B482-F8DFBCE2EB9C}" type="presParOf" srcId="{4CE343B0-074B-4897-9EBF-8666EFB86A82}" destId="{91266BF9-0E3A-45EB-A1B0-25D16FC7A1FC}" srcOrd="4" destOrd="0" presId="urn:microsoft.com/office/officeart/2005/8/layout/hProcess7#2"/>
    <dgm:cxn modelId="{1A92222E-67F6-42DC-864C-B896C3456145}" type="presParOf" srcId="{91266BF9-0E3A-45EB-A1B0-25D16FC7A1FC}" destId="{EC5FB076-2A5E-44EF-AAA9-C3683CA8793D}" srcOrd="0" destOrd="0" presId="urn:microsoft.com/office/officeart/2005/8/layout/hProcess7#2"/>
    <dgm:cxn modelId="{180FA5E4-BD08-452F-80E2-373C9AE0BC70}" type="presParOf" srcId="{91266BF9-0E3A-45EB-A1B0-25D16FC7A1FC}" destId="{86C3D8CC-A7E3-4401-91B8-C52432297782}" srcOrd="1" destOrd="0" presId="urn:microsoft.com/office/officeart/2005/8/layout/hProcess7#2"/>
    <dgm:cxn modelId="{4A97249D-59B0-4ECE-9786-927C04386DC9}" type="presParOf" srcId="{91266BF9-0E3A-45EB-A1B0-25D16FC7A1FC}" destId="{BE3E3E37-8D7D-4CB5-BA21-ABEED381567D}" srcOrd="2" destOrd="0" presId="urn:microsoft.com/office/officeart/2005/8/layout/hProcess7#2"/>
    <dgm:cxn modelId="{AE7869FD-EAA7-483E-987C-90F615993860}" type="presParOf" srcId="{4CE343B0-074B-4897-9EBF-8666EFB86A82}" destId="{E078E0C9-6753-4392-8FD0-64B5914B230E}" srcOrd="5" destOrd="0" presId="urn:microsoft.com/office/officeart/2005/8/layout/hProcess7#2"/>
    <dgm:cxn modelId="{88F16AA9-0DF8-426A-8C24-6F68ECFBFF1C}" type="presParOf" srcId="{4CE343B0-074B-4897-9EBF-8666EFB86A82}" destId="{83376931-F868-4A56-8232-02E2D1F22828}" srcOrd="6" destOrd="0" presId="urn:microsoft.com/office/officeart/2005/8/layout/hProcess7#2"/>
    <dgm:cxn modelId="{5FCAD05D-F4B0-468C-BF20-960916EAC81E}" type="presParOf" srcId="{83376931-F868-4A56-8232-02E2D1F22828}" destId="{39311500-C61F-4C86-A56D-5CF938975F84}" srcOrd="0" destOrd="0" presId="urn:microsoft.com/office/officeart/2005/8/layout/hProcess7#2"/>
    <dgm:cxn modelId="{73A92B4D-67BA-435A-A2EE-0A8433B4DFD0}" type="presParOf" srcId="{83376931-F868-4A56-8232-02E2D1F22828}" destId="{10449FAB-5685-4550-B950-69123AAB1D18}" srcOrd="1" destOrd="0" presId="urn:microsoft.com/office/officeart/2005/8/layout/hProcess7#2"/>
    <dgm:cxn modelId="{84B338ED-64F3-4F2B-8FD0-E360E0477A0B}" type="presParOf" srcId="{83376931-F868-4A56-8232-02E2D1F22828}" destId="{7C2F800F-5842-4075-BD57-C7E12F9160A9}" srcOrd="2" destOrd="0" presId="urn:microsoft.com/office/officeart/2005/8/layout/hProcess7#2"/>
    <dgm:cxn modelId="{294484BF-428C-40EA-B44A-E44116965A38}" type="presParOf" srcId="{4CE343B0-074B-4897-9EBF-8666EFB86A82}" destId="{220042B7-7365-4B65-972D-1FF98A2966E8}" srcOrd="7" destOrd="0" presId="urn:microsoft.com/office/officeart/2005/8/layout/hProcess7#2"/>
    <dgm:cxn modelId="{C501D385-6AF8-4F97-A54F-588BB4C9BF81}" type="presParOf" srcId="{4CE343B0-074B-4897-9EBF-8666EFB86A82}" destId="{09787656-317B-460B-AC87-95A799C7BC3F}" srcOrd="8" destOrd="0" presId="urn:microsoft.com/office/officeart/2005/8/layout/hProcess7#2"/>
    <dgm:cxn modelId="{81C73FAD-298A-4BF9-8A0B-5E41AB676152}" type="presParOf" srcId="{09787656-317B-460B-AC87-95A799C7BC3F}" destId="{2B275F1D-1B65-47FE-AD25-134ED23A3EBD}" srcOrd="0" destOrd="0" presId="urn:microsoft.com/office/officeart/2005/8/layout/hProcess7#2"/>
    <dgm:cxn modelId="{D0D59E60-7803-4B32-854E-0C8B24B8E652}" type="presParOf" srcId="{09787656-317B-460B-AC87-95A799C7BC3F}" destId="{EC551C47-0972-40AA-A631-60556C97AA52}" srcOrd="1" destOrd="0" presId="urn:microsoft.com/office/officeart/2005/8/layout/hProcess7#2"/>
    <dgm:cxn modelId="{98569D4A-5E00-4372-A3F4-A6EC76BFCC68}" type="presParOf" srcId="{09787656-317B-460B-AC87-95A799C7BC3F}" destId="{5E193B95-B56D-4C99-BD91-8667174473E2}" srcOrd="2" destOrd="0" presId="urn:microsoft.com/office/officeart/2005/8/layout/hProcess7#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3150A-02EF-42D0-926D-935DCFFE9EC7}">
      <dsp:nvSpPr>
        <dsp:cNvPr id="0" name=""/>
        <dsp:cNvSpPr/>
      </dsp:nvSpPr>
      <dsp:spPr>
        <a:xfrm>
          <a:off x="623" y="0"/>
          <a:ext cx="2682830" cy="2790826"/>
        </a:xfrm>
        <a:prstGeom prst="roundRect">
          <a:avLst>
            <a:gd name="adj" fmla="val 5000"/>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lvl="0" algn="r" defTabSz="1289050">
            <a:lnSpc>
              <a:spcPct val="90000"/>
            </a:lnSpc>
            <a:spcBef>
              <a:spcPct val="0"/>
            </a:spcBef>
            <a:spcAft>
              <a:spcPct val="35000"/>
            </a:spcAft>
          </a:pPr>
          <a:r>
            <a:rPr lang="en-US" sz="2900" kern="1200" dirty="0" smtClean="0"/>
            <a:t> </a:t>
          </a:r>
          <a:endParaRPr lang="en-US" sz="2900" kern="1200" dirty="0"/>
        </a:p>
      </dsp:txBody>
      <dsp:txXfrm rot="16200000">
        <a:off x="-875332" y="875955"/>
        <a:ext cx="2288477" cy="536566"/>
      </dsp:txXfrm>
    </dsp:sp>
    <dsp:sp modelId="{7BF9AED0-C940-4670-9151-CFDB8536BD72}">
      <dsp:nvSpPr>
        <dsp:cNvPr id="0" name=""/>
        <dsp:cNvSpPr/>
      </dsp:nvSpPr>
      <dsp:spPr>
        <a:xfrm>
          <a:off x="537189" y="0"/>
          <a:ext cx="1998708" cy="279082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222885" rIns="0" bIns="0" numCol="1" spcCol="1270" anchor="t" anchorCtr="0">
          <a:noAutofit/>
        </a:bodyPr>
        <a:lstStyle/>
        <a:p>
          <a:pPr lvl="0" algn="l" defTabSz="2889250">
            <a:lnSpc>
              <a:spcPct val="90000"/>
            </a:lnSpc>
            <a:spcBef>
              <a:spcPct val="0"/>
            </a:spcBef>
            <a:spcAft>
              <a:spcPct val="35000"/>
            </a:spcAft>
          </a:pPr>
          <a:r>
            <a:rPr lang="en-US" sz="6500" kern="1200" dirty="0" smtClean="0"/>
            <a:t> </a:t>
          </a:r>
          <a:endParaRPr lang="en-US" sz="6500" kern="1200" dirty="0"/>
        </a:p>
      </dsp:txBody>
      <dsp:txXfrm>
        <a:off x="537189" y="0"/>
        <a:ext cx="1998708" cy="2790826"/>
      </dsp:txXfrm>
    </dsp:sp>
    <dsp:sp modelId="{EC5FB076-2A5E-44EF-AAA9-C3683CA8793D}">
      <dsp:nvSpPr>
        <dsp:cNvPr id="0" name=""/>
        <dsp:cNvSpPr/>
      </dsp:nvSpPr>
      <dsp:spPr>
        <a:xfrm>
          <a:off x="2777353" y="0"/>
          <a:ext cx="2682830" cy="2790826"/>
        </a:xfrm>
        <a:prstGeom prst="roundRect">
          <a:avLst>
            <a:gd name="adj" fmla="val 5000"/>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lvl="0" algn="r" defTabSz="1289050">
            <a:lnSpc>
              <a:spcPct val="90000"/>
            </a:lnSpc>
            <a:spcBef>
              <a:spcPct val="0"/>
            </a:spcBef>
            <a:spcAft>
              <a:spcPct val="35000"/>
            </a:spcAft>
          </a:pPr>
          <a:r>
            <a:rPr lang="en-US" sz="2900" kern="1200" dirty="0" smtClean="0"/>
            <a:t> </a:t>
          </a:r>
          <a:endParaRPr lang="en-US" sz="2900" kern="1200" dirty="0"/>
        </a:p>
      </dsp:txBody>
      <dsp:txXfrm rot="16200000">
        <a:off x="1901397" y="875955"/>
        <a:ext cx="2288477" cy="536566"/>
      </dsp:txXfrm>
    </dsp:sp>
    <dsp:sp modelId="{979B5894-AB1A-427C-A4C7-A875A2B4BB10}">
      <dsp:nvSpPr>
        <dsp:cNvPr id="0" name=""/>
        <dsp:cNvSpPr/>
      </dsp:nvSpPr>
      <dsp:spPr>
        <a:xfrm rot="5400000">
          <a:off x="1918884" y="2307690"/>
          <a:ext cx="410267" cy="402424"/>
        </a:xfrm>
        <a:prstGeom prst="flowChartExtra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BE3E3E37-8D7D-4CB5-BA21-ABEED381567D}">
      <dsp:nvSpPr>
        <dsp:cNvPr id="0" name=""/>
        <dsp:cNvSpPr/>
      </dsp:nvSpPr>
      <dsp:spPr>
        <a:xfrm>
          <a:off x="3313919" y="0"/>
          <a:ext cx="1998708" cy="279082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222885" rIns="0" bIns="0" numCol="1" spcCol="1270" anchor="t" anchorCtr="0">
          <a:noAutofit/>
        </a:bodyPr>
        <a:lstStyle/>
        <a:p>
          <a:pPr lvl="0" algn="l" defTabSz="2889250">
            <a:lnSpc>
              <a:spcPct val="90000"/>
            </a:lnSpc>
            <a:spcBef>
              <a:spcPct val="0"/>
            </a:spcBef>
            <a:spcAft>
              <a:spcPct val="35000"/>
            </a:spcAft>
          </a:pPr>
          <a:r>
            <a:rPr lang="en-US" sz="6500" kern="1200" dirty="0" smtClean="0"/>
            <a:t> </a:t>
          </a:r>
          <a:endParaRPr lang="en-US" sz="6500" kern="1200" dirty="0"/>
        </a:p>
      </dsp:txBody>
      <dsp:txXfrm>
        <a:off x="3313919" y="0"/>
        <a:ext cx="1998708" cy="2790826"/>
      </dsp:txXfrm>
    </dsp:sp>
    <dsp:sp modelId="{2B275F1D-1B65-47FE-AD25-134ED23A3EBD}">
      <dsp:nvSpPr>
        <dsp:cNvPr id="0" name=""/>
        <dsp:cNvSpPr/>
      </dsp:nvSpPr>
      <dsp:spPr>
        <a:xfrm>
          <a:off x="5554082" y="0"/>
          <a:ext cx="2682830" cy="2790826"/>
        </a:xfrm>
        <a:prstGeom prst="roundRect">
          <a:avLst>
            <a:gd name="adj" fmla="val 5000"/>
          </a:avLst>
        </a:prstGeom>
        <a:solidFill>
          <a:schemeClr val="tx2">
            <a:lumMod val="40000"/>
            <a:lumOff val="6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lvl="0" algn="r" defTabSz="1289050">
            <a:lnSpc>
              <a:spcPct val="90000"/>
            </a:lnSpc>
            <a:spcBef>
              <a:spcPct val="0"/>
            </a:spcBef>
            <a:spcAft>
              <a:spcPct val="35000"/>
            </a:spcAft>
          </a:pPr>
          <a:r>
            <a:rPr lang="en-US" sz="2900" kern="1200" dirty="0" smtClean="0"/>
            <a:t> </a:t>
          </a:r>
          <a:endParaRPr lang="en-US" sz="2900" kern="1200" dirty="0"/>
        </a:p>
      </dsp:txBody>
      <dsp:txXfrm rot="16200000">
        <a:off x="4678127" y="875955"/>
        <a:ext cx="2288477" cy="536566"/>
      </dsp:txXfrm>
    </dsp:sp>
    <dsp:sp modelId="{10449FAB-5685-4550-B950-69123AAB1D18}">
      <dsp:nvSpPr>
        <dsp:cNvPr id="0" name=""/>
        <dsp:cNvSpPr/>
      </dsp:nvSpPr>
      <dsp:spPr>
        <a:xfrm rot="5400000">
          <a:off x="4752762" y="2258116"/>
          <a:ext cx="410267" cy="402424"/>
        </a:xfrm>
        <a:prstGeom prst="flowChartExtract">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5E193B95-B56D-4C99-BD91-8667174473E2}">
      <dsp:nvSpPr>
        <dsp:cNvPr id="0" name=""/>
        <dsp:cNvSpPr/>
      </dsp:nvSpPr>
      <dsp:spPr>
        <a:xfrm>
          <a:off x="6090649" y="0"/>
          <a:ext cx="1998708" cy="279082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222885" rIns="0" bIns="0" numCol="1" spcCol="1270" anchor="t" anchorCtr="0">
          <a:noAutofit/>
        </a:bodyPr>
        <a:lstStyle/>
        <a:p>
          <a:pPr lvl="0" algn="l" defTabSz="2889250">
            <a:lnSpc>
              <a:spcPct val="90000"/>
            </a:lnSpc>
            <a:spcBef>
              <a:spcPct val="0"/>
            </a:spcBef>
            <a:spcAft>
              <a:spcPct val="35000"/>
            </a:spcAft>
          </a:pPr>
          <a:r>
            <a:rPr lang="en-US" sz="6500" kern="1200" dirty="0" smtClean="0"/>
            <a:t> </a:t>
          </a:r>
          <a:endParaRPr lang="en-US" sz="6500" kern="1200" dirty="0"/>
        </a:p>
      </dsp:txBody>
      <dsp:txXfrm>
        <a:off x="6090649" y="0"/>
        <a:ext cx="1998708" cy="279082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2">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panose="020B0604020203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panose="020B0604020203020204" pitchFamily="34" charset="0"/>
              </a:rPr>
              <a:pPr/>
              <a:t>10/12/2015</a:t>
            </a:fld>
            <a:endParaRPr lang="en-US" dirty="0">
              <a:latin typeface="Intel Clear" panose="020B0604020203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panose="020B0604020203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panose="020B0604020203020204" pitchFamily="34" charset="0"/>
              </a:rPr>
              <a:pPr/>
              <a:t>‹#›</a:t>
            </a:fld>
            <a:endParaRPr lang="en-US" dirty="0">
              <a:latin typeface="Intel Clear" panose="020B0604020203020204" pitchFamily="34" charset="0"/>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panose="020B0604020203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panose="020B0604020203020204" pitchFamily="34" charset="0"/>
              </a:defRPr>
            </a:lvl1pPr>
          </a:lstStyle>
          <a:p>
            <a:fld id="{ED7FC5FE-6F0D-D34A-8EE6-C95B4F5F4DC8}" type="datetimeFigureOut">
              <a:rPr lang="en-US" smtClean="0"/>
              <a:pPr/>
              <a:t>10/12/2015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panose="020B0604020203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panose="020B0604020203020204" pitchFamily="34" charset="0"/>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panose="020B0604020203020204" pitchFamily="34" charset="0"/>
        <a:ea typeface="+mn-ea"/>
        <a:cs typeface="+mn-cs"/>
      </a:defRPr>
    </a:lvl1pPr>
    <a:lvl2pPr marL="457200" algn="l" defTabSz="457200" rtl="0" eaLnBrk="1" latinLnBrk="0" hangingPunct="1">
      <a:defRPr sz="1200" kern="1200">
        <a:solidFill>
          <a:schemeClr val="tx1"/>
        </a:solidFill>
        <a:latin typeface="Intel Clear" panose="020B0604020203020204" pitchFamily="34" charset="0"/>
        <a:ea typeface="+mn-ea"/>
        <a:cs typeface="+mn-cs"/>
      </a:defRPr>
    </a:lvl2pPr>
    <a:lvl3pPr marL="914400" algn="l" defTabSz="457200" rtl="0" eaLnBrk="1" latinLnBrk="0" hangingPunct="1">
      <a:defRPr sz="1200" kern="1200">
        <a:solidFill>
          <a:schemeClr val="tx1"/>
        </a:solidFill>
        <a:latin typeface="Intel Clear" panose="020B0604020203020204" pitchFamily="34" charset="0"/>
        <a:ea typeface="+mn-ea"/>
        <a:cs typeface="+mn-cs"/>
      </a:defRPr>
    </a:lvl3pPr>
    <a:lvl4pPr marL="1371600" algn="l" defTabSz="457200" rtl="0" eaLnBrk="1" latinLnBrk="0" hangingPunct="1">
      <a:defRPr sz="1200" kern="1200">
        <a:solidFill>
          <a:schemeClr val="tx1"/>
        </a:solidFill>
        <a:latin typeface="Intel Clear" panose="020B0604020203020204" pitchFamily="34" charset="0"/>
        <a:ea typeface="+mn-ea"/>
        <a:cs typeface="+mn-cs"/>
      </a:defRPr>
    </a:lvl4pPr>
    <a:lvl5pPr marL="1828800" algn="l" defTabSz="457200" rtl="0" eaLnBrk="1" latinLnBrk="0" hangingPunct="1">
      <a:defRPr sz="1200" kern="1200">
        <a:solidFill>
          <a:schemeClr val="tx1"/>
        </a:solidFill>
        <a:latin typeface="Intel Clear" panose="020B0604020203020204"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a GUI and command line version:</a:t>
            </a:r>
          </a:p>
          <a:p>
            <a:r>
              <a:rPr lang="en-US" baseline="0" dirty="0" smtClean="0"/>
              <a:t>   Windows:  GUI can be as a plug-in to Microsoft’s Visual Studio or as a stand alone GUI</a:t>
            </a:r>
          </a:p>
          <a:p>
            <a:r>
              <a:rPr lang="en-US" baseline="0" dirty="0" smtClean="0"/>
              <a:t>   Linux:  The GUI is a stand alone app.  It does not have the Eclipse and SAP-</a:t>
            </a:r>
            <a:r>
              <a:rPr lang="en-US" baseline="0" dirty="0" err="1" smtClean="0"/>
              <a:t>EntireX</a:t>
            </a:r>
            <a:r>
              <a:rPr lang="en-US" baseline="0" dirty="0" smtClean="0"/>
              <a:t> software layers that the VTune™ Analyzer for Linux had.</a:t>
            </a:r>
          </a:p>
          <a:p>
            <a:r>
              <a:rPr lang="en-US" baseline="0" dirty="0" smtClean="0"/>
              <a:t>Next generation collection refers to:</a:t>
            </a:r>
          </a:p>
          <a:p>
            <a:r>
              <a:rPr lang="en-US" baseline="0" dirty="0" smtClean="0"/>
              <a:t>   PIN instrumentation technology being used instead of the static binary instrumentation used for the older VTune™ Analyzer and Thread Profiler/Checker</a:t>
            </a:r>
          </a:p>
          <a:p>
            <a:r>
              <a:rPr lang="en-US" baseline="0" dirty="0" smtClean="0"/>
              <a:t>   Concurrency and Locks-And-Waits collectors used to characterize parallel performance issues</a:t>
            </a:r>
          </a:p>
          <a:p>
            <a:r>
              <a:rPr lang="en-US" baseline="0" dirty="0" smtClean="0"/>
              <a:t>Integrated Timeline means that the Timeline is available as an additional pane in most of the common result screens, as opposed to being a separate screen that must be explicitly navigated to.</a:t>
            </a:r>
          </a:p>
        </p:txBody>
      </p:sp>
      <p:sp>
        <p:nvSpPr>
          <p:cNvPr id="4" name="Slide Number Placeholder 3"/>
          <p:cNvSpPr>
            <a:spLocks noGrp="1"/>
          </p:cNvSpPr>
          <p:nvPr>
            <p:ph type="sldNum" sz="quarter" idx="10"/>
          </p:nvPr>
        </p:nvSpPr>
        <p:spPr/>
        <p:txBody>
          <a:bodyPr/>
          <a:lstStyle/>
          <a:p>
            <a:fld id="{D61C8689-8455-3546-ADF9-3B7273760F66}" type="slidenum">
              <a:rPr lang="en-US" smtClean="0"/>
              <a:pPr/>
              <a:t>3</a:t>
            </a:fld>
            <a:endParaRPr lang="en-US" dirty="0"/>
          </a:p>
        </p:txBody>
      </p:sp>
    </p:spTree>
    <p:extLst>
      <p:ext uri="{BB962C8B-B14F-4D97-AF65-F5344CB8AC3E}">
        <p14:creationId xmlns:p14="http://schemas.microsoft.com/office/powerpoint/2010/main" val="1096896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smtClean="0">
                <a:ea typeface="ＭＳ Ｐゴシック" charset="-128"/>
                <a:cs typeface="ＭＳ Ｐゴシック" charset="-128"/>
              </a:rPr>
              <a:t>Accurate performance data </a:t>
            </a:r>
            <a:r>
              <a:rPr lang="en-US" dirty="0" smtClean="0">
                <a:ea typeface="ＭＳ Ｐゴシック" charset="-128"/>
                <a:cs typeface="ＭＳ Ｐゴシック" charset="-128"/>
              </a:rPr>
              <a:t>– Without data you are just guessing about the location of the performance bottleneck and can easily waste a lot of time.</a:t>
            </a:r>
          </a:p>
          <a:p>
            <a:pPr lvl="0"/>
            <a:r>
              <a:rPr lang="en-US" b="1" dirty="0" smtClean="0">
                <a:ea typeface="ＭＳ Ｐゴシック" charset="-128"/>
                <a:cs typeface="ＭＳ Ｐゴシック" charset="-128"/>
              </a:rPr>
              <a:t>Easy set-up</a:t>
            </a:r>
            <a:r>
              <a:rPr lang="en-US" dirty="0" smtClean="0">
                <a:ea typeface="ＭＳ Ｐゴシック" charset="-128"/>
                <a:cs typeface="ＭＳ Ｐゴシック" charset="-128"/>
              </a:rPr>
              <a:t> – We’ve added a number of pre-defined performance profiling experiments to the full custom capabilities of earlier versions of VTune™ analyzer.  This makes it easier to get great profiling information without needing to know micro architectural details.</a:t>
            </a:r>
          </a:p>
          <a:p>
            <a:pPr lvl="0"/>
            <a:r>
              <a:rPr lang="en-US" b="1" dirty="0" smtClean="0">
                <a:ea typeface="ＭＳ Ｐゴシック" charset="-128"/>
                <a:cs typeface="ＭＳ Ｐゴシック" charset="-128"/>
              </a:rPr>
              <a:t>Powerful profile analysis</a:t>
            </a:r>
            <a:r>
              <a:rPr lang="en-US" dirty="0" smtClean="0">
                <a:ea typeface="ＭＳ Ｐゴシック" charset="-128"/>
                <a:cs typeface="ＭＳ Ｐゴシック" charset="-128"/>
              </a:rPr>
              <a:t> – Getting good profiling data is only the first step.  We’ve added a number of features like the timeline, filtering and frame analysis to help turn that data into actionable information.</a:t>
            </a:r>
          </a:p>
          <a:p>
            <a:pPr lvl="0"/>
            <a:r>
              <a:rPr lang="en-US" b="1" dirty="0" smtClean="0">
                <a:ea typeface="ＭＳ Ｐゴシック" charset="-128"/>
                <a:cs typeface="ＭＳ Ｐゴシック" charset="-128"/>
              </a:rPr>
              <a:t>Tune threaded and non-threaded code</a:t>
            </a:r>
            <a:r>
              <a:rPr lang="en-US" dirty="0" smtClean="0">
                <a:ea typeface="ＭＳ Ｐゴシック" charset="-128"/>
                <a:cs typeface="ＭＳ Ｐゴシック" charset="-128"/>
              </a:rPr>
              <a:t> – Identify the threads and synchronization objects which impact performance.  See the distribution of work to threads and pinpoint load imbalances.</a:t>
            </a:r>
          </a:p>
          <a:p>
            <a:pPr lvl="0"/>
            <a:r>
              <a:rPr lang="en-US" b="1" dirty="0" smtClean="0">
                <a:ea typeface="ＭＳ Ｐゴシック" charset="-128"/>
                <a:cs typeface="ＭＳ Ｐゴシック" charset="-128"/>
              </a:rPr>
              <a:t>Low overhead</a:t>
            </a:r>
            <a:r>
              <a:rPr lang="en-US" dirty="0" smtClean="0">
                <a:ea typeface="ＭＳ Ｐゴシック" charset="-128"/>
                <a:cs typeface="ＭＳ Ｐゴシック" charset="-128"/>
              </a:rPr>
              <a:t> – Collecting data always has a cost.  VTune™ Amplifier XE keeps the overhead low making data collection faster and the results more accurate.</a:t>
            </a:r>
          </a:p>
          <a:p>
            <a:pPr lvl="0"/>
            <a:r>
              <a:rPr lang="en-US" b="1" dirty="0" smtClean="0">
                <a:ea typeface="ＭＳ Ｐゴシック" charset="-128"/>
                <a:cs typeface="ＭＳ Ｐゴシック" charset="-128"/>
              </a:rPr>
              <a:t>Normal production build </a:t>
            </a:r>
            <a:r>
              <a:rPr lang="en-US" dirty="0" smtClean="0">
                <a:ea typeface="ＭＳ Ｐゴシック" charset="-128"/>
                <a:cs typeface="ＭＳ Ｐゴシック" charset="-128"/>
              </a:rPr>
              <a:t>– Use a production build with symbols from your normal compiler or assembler.  No special builds are required.</a:t>
            </a:r>
          </a:p>
          <a:p>
            <a:pPr lvl="0"/>
            <a:r>
              <a:rPr lang="en-US" b="1" dirty="0" smtClean="0">
                <a:ea typeface="ＭＳ Ｐゴシック" charset="-128"/>
                <a:cs typeface="ＭＳ Ｐゴシック" charset="-128"/>
              </a:rPr>
              <a:t>C++, Fortran, Assembly and more</a:t>
            </a:r>
            <a:r>
              <a:rPr lang="en-US" dirty="0" smtClean="0">
                <a:ea typeface="ＭＳ Ｐゴシック" charset="-128"/>
                <a:cs typeface="ＭＳ Ｐゴシック" charset="-128"/>
              </a:rPr>
              <a:t> – Use compilers from any vendor (Microsoft, GCC, Intel, …) that follow platform standards.</a:t>
            </a:r>
          </a:p>
          <a:p>
            <a:pPr lvl="0"/>
            <a:r>
              <a:rPr lang="en-US" b="1" dirty="0" smtClean="0">
                <a:ea typeface="ＭＳ Ｐゴシック" charset="-128"/>
                <a:cs typeface="ＭＳ Ｐゴシック" charset="-128"/>
              </a:rPr>
              <a:t>Intel</a:t>
            </a:r>
            <a:r>
              <a:rPr lang="en-US" b="1" baseline="30000" dirty="0" smtClean="0">
                <a:ea typeface="ＭＳ Ｐゴシック" charset="-128"/>
                <a:cs typeface="ＭＳ Ｐゴシック" charset="-128"/>
              </a:rPr>
              <a:t>®</a:t>
            </a:r>
            <a:r>
              <a:rPr lang="en-US" b="1" dirty="0" smtClean="0">
                <a:ea typeface="ＭＳ Ｐゴシック" charset="-128"/>
                <a:cs typeface="ＭＳ Ｐゴシック" charset="-128"/>
              </a:rPr>
              <a:t> processors and compatible processors (IA32 &amp; Intel</a:t>
            </a:r>
            <a:r>
              <a:rPr lang="en-US" b="1" baseline="30000" dirty="0" smtClean="0">
                <a:ea typeface="ＭＳ Ｐゴシック" charset="-128"/>
                <a:cs typeface="ＭＳ Ｐゴシック" charset="-128"/>
              </a:rPr>
              <a:t>®</a:t>
            </a:r>
            <a:r>
              <a:rPr lang="en-US" b="1" dirty="0" smtClean="0">
                <a:ea typeface="ＭＳ Ｐゴシック" charset="-128"/>
                <a:cs typeface="ＭＳ Ｐゴシック" charset="-128"/>
              </a:rPr>
              <a:t> 64)</a:t>
            </a:r>
            <a:r>
              <a:rPr lang="en-US" dirty="0" smtClean="0">
                <a:ea typeface="ＭＳ Ｐゴシック" charset="-128"/>
                <a:cs typeface="ＭＳ Ｐゴシック" charset="-128"/>
              </a:rPr>
              <a:t> – Many of the profiling features work on both genuine Intel</a:t>
            </a:r>
            <a:r>
              <a:rPr lang="en-US" baseline="30000" dirty="0" smtClean="0">
                <a:ea typeface="ＭＳ Ｐゴシック" charset="-128"/>
                <a:cs typeface="ＭＳ Ｐゴシック" charset="-128"/>
              </a:rPr>
              <a:t>®</a:t>
            </a:r>
            <a:r>
              <a:rPr lang="en-US" dirty="0" smtClean="0">
                <a:ea typeface="ＭＳ Ｐゴシック" charset="-128"/>
                <a:cs typeface="ＭＳ Ｐゴシック" charset="-128"/>
              </a:rPr>
              <a:t> processors and compatible processors.  Some features, which use the on-chip performance monitoring unit for event based sampling, require a genuine Intel</a:t>
            </a:r>
            <a:r>
              <a:rPr lang="en-US" baseline="30000" dirty="0" smtClean="0">
                <a:ea typeface="ＭＳ Ｐゴシック" charset="-128"/>
                <a:cs typeface="ＭＳ Ｐゴシック" charset="-128"/>
              </a:rPr>
              <a:t>®</a:t>
            </a:r>
            <a:r>
              <a:rPr lang="en-US" dirty="0" smtClean="0">
                <a:ea typeface="ＭＳ Ｐゴシック" charset="-128"/>
                <a:cs typeface="ＭＳ Ｐゴシック" charset="-128"/>
              </a:rPr>
              <a:t> processor for data collection, but the results can be saved and analyzed on any compatible processor.</a:t>
            </a:r>
          </a:p>
          <a:p>
            <a:pPr lvl="0"/>
            <a:r>
              <a:rPr lang="en-US" b="1" dirty="0" smtClean="0">
                <a:ea typeface="ＭＳ Ｐゴシック" charset="-128"/>
                <a:cs typeface="ＭＳ Ｐゴシック" charset="-128"/>
              </a:rPr>
              <a:t>Windows or Linux, 32 and 64-bit </a:t>
            </a:r>
            <a:r>
              <a:rPr lang="en-US" dirty="0" smtClean="0">
                <a:ea typeface="ＭＳ Ｐゴシック" charset="-128"/>
                <a:cs typeface="ＭＳ Ｐゴシック" charset="-128"/>
              </a:rPr>
              <a:t>– Both Windows and Linux versions are available.  Windows 7, Vista, XP, Windows Server, RHEL, Fedora, </a:t>
            </a:r>
            <a:r>
              <a:rPr lang="en-US" dirty="0" err="1" smtClean="0">
                <a:ea typeface="ＭＳ Ｐゴシック" charset="-128"/>
                <a:cs typeface="ＭＳ Ｐゴシック" charset="-128"/>
              </a:rPr>
              <a:t>Suse</a:t>
            </a:r>
            <a:r>
              <a:rPr lang="en-US" dirty="0" smtClean="0">
                <a:ea typeface="ＭＳ Ｐゴシック" charset="-128"/>
                <a:cs typeface="ＭＳ Ｐゴシック" charset="-128"/>
              </a:rPr>
              <a:t>…</a:t>
            </a:r>
          </a:p>
          <a:p>
            <a:pPr lvl="0"/>
            <a:r>
              <a:rPr lang="en-US" b="1" dirty="0" smtClean="0">
                <a:ea typeface="ＭＳ Ｐゴシック" charset="-128"/>
                <a:cs typeface="ＭＳ Ｐゴシック" charset="-128"/>
              </a:rPr>
              <a:t>Windows:  Visual Studio 2005, 2008 and 2010 Integration</a:t>
            </a:r>
            <a:r>
              <a:rPr lang="en-US" dirty="0" smtClean="0">
                <a:ea typeface="ＭＳ Ｐゴシック" charset="-128"/>
                <a:cs typeface="ＭＳ Ｐゴシック" charset="-128"/>
              </a:rPr>
              <a:t> – Integrate performance analysis into the Visual Studio environment or run standalone.</a:t>
            </a:r>
          </a:p>
          <a:p>
            <a:pPr lvl="0"/>
            <a:r>
              <a:rPr lang="en-US" b="1" dirty="0" smtClean="0">
                <a:ea typeface="ＭＳ Ｐゴシック" charset="-128"/>
                <a:cs typeface="ＭＳ Ｐゴシック" charset="-128"/>
              </a:rPr>
              <a:t>Linux:  No root privileges required</a:t>
            </a:r>
            <a:r>
              <a:rPr lang="en-US" dirty="0" smtClean="0">
                <a:ea typeface="ＭＳ Ｐゴシック" charset="-128"/>
                <a:cs typeface="ＭＳ Ｐゴシック" charset="-128"/>
              </a:rPr>
              <a:t> – Root privileges are not required for basic performance analysis.  Installation of the driver for event based sampling (EBS) requires root access, but it can be done later if needed.</a:t>
            </a:r>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dirty="0"/>
          </a:p>
        </p:txBody>
      </p:sp>
    </p:spTree>
    <p:extLst>
      <p:ext uri="{BB962C8B-B14F-4D97-AF65-F5344CB8AC3E}">
        <p14:creationId xmlns:p14="http://schemas.microsoft.com/office/powerpoint/2010/main" val="1742085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 hotspot shows the functions</a:t>
            </a:r>
            <a:r>
              <a:rPr lang="en-US" baseline="0" dirty="0" smtClean="0"/>
              <a:t> that consumed the most CPU time.</a:t>
            </a:r>
          </a:p>
          <a:p>
            <a:r>
              <a:rPr lang="en-US" baseline="0" dirty="0" smtClean="0"/>
              <a:t>The Call stack shows the function-to-function calling sequences that generated the most CPU time.  This is the Statistical Call Graph that was referred to </a:t>
            </a:r>
            <a:r>
              <a:rPr lang="en-US" baseline="0" dirty="0" err="1" smtClean="0"/>
              <a:t>eariler</a:t>
            </a:r>
            <a:r>
              <a:rPr lang="en-US" baseline="0" dirty="0" smtClean="0"/>
              <a:t>.</a:t>
            </a:r>
          </a:p>
          <a:p>
            <a:r>
              <a:rPr lang="en-US" baseline="0" dirty="0" smtClean="0"/>
              <a:t>The different threads of the program are shown in the timeline, along with their CPU usage.</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41</a:t>
            </a:fld>
            <a:endParaRPr lang="en-US" dirty="0"/>
          </a:p>
        </p:txBody>
      </p:sp>
    </p:spTree>
    <p:extLst>
      <p:ext uri="{BB962C8B-B14F-4D97-AF65-F5344CB8AC3E}">
        <p14:creationId xmlns:p14="http://schemas.microsoft.com/office/powerpoint/2010/main" val="2155981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source</a:t>
            </a:r>
            <a:r>
              <a:rPr lang="en-US" baseline="0" dirty="0" smtClean="0"/>
              <a:t> code and its compiled code is shown in a side-by-side manner.  Notice the “heat map” vertical bars to the right of the vertical scroll bars.  They indicate which portions of the source file contain the most CPU time.  Also notice that the source view display initially highlights the source statement that has the most CPU time, not just the start of the function.</a:t>
            </a:r>
            <a:endParaRPr lang="en-US" dirty="0" smtClean="0"/>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43</a:t>
            </a:fld>
            <a:endParaRPr lang="en-US" dirty="0"/>
          </a:p>
        </p:txBody>
      </p:sp>
    </p:spTree>
    <p:extLst>
      <p:ext uri="{BB962C8B-B14F-4D97-AF65-F5344CB8AC3E}">
        <p14:creationId xmlns:p14="http://schemas.microsoft.com/office/powerpoint/2010/main" val="2031346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graph at the bottom shows that there were 3 time</a:t>
            </a:r>
            <a:r>
              <a:rPr lang="en-US" baseline="0" dirty="0" smtClean="0"/>
              <a:t> period</a:t>
            </a:r>
            <a:r>
              <a:rPr lang="en-US" dirty="0" smtClean="0"/>
              <a:t>s in which only 1 CPU was executing, 2 time periods in which 2 CPUs were executing, and 1 time period in which there were 3 CPUs executing.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47</a:t>
            </a:fld>
            <a:endParaRPr lang="en-US" dirty="0"/>
          </a:p>
        </p:txBody>
      </p:sp>
    </p:spTree>
    <p:extLst>
      <p:ext uri="{BB962C8B-B14F-4D97-AF65-F5344CB8AC3E}">
        <p14:creationId xmlns:p14="http://schemas.microsoft.com/office/powerpoint/2010/main" val="4037154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Concurrency View that results from the Concurrency collector shows the amount of time</a:t>
            </a:r>
            <a:r>
              <a:rPr lang="en-US" baseline="0" dirty="0" smtClean="0"/>
              <a:t> spent on specific numbers of CPUs.  This screen shows that the function </a:t>
            </a:r>
            <a:r>
              <a:rPr lang="en-US" baseline="0" dirty="0" err="1" smtClean="0"/>
              <a:t>sphere_intersect</a:t>
            </a:r>
            <a:r>
              <a:rPr lang="en-US" baseline="0" dirty="0" smtClean="0"/>
              <a:t> spent almost all of its time on a very few number of CPUs (the red color - in this case just 1 CPU).  Very poor parallelism.</a:t>
            </a:r>
          </a:p>
          <a:p>
            <a:endParaRPr lang="en-US" baseline="0" dirty="0" smtClean="0"/>
          </a:p>
          <a:p>
            <a:r>
              <a:rPr lang="en-US" baseline="0" dirty="0" smtClean="0"/>
              <a:t>The yellow color in the timeline at the bottom of the screen show lock transitions – synchronization locks being released by one thread and acquired by another.  It looks like there are a lot of these transitions – maybe an indication of too much synchronization overhead.</a:t>
            </a:r>
          </a:p>
        </p:txBody>
      </p:sp>
      <p:sp>
        <p:nvSpPr>
          <p:cNvPr id="4" name="Slide Number Placeholder 3"/>
          <p:cNvSpPr>
            <a:spLocks noGrp="1"/>
          </p:cNvSpPr>
          <p:nvPr>
            <p:ph type="sldNum" sz="quarter" idx="10"/>
          </p:nvPr>
        </p:nvSpPr>
        <p:spPr/>
        <p:txBody>
          <a:bodyPr/>
          <a:lstStyle/>
          <a:p>
            <a:fld id="{D61C8689-8455-3546-ADF9-3B7273760F66}" type="slidenum">
              <a:rPr lang="en-US" smtClean="0"/>
              <a:pPr/>
              <a:t>50</a:t>
            </a:fld>
            <a:endParaRPr lang="en-US" dirty="0"/>
          </a:p>
        </p:txBody>
      </p:sp>
    </p:spTree>
    <p:extLst>
      <p:ext uri="{BB962C8B-B14F-4D97-AF65-F5344CB8AC3E}">
        <p14:creationId xmlns:p14="http://schemas.microsoft.com/office/powerpoint/2010/main" val="121697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result screen shows that there</a:t>
            </a:r>
            <a:r>
              <a:rPr lang="en-US" baseline="0" dirty="0" smtClean="0"/>
              <a:t> is a </a:t>
            </a:r>
            <a:r>
              <a:rPr lang="en-US" baseline="0" dirty="0" err="1" smtClean="0"/>
              <a:t>Mutex</a:t>
            </a:r>
            <a:r>
              <a:rPr lang="en-US" baseline="0" dirty="0" smtClean="0"/>
              <a:t> that caused a large amount of non-parallel, poor CPU concurrency time (shown as the red bar from the </a:t>
            </a:r>
            <a:r>
              <a:rPr lang="en-US" baseline="0" dirty="0" err="1" smtClean="0"/>
              <a:t>Mutex</a:t>
            </a:r>
            <a:r>
              <a:rPr lang="en-US" baseline="0" dirty="0" smtClean="0"/>
              <a:t>).  The Call Stack entry shows that the function </a:t>
            </a:r>
            <a:r>
              <a:rPr lang="en-US" baseline="0" dirty="0" err="1" smtClean="0"/>
              <a:t>draw_task</a:t>
            </a:r>
            <a:r>
              <a:rPr lang="en-US" baseline="0" dirty="0" smtClean="0"/>
              <a:t> is the one that is referencing the </a:t>
            </a:r>
            <a:r>
              <a:rPr lang="en-US" baseline="0" dirty="0" err="1" smtClean="0"/>
              <a:t>Mutex</a:t>
            </a:r>
            <a:r>
              <a:rPr lang="en-US" baseline="0" dirty="0" smtClean="0"/>
              <a:t>.</a:t>
            </a:r>
          </a:p>
          <a:p>
            <a:endParaRPr lang="en-US" baseline="0" dirty="0" smtClean="0"/>
          </a:p>
          <a:p>
            <a:r>
              <a:rPr lang="en-US" baseline="0" dirty="0" smtClean="0"/>
              <a:t>Double-clicking on the highlighted </a:t>
            </a:r>
            <a:r>
              <a:rPr lang="en-US" baseline="0" dirty="0" err="1" smtClean="0"/>
              <a:t>Mutex</a:t>
            </a:r>
            <a:r>
              <a:rPr lang="en-US" baseline="0" dirty="0" smtClean="0"/>
              <a:t> results in the next slide</a:t>
            </a:r>
            <a:endParaRPr lang="en-US"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56</a:t>
            </a:fld>
            <a:endParaRPr lang="en-US" dirty="0"/>
          </a:p>
        </p:txBody>
      </p:sp>
    </p:spTree>
    <p:extLst>
      <p:ext uri="{BB962C8B-B14F-4D97-AF65-F5344CB8AC3E}">
        <p14:creationId xmlns:p14="http://schemas.microsoft.com/office/powerpoint/2010/main" val="3616185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shows the source code for where</a:t>
            </a:r>
            <a:r>
              <a:rPr lang="en-US" baseline="0" dirty="0" smtClean="0"/>
              <a:t> the </a:t>
            </a:r>
            <a:r>
              <a:rPr lang="en-US" baseline="0" dirty="0" err="1" smtClean="0"/>
              <a:t>Mutex</a:t>
            </a:r>
            <a:r>
              <a:rPr lang="en-US" baseline="0" dirty="0" smtClean="0"/>
              <a:t> is being acquired.  This </a:t>
            </a:r>
            <a:r>
              <a:rPr lang="en-US" baseline="0" dirty="0" err="1" smtClean="0"/>
              <a:t>Mutex</a:t>
            </a:r>
            <a:r>
              <a:rPr lang="en-US" baseline="0" dirty="0" smtClean="0"/>
              <a:t> is only allowing one thread at a time to execute the for loop.</a:t>
            </a:r>
            <a:endParaRPr lang="en-US" dirty="0" smtClean="0"/>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57</a:t>
            </a:fld>
            <a:endParaRPr lang="en-US" dirty="0"/>
          </a:p>
        </p:txBody>
      </p:sp>
    </p:spTree>
    <p:extLst>
      <p:ext uri="{BB962C8B-B14F-4D97-AF65-F5344CB8AC3E}">
        <p14:creationId xmlns:p14="http://schemas.microsoft.com/office/powerpoint/2010/main" val="448818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Neo Sans Intel" pitchFamily="34" charset="0"/>
                <a:cs typeface="Arial" pitchFamily="34" charset="0"/>
              </a:defRPr>
            </a:lvl1pPr>
            <a:lvl2pPr marL="742950" indent="-285750" eaLnBrk="0" hangingPunct="0">
              <a:defRPr>
                <a:solidFill>
                  <a:schemeClr val="tx1"/>
                </a:solidFill>
                <a:latin typeface="Neo Sans Intel" pitchFamily="34" charset="0"/>
                <a:cs typeface="Arial" pitchFamily="34" charset="0"/>
              </a:defRPr>
            </a:lvl2pPr>
            <a:lvl3pPr marL="1143000" indent="-228600" eaLnBrk="0" hangingPunct="0">
              <a:defRPr>
                <a:solidFill>
                  <a:schemeClr val="tx1"/>
                </a:solidFill>
                <a:latin typeface="Neo Sans Intel" pitchFamily="34" charset="0"/>
                <a:cs typeface="Arial" pitchFamily="34" charset="0"/>
              </a:defRPr>
            </a:lvl3pPr>
            <a:lvl4pPr marL="1600200" indent="-228600" eaLnBrk="0" hangingPunct="0">
              <a:defRPr>
                <a:solidFill>
                  <a:schemeClr val="tx1"/>
                </a:solidFill>
                <a:latin typeface="Neo Sans Intel" pitchFamily="34" charset="0"/>
                <a:cs typeface="Arial" pitchFamily="34" charset="0"/>
              </a:defRPr>
            </a:lvl4pPr>
            <a:lvl5pPr marL="2057400" indent="-228600" eaLnBrk="0" hangingPunct="0">
              <a:defRPr>
                <a:solidFill>
                  <a:schemeClr val="tx1"/>
                </a:solidFill>
                <a:latin typeface="Neo Sans Inte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Neo Sans Inte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Neo Sans Inte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Neo Sans Inte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Neo Sans Intel" pitchFamily="34" charset="0"/>
                <a:cs typeface="Arial" pitchFamily="34" charset="0"/>
              </a:defRPr>
            </a:lvl9pPr>
          </a:lstStyle>
          <a:p>
            <a:pPr eaLnBrk="1" hangingPunct="1"/>
            <a:fld id="{E76F5E48-C788-4B86-975B-8CA35980790A}" type="slidenum">
              <a:rPr lang="en-US" altLang="en-US">
                <a:latin typeface="Intel Clear" pitchFamily="34" charset="0"/>
              </a:rPr>
              <a:pPr eaLnBrk="1" hangingPunct="1"/>
              <a:t>70</a:t>
            </a:fld>
            <a:endParaRPr lang="en-US" altLang="en-US" dirty="0">
              <a:latin typeface="Intel Clear" pitchFamily="34" charset="0"/>
            </a:endParaRPr>
          </a:p>
        </p:txBody>
      </p:sp>
    </p:spTree>
    <p:extLst>
      <p:ext uri="{BB962C8B-B14F-4D97-AF65-F5344CB8AC3E}">
        <p14:creationId xmlns:p14="http://schemas.microsoft.com/office/powerpoint/2010/main" val="24411405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2961596"/>
            <a:ext cx="8212886" cy="1470025"/>
          </a:xfrm>
        </p:spPr>
        <p:txBody>
          <a:bodyPr lIns="0" rIns="0" anchor="b" anchorCtr="0">
            <a:noAutofit/>
          </a:bodyPr>
          <a:lstStyle>
            <a:lvl1pPr>
              <a:defRPr sz="3600" baseline="0">
                <a:solidFill>
                  <a:schemeClr val="bg1"/>
                </a:solidFill>
                <a:latin typeface="+mj-lt"/>
                <a:cs typeface="Intel Clear Light" panose="020B0404020203020204" pitchFamily="34" charset="0"/>
              </a:defRPr>
            </a:lvl1pPr>
          </a:lstStyle>
          <a:p>
            <a:r>
              <a:rPr lang="en-US" dirty="0" err="1" smtClean="0"/>
              <a:t>36pt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Autofit/>
          </a:bodyPr>
          <a:lstStyle>
            <a:lvl1pPr marL="0" indent="0" algn="l">
              <a:buNone/>
              <a:defRPr sz="1600" b="1" baseline="0">
                <a:solidFill>
                  <a:schemeClr val="bg1"/>
                </a:solidFill>
                <a:latin typeface="+mn-lt"/>
                <a:cs typeface="Intel Clear" panose="020B06040202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16pt</a:t>
            </a:r>
            <a:r>
              <a:rPr lang="en-US" dirty="0" smtClean="0"/>
              <a:t> Intel Clear Bolded Subhead, Date, Etc.</a:t>
            </a:r>
            <a:endParaRPr lang="en-US" dirty="0"/>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sf\Home\Desktop\IntelLookInsideCLEAR_WHT.png"/>
          <p:cNvPicPr>
            <a:picLocks noChangeAspect="1" noChangeArrowheads="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36572" y="2023454"/>
            <a:ext cx="2049636" cy="57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49F51-A4B0-43DF-B75F-F8F04C2B28FF}" type="datetime1">
              <a:rPr lang="en-US" smtClean="0"/>
              <a:t>10/12/2015</a:t>
            </a:fld>
            <a:endParaRPr lang="en-US" dirty="0"/>
          </a:p>
        </p:txBody>
      </p:sp>
      <p:sp>
        <p:nvSpPr>
          <p:cNvPr id="3" name="Footer Placeholder 2"/>
          <p:cNvSpPr>
            <a:spLocks noGrp="1"/>
          </p:cNvSpPr>
          <p:nvPr>
            <p:ph type="ftr" sz="quarter" idx="11"/>
          </p:nvPr>
        </p:nvSpPr>
        <p:spPr/>
        <p:txBody>
          <a:bodyPr/>
          <a:lstStyle/>
          <a:p>
            <a:r>
              <a:rPr lang="en-US" smtClean="0"/>
              <a:t>Intel Confidential</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5" name="Picture 2" descr="\\.psf\Home\Desktop\Intel.png"/>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3331366" y="2606672"/>
            <a:ext cx="2497257" cy="164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3140900"/>
            <a:ext cx="8212886" cy="1470025"/>
          </a:xfrm>
        </p:spPr>
        <p:txBody>
          <a:bodyPr lIns="0" rIns="0" anchor="b" anchorCtr="0">
            <a:noAutofit/>
          </a:bodyPr>
          <a:lstStyle>
            <a:lvl1pPr>
              <a:defRPr sz="3600" baseline="0">
                <a:solidFill>
                  <a:schemeClr val="bg1"/>
                </a:solidFill>
                <a:latin typeface="+mj-lt"/>
                <a:cs typeface="Intel Clear Light" panose="020B0404020203020204" pitchFamily="34" charset="0"/>
              </a:defRPr>
            </a:lvl1pPr>
          </a:lstStyle>
          <a:p>
            <a:r>
              <a:rPr lang="en-US" dirty="0" err="1" smtClean="0"/>
              <a:t>36pt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Autofit/>
          </a:bodyPr>
          <a:lstStyle>
            <a:lvl1pPr marL="0" indent="0" algn="l">
              <a:buNone/>
              <a:defRPr sz="1600" b="1" baseline="0">
                <a:solidFill>
                  <a:srgbClr val="FFDA00"/>
                </a:solidFill>
                <a:latin typeface="+mn-lt"/>
                <a:cs typeface="Intel Clear" panose="020B06040202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16pt</a:t>
            </a:r>
            <a:r>
              <a:rPr lang="en-US" dirty="0" smtClean="0"/>
              <a:t> Intel Clear Bolded Subhead, Date, Etc.</a:t>
            </a:r>
            <a:endParaRPr lang="en-US" dirty="0"/>
          </a:p>
        </p:txBody>
      </p:sp>
      <p:sp>
        <p:nvSpPr>
          <p:cNvPr id="5" name="Freeform 4"/>
          <p:cNvSpPr/>
          <p:nvPr userDrawn="1"/>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2" descr="\\.psf\Home\Desktop\Intel.png"/>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45773" y="1813263"/>
            <a:ext cx="1220881" cy="804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Large Bullet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601789"/>
            <a:ext cx="8228012" cy="4570411"/>
          </a:xfrm>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lvl1pPr>
            <a:lvl2pPr>
              <a:defRPr sz="2200"/>
            </a:lvl2pPr>
            <a:lvl3pPr>
              <a:defRPr sz="2200"/>
            </a:lvl3pPr>
            <a:lvl4pPr>
              <a:defRPr/>
            </a:lvl4pPr>
            <a:lvl5pPr>
              <a:defRPr/>
            </a:lvl5pPr>
          </a:lstStyle>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lang="en-US" dirty="0" err="1" smtClean="0"/>
              <a:t>22pt</a:t>
            </a:r>
            <a:r>
              <a:rPr lang="en-US" dirty="0" smtClean="0"/>
              <a:t> Intel Clear body text</a:t>
            </a:r>
          </a:p>
          <a:p>
            <a:pPr lvl="1"/>
            <a:r>
              <a:rPr lang="en-US" dirty="0" err="1" smtClean="0"/>
              <a:t>22pt</a:t>
            </a:r>
            <a:r>
              <a:rPr lang="en-US" dirty="0" smtClean="0"/>
              <a:t> Intel Clear large bullet one</a:t>
            </a:r>
          </a:p>
          <a:p>
            <a:pPr lvl="2"/>
            <a:r>
              <a:rPr lang="en-US" dirty="0" err="1" smtClean="0"/>
              <a:t>22pt</a:t>
            </a:r>
            <a:r>
              <a:rPr lang="en-US" dirty="0" smtClean="0"/>
              <a:t> Intel Clear sub-bullet</a:t>
            </a:r>
          </a:p>
          <a:p>
            <a:pPr lvl="3"/>
            <a:r>
              <a:rPr lang="en-US" dirty="0" err="1" smtClean="0"/>
              <a:t>16pt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10"/>
          </p:nvPr>
        </p:nvSpPr>
        <p:spPr/>
        <p:txBody>
          <a:bodyPr/>
          <a:lstStyle/>
          <a:p>
            <a:fld id="{98CAC7F1-0535-4974-A001-A0380B0F8976}" type="datetime1">
              <a:rPr lang="en-US" smtClean="0"/>
              <a:t>10/12/2015</a:t>
            </a:fld>
            <a:endParaRPr lang="en-US" dirty="0"/>
          </a:p>
        </p:txBody>
      </p:sp>
      <p:sp>
        <p:nvSpPr>
          <p:cNvPr id="5" name="Footer Placeholder 4"/>
          <p:cNvSpPr>
            <a:spLocks noGrp="1"/>
          </p:cNvSpPr>
          <p:nvPr>
            <p:ph type="ftr" sz="quarter" idx="11"/>
          </p:nvPr>
        </p:nvSpPr>
        <p:spPr/>
        <p:txBody>
          <a:bodyPr/>
          <a:lstStyle/>
          <a:p>
            <a:r>
              <a:rPr lang="en-US" smtClean="0"/>
              <a:t>Intel Confidential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p:txBody>
          <a:bodyPr/>
          <a:lstStyle>
            <a:lvl1pPr>
              <a:defRPr/>
            </a:lvl1pPr>
          </a:lstStyle>
          <a:p>
            <a:r>
              <a:rPr lang="en-US" dirty="0" err="1" smtClean="0"/>
              <a:t>36pt</a:t>
            </a:r>
            <a:r>
              <a:rPr lang="en-US" dirty="0" smtClean="0"/>
              <a:t> Intel Clear Light Headline</a:t>
            </a:r>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4" y="1601789"/>
            <a:ext cx="8228012" cy="4570411"/>
          </a:xfrm>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lvl1pPr>
            <a:lvl2pPr>
              <a:defRPr lang="en-US" sz="1800" kern="1200" baseline="0" dirty="0" err="1" smtClean="0">
                <a:solidFill>
                  <a:schemeClr val="tx2"/>
                </a:solidFill>
                <a:latin typeface="+mn-lt"/>
                <a:ea typeface="+mn-ea"/>
                <a:cs typeface="Intel Clear" panose="020B0604020203020204" pitchFamily="34" charset="0"/>
              </a:defRPr>
            </a:lvl2pPr>
            <a:lvl3pPr marL="571500" indent="-228600">
              <a:defRPr lang="en-US" sz="1800" kern="1200" dirty="0" smtClean="0">
                <a:solidFill>
                  <a:schemeClr val="tx2"/>
                </a:solidFill>
                <a:latin typeface="+mn-lt"/>
                <a:ea typeface="+mn-ea"/>
                <a:cs typeface="Intel Clear" panose="020B0604020203020204" pitchFamily="34" charset="0"/>
              </a:defRPr>
            </a:lvl3pPr>
            <a:lvl4pPr>
              <a:defRPr/>
            </a:lvl4pPr>
            <a:lvl5pPr>
              <a:defRPr/>
            </a:lvl5pPr>
          </a:lstStyle>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lang="en-US" dirty="0" err="1" smtClean="0"/>
              <a:t>22pt</a:t>
            </a:r>
            <a:r>
              <a:rPr lang="en-US" dirty="0" smtClean="0"/>
              <a:t> Intel Clear body text</a:t>
            </a:r>
          </a:p>
          <a:p>
            <a:pPr lvl="1"/>
            <a:r>
              <a:rPr lang="en-US" dirty="0" err="1" smtClean="0"/>
              <a:t>18pt</a:t>
            </a:r>
            <a:r>
              <a:rPr lang="en-US" dirty="0" smtClean="0"/>
              <a:t> Intel Clear bullet one</a:t>
            </a:r>
          </a:p>
          <a:p>
            <a:pPr marL="571500" lvl="2" indent="-228600" algn="l" defTabSz="457200" rtl="0" eaLnBrk="1" latinLnBrk="0" hangingPunct="1">
              <a:spcBef>
                <a:spcPts val="800"/>
              </a:spcBef>
              <a:buFont typeface="Wingdings" charset="2"/>
              <a:buChar char="§"/>
            </a:pPr>
            <a:r>
              <a:rPr lang="en-US" dirty="0" err="1" smtClean="0"/>
              <a:t>18pt</a:t>
            </a:r>
            <a:r>
              <a:rPr lang="en-US" dirty="0" smtClean="0"/>
              <a:t> Intel Clear sub-bullet</a:t>
            </a:r>
          </a:p>
          <a:p>
            <a:pPr lvl="3"/>
            <a:r>
              <a:rPr lang="en-US" dirty="0" err="1" smtClean="0"/>
              <a:t>16pt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10"/>
          </p:nvPr>
        </p:nvSpPr>
        <p:spPr/>
        <p:txBody>
          <a:bodyPr/>
          <a:lstStyle/>
          <a:p>
            <a:fld id="{A3DF1F36-8BD2-440C-8C0D-17A3CE25CCB4}" type="datetime1">
              <a:rPr lang="en-US" smtClean="0"/>
              <a:t>10/12/2015</a:t>
            </a:fld>
            <a:endParaRPr lang="en-US" dirty="0"/>
          </a:p>
        </p:txBody>
      </p:sp>
      <p:sp>
        <p:nvSpPr>
          <p:cNvPr id="5" name="Footer Placeholder 4"/>
          <p:cNvSpPr>
            <a:spLocks noGrp="1"/>
          </p:cNvSpPr>
          <p:nvPr>
            <p:ph type="ftr" sz="quarter" idx="11"/>
          </p:nvPr>
        </p:nvSpPr>
        <p:spPr/>
        <p:txBody>
          <a:bodyPr/>
          <a:lstStyle/>
          <a:p>
            <a:r>
              <a:rPr lang="en-US" smtClean="0"/>
              <a:t>Intel Confidential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p:txBody>
          <a:bodyPr/>
          <a:lstStyle>
            <a:lvl1pPr>
              <a:defRPr/>
            </a:lvl1pPr>
          </a:lstStyle>
          <a:p>
            <a:r>
              <a:rPr lang="en-US" dirty="0" err="1" smtClean="0"/>
              <a:t>36pt</a:t>
            </a:r>
            <a:r>
              <a:rPr lang="en-US" dirty="0" smtClean="0"/>
              <a:t> Intel Clear Light Headline</a:t>
            </a:r>
            <a:endParaRPr lang="en-US" dirty="0"/>
          </a:p>
        </p:txBody>
      </p:sp>
    </p:spTree>
    <p:extLst>
      <p:ext uri="{BB962C8B-B14F-4D97-AF65-F5344CB8AC3E}">
        <p14:creationId xmlns:p14="http://schemas.microsoft.com/office/powerpoint/2010/main" val="34940459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442278"/>
            <a:ext cx="8228012" cy="1143000"/>
          </a:xfrm>
        </p:spPr>
        <p:txBody>
          <a:bodyPr/>
          <a:lstStyle/>
          <a:p>
            <a:r>
              <a:rPr lang="en-US" dirty="0" err="1" smtClean="0"/>
              <a:t>36pt</a:t>
            </a:r>
            <a:r>
              <a:rPr lang="en-US" dirty="0" smtClean="0"/>
              <a:t> Intel Clear Light Headline</a:t>
            </a:r>
            <a:endParaRPr lang="en-US" dirty="0"/>
          </a:p>
        </p:txBody>
      </p:sp>
      <p:sp>
        <p:nvSpPr>
          <p:cNvPr id="5" name="Date Placeholder 4"/>
          <p:cNvSpPr>
            <a:spLocks noGrp="1"/>
          </p:cNvSpPr>
          <p:nvPr>
            <p:ph type="dt" sz="half" idx="10"/>
          </p:nvPr>
        </p:nvSpPr>
        <p:spPr/>
        <p:txBody>
          <a:bodyPr/>
          <a:lstStyle/>
          <a:p>
            <a:fld id="{993C30F3-3995-4B0E-B913-810FFB12948D}" type="datetime1">
              <a:rPr lang="en-US" smtClean="0"/>
              <a:t>10/12/2015</a:t>
            </a:fld>
            <a:endParaRPr lang="en-US" dirty="0"/>
          </a:p>
        </p:txBody>
      </p:sp>
      <p:sp>
        <p:nvSpPr>
          <p:cNvPr id="6" name="Footer Placeholder 5"/>
          <p:cNvSpPr>
            <a:spLocks noGrp="1"/>
          </p:cNvSpPr>
          <p:nvPr>
            <p:ph type="ftr" sz="quarter" idx="11"/>
          </p:nvPr>
        </p:nvSpPr>
        <p:spPr/>
        <p:txBody>
          <a:bodyPr/>
          <a:lstStyle/>
          <a:p>
            <a:r>
              <a:rPr lang="en-US" smtClean="0"/>
              <a:t>Intel Confidential</a:t>
            </a:r>
            <a:endParaRPr lang="en-US" dirty="0"/>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7200" y="1601788"/>
            <a:ext cx="4005264" cy="4570412"/>
          </a:xfrm>
        </p:spPr>
        <p:txBody>
          <a:bodyPr vert="horz" lIns="0" tIns="0" rIns="0" bIns="0" rtlCol="0">
            <a:noAutofit/>
          </a:bodyPr>
          <a:lstStyle>
            <a:lvl1pPr>
              <a:defRPr lang="en-US" dirty="0" smtClean="0"/>
            </a:lvl1pPr>
            <a:lvl2pPr>
              <a:defRPr lang="en-US" dirty="0" smtClean="0"/>
            </a:lvl2pPr>
            <a:lvl3pPr>
              <a:defRPr lang="en-US" sz="1600" dirty="0" smtClean="0"/>
            </a:lvl3pPr>
            <a:lvl4pPr>
              <a:defRPr lang="en-US" sz="1400" dirty="0" smtClean="0"/>
            </a:lvl4pPr>
            <a:lvl5pPr>
              <a:defRPr lang="en-US" dirty="0"/>
            </a:lvl5pPr>
          </a:lstStyle>
          <a:p>
            <a:pPr marR="0" lvl="0" fontAlgn="auto">
              <a:lnSpc>
                <a:spcPct val="100000"/>
              </a:lnSpc>
              <a:buClrTx/>
              <a:buSzTx/>
              <a:tabLst/>
            </a:pPr>
            <a:r>
              <a:rPr lang="en-US" dirty="0" err="1" smtClean="0"/>
              <a:t>22pt</a:t>
            </a:r>
            <a:r>
              <a:rPr lang="en-US" dirty="0" smtClean="0"/>
              <a:t> Intel Clear body text</a:t>
            </a:r>
          </a:p>
          <a:p>
            <a:pPr marR="0" lvl="1" fontAlgn="auto">
              <a:lnSpc>
                <a:spcPct val="100000"/>
              </a:lnSpc>
              <a:spcAft>
                <a:spcPts val="0"/>
              </a:spcAft>
              <a:buClrTx/>
              <a:buSzTx/>
              <a:tabLst/>
            </a:pPr>
            <a:r>
              <a:rPr lang="en-US" dirty="0" err="1" smtClean="0"/>
              <a:t>18pt</a:t>
            </a:r>
            <a:r>
              <a:rPr lang="en-US" dirty="0" smtClean="0"/>
              <a:t> Intel Clear bullet one</a:t>
            </a:r>
          </a:p>
          <a:p>
            <a:pPr lvl="2"/>
            <a:r>
              <a:rPr lang="en-US" dirty="0" err="1" smtClean="0"/>
              <a:t>16pt</a:t>
            </a:r>
            <a:r>
              <a:rPr lang="en-US" dirty="0" smtClean="0"/>
              <a:t> Intel Clear third level</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601788"/>
            <a:ext cx="4005264" cy="4570412"/>
          </a:xfrm>
        </p:spPr>
        <p:txBody>
          <a:bodyPr vert="horz" lIns="0" tIns="0" rIns="0" bIns="0" rtlCol="0">
            <a:noAutofit/>
          </a:bodyPr>
          <a:lstStyle>
            <a:lvl1pPr>
              <a:defRPr lang="en-US" dirty="0" smtClean="0"/>
            </a:lvl1pPr>
            <a:lvl2pPr>
              <a:defRPr lang="en-US" dirty="0" smtClean="0"/>
            </a:lvl2pPr>
            <a:lvl3pPr>
              <a:defRPr lang="en-US" sz="1600" dirty="0" smtClean="0"/>
            </a:lvl3pPr>
            <a:lvl4pPr>
              <a:defRPr lang="en-US" sz="1400" dirty="0" smtClean="0"/>
            </a:lvl4pPr>
            <a:lvl5pPr>
              <a:defRPr lang="en-US" dirty="0"/>
            </a:lvl5pPr>
          </a:lstStyle>
          <a:p>
            <a:pPr marR="0" lvl="0" fontAlgn="auto">
              <a:lnSpc>
                <a:spcPct val="100000"/>
              </a:lnSpc>
              <a:buClrTx/>
              <a:buSzTx/>
              <a:tabLst/>
            </a:pPr>
            <a:r>
              <a:rPr lang="en-US" dirty="0" err="1" smtClean="0"/>
              <a:t>22pt</a:t>
            </a:r>
            <a:r>
              <a:rPr lang="en-US" dirty="0" smtClean="0"/>
              <a:t> Intel Clear body text</a:t>
            </a:r>
          </a:p>
          <a:p>
            <a:pPr marR="0" lvl="1" fontAlgn="auto">
              <a:lnSpc>
                <a:spcPct val="100000"/>
              </a:lnSpc>
              <a:spcAft>
                <a:spcPts val="0"/>
              </a:spcAft>
              <a:buClrTx/>
              <a:buSzTx/>
              <a:tabLst/>
            </a:pPr>
            <a:r>
              <a:rPr lang="en-US" dirty="0" err="1" smtClean="0"/>
              <a:t>18pt</a:t>
            </a:r>
            <a:r>
              <a:rPr lang="en-US" dirty="0" smtClean="0"/>
              <a:t> Intel Clear bullet one</a:t>
            </a:r>
          </a:p>
          <a:p>
            <a:pPr lvl="2"/>
            <a:r>
              <a:rPr lang="en-US" dirty="0" err="1" smtClean="0"/>
              <a:t>16pt</a:t>
            </a:r>
            <a:r>
              <a:rPr lang="en-US" dirty="0" smtClean="0"/>
              <a:t> Intel Clear third level</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40620636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442278"/>
            <a:ext cx="8228012" cy="114300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err="1" smtClean="0"/>
              <a:t>36pt</a:t>
            </a:r>
            <a:r>
              <a:rPr lang="en-US" dirty="0" smtClean="0"/>
              <a:t> Intel Clear Light Headline</a:t>
            </a:r>
            <a:endParaRPr lang="en-US" dirty="0"/>
          </a:p>
        </p:txBody>
      </p:sp>
      <p:sp>
        <p:nvSpPr>
          <p:cNvPr id="3" name="Content Placeholder 2"/>
          <p:cNvSpPr>
            <a:spLocks noGrp="1"/>
          </p:cNvSpPr>
          <p:nvPr>
            <p:ph idx="1" hasCustomPrompt="1"/>
          </p:nvPr>
        </p:nvSpPr>
        <p:spPr>
          <a:xfrm>
            <a:off x="455612" y="1601789"/>
            <a:ext cx="8228013" cy="4570411"/>
          </a:xfrm>
        </p:spPr>
        <p:txBody>
          <a:bodyPr anchor="ctr" anchorCtr="0"/>
          <a:lstStyle>
            <a:lvl1pPr marL="204788" indent="-204788">
              <a:defRPr sz="4800" baseline="0">
                <a:solidFill>
                  <a:schemeClr val="accent2"/>
                </a:solidFill>
                <a:latin typeface="+mj-lt"/>
                <a:cs typeface="Intel Clear Light" panose="020B0404020203020204" pitchFamily="34" charset="0"/>
              </a:defRPr>
            </a:lvl1pPr>
            <a:lvl2pPr marL="417513" indent="-225425">
              <a:buFont typeface="Lucida Grande"/>
              <a:buChar char="−"/>
              <a:defRPr sz="16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a:t>
            </a:r>
            <a:r>
              <a:rPr lang="en-US" dirty="0" err="1" smtClean="0"/>
              <a:t>48pt</a:t>
            </a:r>
            <a:r>
              <a:rPr lang="en-US" dirty="0" smtClean="0"/>
              <a:t> Intel Clear Light Text”</a:t>
            </a:r>
          </a:p>
          <a:p>
            <a:pPr lvl="1"/>
            <a:r>
              <a:rPr lang="en-US" dirty="0" err="1" smtClean="0"/>
              <a:t>16pt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56BAFBD-3A76-4213-BE19-97CCF7B913CD}" type="datetime1">
              <a:rPr lang="en-US" smtClean="0"/>
              <a:t>10/12/2015</a:t>
            </a:fld>
            <a:endParaRPr lang="en-US" dirty="0"/>
          </a:p>
        </p:txBody>
      </p:sp>
      <p:sp>
        <p:nvSpPr>
          <p:cNvPr id="5" name="Footer Placeholder 4"/>
          <p:cNvSpPr>
            <a:spLocks noGrp="1"/>
          </p:cNvSpPr>
          <p:nvPr>
            <p:ph type="ftr" sz="quarter" idx="11"/>
          </p:nvPr>
        </p:nvSpPr>
        <p:spPr/>
        <p:txBody>
          <a:bodyPr/>
          <a:lstStyle/>
          <a:p>
            <a:r>
              <a:rPr lang="en-US" smtClean="0"/>
              <a:t>Intel Confidential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59448"/>
            <a:ext cx="7772400" cy="1362075"/>
          </a:xfrm>
        </p:spPr>
        <p:txBody>
          <a:bodyPr anchor="b" anchorCtr="0">
            <a:noAutofit/>
          </a:bodyPr>
          <a:lstStyle>
            <a:lvl1pPr algn="l">
              <a:defRPr sz="3600" b="0" cap="none">
                <a:solidFill>
                  <a:schemeClr val="accent1"/>
                </a:solidFill>
                <a:latin typeface="+mj-lt"/>
                <a:cs typeface="Intel Clear Light" panose="020B0404020203020204" pitchFamily="34" charset="0"/>
              </a:defRPr>
            </a:lvl1pPr>
          </a:lstStyle>
          <a:p>
            <a:r>
              <a:rPr lang="en-US" dirty="0" err="1" smtClean="0"/>
              <a:t>36pt</a:t>
            </a:r>
            <a:r>
              <a:rPr lang="en-US" dirty="0" smtClean="0"/>
              <a:t> Intel Clear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Autofit/>
          </a:bodyPr>
          <a:lstStyle>
            <a:lvl1pPr marL="0" indent="0">
              <a:buNone/>
              <a:defRPr sz="1600" b="1"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16pt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403727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solidFill>
          <a:schemeClr val="accent1"/>
        </a:solidFill>
        <a:effectLst/>
      </p:bgPr>
    </p:bg>
    <p:spTree>
      <p:nvGrpSpPr>
        <p:cNvPr id="1" name=""/>
        <p:cNvGrpSpPr/>
        <p:nvPr/>
      </p:nvGrpSpPr>
      <p:grpSpPr>
        <a:xfrm>
          <a:off x="0" y="0"/>
          <a:ext cx="0" cy="0"/>
          <a:chOff x="0" y="0"/>
          <a:chExt cx="0" cy="0"/>
        </a:xfrm>
      </p:grpSpPr>
      <p:pic>
        <p:nvPicPr>
          <p:cNvPr id="3074" name="Picture 2" descr="\\.psf\Home\Desktop\NewIntelFooterWHT4x3.png"/>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1587" y="6400800"/>
            <a:ext cx="9144000" cy="457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455613" y="2159448"/>
            <a:ext cx="7772400" cy="1362075"/>
          </a:xfrm>
        </p:spPr>
        <p:txBody>
          <a:bodyPr anchor="b" anchorCtr="0">
            <a:noAutofit/>
          </a:bodyPr>
          <a:lstStyle>
            <a:lvl1pPr algn="l">
              <a:defRPr sz="3600" b="0" cap="none">
                <a:solidFill>
                  <a:schemeClr val="bg1"/>
                </a:solidFill>
                <a:latin typeface="+mj-lt"/>
                <a:cs typeface="Intel Clear Light" panose="020B0404020203020204" pitchFamily="34" charset="0"/>
              </a:defRPr>
            </a:lvl1pPr>
          </a:lstStyle>
          <a:p>
            <a:r>
              <a:rPr lang="en-US" dirty="0" err="1" smtClean="0"/>
              <a:t>36pt</a:t>
            </a:r>
            <a:r>
              <a:rPr lang="en-US" dirty="0" smtClean="0"/>
              <a:t> Intel Clear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Autofit/>
          </a:bodyPr>
          <a:lstStyle>
            <a:lvl1pPr marL="0" indent="0">
              <a:buNone/>
              <a:defRPr sz="1600" b="1"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16pt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pPr/>
              <a:t>‹#›</a:t>
            </a:fld>
            <a:endParaRPr lang="en-US" dirty="0"/>
          </a:p>
        </p:txBody>
      </p:sp>
      <p:sp>
        <p:nvSpPr>
          <p:cNvPr id="7" name="Footer Placeholder 4"/>
          <p:cNvSpPr txBox="1">
            <a:spLocks/>
          </p:cNvSpPr>
          <p:nvPr userDrawn="1"/>
        </p:nvSpPr>
        <p:spPr>
          <a:xfrm>
            <a:off x="0" y="6682582"/>
            <a:ext cx="9144000" cy="190500"/>
          </a:xfrm>
          <a:prstGeom prst="rect">
            <a:avLst/>
          </a:prstGeom>
        </p:spPr>
        <p:txBody>
          <a:bodyPr anchor="ctr"/>
          <a:lstStyle>
            <a:defPPr>
              <a:defRPr lang="en-US"/>
            </a:defPPr>
            <a:lvl1pPr marL="0" algn="ctr" defTabSz="457200" rtl="0" eaLnBrk="1" latinLnBrk="0" hangingPunct="1">
              <a:defRPr sz="800" kern="1200">
                <a:solidFill>
                  <a:schemeClr val="tx1">
                    <a:tint val="75000"/>
                  </a:schemeClr>
                </a:solidFill>
                <a:latin typeface="Neo Sans Intel"/>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700" dirty="0" smtClean="0">
                <a:solidFill>
                  <a:schemeClr val="tx1">
                    <a:lumMod val="50000"/>
                    <a:lumOff val="50000"/>
                  </a:schemeClr>
                </a:solidFill>
                <a:latin typeface="+mn-lt"/>
              </a:rPr>
              <a:t>Copyright</a:t>
            </a:r>
            <a:r>
              <a:rPr lang="en-US" sz="700" baseline="0" dirty="0" smtClean="0">
                <a:solidFill>
                  <a:schemeClr val="tx1">
                    <a:lumMod val="50000"/>
                    <a:lumOff val="50000"/>
                  </a:schemeClr>
                </a:solidFill>
                <a:latin typeface="+mn-lt"/>
              </a:rPr>
              <a:t> </a:t>
            </a:r>
            <a:r>
              <a:rPr lang="en-US" sz="700" dirty="0" smtClean="0">
                <a:solidFill>
                  <a:schemeClr val="tx1">
                    <a:lumMod val="50000"/>
                    <a:lumOff val="50000"/>
                  </a:schemeClr>
                </a:solidFill>
                <a:latin typeface="+mn-lt"/>
              </a:rPr>
              <a:t>©  2014, Intel Corporation. All rights reserved. *Other names and brands may be claimed as the property of others.</a:t>
            </a:r>
            <a:endParaRPr lang="en-US" sz="700" dirty="0">
              <a:solidFill>
                <a:schemeClr val="tx1">
                  <a:lumMod val="50000"/>
                  <a:lumOff val="50000"/>
                </a:schemeClr>
              </a:solidFill>
              <a:latin typeface="+mn-lt"/>
            </a:endParaRPr>
          </a:p>
        </p:txBody>
      </p:sp>
      <p:sp>
        <p:nvSpPr>
          <p:cNvPr id="9" name="Rounded Rectangle 8">
            <a:hlinkClick r:id="" action="ppaction://customshow?id=0&amp;return=true"/>
          </p:cNvPr>
          <p:cNvSpPr/>
          <p:nvPr userDrawn="1"/>
        </p:nvSpPr>
        <p:spPr>
          <a:xfrm>
            <a:off x="37539" y="6717508"/>
            <a:ext cx="1011332" cy="11811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b="1" dirty="0" smtClean="0">
                <a:solidFill>
                  <a:schemeClr val="tx1"/>
                </a:solidFill>
              </a:rPr>
              <a:t>Optimization Notice</a:t>
            </a:r>
            <a:endParaRPr lang="en-US" sz="800" b="1" dirty="0">
              <a:solidFill>
                <a:schemeClr val="tx1"/>
              </a:solidFill>
            </a:endParaRPr>
          </a:p>
        </p:txBody>
      </p:sp>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442278"/>
            <a:ext cx="8228012" cy="988746"/>
          </a:xfrm>
        </p:spPr>
        <p:txBody>
          <a:bodyPr/>
          <a:lstStyle/>
          <a:p>
            <a:r>
              <a:rPr lang="en-US" dirty="0" err="1" smtClean="0"/>
              <a:t>36pt</a:t>
            </a:r>
            <a:r>
              <a:rPr lang="en-US" dirty="0" smtClean="0"/>
              <a:t> Intel Clear Light Headline</a:t>
            </a:r>
            <a:endParaRPr lang="en-US" dirty="0"/>
          </a:p>
        </p:txBody>
      </p:sp>
      <p:sp>
        <p:nvSpPr>
          <p:cNvPr id="3" name="Date Placeholder 2"/>
          <p:cNvSpPr>
            <a:spLocks noGrp="1"/>
          </p:cNvSpPr>
          <p:nvPr>
            <p:ph type="dt" sz="half" idx="10"/>
          </p:nvPr>
        </p:nvSpPr>
        <p:spPr>
          <a:xfrm>
            <a:off x="457200" y="6362366"/>
            <a:ext cx="2133600" cy="365125"/>
          </a:xfrm>
        </p:spPr>
        <p:txBody>
          <a:bodyPr/>
          <a:lstStyle/>
          <a:p>
            <a:fld id="{C35A3E6E-686C-4F0D-8426-427A83407012}" type="datetime1">
              <a:rPr lang="en-US" smtClean="0"/>
              <a:t>10/12/2015</a:t>
            </a:fld>
            <a:endParaRPr lang="en-US" dirty="0"/>
          </a:p>
        </p:txBody>
      </p:sp>
      <p:sp>
        <p:nvSpPr>
          <p:cNvPr id="4" name="Footer Placeholder 3"/>
          <p:cNvSpPr>
            <a:spLocks noGrp="1"/>
          </p:cNvSpPr>
          <p:nvPr>
            <p:ph type="ftr" sz="quarter" idx="11"/>
          </p:nvPr>
        </p:nvSpPr>
        <p:spPr/>
        <p:txBody>
          <a:bodyPr/>
          <a:lstStyle/>
          <a:p>
            <a:r>
              <a:rPr lang="en-US" smtClean="0"/>
              <a:t>Intel Confidential</a:t>
            </a:r>
            <a:endParaRPr lang="en-US" dirty="0"/>
          </a:p>
        </p:txBody>
      </p:sp>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613" y="442277"/>
            <a:ext cx="8229600" cy="1143000"/>
          </a:xfrm>
          <a:prstGeom prst="rect">
            <a:avLst/>
          </a:prstGeom>
        </p:spPr>
        <p:txBody>
          <a:bodyPr vert="horz" lIns="0" tIns="0" rIns="0" bIns="0" rtlCol="0" anchor="t" anchorCtr="0">
            <a:noAutofit/>
          </a:bodyPr>
          <a:lstStyle/>
          <a:p>
            <a:r>
              <a:rPr lang="en-US" dirty="0" smtClean="0"/>
              <a:t>36pt Intel Clear Light Headline</a:t>
            </a:r>
            <a:endParaRPr lang="en-US" dirty="0"/>
          </a:p>
        </p:txBody>
      </p:sp>
      <p:sp>
        <p:nvSpPr>
          <p:cNvPr id="3" name="Text Placeholder 2"/>
          <p:cNvSpPr>
            <a:spLocks noGrp="1"/>
          </p:cNvSpPr>
          <p:nvPr>
            <p:ph type="body" idx="1"/>
          </p:nvPr>
        </p:nvSpPr>
        <p:spPr>
          <a:xfrm>
            <a:off x="455613" y="1601789"/>
            <a:ext cx="8228012" cy="4570411"/>
          </a:xfrm>
          <a:prstGeom prst="rect">
            <a:avLst/>
          </a:prstGeom>
        </p:spPr>
        <p:txBody>
          <a:bodyPr vert="horz" lIns="0" tIns="0" rIns="0" bIns="0" rtlCol="0">
            <a:noAutofit/>
          </a:bodyPr>
          <a:lstStyle/>
          <a:p>
            <a:pPr lvl="0"/>
            <a:r>
              <a:rPr lang="en-US" dirty="0" err="1" smtClean="0"/>
              <a:t>22pt</a:t>
            </a:r>
            <a:r>
              <a:rPr lang="en-US" dirty="0" smtClean="0"/>
              <a:t> Intel Clear body text</a:t>
            </a:r>
          </a:p>
          <a:p>
            <a:pPr lvl="1"/>
            <a:r>
              <a:rPr lang="en-US" dirty="0" err="1" smtClean="0"/>
              <a:t>18pt</a:t>
            </a:r>
            <a:r>
              <a:rPr lang="en-US" dirty="0" smtClean="0"/>
              <a:t> Intel Clear bullet one</a:t>
            </a:r>
          </a:p>
          <a:p>
            <a:pPr lvl="2"/>
            <a:r>
              <a:rPr lang="en-US" dirty="0" err="1" smtClean="0"/>
              <a:t>18pt</a:t>
            </a:r>
            <a:r>
              <a:rPr lang="en-US" dirty="0" smtClean="0"/>
              <a:t> Intel Clear sub-bullet</a:t>
            </a:r>
          </a:p>
          <a:p>
            <a:pPr lvl="3"/>
            <a:r>
              <a:rPr lang="en-US" dirty="0" err="1" smtClean="0"/>
              <a:t>16pt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mn-lt"/>
              </a:defRPr>
            </a:lvl1pPr>
          </a:lstStyle>
          <a:p>
            <a:fld id="{52B1FC00-AEE1-4045-844D-EC769812F0A3}" type="datetime1">
              <a:rPr lang="en-US" smtClean="0"/>
              <a:t>10/12/2015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mn-lt"/>
              </a:defRPr>
            </a:lvl1pPr>
          </a:lstStyle>
          <a:p>
            <a:r>
              <a:rPr lang="en-US" smtClean="0"/>
              <a:t>Intel Confidential</a:t>
            </a:r>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chemeClr val="bg1"/>
                </a:solidFill>
                <a:latin typeface="+mn-lt"/>
                <a:cs typeface="Intel Clear Light" panose="020B0404020203020204" pitchFamily="34" charset="0"/>
              </a:defRPr>
            </a:lvl1pPr>
          </a:lstStyle>
          <a:p>
            <a:fld id="{EE2556C5-CE8C-6547-B838-EA80C61A4AF7}" type="slidenum">
              <a:rPr lang="en-US" smtClean="0"/>
              <a:pPr/>
              <a:t>‹#›</a:t>
            </a:fld>
            <a:endParaRPr lang="en-US" dirty="0"/>
          </a:p>
        </p:txBody>
      </p:sp>
      <p:pic>
        <p:nvPicPr>
          <p:cNvPr id="2050" name="Picture 2" descr="\\.psf\Home\Desktop\NewIntelFooter.png"/>
          <p:cNvPicPr>
            <a:picLocks noChangeAspect="1" noChangeArrowheads="1"/>
          </p:cNvPicPr>
          <p:nvPr/>
        </p:nvPicPr>
        <p:blipFill>
          <a:blip r:embed="rId13" cstate="screen">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txBox="1">
            <a:spLocks/>
          </p:cNvSpPr>
          <p:nvPr userDrawn="1"/>
        </p:nvSpPr>
        <p:spPr>
          <a:xfrm>
            <a:off x="0" y="6682582"/>
            <a:ext cx="9144000" cy="190500"/>
          </a:xfrm>
          <a:prstGeom prst="rect">
            <a:avLst/>
          </a:prstGeom>
        </p:spPr>
        <p:txBody>
          <a:bodyPr anchor="ctr"/>
          <a:lstStyle>
            <a:defPPr>
              <a:defRPr lang="en-US"/>
            </a:defPPr>
            <a:lvl1pPr marL="0" algn="ctr" defTabSz="457200" rtl="0" eaLnBrk="1" latinLnBrk="0" hangingPunct="1">
              <a:defRPr sz="800" kern="1200">
                <a:solidFill>
                  <a:schemeClr val="tx1">
                    <a:tint val="75000"/>
                  </a:schemeClr>
                </a:solidFill>
                <a:latin typeface="Neo Sans Intel"/>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700" dirty="0" smtClean="0">
                <a:solidFill>
                  <a:schemeClr val="bg1">
                    <a:lumMod val="85000"/>
                  </a:schemeClr>
                </a:solidFill>
                <a:latin typeface="+mn-lt"/>
              </a:rPr>
              <a:t>Copyright</a:t>
            </a:r>
            <a:r>
              <a:rPr lang="en-US" sz="700" baseline="0" dirty="0" smtClean="0">
                <a:solidFill>
                  <a:schemeClr val="bg1">
                    <a:lumMod val="85000"/>
                  </a:schemeClr>
                </a:solidFill>
                <a:latin typeface="+mn-lt"/>
              </a:rPr>
              <a:t> </a:t>
            </a:r>
            <a:r>
              <a:rPr lang="en-US" sz="700" dirty="0" smtClean="0">
                <a:solidFill>
                  <a:schemeClr val="bg1">
                    <a:lumMod val="85000"/>
                  </a:schemeClr>
                </a:solidFill>
                <a:latin typeface="+mn-lt"/>
              </a:rPr>
              <a:t>©  2014, Intel Corporation. All rights reserved. *Other names and brands may be claimed as the property of others.</a:t>
            </a:r>
            <a:endParaRPr lang="en-US" sz="700" dirty="0">
              <a:solidFill>
                <a:schemeClr val="bg1">
                  <a:lumMod val="85000"/>
                </a:schemeClr>
              </a:solidFill>
              <a:latin typeface="+mn-lt"/>
            </a:endParaRPr>
          </a:p>
        </p:txBody>
      </p:sp>
      <p:sp>
        <p:nvSpPr>
          <p:cNvPr id="9" name="Rounded Rectangle 8">
            <a:hlinkClick r:id="" action="ppaction://customshow?id=0&amp;return=true"/>
          </p:cNvPr>
          <p:cNvSpPr/>
          <p:nvPr userDrawn="1"/>
        </p:nvSpPr>
        <p:spPr>
          <a:xfrm>
            <a:off x="37539" y="6717508"/>
            <a:ext cx="1011332" cy="11811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b="1" dirty="0" smtClean="0">
                <a:solidFill>
                  <a:schemeClr val="tx1"/>
                </a:solidFill>
              </a:rPr>
              <a:t>Optimization Notice</a:t>
            </a:r>
            <a:endParaRPr lang="en-US" sz="800" b="1" dirty="0">
              <a:solidFill>
                <a:schemeClr val="tx1"/>
              </a:solidFill>
            </a:endParaRPr>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71" r:id="rId4"/>
    <p:sldLayoutId id="2147483652" r:id="rId5"/>
    <p:sldLayoutId id="2147483660" r:id="rId6"/>
    <p:sldLayoutId id="2147483672" r:id="rId7"/>
    <p:sldLayoutId id="2147483651" r:id="rId8"/>
    <p:sldLayoutId id="2147483654" r:id="rId9"/>
    <p:sldLayoutId id="2147483655" r:id="rId10"/>
    <p:sldLayoutId id="2147483666" r:id="rId11"/>
  </p:sldLayoutIdLst>
  <p:timing>
    <p:tnLst>
      <p:par>
        <p:cTn id="1" dur="indefinite" restart="never" nodeType="tmRoot"/>
      </p:par>
    </p:tnLst>
  </p:timing>
  <p:hf hdr="0" ftr="0" dt="0"/>
  <p:txStyles>
    <p:titleStyle>
      <a:lvl1pPr algn="l" defTabSz="457200" rtl="0" eaLnBrk="1" latinLnBrk="0" hangingPunct="1">
        <a:spcBef>
          <a:spcPct val="0"/>
        </a:spcBef>
        <a:buNone/>
        <a:defRPr sz="3600" kern="1200" baseline="0">
          <a:solidFill>
            <a:schemeClr val="accent1"/>
          </a:solidFill>
          <a:latin typeface="+mj-lt"/>
          <a:ea typeface="+mj-ea"/>
          <a:cs typeface="+mj-cs"/>
        </a:defRPr>
      </a:lvl1pPr>
    </p:titleStyle>
    <p:bodyStyle>
      <a:lvl1pPr marL="0" indent="0" algn="l" defTabSz="457200" rtl="0" eaLnBrk="1" latinLnBrk="0" hangingPunct="1">
        <a:spcBef>
          <a:spcPts val="1200"/>
        </a:spcBef>
        <a:spcAft>
          <a:spcPts val="0"/>
        </a:spcAft>
        <a:buFont typeface="Wingdings" panose="05000000000000000000" pitchFamily="2" charset="2"/>
        <a:buNone/>
        <a:defRPr sz="22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sz="18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9.png"/><Relationship Id="rId4" Type="http://schemas.openxmlformats.org/officeDocument/2006/relationships/diagramLayout" Target="../diagrams/layout1.xml"/><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1.png"/><Relationship Id="rId7" Type="http://schemas.openxmlformats.org/officeDocument/2006/relationships/image" Target="../media/image54.png"/><Relationship Id="rId2" Type="http://schemas.openxmlformats.org/officeDocument/2006/relationships/image" Target="../media/image50.png"/><Relationship Id="rId1" Type="http://schemas.openxmlformats.org/officeDocument/2006/relationships/slideLayout" Target="../slideLayouts/slideLayout4.xml"/><Relationship Id="rId6" Type="http://schemas.openxmlformats.org/officeDocument/2006/relationships/image" Target="../media/image53.png"/><Relationship Id="rId5" Type="http://schemas.openxmlformats.org/officeDocument/2006/relationships/image" Target="../media/image52.pn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4.xml"/><Relationship Id="rId5" Type="http://schemas.openxmlformats.org/officeDocument/2006/relationships/image" Target="../media/image62.png"/><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6.png"/><Relationship Id="rId4" Type="http://schemas.openxmlformats.org/officeDocument/2006/relationships/image" Target="../media/image65.png"/></Relationships>
</file>

<file path=ppt/slides/_rels/slide4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4.xml"/><Relationship Id="rId4" Type="http://schemas.openxmlformats.org/officeDocument/2006/relationships/image" Target="../media/image8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hyperlink" Target="http://www.guystuffcounseling.com/Portals/31983/images/Marriage%20Counselor%20-%20Questions%20&amp;%20Answers.jpg"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0739" y="2961596"/>
            <a:ext cx="8212886" cy="1470025"/>
          </a:xfrm>
        </p:spPr>
        <p:txBody>
          <a:bodyPr/>
          <a:lstStyle/>
          <a:p>
            <a:r>
              <a:rPr lang="en-US" altLang="ja-JP" b="1" dirty="0"/>
              <a:t>Intel</a:t>
            </a:r>
            <a:r>
              <a:rPr lang="en-US" altLang="ja-JP" b="1" baseline="30000" dirty="0"/>
              <a:t>®</a:t>
            </a:r>
            <a:r>
              <a:rPr lang="en-US" altLang="ja-JP" b="1" dirty="0"/>
              <a:t> VTune™ </a:t>
            </a:r>
            <a:r>
              <a:rPr lang="en-US" altLang="ja-JP" b="1" dirty="0" smtClean="0"/>
              <a:t>Amplifier for Systems</a:t>
            </a:r>
            <a:r>
              <a:rPr lang="en-US" altLang="ja-JP" b="1" dirty="0"/>
              <a:t/>
            </a:r>
            <a:br>
              <a:rPr lang="en-US" altLang="ja-JP" b="1" dirty="0"/>
            </a:br>
            <a:r>
              <a:rPr lang="en-US" altLang="ja-JP" b="1" dirty="0"/>
              <a:t>Generics</a:t>
            </a:r>
            <a:endParaRPr lang="en-US" b="1" dirty="0"/>
          </a:p>
        </p:txBody>
      </p:sp>
      <p:sp>
        <p:nvSpPr>
          <p:cNvPr id="5" name="Subtitle 4"/>
          <p:cNvSpPr>
            <a:spLocks noGrp="1"/>
          </p:cNvSpPr>
          <p:nvPr>
            <p:ph type="subTitle" idx="1"/>
          </p:nvPr>
        </p:nvSpPr>
        <p:spPr/>
        <p:txBody>
          <a:bodyPr/>
          <a:lstStyle/>
          <a:p>
            <a:pPr lvl="0"/>
            <a:endParaRPr lang="en-US" b="0" dirty="0">
              <a:solidFill>
                <a:schemeClr val="tx1"/>
              </a:solidFill>
            </a:endParaRPr>
          </a:p>
        </p:txBody>
      </p:sp>
    </p:spTree>
    <p:extLst>
      <p:ext uri="{BB962C8B-B14F-4D97-AF65-F5344CB8AC3E}">
        <p14:creationId xmlns:p14="http://schemas.microsoft.com/office/powerpoint/2010/main" val="3026423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10</a:t>
            </a:fld>
            <a:endParaRPr lang="en-US" dirty="0"/>
          </a:p>
        </p:txBody>
      </p:sp>
      <p:sp>
        <p:nvSpPr>
          <p:cNvPr id="4" name="Title 3"/>
          <p:cNvSpPr>
            <a:spLocks noGrp="1"/>
          </p:cNvSpPr>
          <p:nvPr>
            <p:ph type="title"/>
          </p:nvPr>
        </p:nvSpPr>
        <p:spPr/>
        <p:txBody>
          <a:bodyPr/>
          <a:lstStyle/>
          <a:p>
            <a:r>
              <a:rPr lang="en-US" sz="4000" dirty="0"/>
              <a:t>Intel</a:t>
            </a:r>
            <a:r>
              <a:rPr lang="en-US" sz="4000" baseline="30000" dirty="0"/>
              <a:t>®</a:t>
            </a:r>
            <a:r>
              <a:rPr lang="en-US" sz="4000" dirty="0"/>
              <a:t> VTune™ Amplifier </a:t>
            </a:r>
            <a:r>
              <a:rPr lang="en-US" sz="4000" dirty="0" smtClean="0"/>
              <a:t>for Systems</a:t>
            </a:r>
            <a:r>
              <a:rPr lang="en-US" dirty="0"/>
              <a:t/>
            </a:r>
            <a:br>
              <a:rPr lang="en-US" dirty="0"/>
            </a:br>
            <a:r>
              <a:rPr lang="en-US" sz="2400" dirty="0"/>
              <a:t>Timeline Visualizes Thread Behavior</a:t>
            </a:r>
          </a:p>
        </p:txBody>
      </p:sp>
      <p:sp>
        <p:nvSpPr>
          <p:cNvPr id="5" name="TextBox 4"/>
          <p:cNvSpPr txBox="1"/>
          <p:nvPr/>
        </p:nvSpPr>
        <p:spPr>
          <a:xfrm>
            <a:off x="146757" y="1918331"/>
            <a:ext cx="8828801" cy="3524117"/>
          </a:xfrm>
          <a:prstGeom prst="rect">
            <a:avLst/>
          </a:prstGeom>
          <a:gradFill flip="none" rotWithShape="1">
            <a:gsLst>
              <a:gs pos="0">
                <a:srgbClr val="002338"/>
              </a:gs>
              <a:gs pos="50000">
                <a:srgbClr val="006597"/>
              </a:gs>
              <a:gs pos="100000">
                <a:srgbClr val="0065C8"/>
              </a:gs>
            </a:gsLst>
            <a:lin ang="2700000" scaled="1"/>
            <a:tileRect/>
          </a:gradFill>
        </p:spPr>
        <p:txBody>
          <a:bodyPr wrap="square" rIns="0" rtlCol="0">
            <a:noAutofit/>
          </a:bodyPr>
          <a:lstStyle/>
          <a:p>
            <a:endParaRPr lang="en-US" sz="1600" dirty="0">
              <a:solidFill>
                <a:schemeClr val="bg1"/>
              </a:solidFill>
            </a:endParaRPr>
          </a:p>
        </p:txBody>
      </p:sp>
      <p:grpSp>
        <p:nvGrpSpPr>
          <p:cNvPr id="6" name="Group 33"/>
          <p:cNvGrpSpPr/>
          <p:nvPr/>
        </p:nvGrpSpPr>
        <p:grpSpPr>
          <a:xfrm>
            <a:off x="3126755" y="4436845"/>
            <a:ext cx="2693194" cy="711392"/>
            <a:chOff x="3126755" y="3848618"/>
            <a:chExt cx="2693194" cy="711392"/>
          </a:xfrm>
        </p:grpSpPr>
        <p:pic>
          <p:nvPicPr>
            <p:cNvPr id="7" name="Picture 6" descr="1-Overall-legend-transition.png"/>
            <p:cNvPicPr>
              <a:picLocks noChangeAspect="1"/>
            </p:cNvPicPr>
            <p:nvPr/>
          </p:nvPicPr>
          <p:blipFill>
            <a:blip r:embed="rId2" cstate="print"/>
            <a:stretch>
              <a:fillRect/>
            </a:stretch>
          </p:blipFill>
          <p:spPr>
            <a:xfrm>
              <a:off x="3130919" y="3848618"/>
              <a:ext cx="846535" cy="128587"/>
            </a:xfrm>
            <a:prstGeom prst="rect">
              <a:avLst/>
            </a:prstGeom>
          </p:spPr>
        </p:pic>
        <p:pic>
          <p:nvPicPr>
            <p:cNvPr id="8" name="Picture 7" descr="4-Transition-Hover-crop.png"/>
            <p:cNvPicPr>
              <a:picLocks noChangeAspect="1"/>
            </p:cNvPicPr>
            <p:nvPr/>
          </p:nvPicPr>
          <p:blipFill>
            <a:blip r:embed="rId3" cstate="print"/>
            <a:stretch>
              <a:fillRect/>
            </a:stretch>
          </p:blipFill>
          <p:spPr>
            <a:xfrm>
              <a:off x="3126755" y="3981366"/>
              <a:ext cx="2693194" cy="578644"/>
            </a:xfrm>
            <a:prstGeom prst="rect">
              <a:avLst/>
            </a:prstGeom>
          </p:spPr>
        </p:pic>
      </p:grpSp>
      <p:sp>
        <p:nvSpPr>
          <p:cNvPr id="9" name="Content Placeholder 35"/>
          <p:cNvSpPr>
            <a:spLocks noGrp="1"/>
          </p:cNvSpPr>
          <p:nvPr>
            <p:ph idx="1"/>
          </p:nvPr>
        </p:nvSpPr>
        <p:spPr>
          <a:xfrm>
            <a:off x="455613" y="5705414"/>
            <a:ext cx="7001827" cy="750776"/>
          </a:xfrm>
        </p:spPr>
        <p:txBody>
          <a:bodyPr/>
          <a:lstStyle/>
          <a:p>
            <a:r>
              <a:rPr lang="en-US" sz="1800" dirty="0" smtClean="0"/>
              <a:t>Optional: Use API to mark frames and user tasks</a:t>
            </a:r>
          </a:p>
          <a:p>
            <a:r>
              <a:rPr lang="en-US" sz="1800" dirty="0" smtClean="0"/>
              <a:t>Optional: Add a mark during collection</a:t>
            </a:r>
            <a:endParaRPr lang="en-US" sz="1800" dirty="0"/>
          </a:p>
        </p:txBody>
      </p:sp>
      <p:pic>
        <p:nvPicPr>
          <p:cNvPr id="10" name="Picture 9" descr="Mark-Button-crop.png"/>
          <p:cNvPicPr>
            <a:picLocks noChangeAspect="1"/>
          </p:cNvPicPr>
          <p:nvPr/>
        </p:nvPicPr>
        <p:blipFill>
          <a:blip r:embed="rId4" cstate="print"/>
          <a:srcRect l="3679" t="18809" r="22298" b="19223"/>
          <a:stretch>
            <a:fillRect/>
          </a:stretch>
        </p:blipFill>
        <p:spPr>
          <a:xfrm>
            <a:off x="4756275" y="6178888"/>
            <a:ext cx="1262081" cy="253807"/>
          </a:xfrm>
          <a:prstGeom prst="rect">
            <a:avLst/>
          </a:prstGeom>
        </p:spPr>
      </p:pic>
      <p:sp>
        <p:nvSpPr>
          <p:cNvPr id="11" name="TextBox 10"/>
          <p:cNvSpPr txBox="1"/>
          <p:nvPr/>
        </p:nvSpPr>
        <p:spPr>
          <a:xfrm>
            <a:off x="5962723" y="1946773"/>
            <a:ext cx="1190431" cy="307777"/>
          </a:xfrm>
          <a:prstGeom prst="rect">
            <a:avLst/>
          </a:prstGeom>
          <a:noFill/>
        </p:spPr>
        <p:txBody>
          <a:bodyPr wrap="square" rtlCol="0">
            <a:spAutoFit/>
          </a:bodyPr>
          <a:lstStyle/>
          <a:p>
            <a:r>
              <a:rPr lang="en-US" sz="1400" b="1" dirty="0" smtClean="0">
                <a:solidFill>
                  <a:schemeClr val="bg1"/>
                </a:solidFill>
              </a:rPr>
              <a:t>CPU Time</a:t>
            </a:r>
            <a:endParaRPr lang="en-US" sz="1400" b="1" dirty="0">
              <a:solidFill>
                <a:schemeClr val="bg1"/>
              </a:solidFill>
            </a:endParaRPr>
          </a:p>
        </p:txBody>
      </p:sp>
      <p:grpSp>
        <p:nvGrpSpPr>
          <p:cNvPr id="12" name="Group 44"/>
          <p:cNvGrpSpPr/>
          <p:nvPr/>
        </p:nvGrpSpPr>
        <p:grpSpPr>
          <a:xfrm>
            <a:off x="298557" y="2387981"/>
            <a:ext cx="5292158" cy="2023110"/>
            <a:chOff x="355002" y="2995644"/>
            <a:chExt cx="5292158" cy="2023110"/>
          </a:xfrm>
        </p:grpSpPr>
        <p:pic>
          <p:nvPicPr>
            <p:cNvPr id="13" name="Picture 12" descr="1-Overall-crop.png"/>
            <p:cNvPicPr>
              <a:picLocks noChangeAspect="1"/>
            </p:cNvPicPr>
            <p:nvPr/>
          </p:nvPicPr>
          <p:blipFill>
            <a:blip r:embed="rId5" cstate="print"/>
            <a:srcRect r="53536"/>
            <a:stretch>
              <a:fillRect/>
            </a:stretch>
          </p:blipFill>
          <p:spPr>
            <a:xfrm>
              <a:off x="355002" y="2995644"/>
              <a:ext cx="3883511" cy="2023110"/>
            </a:xfrm>
            <a:prstGeom prst="rect">
              <a:avLst/>
            </a:prstGeom>
          </p:spPr>
        </p:pic>
        <p:pic>
          <p:nvPicPr>
            <p:cNvPr id="14" name="Picture 13" descr="1-Overall-crop.png"/>
            <p:cNvPicPr>
              <a:picLocks noChangeAspect="1"/>
            </p:cNvPicPr>
            <p:nvPr/>
          </p:nvPicPr>
          <p:blipFill>
            <a:blip r:embed="rId5" cstate="print"/>
            <a:srcRect l="83145"/>
            <a:stretch>
              <a:fillRect/>
            </a:stretch>
          </p:blipFill>
          <p:spPr>
            <a:xfrm>
              <a:off x="4238412" y="2995644"/>
              <a:ext cx="1408748" cy="2023110"/>
            </a:xfrm>
            <a:prstGeom prst="rect">
              <a:avLst/>
            </a:prstGeom>
          </p:spPr>
        </p:pic>
      </p:grpSp>
      <p:grpSp>
        <p:nvGrpSpPr>
          <p:cNvPr id="15" name="Group 38"/>
          <p:cNvGrpSpPr/>
          <p:nvPr/>
        </p:nvGrpSpPr>
        <p:grpSpPr>
          <a:xfrm>
            <a:off x="1337051" y="4431636"/>
            <a:ext cx="1750219" cy="821447"/>
            <a:chOff x="1337051" y="3843409"/>
            <a:chExt cx="1750219" cy="821447"/>
          </a:xfrm>
        </p:grpSpPr>
        <p:pic>
          <p:nvPicPr>
            <p:cNvPr id="16" name="Picture 15" descr="1-Overall-legend-frame.png"/>
            <p:cNvPicPr>
              <a:picLocks noChangeAspect="1"/>
            </p:cNvPicPr>
            <p:nvPr/>
          </p:nvPicPr>
          <p:blipFill>
            <a:blip r:embed="rId6" cstate="print"/>
            <a:stretch>
              <a:fillRect/>
            </a:stretch>
          </p:blipFill>
          <p:spPr>
            <a:xfrm>
              <a:off x="1342597" y="3843409"/>
              <a:ext cx="696516" cy="128587"/>
            </a:xfrm>
            <a:prstGeom prst="rect">
              <a:avLst/>
            </a:prstGeom>
          </p:spPr>
        </p:pic>
        <p:pic>
          <p:nvPicPr>
            <p:cNvPr id="17" name="Picture 16" descr="2-Frame-Hover-crop.png"/>
            <p:cNvPicPr>
              <a:picLocks noChangeAspect="1"/>
            </p:cNvPicPr>
            <p:nvPr/>
          </p:nvPicPr>
          <p:blipFill>
            <a:blip r:embed="rId7" cstate="print"/>
            <a:stretch>
              <a:fillRect/>
            </a:stretch>
          </p:blipFill>
          <p:spPr>
            <a:xfrm>
              <a:off x="1337051" y="3979056"/>
              <a:ext cx="1750219" cy="685800"/>
            </a:xfrm>
            <a:prstGeom prst="rect">
              <a:avLst/>
            </a:prstGeom>
          </p:spPr>
        </p:pic>
      </p:grpSp>
      <p:sp>
        <p:nvSpPr>
          <p:cNvPr id="18" name="TextBox 17"/>
          <p:cNvSpPr txBox="1"/>
          <p:nvPr/>
        </p:nvSpPr>
        <p:spPr>
          <a:xfrm>
            <a:off x="201735" y="4523745"/>
            <a:ext cx="989707" cy="307777"/>
          </a:xfrm>
          <a:prstGeom prst="rect">
            <a:avLst/>
          </a:prstGeom>
          <a:noFill/>
        </p:spPr>
        <p:txBody>
          <a:bodyPr wrap="square" rtlCol="0">
            <a:spAutoFit/>
          </a:bodyPr>
          <a:lstStyle/>
          <a:p>
            <a:r>
              <a:rPr lang="en-US" sz="1400" dirty="0" smtClean="0">
                <a:solidFill>
                  <a:schemeClr val="bg1"/>
                </a:solidFill>
              </a:rPr>
              <a:t>Hovers:</a:t>
            </a:r>
            <a:endParaRPr lang="en-US" sz="1400" dirty="0">
              <a:solidFill>
                <a:schemeClr val="bg1"/>
              </a:solidFill>
            </a:endParaRPr>
          </a:p>
        </p:txBody>
      </p:sp>
      <p:sp>
        <p:nvSpPr>
          <p:cNvPr id="19" name="TextBox 18"/>
          <p:cNvSpPr txBox="1"/>
          <p:nvPr/>
        </p:nvSpPr>
        <p:spPr>
          <a:xfrm>
            <a:off x="571656" y="1946773"/>
            <a:ext cx="2211918" cy="307777"/>
          </a:xfrm>
          <a:prstGeom prst="rect">
            <a:avLst/>
          </a:prstGeom>
          <a:noFill/>
        </p:spPr>
        <p:txBody>
          <a:bodyPr wrap="square" rtlCol="0">
            <a:spAutoFit/>
          </a:bodyPr>
          <a:lstStyle/>
          <a:p>
            <a:r>
              <a:rPr lang="en-US" sz="1400" b="1" dirty="0" smtClean="0">
                <a:solidFill>
                  <a:schemeClr val="bg1"/>
                </a:solidFill>
              </a:rPr>
              <a:t>Transitions</a:t>
            </a:r>
            <a:endParaRPr lang="en-US" sz="1400" b="1" dirty="0">
              <a:solidFill>
                <a:schemeClr val="bg1"/>
              </a:solidFill>
            </a:endParaRPr>
          </a:p>
        </p:txBody>
      </p:sp>
      <p:pic>
        <p:nvPicPr>
          <p:cNvPr id="20" name="Picture 19" descr="7-Hotspot-Overview-crop-tig.png"/>
          <p:cNvPicPr>
            <a:picLocks noChangeAspect="1"/>
          </p:cNvPicPr>
          <p:nvPr/>
        </p:nvPicPr>
        <p:blipFill>
          <a:blip r:embed="rId8" cstate="print"/>
          <a:srcRect r="49161"/>
          <a:stretch>
            <a:fillRect/>
          </a:stretch>
        </p:blipFill>
        <p:spPr>
          <a:xfrm>
            <a:off x="5656665" y="2387981"/>
            <a:ext cx="1470209" cy="2020824"/>
          </a:xfrm>
          <a:prstGeom prst="rect">
            <a:avLst/>
          </a:prstGeom>
        </p:spPr>
      </p:pic>
      <p:sp>
        <p:nvSpPr>
          <p:cNvPr id="21" name="TextBox 20"/>
          <p:cNvSpPr txBox="1"/>
          <p:nvPr/>
        </p:nvSpPr>
        <p:spPr>
          <a:xfrm>
            <a:off x="5558944" y="2151311"/>
            <a:ext cx="929119" cy="276999"/>
          </a:xfrm>
          <a:prstGeom prst="rect">
            <a:avLst/>
          </a:prstGeom>
          <a:noFill/>
        </p:spPr>
        <p:txBody>
          <a:bodyPr wrap="square" rtlCol="0">
            <a:spAutoFit/>
          </a:bodyPr>
          <a:lstStyle/>
          <a:p>
            <a:r>
              <a:rPr lang="en-US" sz="1200" dirty="0" smtClean="0">
                <a:solidFill>
                  <a:schemeClr val="bg1"/>
                </a:solidFill>
              </a:rPr>
              <a:t>Hotspots</a:t>
            </a:r>
            <a:endParaRPr lang="en-US" sz="1200" dirty="0">
              <a:solidFill>
                <a:schemeClr val="bg1"/>
              </a:solidFill>
            </a:endParaRPr>
          </a:p>
        </p:txBody>
      </p:sp>
      <p:grpSp>
        <p:nvGrpSpPr>
          <p:cNvPr id="22" name="Group 28"/>
          <p:cNvGrpSpPr/>
          <p:nvPr/>
        </p:nvGrpSpPr>
        <p:grpSpPr>
          <a:xfrm>
            <a:off x="5874021" y="4438426"/>
            <a:ext cx="1843088" cy="922804"/>
            <a:chOff x="5930466" y="5046089"/>
            <a:chExt cx="1843088" cy="922804"/>
          </a:xfrm>
        </p:grpSpPr>
        <p:pic>
          <p:nvPicPr>
            <p:cNvPr id="23" name="Picture 22" descr="1-Overall-legend-user-task.png"/>
            <p:cNvPicPr>
              <a:picLocks noChangeAspect="1"/>
            </p:cNvPicPr>
            <p:nvPr/>
          </p:nvPicPr>
          <p:blipFill>
            <a:blip r:embed="rId9" cstate="print"/>
            <a:stretch>
              <a:fillRect/>
            </a:stretch>
          </p:blipFill>
          <p:spPr>
            <a:xfrm>
              <a:off x="5936296" y="5046089"/>
              <a:ext cx="867966" cy="128588"/>
            </a:xfrm>
            <a:prstGeom prst="rect">
              <a:avLst/>
            </a:prstGeom>
          </p:spPr>
        </p:pic>
        <p:pic>
          <p:nvPicPr>
            <p:cNvPr id="24" name="Picture 23" descr="3-User-Task-Hover-crop.png"/>
            <p:cNvPicPr>
              <a:picLocks noChangeAspect="1"/>
            </p:cNvPicPr>
            <p:nvPr/>
          </p:nvPicPr>
          <p:blipFill>
            <a:blip r:embed="rId10" cstate="print"/>
            <a:stretch>
              <a:fillRect/>
            </a:stretch>
          </p:blipFill>
          <p:spPr>
            <a:xfrm>
              <a:off x="5930466" y="5175937"/>
              <a:ext cx="1843088" cy="792956"/>
            </a:xfrm>
            <a:prstGeom prst="rect">
              <a:avLst/>
            </a:prstGeom>
          </p:spPr>
        </p:pic>
      </p:grpSp>
      <p:pic>
        <p:nvPicPr>
          <p:cNvPr id="25" name="Picture 24" descr="LH1-Overall-legend-CPU-time.png"/>
          <p:cNvPicPr>
            <a:picLocks noChangeAspect="1"/>
          </p:cNvPicPr>
          <p:nvPr/>
        </p:nvPicPr>
        <p:blipFill>
          <a:blip r:embed="rId11" cstate="print"/>
          <a:srcRect r="62626"/>
          <a:stretch>
            <a:fillRect/>
          </a:stretch>
        </p:blipFill>
        <p:spPr>
          <a:xfrm>
            <a:off x="5617868" y="2006493"/>
            <a:ext cx="400488" cy="171450"/>
          </a:xfrm>
          <a:prstGeom prst="rect">
            <a:avLst/>
          </a:prstGeom>
        </p:spPr>
      </p:pic>
      <p:pic>
        <p:nvPicPr>
          <p:cNvPr id="26" name="Picture 25" descr="1-Overall-legend-transition.png"/>
          <p:cNvPicPr>
            <a:picLocks noChangeAspect="1"/>
          </p:cNvPicPr>
          <p:nvPr/>
        </p:nvPicPr>
        <p:blipFill>
          <a:blip r:embed="rId2" cstate="print"/>
          <a:srcRect l="4988" r="66482"/>
          <a:stretch>
            <a:fillRect/>
          </a:stretch>
        </p:blipFill>
        <p:spPr>
          <a:xfrm>
            <a:off x="310097" y="2034020"/>
            <a:ext cx="322028" cy="171450"/>
          </a:xfrm>
          <a:prstGeom prst="rect">
            <a:avLst/>
          </a:prstGeom>
        </p:spPr>
      </p:pic>
      <p:pic>
        <p:nvPicPr>
          <p:cNvPr id="27" name="Picture 26" descr="lh1-Timeline-Lightweight-HS.png"/>
          <p:cNvPicPr>
            <a:picLocks noChangeAspect="1"/>
          </p:cNvPicPr>
          <p:nvPr/>
        </p:nvPicPr>
        <p:blipFill>
          <a:blip r:embed="rId12" cstate="print"/>
          <a:stretch>
            <a:fillRect/>
          </a:stretch>
        </p:blipFill>
        <p:spPr>
          <a:xfrm>
            <a:off x="7184057" y="2389537"/>
            <a:ext cx="1654985" cy="2020824"/>
          </a:xfrm>
          <a:prstGeom prst="rect">
            <a:avLst/>
          </a:prstGeom>
        </p:spPr>
      </p:pic>
      <p:sp>
        <p:nvSpPr>
          <p:cNvPr id="28" name="TextBox 27"/>
          <p:cNvSpPr txBox="1"/>
          <p:nvPr/>
        </p:nvSpPr>
        <p:spPr>
          <a:xfrm>
            <a:off x="7079281" y="2151311"/>
            <a:ext cx="1809750" cy="276999"/>
          </a:xfrm>
          <a:prstGeom prst="rect">
            <a:avLst/>
          </a:prstGeom>
          <a:noFill/>
        </p:spPr>
        <p:txBody>
          <a:bodyPr wrap="square" rtlCol="0">
            <a:spAutoFit/>
          </a:bodyPr>
          <a:lstStyle/>
          <a:p>
            <a:r>
              <a:rPr lang="en-US" sz="1200" dirty="0" smtClean="0">
                <a:solidFill>
                  <a:schemeClr val="bg1"/>
                </a:solidFill>
              </a:rPr>
              <a:t>Lightweight Hotspots</a:t>
            </a:r>
            <a:endParaRPr lang="en-US" sz="1200" dirty="0">
              <a:solidFill>
                <a:schemeClr val="bg1"/>
              </a:solidFill>
            </a:endParaRPr>
          </a:p>
        </p:txBody>
      </p:sp>
      <p:sp>
        <p:nvSpPr>
          <p:cNvPr id="29" name="TextBox 28"/>
          <p:cNvSpPr txBox="1"/>
          <p:nvPr/>
        </p:nvSpPr>
        <p:spPr>
          <a:xfrm>
            <a:off x="201736" y="2151311"/>
            <a:ext cx="2263558" cy="276999"/>
          </a:xfrm>
          <a:prstGeom prst="rect">
            <a:avLst/>
          </a:prstGeom>
          <a:noFill/>
        </p:spPr>
        <p:txBody>
          <a:bodyPr wrap="square" rtlCol="0">
            <a:spAutoFit/>
          </a:bodyPr>
          <a:lstStyle/>
          <a:p>
            <a:r>
              <a:rPr lang="en-US" sz="1200" dirty="0" smtClean="0">
                <a:solidFill>
                  <a:schemeClr val="bg1"/>
                </a:solidFill>
              </a:rPr>
              <a:t>Locks &amp; Waits</a:t>
            </a:r>
            <a:endParaRPr lang="en-US" sz="1200" dirty="0">
              <a:solidFill>
                <a:schemeClr val="bg1"/>
              </a:solidFill>
            </a:endParaRPr>
          </a:p>
        </p:txBody>
      </p:sp>
      <p:cxnSp>
        <p:nvCxnSpPr>
          <p:cNvPr id="30" name="Straight Arrow Connector 29"/>
          <p:cNvCxnSpPr/>
          <p:nvPr/>
        </p:nvCxnSpPr>
        <p:spPr bwMode="auto">
          <a:xfrm rot="16200000" flipV="1">
            <a:off x="5763579" y="3536287"/>
            <a:ext cx="2009007" cy="54967"/>
          </a:xfrm>
          <a:prstGeom prst="straightConnector1">
            <a:avLst/>
          </a:prstGeom>
          <a:solidFill>
            <a:srgbClr val="FFFAD5"/>
          </a:solidFill>
          <a:ln w="25400">
            <a:solidFill>
              <a:srgbClr val="FFC000"/>
            </a:solidFill>
            <a:tailEnd type="triangle" w="lg" len="med"/>
          </a:ln>
        </p:spPr>
        <p:style>
          <a:lnRef idx="1">
            <a:schemeClr val="accent3"/>
          </a:lnRef>
          <a:fillRef idx="2">
            <a:schemeClr val="accent3"/>
          </a:fillRef>
          <a:effectRef idx="1">
            <a:schemeClr val="accent3"/>
          </a:effectRef>
          <a:fontRef idx="minor">
            <a:schemeClr val="dk1"/>
          </a:fontRef>
        </p:style>
      </p:cxnSp>
      <p:cxnSp>
        <p:nvCxnSpPr>
          <p:cNvPr id="31" name="Straight Arrow Connector 30"/>
          <p:cNvCxnSpPr/>
          <p:nvPr/>
        </p:nvCxnSpPr>
        <p:spPr bwMode="auto">
          <a:xfrm rot="16200000" flipV="1">
            <a:off x="3499451" y="3595691"/>
            <a:ext cx="1502326" cy="445477"/>
          </a:xfrm>
          <a:prstGeom prst="straightConnector1">
            <a:avLst/>
          </a:prstGeom>
          <a:solidFill>
            <a:srgbClr val="FFFAD5"/>
          </a:solidFill>
          <a:ln w="25400">
            <a:solidFill>
              <a:srgbClr val="FFC000"/>
            </a:solidFill>
            <a:tailEnd type="triangle" w="lg" len="med"/>
          </a:ln>
        </p:spPr>
        <p:style>
          <a:lnRef idx="1">
            <a:schemeClr val="accent3"/>
          </a:lnRef>
          <a:fillRef idx="2">
            <a:schemeClr val="accent3"/>
          </a:fillRef>
          <a:effectRef idx="1">
            <a:schemeClr val="accent3"/>
          </a:effectRef>
          <a:fontRef idx="minor">
            <a:schemeClr val="dk1"/>
          </a:fontRef>
        </p:style>
      </p:cxnSp>
      <p:cxnSp>
        <p:nvCxnSpPr>
          <p:cNvPr id="32" name="Straight Arrow Connector 31"/>
          <p:cNvCxnSpPr/>
          <p:nvPr/>
        </p:nvCxnSpPr>
        <p:spPr bwMode="auto">
          <a:xfrm rot="16200000" flipV="1">
            <a:off x="1160970" y="3516092"/>
            <a:ext cx="2008016" cy="94366"/>
          </a:xfrm>
          <a:prstGeom prst="straightConnector1">
            <a:avLst/>
          </a:prstGeom>
          <a:solidFill>
            <a:srgbClr val="FFFAD5"/>
          </a:solidFill>
          <a:ln w="25400">
            <a:solidFill>
              <a:srgbClr val="FFC000"/>
            </a:solidFill>
            <a:tailEnd type="triangle" w="lg" len="med"/>
          </a:ln>
        </p:spPr>
        <p:style>
          <a:lnRef idx="1">
            <a:schemeClr val="accent3"/>
          </a:lnRef>
          <a:fillRef idx="2">
            <a:schemeClr val="accent3"/>
          </a:fillRef>
          <a:effectRef idx="1">
            <a:schemeClr val="accent3"/>
          </a:effectRef>
          <a:fontRef idx="minor">
            <a:schemeClr val="dk1"/>
          </a:fontRef>
        </p:style>
      </p:cxnSp>
    </p:spTree>
    <p:extLst>
      <p:ext uri="{BB962C8B-B14F-4D97-AF65-F5344CB8AC3E}">
        <p14:creationId xmlns:p14="http://schemas.microsoft.com/office/powerpoint/2010/main" val="1321370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11</a:t>
            </a:fld>
            <a:endParaRPr lang="en-US" dirty="0"/>
          </a:p>
        </p:txBody>
      </p:sp>
      <p:sp>
        <p:nvSpPr>
          <p:cNvPr id="4" name="Title 3"/>
          <p:cNvSpPr>
            <a:spLocks noGrp="1"/>
          </p:cNvSpPr>
          <p:nvPr>
            <p:ph type="title"/>
          </p:nvPr>
        </p:nvSpPr>
        <p:spPr/>
        <p:txBody>
          <a:bodyPr/>
          <a:lstStyle/>
          <a:p>
            <a:r>
              <a:rPr lang="en-US" sz="4000" dirty="0"/>
              <a:t>Intel</a:t>
            </a:r>
            <a:r>
              <a:rPr lang="en-US" sz="4000" baseline="30000" dirty="0"/>
              <a:t>®</a:t>
            </a:r>
            <a:r>
              <a:rPr lang="en-US" sz="4000" dirty="0"/>
              <a:t> VTune™ Amplifier </a:t>
            </a:r>
            <a:r>
              <a:rPr lang="en-US" sz="4000" dirty="0" smtClean="0"/>
              <a:t>for Systems</a:t>
            </a:r>
            <a:r>
              <a:rPr lang="en-US" dirty="0"/>
              <a:t/>
            </a:r>
            <a:br>
              <a:rPr lang="en-US" dirty="0"/>
            </a:br>
            <a:r>
              <a:rPr lang="en-US" sz="2400" dirty="0"/>
              <a:t>See Profile Data On Source / </a:t>
            </a:r>
            <a:r>
              <a:rPr lang="en-US" sz="2400" dirty="0" err="1"/>
              <a:t>Asm</a:t>
            </a:r>
            <a:endParaRPr lang="en-US" sz="2400" dirty="0"/>
          </a:p>
        </p:txBody>
      </p:sp>
      <p:pic>
        <p:nvPicPr>
          <p:cNvPr id="5" name="Picture 7" descr="766-6-source view.png"/>
          <p:cNvPicPr>
            <a:picLocks noChangeAspect="1"/>
          </p:cNvPicPr>
          <p:nvPr/>
        </p:nvPicPr>
        <p:blipFill>
          <a:blip r:embed="rId2" cstate="print"/>
          <a:stretch>
            <a:fillRect/>
          </a:stretch>
        </p:blipFill>
        <p:spPr bwMode="auto">
          <a:xfrm>
            <a:off x="477082" y="1522291"/>
            <a:ext cx="8299174" cy="4720474"/>
          </a:xfrm>
          <a:prstGeom prst="rect">
            <a:avLst/>
          </a:prstGeom>
          <a:noFill/>
          <a:ln w="9525">
            <a:solidFill>
              <a:srgbClr val="FDB605">
                <a:alpha val="80000"/>
              </a:srgbClr>
            </a:solidFill>
            <a:miter lim="800000"/>
            <a:headEnd/>
            <a:tailEnd/>
          </a:ln>
        </p:spPr>
      </p:pic>
      <p:sp>
        <p:nvSpPr>
          <p:cNvPr id="6" name="Line Callout 1 (Border and Accent Bar) 5"/>
          <p:cNvSpPr/>
          <p:nvPr/>
        </p:nvSpPr>
        <p:spPr>
          <a:xfrm>
            <a:off x="139958" y="2667119"/>
            <a:ext cx="2923963" cy="286950"/>
          </a:xfrm>
          <a:prstGeom prst="accentBorderCallout1">
            <a:avLst>
              <a:gd name="adj1" fmla="val 86971"/>
              <a:gd name="adj2" fmla="val 102594"/>
              <a:gd name="adj3" fmla="val 237456"/>
              <a:gd name="adj4" fmla="val 121787"/>
            </a:avLst>
          </a:prstGeom>
          <a:gradFill>
            <a:gsLst>
              <a:gs pos="0">
                <a:srgbClr val="002338"/>
              </a:gs>
              <a:gs pos="50000">
                <a:srgbClr val="006597"/>
              </a:gs>
              <a:gs pos="100000">
                <a:srgbClr val="0065C8"/>
              </a:gs>
            </a:gsLst>
            <a:lin ang="2700000" scaled="1"/>
          </a:gradFill>
          <a:ln w="38100">
            <a:noFill/>
            <a:headEnd type="none" w="med" len="med"/>
            <a:tailEnd type="triangle" w="med" len="med"/>
          </a:ln>
          <a:effectLst>
            <a:outerShdw blurRad="50800" dist="38100" dir="2700000" algn="tl" rotWithShape="0">
              <a:prstClr val="black">
                <a:alpha val="40000"/>
              </a:prstClr>
            </a:outerShdw>
          </a:effectLst>
          <a:scene3d>
            <a:camera prst="orthographicFront"/>
            <a:lightRig rig="threePt" dir="t"/>
          </a:scene3d>
          <a:sp3d/>
        </p:spPr>
        <p:style>
          <a:lnRef idx="2">
            <a:schemeClr val="dk1">
              <a:shade val="50000"/>
            </a:schemeClr>
          </a:lnRef>
          <a:fillRef idx="1">
            <a:schemeClr val="dk1"/>
          </a:fillRef>
          <a:effectRef idx="0">
            <a:schemeClr val="dk1"/>
          </a:effectRef>
          <a:fontRef idx="minor">
            <a:schemeClr val="lt1"/>
          </a:fontRef>
        </p:style>
        <p:txBody>
          <a:bodyPr anchor="ctr"/>
          <a:lstStyle/>
          <a:p>
            <a:pPr fontAlgn="auto">
              <a:spcBef>
                <a:spcPts val="0"/>
              </a:spcBef>
              <a:spcAft>
                <a:spcPts val="0"/>
              </a:spcAft>
              <a:defRPr/>
            </a:pPr>
            <a:r>
              <a:rPr lang="en-US" sz="1800" dirty="0" smtClean="0">
                <a:latin typeface="Calibri" pitchFamily="34" charset="0"/>
              </a:rPr>
              <a:t>Time on Source / Asm</a:t>
            </a:r>
            <a:endParaRPr lang="en-US" sz="1800" dirty="0">
              <a:latin typeface="Calibri" pitchFamily="34" charset="0"/>
            </a:endParaRPr>
          </a:p>
        </p:txBody>
      </p:sp>
      <p:sp>
        <p:nvSpPr>
          <p:cNvPr id="7" name="Line Callout 1 (Border and Accent Bar) 6"/>
          <p:cNvSpPr/>
          <p:nvPr/>
        </p:nvSpPr>
        <p:spPr>
          <a:xfrm>
            <a:off x="139958" y="5188445"/>
            <a:ext cx="2908041" cy="409304"/>
          </a:xfrm>
          <a:prstGeom prst="accentBorderCallout1">
            <a:avLst>
              <a:gd name="adj1" fmla="val 86971"/>
              <a:gd name="adj2" fmla="val 102594"/>
              <a:gd name="adj3" fmla="val 54559"/>
              <a:gd name="adj4" fmla="val 152335"/>
            </a:avLst>
          </a:prstGeom>
          <a:gradFill>
            <a:gsLst>
              <a:gs pos="0">
                <a:srgbClr val="002338"/>
              </a:gs>
              <a:gs pos="50000">
                <a:srgbClr val="006597"/>
              </a:gs>
              <a:gs pos="100000">
                <a:srgbClr val="0065C8"/>
              </a:gs>
            </a:gsLst>
            <a:lin ang="2700000" scaled="1"/>
          </a:gradFill>
          <a:ln w="38100">
            <a:noFill/>
            <a:headEnd type="none" w="med" len="med"/>
            <a:tailEnd type="triangle" w="med" len="med"/>
          </a:ln>
          <a:effectLst>
            <a:outerShdw blurRad="50800" dist="38100" dir="2700000" algn="tl" rotWithShape="0">
              <a:prstClr val="black">
                <a:alpha val="40000"/>
              </a:prstClr>
            </a:outerShdw>
          </a:effectLst>
          <a:scene3d>
            <a:camera prst="orthographicFront"/>
            <a:lightRig rig="threePt" dir="t"/>
          </a:scene3d>
          <a:sp3d/>
        </p:spPr>
        <p:style>
          <a:lnRef idx="2">
            <a:schemeClr val="dk1">
              <a:shade val="50000"/>
            </a:schemeClr>
          </a:lnRef>
          <a:fillRef idx="1">
            <a:schemeClr val="dk1"/>
          </a:fillRef>
          <a:effectRef idx="0">
            <a:schemeClr val="dk1"/>
          </a:effectRef>
          <a:fontRef idx="minor">
            <a:schemeClr val="lt1"/>
          </a:fontRef>
        </p:style>
        <p:txBody>
          <a:bodyPr anchor="ctr"/>
          <a:lstStyle/>
          <a:p>
            <a:pPr fontAlgn="auto">
              <a:spcBef>
                <a:spcPts val="0"/>
              </a:spcBef>
              <a:spcAft>
                <a:spcPts val="0"/>
              </a:spcAft>
              <a:defRPr/>
            </a:pPr>
            <a:r>
              <a:rPr lang="en-US" sz="1800" dirty="0" smtClean="0">
                <a:latin typeface="Calibri" pitchFamily="34" charset="0"/>
              </a:rPr>
              <a:t>Quickly scroll to hot spots.</a:t>
            </a:r>
          </a:p>
        </p:txBody>
      </p:sp>
      <p:sp>
        <p:nvSpPr>
          <p:cNvPr id="8" name="Line Callout 1 (Border and Accent Bar) 7"/>
          <p:cNvSpPr/>
          <p:nvPr/>
        </p:nvSpPr>
        <p:spPr>
          <a:xfrm>
            <a:off x="6324600" y="6103185"/>
            <a:ext cx="2586925" cy="324238"/>
          </a:xfrm>
          <a:prstGeom prst="accentBorderCallout1">
            <a:avLst>
              <a:gd name="adj1" fmla="val 42579"/>
              <a:gd name="adj2" fmla="val -2129"/>
              <a:gd name="adj3" fmla="val -230021"/>
              <a:gd name="adj4" fmla="val -19479"/>
            </a:avLst>
          </a:prstGeom>
          <a:gradFill>
            <a:gsLst>
              <a:gs pos="0">
                <a:srgbClr val="002338"/>
              </a:gs>
              <a:gs pos="50000">
                <a:srgbClr val="006597"/>
              </a:gs>
              <a:gs pos="100000">
                <a:srgbClr val="0065C8"/>
              </a:gs>
            </a:gsLst>
            <a:lin ang="2700000" scaled="1"/>
          </a:gradFill>
          <a:ln w="38100">
            <a:noFill/>
            <a:headEnd type="none" w="med" len="med"/>
            <a:tailEnd type="triangle" w="med" len="med"/>
          </a:ln>
          <a:effectLst>
            <a:outerShdw blurRad="50800" dist="38100" dir="2700000" algn="tl" rotWithShape="0">
              <a:prstClr val="black">
                <a:alpha val="40000"/>
              </a:prstClr>
            </a:outerShdw>
          </a:effectLst>
          <a:scene3d>
            <a:camera prst="orthographicFront"/>
            <a:lightRig rig="threePt" dir="t"/>
          </a:scene3d>
          <a:sp3d/>
        </p:spPr>
        <p:style>
          <a:lnRef idx="2">
            <a:schemeClr val="dk1">
              <a:shade val="50000"/>
            </a:schemeClr>
          </a:lnRef>
          <a:fillRef idx="1">
            <a:schemeClr val="dk1"/>
          </a:fillRef>
          <a:effectRef idx="0">
            <a:schemeClr val="dk1"/>
          </a:effectRef>
          <a:fontRef idx="minor">
            <a:schemeClr val="lt1"/>
          </a:fontRef>
        </p:style>
        <p:txBody>
          <a:bodyPr anchor="ctr"/>
          <a:lstStyle/>
          <a:p>
            <a:pPr fontAlgn="auto">
              <a:spcBef>
                <a:spcPts val="0"/>
              </a:spcBef>
              <a:spcAft>
                <a:spcPts val="0"/>
              </a:spcAft>
              <a:defRPr/>
            </a:pPr>
            <a:r>
              <a:rPr lang="en-US" sz="1800" dirty="0" smtClean="0">
                <a:latin typeface="Calibri" pitchFamily="34" charset="0"/>
              </a:rPr>
              <a:t>Click jump to scroll Asm</a:t>
            </a:r>
            <a:endParaRPr lang="en-US" sz="1800" dirty="0">
              <a:latin typeface="Calibri" pitchFamily="34" charset="0"/>
            </a:endParaRPr>
          </a:p>
        </p:txBody>
      </p:sp>
      <p:cxnSp>
        <p:nvCxnSpPr>
          <p:cNvPr id="9" name="Straight Arrow Connector 8"/>
          <p:cNvCxnSpPr/>
          <p:nvPr/>
        </p:nvCxnSpPr>
        <p:spPr bwMode="auto">
          <a:xfrm>
            <a:off x="2825039" y="2769061"/>
            <a:ext cx="741121" cy="1588"/>
          </a:xfrm>
          <a:prstGeom prst="straightConnector1">
            <a:avLst/>
          </a:prstGeom>
          <a:solidFill>
            <a:srgbClr val="FFFAD5"/>
          </a:solidFill>
          <a:ln w="25400">
            <a:solidFill>
              <a:srgbClr val="FFC000"/>
            </a:solidFill>
            <a:tailEnd type="triangle" w="lg" len="med"/>
          </a:ln>
        </p:spPr>
        <p:style>
          <a:lnRef idx="1">
            <a:schemeClr val="accent3"/>
          </a:lnRef>
          <a:fillRef idx="2">
            <a:schemeClr val="accent3"/>
          </a:fillRef>
          <a:effectRef idx="1">
            <a:schemeClr val="accent3"/>
          </a:effectRef>
          <a:fontRef idx="minor">
            <a:schemeClr val="dk1"/>
          </a:fontRef>
        </p:style>
      </p:cxnSp>
      <p:cxnSp>
        <p:nvCxnSpPr>
          <p:cNvPr id="10" name="Straight Arrow Connector 9"/>
          <p:cNvCxnSpPr>
            <a:stCxn id="8" idx="2"/>
          </p:cNvCxnSpPr>
          <p:nvPr/>
        </p:nvCxnSpPr>
        <p:spPr bwMode="auto">
          <a:xfrm rot="10800000">
            <a:off x="5679442" y="5597748"/>
            <a:ext cx="645158" cy="667557"/>
          </a:xfrm>
          <a:prstGeom prst="straightConnector1">
            <a:avLst/>
          </a:prstGeom>
          <a:solidFill>
            <a:srgbClr val="FFFAD5"/>
          </a:solidFill>
          <a:ln w="25400">
            <a:solidFill>
              <a:srgbClr val="FFC000"/>
            </a:solidFill>
            <a:tailEnd type="triangle" w="lg" len="med"/>
          </a:ln>
        </p:spPr>
        <p:style>
          <a:lnRef idx="1">
            <a:schemeClr val="accent3"/>
          </a:lnRef>
          <a:fillRef idx="2">
            <a:schemeClr val="accent3"/>
          </a:fillRef>
          <a:effectRef idx="1">
            <a:schemeClr val="accent3"/>
          </a:effectRef>
          <a:fontRef idx="minor">
            <a:schemeClr val="dk1"/>
          </a:fontRef>
        </p:style>
      </p:cxnSp>
      <p:sp>
        <p:nvSpPr>
          <p:cNvPr id="11" name="Line Callout 1 (Border and Accent Bar) 10"/>
          <p:cNvSpPr/>
          <p:nvPr/>
        </p:nvSpPr>
        <p:spPr>
          <a:xfrm>
            <a:off x="139960" y="3146815"/>
            <a:ext cx="2928704" cy="614899"/>
          </a:xfrm>
          <a:prstGeom prst="accentBorderCallout1">
            <a:avLst>
              <a:gd name="adj1" fmla="val 43076"/>
              <a:gd name="adj2" fmla="val 102594"/>
              <a:gd name="adj3" fmla="val 87821"/>
              <a:gd name="adj4" fmla="val 119381"/>
            </a:avLst>
          </a:prstGeom>
          <a:gradFill>
            <a:gsLst>
              <a:gs pos="0">
                <a:srgbClr val="002338"/>
              </a:gs>
              <a:gs pos="50000">
                <a:srgbClr val="006597"/>
              </a:gs>
              <a:gs pos="100000">
                <a:srgbClr val="0065C8"/>
              </a:gs>
            </a:gsLst>
            <a:lin ang="2700000" scaled="1"/>
          </a:gradFill>
          <a:ln w="38100">
            <a:noFill/>
            <a:headEnd type="none" w="med" len="med"/>
            <a:tailEnd type="triangle" w="med" len="med"/>
          </a:ln>
          <a:effectLst>
            <a:outerShdw blurRad="50800" dist="38100" dir="2700000" algn="tl" rotWithShape="0">
              <a:prstClr val="black">
                <a:alpha val="40000"/>
              </a:prstClr>
            </a:outerShdw>
          </a:effectLst>
          <a:scene3d>
            <a:camera prst="orthographicFront"/>
            <a:lightRig rig="threePt" dir="t"/>
          </a:scene3d>
          <a:sp3d/>
        </p:spPr>
        <p:style>
          <a:lnRef idx="2">
            <a:schemeClr val="dk1">
              <a:shade val="50000"/>
            </a:schemeClr>
          </a:lnRef>
          <a:fillRef idx="1">
            <a:schemeClr val="dk1"/>
          </a:fillRef>
          <a:effectRef idx="0">
            <a:schemeClr val="dk1"/>
          </a:effectRef>
          <a:fontRef idx="minor">
            <a:schemeClr val="lt1"/>
          </a:fontRef>
        </p:style>
        <p:txBody>
          <a:bodyPr rIns="0" anchor="ctr"/>
          <a:lstStyle/>
          <a:p>
            <a:pPr fontAlgn="auto">
              <a:spcBef>
                <a:spcPts val="0"/>
              </a:spcBef>
              <a:spcAft>
                <a:spcPts val="0"/>
              </a:spcAft>
              <a:defRPr/>
            </a:pPr>
            <a:r>
              <a:rPr lang="en-US" sz="1800" dirty="0" smtClean="0">
                <a:latin typeface="Calibri" pitchFamily="34" charset="0"/>
              </a:rPr>
              <a:t>Quick Asm navigation: </a:t>
            </a:r>
          </a:p>
          <a:p>
            <a:pPr fontAlgn="auto">
              <a:spcBef>
                <a:spcPts val="0"/>
              </a:spcBef>
              <a:spcAft>
                <a:spcPts val="0"/>
              </a:spcAft>
              <a:defRPr/>
            </a:pPr>
            <a:r>
              <a:rPr lang="en-US" sz="1800" spc="-50" dirty="0" smtClean="0">
                <a:latin typeface="Calibri" pitchFamily="34" charset="0"/>
              </a:rPr>
              <a:t>Select source to highlight Asm</a:t>
            </a:r>
            <a:endParaRPr lang="en-US" sz="1800" spc="-50" dirty="0">
              <a:latin typeface="Calibri" pitchFamily="34" charset="0"/>
            </a:endParaRPr>
          </a:p>
        </p:txBody>
      </p:sp>
      <p:cxnSp>
        <p:nvCxnSpPr>
          <p:cNvPr id="12" name="Straight Arrow Connector 11"/>
          <p:cNvCxnSpPr/>
          <p:nvPr/>
        </p:nvCxnSpPr>
        <p:spPr bwMode="auto">
          <a:xfrm>
            <a:off x="2825039" y="5430981"/>
            <a:ext cx="1625041" cy="1588"/>
          </a:xfrm>
          <a:prstGeom prst="straightConnector1">
            <a:avLst/>
          </a:prstGeom>
          <a:solidFill>
            <a:srgbClr val="FFFAD5"/>
          </a:solidFill>
          <a:ln w="25400">
            <a:solidFill>
              <a:srgbClr val="FFC000"/>
            </a:solidFill>
            <a:tailEnd type="triangle" w="lg" len="med"/>
          </a:ln>
        </p:spPr>
        <p:style>
          <a:lnRef idx="1">
            <a:schemeClr val="accent3"/>
          </a:lnRef>
          <a:fillRef idx="2">
            <a:schemeClr val="accent3"/>
          </a:fillRef>
          <a:effectRef idx="1">
            <a:schemeClr val="accent3"/>
          </a:effectRef>
          <a:fontRef idx="minor">
            <a:schemeClr val="dk1"/>
          </a:fontRef>
        </p:style>
      </p:cxnSp>
      <p:cxnSp>
        <p:nvCxnSpPr>
          <p:cNvPr id="13" name="Straight Arrow Connector 12"/>
          <p:cNvCxnSpPr/>
          <p:nvPr/>
        </p:nvCxnSpPr>
        <p:spPr bwMode="auto">
          <a:xfrm>
            <a:off x="2825039" y="3493597"/>
            <a:ext cx="1808480" cy="1588"/>
          </a:xfrm>
          <a:prstGeom prst="straightConnector1">
            <a:avLst/>
          </a:prstGeom>
          <a:solidFill>
            <a:srgbClr val="FFFAD5"/>
          </a:solidFill>
          <a:ln w="25400">
            <a:solidFill>
              <a:srgbClr val="FFC000"/>
            </a:solidFill>
            <a:tailEnd type="triangle" w="lg" len="med"/>
          </a:ln>
        </p:spPr>
        <p:style>
          <a:lnRef idx="1">
            <a:schemeClr val="accent3"/>
          </a:lnRef>
          <a:fillRef idx="2">
            <a:schemeClr val="accent3"/>
          </a:fillRef>
          <a:effectRef idx="1">
            <a:schemeClr val="accent3"/>
          </a:effectRef>
          <a:fontRef idx="minor">
            <a:schemeClr val="dk1"/>
          </a:fontRef>
        </p:style>
      </p:cxnSp>
      <p:cxnSp>
        <p:nvCxnSpPr>
          <p:cNvPr id="14" name="Straight Arrow Connector 13"/>
          <p:cNvCxnSpPr/>
          <p:nvPr/>
        </p:nvCxnSpPr>
        <p:spPr bwMode="auto">
          <a:xfrm>
            <a:off x="2825039" y="3490421"/>
            <a:ext cx="680161" cy="309006"/>
          </a:xfrm>
          <a:prstGeom prst="straightConnector1">
            <a:avLst/>
          </a:prstGeom>
          <a:solidFill>
            <a:srgbClr val="FFFAD5"/>
          </a:solidFill>
          <a:ln w="25400">
            <a:solidFill>
              <a:srgbClr val="FFC000"/>
            </a:solidFill>
            <a:tailEnd type="triangle" w="lg" len="med"/>
          </a:ln>
        </p:spPr>
        <p:style>
          <a:lnRef idx="1">
            <a:schemeClr val="accent3"/>
          </a:lnRef>
          <a:fillRef idx="2">
            <a:schemeClr val="accent3"/>
          </a:fillRef>
          <a:effectRef idx="1">
            <a:schemeClr val="accent3"/>
          </a:effectRef>
          <a:fontRef idx="minor">
            <a:schemeClr val="dk1"/>
          </a:fontRef>
        </p:style>
      </p:cxnSp>
      <p:sp>
        <p:nvSpPr>
          <p:cNvPr id="15" name="Line Callout 1 (Border and Accent Bar) 14"/>
          <p:cNvSpPr/>
          <p:nvPr/>
        </p:nvSpPr>
        <p:spPr>
          <a:xfrm>
            <a:off x="6320246" y="4574490"/>
            <a:ext cx="2586925" cy="613954"/>
          </a:xfrm>
          <a:prstGeom prst="accentBorderCallout1">
            <a:avLst>
              <a:gd name="adj1" fmla="val 42579"/>
              <a:gd name="adj2" fmla="val -2129"/>
              <a:gd name="adj3" fmla="val -230021"/>
              <a:gd name="adj4" fmla="val -19479"/>
            </a:avLst>
          </a:prstGeom>
          <a:gradFill>
            <a:gsLst>
              <a:gs pos="0">
                <a:srgbClr val="002338"/>
              </a:gs>
              <a:gs pos="50000">
                <a:srgbClr val="006597"/>
              </a:gs>
              <a:gs pos="100000">
                <a:srgbClr val="0065C8"/>
              </a:gs>
            </a:gsLst>
            <a:lin ang="2700000" scaled="1"/>
          </a:gradFill>
          <a:ln w="38100">
            <a:noFill/>
            <a:headEnd type="none" w="med" len="med"/>
            <a:tailEnd type="triangle" w="med" len="med"/>
          </a:ln>
          <a:effectLst>
            <a:outerShdw blurRad="50800" dist="38100" dir="2700000" algn="tl" rotWithShape="0">
              <a:prstClr val="black">
                <a:alpha val="40000"/>
              </a:prstClr>
            </a:outerShdw>
          </a:effectLst>
          <a:scene3d>
            <a:camera prst="orthographicFront"/>
            <a:lightRig rig="threePt" dir="t"/>
          </a:scene3d>
          <a:sp3d/>
        </p:spPr>
        <p:style>
          <a:lnRef idx="2">
            <a:schemeClr val="dk1">
              <a:shade val="50000"/>
            </a:schemeClr>
          </a:lnRef>
          <a:fillRef idx="1">
            <a:schemeClr val="dk1"/>
          </a:fillRef>
          <a:effectRef idx="0">
            <a:schemeClr val="dk1"/>
          </a:effectRef>
          <a:fontRef idx="minor">
            <a:schemeClr val="lt1"/>
          </a:fontRef>
        </p:style>
        <p:txBody>
          <a:bodyPr anchor="ctr"/>
          <a:lstStyle/>
          <a:p>
            <a:pPr fontAlgn="auto">
              <a:spcBef>
                <a:spcPts val="0"/>
              </a:spcBef>
              <a:spcAft>
                <a:spcPts val="0"/>
              </a:spcAft>
              <a:defRPr/>
            </a:pPr>
            <a:r>
              <a:rPr lang="en-US" sz="1800" dirty="0" smtClean="0">
                <a:latin typeface="Calibri" pitchFamily="34" charset="0"/>
              </a:rPr>
              <a:t>Right click for instruction reference manual</a:t>
            </a:r>
            <a:endParaRPr lang="en-US" sz="1800" dirty="0">
              <a:latin typeface="Calibri" pitchFamily="34" charset="0"/>
            </a:endParaRPr>
          </a:p>
        </p:txBody>
      </p:sp>
      <p:cxnSp>
        <p:nvCxnSpPr>
          <p:cNvPr id="16" name="Straight Arrow Connector 15"/>
          <p:cNvCxnSpPr>
            <a:stCxn id="15" idx="2"/>
          </p:cNvCxnSpPr>
          <p:nvPr/>
        </p:nvCxnSpPr>
        <p:spPr bwMode="auto">
          <a:xfrm rot="10800000">
            <a:off x="5826034" y="4430803"/>
            <a:ext cx="494212" cy="450665"/>
          </a:xfrm>
          <a:prstGeom prst="straightConnector1">
            <a:avLst/>
          </a:prstGeom>
          <a:solidFill>
            <a:srgbClr val="FFFAD5"/>
          </a:solidFill>
          <a:ln w="25400">
            <a:solidFill>
              <a:srgbClr val="FFC000"/>
            </a:solidFill>
            <a:tailEnd type="triangle" w="lg" len="med"/>
          </a:ln>
        </p:spPr>
        <p:style>
          <a:lnRef idx="1">
            <a:schemeClr val="accent3"/>
          </a:lnRef>
          <a:fillRef idx="2">
            <a:schemeClr val="accent3"/>
          </a:fillRef>
          <a:effectRef idx="1">
            <a:schemeClr val="accent3"/>
          </a:effectRef>
          <a:fontRef idx="minor">
            <a:schemeClr val="dk1"/>
          </a:fontRef>
        </p:style>
      </p:cxnSp>
      <p:sp>
        <p:nvSpPr>
          <p:cNvPr id="17" name="TextBox 16"/>
          <p:cNvSpPr txBox="1"/>
          <p:nvPr/>
        </p:nvSpPr>
        <p:spPr>
          <a:xfrm>
            <a:off x="482557" y="6240746"/>
            <a:ext cx="3480194" cy="215444"/>
          </a:xfrm>
          <a:prstGeom prst="rect">
            <a:avLst/>
          </a:prstGeom>
          <a:noFill/>
        </p:spPr>
        <p:txBody>
          <a:bodyPr wrap="square" rtlCol="0">
            <a:spAutoFit/>
          </a:bodyPr>
          <a:lstStyle/>
          <a:p>
            <a:r>
              <a:rPr lang="en-US" sz="800" dirty="0" smtClean="0">
                <a:solidFill>
                  <a:schemeClr val="tx1">
                    <a:lumMod val="65000"/>
                    <a:lumOff val="35000"/>
                  </a:schemeClr>
                </a:solidFill>
              </a:rPr>
              <a:t>Intel</a:t>
            </a:r>
            <a:r>
              <a:rPr lang="en-US" sz="800" baseline="30000" dirty="0" smtClean="0">
                <a:solidFill>
                  <a:schemeClr val="tx1">
                    <a:lumMod val="65000"/>
                    <a:lumOff val="35000"/>
                  </a:schemeClr>
                </a:solidFill>
              </a:rPr>
              <a:t>®</a:t>
            </a:r>
            <a:r>
              <a:rPr lang="en-US" sz="800" dirty="0" smtClean="0">
                <a:solidFill>
                  <a:schemeClr val="tx1">
                    <a:lumMod val="65000"/>
                    <a:lumOff val="35000"/>
                  </a:schemeClr>
                </a:solidFill>
              </a:rPr>
              <a:t> VTune™ Amplifier XE</a:t>
            </a:r>
            <a:endParaRPr lang="en-US" sz="800" dirty="0">
              <a:solidFill>
                <a:schemeClr val="tx1">
                  <a:lumMod val="65000"/>
                  <a:lumOff val="35000"/>
                </a:schemeClr>
              </a:solidFill>
            </a:endParaRPr>
          </a:p>
        </p:txBody>
      </p:sp>
    </p:spTree>
    <p:extLst>
      <p:ext uri="{BB962C8B-B14F-4D97-AF65-F5344CB8AC3E}">
        <p14:creationId xmlns:p14="http://schemas.microsoft.com/office/powerpoint/2010/main" val="4077843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r"/>
            <a:r>
              <a:rPr lang="en-US" dirty="0"/>
              <a:t>High-level Features</a:t>
            </a:r>
          </a:p>
        </p:txBody>
      </p:sp>
      <p:sp>
        <p:nvSpPr>
          <p:cNvPr id="3" name="Slide Number Placeholder 2"/>
          <p:cNvSpPr>
            <a:spLocks noGrp="1"/>
          </p:cNvSpPr>
          <p:nvPr>
            <p:ph type="sldNum" sz="quarter" idx="12"/>
          </p:nvPr>
        </p:nvSpPr>
        <p:spPr/>
        <p:txBody>
          <a:bodyPr/>
          <a:lstStyle/>
          <a:p>
            <a:fld id="{EE2556C5-CE8C-6547-B838-EA80C61A4AF7}" type="slidenum">
              <a:rPr lang="en-US" smtClean="0"/>
              <a:pPr/>
              <a:t>12</a:t>
            </a:fld>
            <a:endParaRPr lang="en-US" dirty="0"/>
          </a:p>
        </p:txBody>
      </p:sp>
    </p:spTree>
    <p:extLst>
      <p:ext uri="{BB962C8B-B14F-4D97-AF65-F5344CB8AC3E}">
        <p14:creationId xmlns:p14="http://schemas.microsoft.com/office/powerpoint/2010/main" val="943801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13</a:t>
            </a:fld>
            <a:endParaRPr lang="en-US" dirty="0"/>
          </a:p>
        </p:txBody>
      </p:sp>
      <p:sp>
        <p:nvSpPr>
          <p:cNvPr id="4" name="Title 3"/>
          <p:cNvSpPr>
            <a:spLocks noGrp="1"/>
          </p:cNvSpPr>
          <p:nvPr>
            <p:ph type="title"/>
          </p:nvPr>
        </p:nvSpPr>
        <p:spPr/>
        <p:txBody>
          <a:bodyPr/>
          <a:lstStyle/>
          <a:p>
            <a:r>
              <a:rPr lang="en-US" dirty="0"/>
              <a:t>Intel</a:t>
            </a:r>
            <a:r>
              <a:rPr lang="en-US" baseline="30000" dirty="0"/>
              <a:t>®</a:t>
            </a:r>
            <a:r>
              <a:rPr lang="en-US" dirty="0"/>
              <a:t> VTune™ Amplifier </a:t>
            </a:r>
            <a:r>
              <a:rPr lang="en-US" dirty="0" smtClean="0"/>
              <a:t>for Systems</a:t>
            </a:r>
            <a:r>
              <a:rPr lang="en-US" dirty="0"/>
              <a:t/>
            </a:r>
            <a:br>
              <a:rPr lang="en-US" dirty="0"/>
            </a:br>
            <a:r>
              <a:rPr lang="en-US" sz="2400" dirty="0"/>
              <a:t>Feature Highlights</a:t>
            </a:r>
            <a:endParaRPr lang="en-US" dirty="0"/>
          </a:p>
        </p:txBody>
      </p:sp>
      <p:sp>
        <p:nvSpPr>
          <p:cNvPr id="5" name="Content Placeholder 3"/>
          <p:cNvSpPr>
            <a:spLocks noGrp="1"/>
          </p:cNvSpPr>
          <p:nvPr>
            <p:ph idx="1"/>
          </p:nvPr>
        </p:nvSpPr>
        <p:spPr>
          <a:xfrm>
            <a:off x="455613" y="1692640"/>
            <a:ext cx="8237537" cy="4946112"/>
          </a:xfrm>
        </p:spPr>
        <p:txBody>
          <a:bodyPr/>
          <a:lstStyle/>
          <a:p>
            <a:pPr>
              <a:spcBef>
                <a:spcPts val="600"/>
              </a:spcBef>
            </a:pPr>
            <a:r>
              <a:rPr lang="en-US" sz="1800" b="1" dirty="0" smtClean="0"/>
              <a:t>Basic Hot </a:t>
            </a:r>
            <a:r>
              <a:rPr lang="en-US" sz="1800" b="1" dirty="0"/>
              <a:t>Spot Analysis (Statistical Call Graph)</a:t>
            </a:r>
          </a:p>
          <a:p>
            <a:pPr lvl="1">
              <a:spcBef>
                <a:spcPts val="600"/>
              </a:spcBef>
            </a:pPr>
            <a:r>
              <a:rPr lang="en-US" sz="1600" dirty="0" smtClean="0"/>
              <a:t>Locates </a:t>
            </a:r>
            <a:r>
              <a:rPr lang="en-US" sz="1600" dirty="0"/>
              <a:t>the time consuming regions of your application</a:t>
            </a:r>
          </a:p>
          <a:p>
            <a:pPr lvl="1">
              <a:spcBef>
                <a:spcPts val="600"/>
              </a:spcBef>
            </a:pPr>
            <a:r>
              <a:rPr lang="en-US" sz="1600" dirty="0"/>
              <a:t>Provides associated call-stacks that let you know how you got to these time consuming regions</a:t>
            </a:r>
          </a:p>
          <a:p>
            <a:pPr lvl="1">
              <a:spcBef>
                <a:spcPts val="600"/>
              </a:spcBef>
            </a:pPr>
            <a:r>
              <a:rPr lang="en-US" sz="1600" dirty="0"/>
              <a:t>Call-tree built using these call stacks</a:t>
            </a:r>
            <a:endParaRPr lang="en-US" sz="1800" b="1" dirty="0" smtClean="0">
              <a:effectLst>
                <a:outerShdw blurRad="38100" dist="38100" dir="2700000" algn="tl">
                  <a:srgbClr val="000000">
                    <a:alpha val="43137"/>
                  </a:srgbClr>
                </a:outerShdw>
              </a:effectLst>
            </a:endParaRPr>
          </a:p>
          <a:p>
            <a:pPr>
              <a:spcBef>
                <a:spcPts val="600"/>
              </a:spcBef>
            </a:pPr>
            <a:r>
              <a:rPr lang="en-US" sz="1800" b="1" dirty="0"/>
              <a:t>Advanced Hotspot and architecture analysis</a:t>
            </a:r>
          </a:p>
          <a:p>
            <a:pPr lvl="1">
              <a:spcBef>
                <a:spcPts val="600"/>
              </a:spcBef>
            </a:pPr>
            <a:r>
              <a:rPr lang="en-US" sz="1600" dirty="0"/>
              <a:t>Based on Hardware Event-based Sampling (EBS)</a:t>
            </a:r>
          </a:p>
          <a:p>
            <a:pPr lvl="1">
              <a:spcBef>
                <a:spcPts val="600"/>
              </a:spcBef>
            </a:pPr>
            <a:r>
              <a:rPr lang="en-US" sz="1600" dirty="0" smtClean="0"/>
              <a:t>Pre-defined </a:t>
            </a:r>
            <a:r>
              <a:rPr lang="en-US" sz="1600" dirty="0"/>
              <a:t>tuning experiments</a:t>
            </a:r>
          </a:p>
          <a:p>
            <a:pPr>
              <a:spcBef>
                <a:spcPts val="600"/>
              </a:spcBef>
            </a:pPr>
            <a:r>
              <a:rPr lang="en-US" sz="1800" b="1" dirty="0" smtClean="0"/>
              <a:t>Thread Profiling</a:t>
            </a:r>
          </a:p>
          <a:p>
            <a:pPr lvl="1">
              <a:spcBef>
                <a:spcPts val="600"/>
              </a:spcBef>
            </a:pPr>
            <a:r>
              <a:rPr lang="en-US" sz="1600" dirty="0"/>
              <a:t>Visualize thread activity  and lock transitions in the timeline</a:t>
            </a:r>
          </a:p>
          <a:p>
            <a:pPr lvl="1">
              <a:spcBef>
                <a:spcPts val="600"/>
              </a:spcBef>
            </a:pPr>
            <a:r>
              <a:rPr lang="en-US" sz="1600" dirty="0"/>
              <a:t>Provides lock profiling capability</a:t>
            </a:r>
          </a:p>
          <a:p>
            <a:pPr lvl="1">
              <a:spcBef>
                <a:spcPts val="600"/>
              </a:spcBef>
            </a:pPr>
            <a:r>
              <a:rPr lang="en-US" sz="1600" dirty="0"/>
              <a:t>Shows CPU/Core utilization and concurrency </a:t>
            </a:r>
            <a:r>
              <a:rPr lang="en-US" sz="1600" dirty="0" smtClean="0"/>
              <a:t>information</a:t>
            </a:r>
            <a:endParaRPr lang="en-US" sz="1600" dirty="0"/>
          </a:p>
          <a:p>
            <a:pPr marL="0" lvl="1" indent="0">
              <a:spcBef>
                <a:spcPts val="600"/>
              </a:spcBef>
              <a:buNone/>
            </a:pPr>
            <a:r>
              <a:rPr lang="en-US" b="1" dirty="0">
                <a:solidFill>
                  <a:srgbClr val="0071C5"/>
                </a:solidFill>
              </a:rPr>
              <a:t>GPU Compute Performance Analysis</a:t>
            </a:r>
          </a:p>
          <a:p>
            <a:pPr lvl="1">
              <a:spcBef>
                <a:spcPts val="600"/>
              </a:spcBef>
            </a:pPr>
            <a:r>
              <a:rPr lang="en-US" sz="1600" dirty="0"/>
              <a:t>C</a:t>
            </a:r>
            <a:r>
              <a:rPr lang="en-US" sz="1600" dirty="0" smtClean="0"/>
              <a:t>ollect </a:t>
            </a:r>
            <a:r>
              <a:rPr lang="en-US" sz="1600" dirty="0"/>
              <a:t>GPU data for tuning OpenCL applications.  Correlate GPU and CPU </a:t>
            </a:r>
            <a:r>
              <a:rPr lang="en-US" sz="1600" dirty="0" smtClean="0"/>
              <a:t>activities</a:t>
            </a:r>
          </a:p>
        </p:txBody>
      </p:sp>
    </p:spTree>
    <p:extLst>
      <p:ext uri="{BB962C8B-B14F-4D97-AF65-F5344CB8AC3E}">
        <p14:creationId xmlns:p14="http://schemas.microsoft.com/office/powerpoint/2010/main" val="5562302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14</a:t>
            </a:fld>
            <a:endParaRPr lang="en-US" dirty="0"/>
          </a:p>
        </p:txBody>
      </p:sp>
      <p:sp>
        <p:nvSpPr>
          <p:cNvPr id="4" name="Title 3"/>
          <p:cNvSpPr>
            <a:spLocks noGrp="1"/>
          </p:cNvSpPr>
          <p:nvPr>
            <p:ph type="title"/>
          </p:nvPr>
        </p:nvSpPr>
        <p:spPr/>
        <p:txBody>
          <a:bodyPr/>
          <a:lstStyle/>
          <a:p>
            <a:r>
              <a:rPr lang="en-US" dirty="0"/>
              <a:t>Intel</a:t>
            </a:r>
            <a:r>
              <a:rPr lang="en-US" baseline="30000" dirty="0"/>
              <a:t>®</a:t>
            </a:r>
            <a:r>
              <a:rPr lang="en-US" dirty="0"/>
              <a:t> VTune™ Amplifier </a:t>
            </a:r>
            <a:r>
              <a:rPr lang="en-US" dirty="0" smtClean="0"/>
              <a:t>for Systems</a:t>
            </a:r>
            <a:r>
              <a:rPr lang="en-US" dirty="0"/>
              <a:t/>
            </a:r>
            <a:br>
              <a:rPr lang="en-US" dirty="0"/>
            </a:br>
            <a:r>
              <a:rPr lang="en-US" sz="2400" dirty="0"/>
              <a:t>Feature Highlights</a:t>
            </a:r>
            <a:endParaRPr lang="en-US" dirty="0"/>
          </a:p>
        </p:txBody>
      </p:sp>
      <p:sp>
        <p:nvSpPr>
          <p:cNvPr id="5" name="Content Placeholder 2"/>
          <p:cNvSpPr>
            <a:spLocks noGrp="1"/>
          </p:cNvSpPr>
          <p:nvPr>
            <p:ph idx="1"/>
          </p:nvPr>
        </p:nvSpPr>
        <p:spPr>
          <a:xfrm>
            <a:off x="455613" y="1585277"/>
            <a:ext cx="8237537" cy="4767262"/>
          </a:xfrm>
        </p:spPr>
        <p:txBody>
          <a:bodyPr/>
          <a:lstStyle/>
          <a:p>
            <a:pPr>
              <a:spcBef>
                <a:spcPts val="600"/>
              </a:spcBef>
            </a:pPr>
            <a:r>
              <a:rPr lang="en-US" sz="1800" b="1" dirty="0"/>
              <a:t>Attach to running processes</a:t>
            </a:r>
            <a:endParaRPr lang="en-US" sz="1800" b="1" dirty="0" smtClean="0"/>
          </a:p>
          <a:p>
            <a:pPr lvl="1">
              <a:spcBef>
                <a:spcPts val="600"/>
              </a:spcBef>
            </a:pPr>
            <a:r>
              <a:rPr lang="en-US" sz="1600" dirty="0"/>
              <a:t>Hotspot and Concurrency analysis modes can attach to  running processes</a:t>
            </a:r>
            <a:endParaRPr lang="en-US" sz="1600" dirty="0" smtClean="0"/>
          </a:p>
          <a:p>
            <a:pPr marL="0" lvl="1" indent="0">
              <a:spcBef>
                <a:spcPts val="600"/>
              </a:spcBef>
              <a:buNone/>
            </a:pPr>
            <a:r>
              <a:rPr lang="en-US" b="1" dirty="0">
                <a:solidFill>
                  <a:srgbClr val="0071C5"/>
                </a:solidFill>
              </a:rPr>
              <a:t>System wide data collection</a:t>
            </a:r>
          </a:p>
          <a:p>
            <a:pPr lvl="1">
              <a:spcBef>
                <a:spcPts val="600"/>
              </a:spcBef>
            </a:pPr>
            <a:r>
              <a:rPr lang="en-US" sz="1600" dirty="0"/>
              <a:t>EBS modes allows system wide data collection and the tool provides the ability to filter this </a:t>
            </a:r>
            <a:r>
              <a:rPr lang="en-US" sz="1600" dirty="0" smtClean="0"/>
              <a:t>data</a:t>
            </a:r>
          </a:p>
          <a:p>
            <a:pPr>
              <a:spcBef>
                <a:spcPts val="600"/>
              </a:spcBef>
            </a:pPr>
            <a:r>
              <a:rPr lang="en-US" sz="1800" b="1" dirty="0" smtClean="0"/>
              <a:t>GUI </a:t>
            </a:r>
          </a:p>
          <a:p>
            <a:pPr lvl="1">
              <a:spcBef>
                <a:spcPts val="600"/>
              </a:spcBef>
            </a:pPr>
            <a:r>
              <a:rPr lang="en-US" sz="1600" dirty="0"/>
              <a:t>Standalone GUI available on Windows* and Linux</a:t>
            </a:r>
          </a:p>
          <a:p>
            <a:pPr lvl="1">
              <a:spcBef>
                <a:spcPts val="600"/>
              </a:spcBef>
            </a:pPr>
            <a:r>
              <a:rPr lang="en-US" sz="1600" dirty="0"/>
              <a:t>Microsoft* Visual Studio integration</a:t>
            </a:r>
          </a:p>
          <a:p>
            <a:pPr>
              <a:spcBef>
                <a:spcPts val="600"/>
              </a:spcBef>
            </a:pPr>
            <a:r>
              <a:rPr lang="en-US" sz="1800" b="1" dirty="0" smtClean="0"/>
              <a:t>Command Line</a:t>
            </a:r>
          </a:p>
          <a:p>
            <a:pPr lvl="1">
              <a:spcBef>
                <a:spcPts val="600"/>
              </a:spcBef>
            </a:pPr>
            <a:r>
              <a:rPr lang="en-US" sz="1600" dirty="0"/>
              <a:t>Comprehensive support for regression analysis and remote collection</a:t>
            </a:r>
            <a:endParaRPr lang="en-US" sz="1600" dirty="0" smtClean="0"/>
          </a:p>
          <a:p>
            <a:pPr>
              <a:spcBef>
                <a:spcPts val="600"/>
              </a:spcBef>
            </a:pPr>
            <a:r>
              <a:rPr lang="en-US" sz="1800" b="1" dirty="0"/>
              <a:t>Platform &amp; application support</a:t>
            </a:r>
            <a:endParaRPr lang="en-US" sz="1800" b="1" dirty="0" smtClean="0"/>
          </a:p>
          <a:p>
            <a:pPr lvl="1">
              <a:spcBef>
                <a:spcPts val="600"/>
              </a:spcBef>
            </a:pPr>
            <a:r>
              <a:rPr lang="en-US" sz="1600" dirty="0" smtClean="0"/>
              <a:t>Windows</a:t>
            </a:r>
            <a:r>
              <a:rPr lang="en-US" sz="1600" baseline="30000" dirty="0" smtClean="0"/>
              <a:t>*</a:t>
            </a:r>
            <a:r>
              <a:rPr lang="en-US" sz="1600" dirty="0" smtClean="0"/>
              <a:t> and Linux (Android, </a:t>
            </a:r>
            <a:r>
              <a:rPr lang="en-US" sz="1600" dirty="0" err="1" smtClean="0"/>
              <a:t>Tizen</a:t>
            </a:r>
            <a:r>
              <a:rPr lang="en-US" sz="1600" dirty="0" smtClean="0"/>
              <a:t>, </a:t>
            </a:r>
            <a:r>
              <a:rPr lang="en-US" sz="1600" dirty="0" err="1" smtClean="0"/>
              <a:t>Yocto</a:t>
            </a:r>
            <a:r>
              <a:rPr lang="en-US" sz="1600" dirty="0" smtClean="0"/>
              <a:t> – in the ISS)</a:t>
            </a:r>
          </a:p>
          <a:p>
            <a:pPr lvl="1">
              <a:spcBef>
                <a:spcPts val="600"/>
              </a:spcBef>
            </a:pPr>
            <a:r>
              <a:rPr lang="en-US" sz="1600" dirty="0" smtClean="0"/>
              <a:t>Microsoft</a:t>
            </a:r>
            <a:r>
              <a:rPr lang="en-US" sz="1600" baseline="30000" dirty="0" smtClean="0"/>
              <a:t>*</a:t>
            </a:r>
            <a:r>
              <a:rPr lang="en-US" sz="1600" dirty="0" smtClean="0"/>
              <a:t> .NET/C# applications</a:t>
            </a:r>
          </a:p>
          <a:p>
            <a:pPr lvl="1">
              <a:spcBef>
                <a:spcPts val="600"/>
              </a:spcBef>
            </a:pPr>
            <a:r>
              <a:rPr lang="en-US" sz="1600" dirty="0" smtClean="0"/>
              <a:t>Java</a:t>
            </a:r>
            <a:r>
              <a:rPr lang="en-US" sz="1600" baseline="30000" dirty="0" smtClean="0"/>
              <a:t>*</a:t>
            </a:r>
            <a:r>
              <a:rPr lang="en-US" sz="1600" dirty="0" smtClean="0"/>
              <a:t> and mixed applications</a:t>
            </a:r>
          </a:p>
          <a:p>
            <a:pPr lvl="1">
              <a:spcBef>
                <a:spcPts val="600"/>
              </a:spcBef>
            </a:pPr>
            <a:r>
              <a:rPr lang="en-US" sz="1600" dirty="0" smtClean="0"/>
              <a:t>Fortran </a:t>
            </a:r>
            <a:r>
              <a:rPr lang="en-US" sz="1600" dirty="0"/>
              <a:t>applications</a:t>
            </a:r>
            <a:endParaRPr lang="en-US" sz="1600" dirty="0" smtClean="0"/>
          </a:p>
        </p:txBody>
      </p:sp>
    </p:spTree>
    <p:extLst>
      <p:ext uri="{BB962C8B-B14F-4D97-AF65-F5344CB8AC3E}">
        <p14:creationId xmlns:p14="http://schemas.microsoft.com/office/powerpoint/2010/main" val="2416452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15</a:t>
            </a:fld>
            <a:endParaRPr lang="en-US" dirty="0"/>
          </a:p>
        </p:txBody>
      </p:sp>
      <p:sp>
        <p:nvSpPr>
          <p:cNvPr id="4" name="Title 3"/>
          <p:cNvSpPr>
            <a:spLocks noGrp="1"/>
          </p:cNvSpPr>
          <p:nvPr>
            <p:ph type="title"/>
          </p:nvPr>
        </p:nvSpPr>
        <p:spPr/>
        <p:txBody>
          <a:bodyPr/>
          <a:lstStyle/>
          <a:p>
            <a:r>
              <a:rPr lang="en-US" dirty="0"/>
              <a:t>Intel</a:t>
            </a:r>
            <a:r>
              <a:rPr lang="en-US" baseline="30000" dirty="0"/>
              <a:t>®</a:t>
            </a:r>
            <a:r>
              <a:rPr lang="en-US" dirty="0"/>
              <a:t> VTune™ Amplifier </a:t>
            </a:r>
            <a:r>
              <a:rPr lang="en-US" altLang="zh-CN" dirty="0"/>
              <a:t>for Systems</a:t>
            </a:r>
            <a:r>
              <a:rPr lang="en-US" dirty="0"/>
              <a:t/>
            </a:r>
            <a:br>
              <a:rPr lang="en-US" dirty="0"/>
            </a:br>
            <a:r>
              <a:rPr lang="en-US" sz="2400" dirty="0"/>
              <a:t>Feature Highlights</a:t>
            </a:r>
            <a:endParaRPr lang="en-US" dirty="0"/>
          </a:p>
        </p:txBody>
      </p:sp>
      <p:sp>
        <p:nvSpPr>
          <p:cNvPr id="5" name="Content Placeholder 2"/>
          <p:cNvSpPr>
            <a:spLocks noGrp="1"/>
          </p:cNvSpPr>
          <p:nvPr>
            <p:ph idx="1"/>
          </p:nvPr>
        </p:nvSpPr>
        <p:spPr>
          <a:xfrm>
            <a:off x="455613" y="1688928"/>
            <a:ext cx="8237537" cy="4767262"/>
          </a:xfrm>
        </p:spPr>
        <p:txBody>
          <a:bodyPr/>
          <a:lstStyle/>
          <a:p>
            <a:pPr>
              <a:spcBef>
                <a:spcPts val="600"/>
              </a:spcBef>
            </a:pPr>
            <a:r>
              <a:rPr lang="en-US" sz="1800" b="1" dirty="0" smtClean="0"/>
              <a:t>Event multiplexing</a:t>
            </a:r>
          </a:p>
          <a:p>
            <a:pPr lvl="1">
              <a:spcBef>
                <a:spcPts val="600"/>
              </a:spcBef>
            </a:pPr>
            <a:r>
              <a:rPr lang="en-US" sz="1600" dirty="0" smtClean="0"/>
              <a:t>Gather more information with each profiling run</a:t>
            </a:r>
          </a:p>
          <a:p>
            <a:pPr>
              <a:spcBef>
                <a:spcPts val="600"/>
              </a:spcBef>
            </a:pPr>
            <a:r>
              <a:rPr lang="en-US" sz="1800" b="1" dirty="0"/>
              <a:t>Timeline correlation of thread and event data</a:t>
            </a:r>
            <a:endParaRPr lang="en-US" sz="1800" b="1" dirty="0" smtClean="0"/>
          </a:p>
          <a:p>
            <a:pPr lvl="1">
              <a:spcBef>
                <a:spcPts val="600"/>
              </a:spcBef>
            </a:pPr>
            <a:r>
              <a:rPr lang="en-US" sz="1600" dirty="0"/>
              <a:t>Populates thread active time with event data collected for that thread</a:t>
            </a:r>
          </a:p>
          <a:p>
            <a:pPr lvl="1">
              <a:spcBef>
                <a:spcPts val="600"/>
              </a:spcBef>
            </a:pPr>
            <a:r>
              <a:rPr lang="en-US" sz="1600" dirty="0"/>
              <a:t>Ability to filter regions on the </a:t>
            </a:r>
            <a:r>
              <a:rPr lang="en-US" sz="1600" dirty="0" smtClean="0"/>
              <a:t>timeline</a:t>
            </a:r>
          </a:p>
          <a:p>
            <a:pPr>
              <a:spcBef>
                <a:spcPts val="600"/>
              </a:spcBef>
            </a:pPr>
            <a:r>
              <a:rPr lang="en-US" sz="1800" b="1" dirty="0" smtClean="0"/>
              <a:t>Advanced Source / Assembler View</a:t>
            </a:r>
          </a:p>
          <a:p>
            <a:pPr lvl="1">
              <a:spcBef>
                <a:spcPts val="600"/>
              </a:spcBef>
            </a:pPr>
            <a:r>
              <a:rPr lang="en-US" sz="1600" dirty="0" smtClean="0"/>
              <a:t>See event data graphed on the source / assembler</a:t>
            </a:r>
          </a:p>
          <a:p>
            <a:pPr lvl="1">
              <a:spcBef>
                <a:spcPts val="600"/>
              </a:spcBef>
            </a:pPr>
            <a:r>
              <a:rPr lang="en-US" sz="1600" dirty="0" smtClean="0"/>
              <a:t>View and analyze assembly as basic blocks</a:t>
            </a:r>
          </a:p>
          <a:p>
            <a:pPr lvl="1">
              <a:spcBef>
                <a:spcPts val="600"/>
              </a:spcBef>
            </a:pPr>
            <a:r>
              <a:rPr lang="en-US" sz="1600" dirty="0"/>
              <a:t>Review the quality of </a:t>
            </a:r>
            <a:r>
              <a:rPr lang="en-US" sz="1600" dirty="0" err="1"/>
              <a:t>vectorization</a:t>
            </a:r>
            <a:r>
              <a:rPr lang="en-US" sz="1600" dirty="0"/>
              <a:t> in the assembly code display of your hot spot</a:t>
            </a:r>
            <a:endParaRPr lang="en-US" sz="1600" dirty="0" smtClean="0"/>
          </a:p>
          <a:p>
            <a:pPr marL="0" lvl="1" indent="0">
              <a:spcBef>
                <a:spcPts val="600"/>
              </a:spcBef>
              <a:buNone/>
            </a:pPr>
            <a:r>
              <a:rPr lang="en-US" b="1" dirty="0">
                <a:solidFill>
                  <a:srgbClr val="0071C5"/>
                </a:solidFill>
              </a:rPr>
              <a:t>Provides pre-defined tuning experiments</a:t>
            </a:r>
          </a:p>
          <a:p>
            <a:pPr lvl="1">
              <a:spcBef>
                <a:spcPts val="600"/>
              </a:spcBef>
            </a:pPr>
            <a:r>
              <a:rPr lang="en-US" sz="1600" dirty="0" smtClean="0"/>
              <a:t>Predefined profiles for quick analysis configuration</a:t>
            </a:r>
          </a:p>
          <a:p>
            <a:pPr lvl="1">
              <a:spcBef>
                <a:spcPts val="600"/>
              </a:spcBef>
            </a:pPr>
            <a:r>
              <a:rPr lang="en-US" sz="1600" dirty="0" smtClean="0"/>
              <a:t>A </a:t>
            </a:r>
            <a:r>
              <a:rPr lang="en-US" sz="1600" dirty="0"/>
              <a:t>user profile can be created on a </a:t>
            </a:r>
            <a:r>
              <a:rPr lang="en-US" sz="1600" dirty="0" smtClean="0"/>
              <a:t>basis of a predefined </a:t>
            </a:r>
            <a:r>
              <a:rPr lang="en-US" sz="1600" dirty="0"/>
              <a:t>profile</a:t>
            </a:r>
          </a:p>
          <a:p>
            <a:pPr marL="0" lvl="1" indent="0">
              <a:spcBef>
                <a:spcPts val="600"/>
              </a:spcBef>
              <a:buNone/>
            </a:pPr>
            <a:r>
              <a:rPr lang="en-US" b="1" dirty="0">
                <a:solidFill>
                  <a:srgbClr val="0071C5"/>
                </a:solidFill>
              </a:rPr>
              <a:t>User API</a:t>
            </a:r>
          </a:p>
          <a:p>
            <a:pPr lvl="1">
              <a:spcBef>
                <a:spcPts val="600"/>
              </a:spcBef>
            </a:pPr>
            <a:r>
              <a:rPr lang="en-US" sz="1600" dirty="0"/>
              <a:t>Rich set of user API for </a:t>
            </a:r>
            <a:r>
              <a:rPr lang="en-US" sz="1600" dirty="0" smtClean="0"/>
              <a:t>collection control, events highlighting, code instrumentation, and visualization enhancing.</a:t>
            </a:r>
            <a:endParaRPr lang="en-US" sz="1600" dirty="0"/>
          </a:p>
        </p:txBody>
      </p:sp>
    </p:spTree>
    <p:extLst>
      <p:ext uri="{BB962C8B-B14F-4D97-AF65-F5344CB8AC3E}">
        <p14:creationId xmlns:p14="http://schemas.microsoft.com/office/powerpoint/2010/main" val="3617864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r"/>
            <a:r>
              <a:rPr lang="en-US" dirty="0"/>
              <a:t>Data Collectors and Analysis Types</a:t>
            </a:r>
          </a:p>
        </p:txBody>
      </p:sp>
      <p:sp>
        <p:nvSpPr>
          <p:cNvPr id="3" name="Slide Number Placeholder 2"/>
          <p:cNvSpPr>
            <a:spLocks noGrp="1"/>
          </p:cNvSpPr>
          <p:nvPr>
            <p:ph type="sldNum" sz="quarter" idx="12"/>
          </p:nvPr>
        </p:nvSpPr>
        <p:spPr/>
        <p:txBody>
          <a:bodyPr/>
          <a:lstStyle/>
          <a:p>
            <a:fld id="{EE2556C5-CE8C-6547-B838-EA80C61A4AF7}" type="slidenum">
              <a:rPr lang="en-US" smtClean="0"/>
              <a:pPr/>
              <a:t>16</a:t>
            </a:fld>
            <a:endParaRPr lang="en-US" dirty="0"/>
          </a:p>
        </p:txBody>
      </p:sp>
    </p:spTree>
    <p:extLst>
      <p:ext uri="{BB962C8B-B14F-4D97-AF65-F5344CB8AC3E}">
        <p14:creationId xmlns:p14="http://schemas.microsoft.com/office/powerpoint/2010/main" val="994968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17</a:t>
            </a:fld>
            <a:endParaRPr lang="en-US" dirty="0"/>
          </a:p>
        </p:txBody>
      </p:sp>
      <p:sp>
        <p:nvSpPr>
          <p:cNvPr id="4" name="Title 3"/>
          <p:cNvSpPr>
            <a:spLocks noGrp="1"/>
          </p:cNvSpPr>
          <p:nvPr>
            <p:ph type="title"/>
          </p:nvPr>
        </p:nvSpPr>
        <p:spPr/>
        <p:txBody>
          <a:bodyPr/>
          <a:lstStyle/>
          <a:p>
            <a:r>
              <a:rPr lang="en-US" dirty="0"/>
              <a:t>Intel</a:t>
            </a:r>
            <a:r>
              <a:rPr lang="en-US" baseline="30000" dirty="0"/>
              <a:t>®</a:t>
            </a:r>
            <a:r>
              <a:rPr lang="en-US" dirty="0"/>
              <a:t> VTune™ Amplifier </a:t>
            </a:r>
            <a:r>
              <a:rPr lang="en-US" altLang="zh-CN" dirty="0"/>
              <a:t>for Systems</a:t>
            </a:r>
            <a:r>
              <a:rPr lang="en-US" dirty="0"/>
              <a:t/>
            </a:r>
            <a:br>
              <a:rPr lang="en-US" dirty="0"/>
            </a:br>
            <a:r>
              <a:rPr lang="en-US" sz="2400" dirty="0"/>
              <a:t>Analysis Types (based on technology)</a:t>
            </a:r>
          </a:p>
        </p:txBody>
      </p:sp>
      <p:graphicFrame>
        <p:nvGraphicFramePr>
          <p:cNvPr id="5" name="Table 4"/>
          <p:cNvGraphicFramePr>
            <a:graphicFrameLocks noGrp="1"/>
          </p:cNvGraphicFramePr>
          <p:nvPr>
            <p:extLst>
              <p:ext uri="{D42A27DB-BD31-4B8C-83A1-F6EECF244321}">
                <p14:modId xmlns:p14="http://schemas.microsoft.com/office/powerpoint/2010/main" val="587113251"/>
              </p:ext>
            </p:extLst>
          </p:nvPr>
        </p:nvGraphicFramePr>
        <p:xfrm>
          <a:off x="274320" y="1839740"/>
          <a:ext cx="8595360" cy="3230880"/>
        </p:xfrm>
        <a:graphic>
          <a:graphicData uri="http://schemas.openxmlformats.org/drawingml/2006/table">
            <a:tbl>
              <a:tblPr firstRow="1" firstCol="1" bandRow="1">
                <a:tableStyleId>{72833802-FEF1-4C79-8D5D-14CF1EAF98D9}</a:tableStyleId>
              </a:tblPr>
              <a:tblGrid>
                <a:gridCol w="4297680"/>
                <a:gridCol w="4297680"/>
              </a:tblGrid>
              <a:tr h="457200">
                <a:tc>
                  <a:txBody>
                    <a:bodyPr/>
                    <a:lstStyle/>
                    <a:p>
                      <a:pPr marL="0" marR="0" algn="ctr">
                        <a:lnSpc>
                          <a:spcPct val="100000"/>
                        </a:lnSpc>
                        <a:spcBef>
                          <a:spcPts val="0"/>
                        </a:spcBef>
                        <a:spcAft>
                          <a:spcPts val="0"/>
                        </a:spcAft>
                      </a:pPr>
                      <a:r>
                        <a:rPr lang="en-US" sz="1800" dirty="0" smtClean="0">
                          <a:effectLst/>
                        </a:rPr>
                        <a:t>Software Collector</a:t>
                      </a:r>
                    </a:p>
                    <a:p>
                      <a:pPr marL="0" marR="0" algn="ctr">
                        <a:lnSpc>
                          <a:spcPct val="100000"/>
                        </a:lnSpc>
                        <a:spcBef>
                          <a:spcPts val="0"/>
                        </a:spcBef>
                        <a:spcAft>
                          <a:spcPts val="0"/>
                        </a:spcAft>
                      </a:pPr>
                      <a:r>
                        <a:rPr lang="en-US" sz="1400" b="0" dirty="0" smtClean="0">
                          <a:effectLst/>
                        </a:rPr>
                        <a:t>Any x86 processor, an</a:t>
                      </a:r>
                      <a:r>
                        <a:rPr lang="en-US" sz="1400" b="0" baseline="0" dirty="0" smtClean="0">
                          <a:effectLst/>
                        </a:rPr>
                        <a:t>y virtual</a:t>
                      </a:r>
                      <a:r>
                        <a:rPr lang="en-US" sz="1400" b="0" dirty="0" smtClean="0">
                          <a:effectLst/>
                        </a:rPr>
                        <a:t>, no driver</a:t>
                      </a: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marL="0" marR="0" algn="ctr">
                        <a:lnSpc>
                          <a:spcPct val="100000"/>
                        </a:lnSpc>
                        <a:spcBef>
                          <a:spcPts val="0"/>
                        </a:spcBef>
                        <a:spcAft>
                          <a:spcPts val="0"/>
                        </a:spcAft>
                      </a:pPr>
                      <a:r>
                        <a:rPr lang="en-US" sz="1800" dirty="0" smtClean="0">
                          <a:effectLst/>
                        </a:rPr>
                        <a:t>Hardware Collector</a:t>
                      </a:r>
                    </a:p>
                    <a:p>
                      <a:pPr marL="0" marR="0" algn="ctr">
                        <a:lnSpc>
                          <a:spcPct val="100000"/>
                        </a:lnSpc>
                        <a:spcBef>
                          <a:spcPts val="0"/>
                        </a:spcBef>
                        <a:spcAft>
                          <a:spcPts val="0"/>
                        </a:spcAft>
                      </a:pPr>
                      <a:r>
                        <a:rPr lang="en-US" sz="1400" b="0" dirty="0" smtClean="0">
                          <a:effectLst/>
                        </a:rPr>
                        <a:t>Higher res., lower overhead,</a:t>
                      </a:r>
                      <a:r>
                        <a:rPr lang="en-US" sz="1400" b="0" baseline="0" dirty="0" smtClean="0">
                          <a:effectLst/>
                        </a:rPr>
                        <a:t> system wide</a:t>
                      </a:r>
                      <a:endParaRPr lang="en-US" sz="1400" b="0" dirty="0" smtClean="0">
                        <a:effectLst/>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r>
              <a:tr h="0">
                <a:tc>
                  <a:txBody>
                    <a:bodyPr/>
                    <a:lstStyle/>
                    <a:p>
                      <a:r>
                        <a:rPr lang="en-US" sz="1800" kern="1200" baseline="0" dirty="0" smtClean="0">
                          <a:solidFill>
                            <a:schemeClr val="tx2"/>
                          </a:solidFill>
                          <a:latin typeface="+mn-lt"/>
                          <a:ea typeface="+mn-ea"/>
                          <a:cs typeface="Intel Clear" panose="020B0604020203020204" pitchFamily="34" charset="0"/>
                        </a:rPr>
                        <a:t>Basic Hotspots</a:t>
                      </a:r>
                    </a:p>
                    <a:p>
                      <a:r>
                        <a:rPr lang="en-US" sz="1800" b="0" kern="1200" dirty="0" smtClean="0">
                          <a:solidFill>
                            <a:srgbClr val="0071C5"/>
                          </a:solidFill>
                          <a:latin typeface="+mn-lt"/>
                          <a:ea typeface="+mn-ea"/>
                          <a:cs typeface="Intel Clear" panose="020B0604020203020204" pitchFamily="34" charset="0"/>
                        </a:rPr>
                        <a:t>Which functions use the most time?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800" b="1" kern="1200" baseline="0" dirty="0" smtClean="0">
                          <a:solidFill>
                            <a:schemeClr val="tx2"/>
                          </a:solidFill>
                          <a:latin typeface="+mn-lt"/>
                          <a:ea typeface="+mn-ea"/>
                          <a:cs typeface="Intel Clear" panose="020B0604020203020204" pitchFamily="34" charset="0"/>
                        </a:rPr>
                        <a:t>Advanced Hotspots</a:t>
                      </a:r>
                      <a:br>
                        <a:rPr lang="en-US" sz="1800" b="1" kern="1200" baseline="0" dirty="0" smtClean="0">
                          <a:solidFill>
                            <a:schemeClr val="tx2"/>
                          </a:solidFill>
                          <a:latin typeface="+mn-lt"/>
                          <a:ea typeface="+mn-ea"/>
                          <a:cs typeface="Intel Clear" panose="020B0604020203020204" pitchFamily="34" charset="0"/>
                        </a:rPr>
                      </a:br>
                      <a:r>
                        <a:rPr lang="en-US" sz="1800" b="0" kern="1200" dirty="0" smtClean="0">
                          <a:solidFill>
                            <a:srgbClr val="0071C5"/>
                          </a:solidFill>
                          <a:latin typeface="+mn-lt"/>
                          <a:ea typeface="+mn-ea"/>
                          <a:cs typeface="Intel Clear" panose="020B0604020203020204" pitchFamily="34" charset="0"/>
                        </a:rPr>
                        <a:t>Which functions use the most time?</a:t>
                      </a:r>
                    </a:p>
                    <a:p>
                      <a:r>
                        <a:rPr lang="en-US" sz="1800" b="0" kern="1200" dirty="0" smtClean="0">
                          <a:solidFill>
                            <a:srgbClr val="0071C5"/>
                          </a:solidFill>
                          <a:latin typeface="+mn-lt"/>
                          <a:ea typeface="+mn-ea"/>
                          <a:cs typeface="Intel Clear" panose="020B0604020203020204" pitchFamily="34" charset="0"/>
                        </a:rPr>
                        <a:t>Where to inline? – Statistical call counts</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0">
                <a:tc>
                  <a:txBody>
                    <a:bodyPr/>
                    <a:lstStyle/>
                    <a:p>
                      <a:pPr marL="0" algn="l" defTabSz="457200" rtl="0" eaLnBrk="1" latinLnBrk="0" hangingPunct="1"/>
                      <a:r>
                        <a:rPr lang="en-US" sz="1800" b="1" kern="1200" baseline="0" dirty="0" smtClean="0">
                          <a:solidFill>
                            <a:schemeClr val="tx2"/>
                          </a:solidFill>
                          <a:latin typeface="+mn-lt"/>
                          <a:ea typeface="+mn-ea"/>
                          <a:cs typeface="Intel Clear" panose="020B0604020203020204" pitchFamily="34" charset="0"/>
                        </a:rPr>
                        <a:t>Concurrency</a:t>
                      </a:r>
                    </a:p>
                    <a:p>
                      <a:r>
                        <a:rPr lang="en-US" sz="1800" b="0" kern="1200" dirty="0" smtClean="0">
                          <a:solidFill>
                            <a:srgbClr val="0071C5"/>
                          </a:solidFill>
                          <a:latin typeface="+mn-lt"/>
                          <a:ea typeface="+mn-ea"/>
                          <a:cs typeface="Intel Clear" panose="020B0604020203020204" pitchFamily="34" charset="0"/>
                        </a:rPr>
                        <a:t>Tune parallelism.</a:t>
                      </a:r>
                      <a:br>
                        <a:rPr lang="en-US" sz="1800" b="0" kern="1200" dirty="0" smtClean="0">
                          <a:solidFill>
                            <a:srgbClr val="0071C5"/>
                          </a:solidFill>
                          <a:latin typeface="+mn-lt"/>
                          <a:ea typeface="+mn-ea"/>
                          <a:cs typeface="Intel Clear" panose="020B0604020203020204" pitchFamily="34" charset="0"/>
                        </a:rPr>
                      </a:br>
                      <a:r>
                        <a:rPr lang="en-US" sz="1800" b="0" kern="1200" dirty="0" smtClean="0">
                          <a:solidFill>
                            <a:srgbClr val="0071C5"/>
                          </a:solidFill>
                          <a:latin typeface="+mn-lt"/>
                          <a:ea typeface="+mn-ea"/>
                          <a:cs typeface="Intel Clear" panose="020B0604020203020204" pitchFamily="34" charset="0"/>
                        </a:rPr>
                        <a:t>Colors show number of cores used.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800" b="1" kern="1200" baseline="0" dirty="0" smtClean="0">
                          <a:solidFill>
                            <a:schemeClr val="tx2"/>
                          </a:solidFill>
                          <a:latin typeface="+mn-lt"/>
                          <a:ea typeface="+mn-ea"/>
                          <a:cs typeface="Intel Clear" panose="020B0604020203020204" pitchFamily="34" charset="0"/>
                        </a:rPr>
                        <a:t>General Exploration</a:t>
                      </a:r>
                    </a:p>
                    <a:p>
                      <a:r>
                        <a:rPr lang="en-US" sz="1800" b="0" kern="1200" dirty="0" smtClean="0">
                          <a:solidFill>
                            <a:srgbClr val="0071C5"/>
                          </a:solidFill>
                          <a:latin typeface="+mn-lt"/>
                          <a:ea typeface="+mn-ea"/>
                          <a:cs typeface="Intel Clear" panose="020B0604020203020204" pitchFamily="34" charset="0"/>
                        </a:rPr>
                        <a:t>Where is the biggest opportunity?</a:t>
                      </a:r>
                    </a:p>
                    <a:p>
                      <a:r>
                        <a:rPr lang="en-US" sz="1800" b="0" kern="1200" dirty="0" smtClean="0">
                          <a:solidFill>
                            <a:srgbClr val="0071C5"/>
                          </a:solidFill>
                          <a:latin typeface="+mn-lt"/>
                          <a:ea typeface="+mn-ea"/>
                          <a:cs typeface="Intel Clear" panose="020B0604020203020204" pitchFamily="34" charset="0"/>
                        </a:rPr>
                        <a:t>Cache misses?  Branch mispredictions?</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0">
                <a:tc>
                  <a:txBody>
                    <a:bodyPr/>
                    <a:lstStyle/>
                    <a:p>
                      <a:pPr marL="0" algn="l" defTabSz="457200" rtl="0" eaLnBrk="1" latinLnBrk="0" hangingPunct="1"/>
                      <a:r>
                        <a:rPr lang="en-US" sz="1800" b="1" kern="1200" baseline="0" dirty="0" smtClean="0">
                          <a:solidFill>
                            <a:schemeClr val="tx2"/>
                          </a:solidFill>
                          <a:latin typeface="+mn-lt"/>
                          <a:ea typeface="+mn-ea"/>
                          <a:cs typeface="Intel Clear" panose="020B0604020203020204" pitchFamily="34" charset="0"/>
                        </a:rPr>
                        <a:t>Locks and Waits</a:t>
                      </a:r>
                    </a:p>
                    <a:p>
                      <a:r>
                        <a:rPr lang="en-US" sz="1800" b="0" kern="1200" dirty="0" smtClean="0">
                          <a:solidFill>
                            <a:srgbClr val="0071C5"/>
                          </a:solidFill>
                          <a:latin typeface="+mn-lt"/>
                          <a:ea typeface="+mn-ea"/>
                          <a:cs typeface="Intel Clear" panose="020B0604020203020204" pitchFamily="34" charset="0"/>
                        </a:rPr>
                        <a:t>Tune the #1 cause of slow threaded performance – waiting with idle cores.</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l" defTabSz="457200" rtl="0" eaLnBrk="1" latinLnBrk="0" hangingPunct="1"/>
                      <a:r>
                        <a:rPr lang="en-US" sz="1800" b="1" kern="1200" baseline="0" dirty="0" smtClean="0">
                          <a:solidFill>
                            <a:schemeClr val="tx2"/>
                          </a:solidFill>
                          <a:latin typeface="+mn-lt"/>
                          <a:ea typeface="+mn-ea"/>
                          <a:cs typeface="Intel Clear" panose="020B0604020203020204" pitchFamily="34" charset="0"/>
                        </a:rPr>
                        <a:t>Advanced Analysis </a:t>
                      </a:r>
                    </a:p>
                    <a:p>
                      <a:r>
                        <a:rPr lang="en-US" sz="1800" b="0" kern="1200" dirty="0" smtClean="0">
                          <a:solidFill>
                            <a:srgbClr val="0071C5"/>
                          </a:solidFill>
                          <a:latin typeface="+mn-lt"/>
                          <a:ea typeface="+mn-ea"/>
                          <a:cs typeface="Intel Clear" panose="020B0604020203020204" pitchFamily="34" charset="0"/>
                        </a:rPr>
                        <a:t>Dig deep to tune bandwidth, cache misses, access contention, etc.</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5921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18</a:t>
            </a:fld>
            <a:endParaRPr lang="en-US" dirty="0"/>
          </a:p>
        </p:txBody>
      </p:sp>
      <p:sp>
        <p:nvSpPr>
          <p:cNvPr id="4" name="Title 3"/>
          <p:cNvSpPr>
            <a:spLocks noGrp="1"/>
          </p:cNvSpPr>
          <p:nvPr>
            <p:ph type="title"/>
          </p:nvPr>
        </p:nvSpPr>
        <p:spPr/>
        <p:txBody>
          <a:bodyPr/>
          <a:lstStyle/>
          <a:p>
            <a:r>
              <a:rPr lang="en-US" dirty="0"/>
              <a:t>Intel</a:t>
            </a:r>
            <a:r>
              <a:rPr lang="en-US" baseline="30000" dirty="0"/>
              <a:t>®</a:t>
            </a:r>
            <a:r>
              <a:rPr lang="en-US" dirty="0"/>
              <a:t> VTune™ Amplifier </a:t>
            </a:r>
            <a:r>
              <a:rPr lang="en-US" altLang="zh-CN" dirty="0"/>
              <a:t>for Systems</a:t>
            </a:r>
            <a:r>
              <a:rPr lang="en-US" dirty="0"/>
              <a:t/>
            </a:r>
            <a:br>
              <a:rPr lang="en-US" dirty="0"/>
            </a:br>
            <a:r>
              <a:rPr lang="en-US" sz="2400" dirty="0"/>
              <a:t>Pre-defined Analysis Types</a:t>
            </a:r>
            <a:endParaRPr lang="en-US" dirty="0"/>
          </a:p>
        </p:txBody>
      </p:sp>
      <p:sp>
        <p:nvSpPr>
          <p:cNvPr id="6" name="Rounded Rectangle 5"/>
          <p:cNvSpPr/>
          <p:nvPr/>
        </p:nvSpPr>
        <p:spPr>
          <a:xfrm>
            <a:off x="3688597" y="2454737"/>
            <a:ext cx="4720446" cy="6858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Advanced Hotspot analysis based on the underlying architecture</a:t>
            </a:r>
            <a:endParaRPr lang="en-GB" sz="1600" dirty="0"/>
          </a:p>
        </p:txBody>
      </p:sp>
      <p:sp>
        <p:nvSpPr>
          <p:cNvPr id="7" name="Rounded Rectangle 6"/>
          <p:cNvSpPr/>
          <p:nvPr/>
        </p:nvSpPr>
        <p:spPr>
          <a:xfrm>
            <a:off x="3688598" y="3331681"/>
            <a:ext cx="4720446" cy="6858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solidFill>
                  <a:schemeClr val="dk1"/>
                </a:solidFill>
              </a:rPr>
              <a:t>User mode sampling, Threading, IO, Signaling API instrumentation</a:t>
            </a:r>
            <a:endParaRPr lang="en-GB" sz="1600" dirty="0">
              <a:solidFill>
                <a:schemeClr val="dk1"/>
              </a:solidFill>
            </a:endParaRPr>
          </a:p>
        </p:txBody>
      </p:sp>
      <p:sp>
        <p:nvSpPr>
          <p:cNvPr id="8" name="Rounded Rectangle 7"/>
          <p:cNvSpPr/>
          <p:nvPr/>
        </p:nvSpPr>
        <p:spPr>
          <a:xfrm>
            <a:off x="3688598" y="4233162"/>
            <a:ext cx="4720446" cy="6858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solidFill>
                  <a:schemeClr val="dk1"/>
                </a:solidFill>
              </a:rPr>
              <a:t>3rd Generation Core Architecture (</a:t>
            </a:r>
            <a:r>
              <a:rPr lang="en-US" sz="1600" dirty="0" err="1">
                <a:solidFill>
                  <a:schemeClr val="dk1"/>
                </a:solidFill>
              </a:rPr>
              <a:t>a.k.a</a:t>
            </a:r>
            <a:r>
              <a:rPr lang="en-US" sz="1600" dirty="0">
                <a:solidFill>
                  <a:schemeClr val="dk1"/>
                </a:solidFill>
              </a:rPr>
              <a:t> </a:t>
            </a:r>
            <a:r>
              <a:rPr lang="en-US" sz="1600" dirty="0" err="1">
                <a:solidFill>
                  <a:schemeClr val="dk1"/>
                </a:solidFill>
              </a:rPr>
              <a:t>SandyBridge</a:t>
            </a:r>
            <a:r>
              <a:rPr lang="en-US" sz="1600" dirty="0">
                <a:solidFill>
                  <a:schemeClr val="dk1"/>
                </a:solidFill>
              </a:rPr>
              <a:t>) analysis types</a:t>
            </a:r>
            <a:endParaRPr lang="en-GB" sz="1600" dirty="0">
              <a:solidFill>
                <a:schemeClr val="dk1"/>
              </a:solidFill>
            </a:endParaRPr>
          </a:p>
        </p:txBody>
      </p:sp>
      <p:sp>
        <p:nvSpPr>
          <p:cNvPr id="9" name="Rounded Rectangle 8"/>
          <p:cNvSpPr/>
          <p:nvPr/>
        </p:nvSpPr>
        <p:spPr>
          <a:xfrm>
            <a:off x="3688597" y="5117856"/>
            <a:ext cx="4720446" cy="6858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solidFill>
                  <a:schemeClr val="dk1"/>
                </a:solidFill>
              </a:rPr>
              <a:t>4th Generation Core Architecture (</a:t>
            </a:r>
            <a:r>
              <a:rPr lang="en-US" sz="1600" dirty="0" err="1">
                <a:solidFill>
                  <a:schemeClr val="dk1"/>
                </a:solidFill>
              </a:rPr>
              <a:t>a.k.a</a:t>
            </a:r>
            <a:r>
              <a:rPr lang="en-US" sz="1600" dirty="0">
                <a:solidFill>
                  <a:schemeClr val="dk1"/>
                </a:solidFill>
              </a:rPr>
              <a:t> </a:t>
            </a:r>
            <a:r>
              <a:rPr lang="en-US" sz="1600" dirty="0" err="1">
                <a:solidFill>
                  <a:schemeClr val="dk1"/>
                </a:solidFill>
              </a:rPr>
              <a:t>Haswell</a:t>
            </a:r>
            <a:r>
              <a:rPr lang="en-US" sz="1600" dirty="0">
                <a:solidFill>
                  <a:schemeClr val="dk1"/>
                </a:solidFill>
              </a:rPr>
              <a:t>) analysis types</a:t>
            </a:r>
            <a:endParaRPr lang="en-GB" sz="1600" dirty="0">
              <a:solidFill>
                <a:schemeClr val="dk1"/>
              </a:solidFill>
            </a:endParaRPr>
          </a:p>
        </p:txBody>
      </p:sp>
      <p:sp>
        <p:nvSpPr>
          <p:cNvPr id="10" name="Right Arrow 9"/>
          <p:cNvSpPr/>
          <p:nvPr/>
        </p:nvSpPr>
        <p:spPr>
          <a:xfrm>
            <a:off x="2769112" y="3401824"/>
            <a:ext cx="883724" cy="53816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a:p>
        </p:txBody>
      </p:sp>
      <p:sp>
        <p:nvSpPr>
          <p:cNvPr id="11" name="Right Arrow 10"/>
          <p:cNvSpPr/>
          <p:nvPr/>
        </p:nvSpPr>
        <p:spPr>
          <a:xfrm>
            <a:off x="2756439" y="4280499"/>
            <a:ext cx="883724" cy="53816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a:p>
        </p:txBody>
      </p:sp>
      <p:sp>
        <p:nvSpPr>
          <p:cNvPr id="12" name="Right Arrow 11"/>
          <p:cNvSpPr/>
          <p:nvPr/>
        </p:nvSpPr>
        <p:spPr>
          <a:xfrm>
            <a:off x="2756439" y="5191675"/>
            <a:ext cx="883724" cy="53816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a:p>
        </p:txBody>
      </p:sp>
      <p:sp>
        <p:nvSpPr>
          <p:cNvPr id="13" name="Right Arrow 12"/>
          <p:cNvSpPr/>
          <p:nvPr/>
        </p:nvSpPr>
        <p:spPr>
          <a:xfrm>
            <a:off x="2756439" y="2528556"/>
            <a:ext cx="883724" cy="538162"/>
          </a:xfrm>
          <a:prstGeom prst="righ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sz="1600">
              <a:solidFill>
                <a:schemeClr val="dk1"/>
              </a:solidFill>
            </a:endParaRPr>
          </a:p>
        </p:txBody>
      </p:sp>
      <p:pic>
        <p:nvPicPr>
          <p:cNvPr id="14" name="Picture 13"/>
          <p:cNvPicPr>
            <a:picLocks noChangeAspect="1"/>
          </p:cNvPicPr>
          <p:nvPr/>
        </p:nvPicPr>
        <p:blipFill>
          <a:blip r:embed="rId2"/>
          <a:stretch>
            <a:fillRect/>
          </a:stretch>
        </p:blipFill>
        <p:spPr>
          <a:xfrm>
            <a:off x="327564" y="1802537"/>
            <a:ext cx="2428875" cy="3914775"/>
          </a:xfrm>
          <a:prstGeom prst="rect">
            <a:avLst/>
          </a:prstGeom>
        </p:spPr>
      </p:pic>
    </p:spTree>
    <p:extLst>
      <p:ext uri="{BB962C8B-B14F-4D97-AF65-F5344CB8AC3E}">
        <p14:creationId xmlns:p14="http://schemas.microsoft.com/office/powerpoint/2010/main" val="2162701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GUI Layout</a:t>
            </a:r>
          </a:p>
        </p:txBody>
      </p:sp>
      <p:sp>
        <p:nvSpPr>
          <p:cNvPr id="4" name="Slide Number Placeholder 3"/>
          <p:cNvSpPr>
            <a:spLocks noGrp="1"/>
          </p:cNvSpPr>
          <p:nvPr>
            <p:ph type="sldNum" sz="quarter" idx="12"/>
          </p:nvPr>
        </p:nvSpPr>
        <p:spPr/>
        <p:txBody>
          <a:bodyPr/>
          <a:lstStyle/>
          <a:p>
            <a:fld id="{EE2556C5-CE8C-6547-B838-EA80C61A4AF7}" type="slidenum">
              <a:rPr lang="en-US" smtClean="0"/>
              <a:pPr/>
              <a:t>19</a:t>
            </a:fld>
            <a:endParaRPr lang="en-US" dirty="0"/>
          </a:p>
        </p:txBody>
      </p:sp>
    </p:spTree>
    <p:extLst>
      <p:ext uri="{BB962C8B-B14F-4D97-AF65-F5344CB8AC3E}">
        <p14:creationId xmlns:p14="http://schemas.microsoft.com/office/powerpoint/2010/main" val="2901382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4" y="1349829"/>
            <a:ext cx="8228012" cy="5355771"/>
          </a:xfrm>
        </p:spPr>
        <p:txBody>
          <a:bodyPr/>
          <a:lstStyle/>
          <a:p>
            <a:pPr>
              <a:spcBef>
                <a:spcPts val="600"/>
              </a:spcBef>
            </a:pPr>
            <a:r>
              <a:rPr lang="en-US" sz="1800" dirty="0"/>
              <a:t>Introduction to Intel® VTune™ Amplifier </a:t>
            </a:r>
            <a:r>
              <a:rPr lang="en-US" sz="1800" dirty="0" smtClean="0"/>
              <a:t>for Systems </a:t>
            </a:r>
            <a:r>
              <a:rPr lang="en-US" sz="1800" dirty="0"/>
              <a:t>profiler</a:t>
            </a:r>
          </a:p>
          <a:p>
            <a:pPr>
              <a:spcBef>
                <a:spcPts val="600"/>
              </a:spcBef>
            </a:pPr>
            <a:r>
              <a:rPr lang="en-US" sz="1800" dirty="0"/>
              <a:t>High-level Features</a:t>
            </a:r>
          </a:p>
          <a:p>
            <a:pPr>
              <a:spcBef>
                <a:spcPts val="600"/>
              </a:spcBef>
            </a:pPr>
            <a:r>
              <a:rPr lang="en-US" sz="1800" dirty="0"/>
              <a:t>Types of Analysis</a:t>
            </a:r>
          </a:p>
          <a:p>
            <a:pPr>
              <a:spcBef>
                <a:spcPts val="600"/>
              </a:spcBef>
            </a:pPr>
            <a:r>
              <a:rPr lang="en-US" sz="1800" dirty="0"/>
              <a:t>Hotspot analysis</a:t>
            </a:r>
          </a:p>
          <a:p>
            <a:pPr lvl="2">
              <a:spcBef>
                <a:spcPts val="600"/>
              </a:spcBef>
            </a:pPr>
            <a:r>
              <a:rPr lang="en-US" sz="1800" dirty="0"/>
              <a:t>Basic Hotspots</a:t>
            </a:r>
          </a:p>
          <a:p>
            <a:pPr lvl="2">
              <a:spcBef>
                <a:spcPts val="600"/>
              </a:spcBef>
            </a:pPr>
            <a:r>
              <a:rPr lang="en-US" sz="1800" dirty="0"/>
              <a:t>Advanced Hotspots</a:t>
            </a:r>
          </a:p>
          <a:p>
            <a:pPr lvl="2">
              <a:spcBef>
                <a:spcPts val="600"/>
              </a:spcBef>
            </a:pPr>
            <a:r>
              <a:rPr lang="en-US" sz="1800" dirty="0"/>
              <a:t>Lab 1: Find the Performance Hotspot</a:t>
            </a:r>
          </a:p>
          <a:p>
            <a:pPr>
              <a:spcBef>
                <a:spcPts val="600"/>
              </a:spcBef>
            </a:pPr>
            <a:r>
              <a:rPr lang="en-US" sz="1800" dirty="0"/>
              <a:t>Concurrency Analysis</a:t>
            </a:r>
          </a:p>
          <a:p>
            <a:pPr lvl="2">
              <a:spcBef>
                <a:spcPts val="600"/>
              </a:spcBef>
            </a:pPr>
            <a:r>
              <a:rPr lang="en-US" sz="1800" dirty="0"/>
              <a:t>Lab 2: Analyzing </a:t>
            </a:r>
            <a:r>
              <a:rPr lang="en-US" sz="1800" dirty="0" smtClean="0"/>
              <a:t>Parallelism</a:t>
            </a:r>
          </a:p>
          <a:p>
            <a:pPr>
              <a:spcBef>
                <a:spcPts val="600"/>
              </a:spcBef>
            </a:pPr>
            <a:r>
              <a:rPr lang="en-US" altLang="zh-CN" sz="1800" dirty="0"/>
              <a:t>Locks and Waits Analysis</a:t>
            </a:r>
          </a:p>
          <a:p>
            <a:pPr lvl="2">
              <a:spcBef>
                <a:spcPts val="600"/>
              </a:spcBef>
            </a:pPr>
            <a:r>
              <a:rPr lang="en-US" altLang="zh-CN" sz="1800" dirty="0"/>
              <a:t>Lab 3: Identifying Parallelism issues</a:t>
            </a:r>
          </a:p>
          <a:p>
            <a:pPr>
              <a:spcBef>
                <a:spcPts val="600"/>
              </a:spcBef>
            </a:pPr>
            <a:r>
              <a:rPr lang="en-US" altLang="zh-CN" sz="1800" dirty="0"/>
              <a:t>User and Synchronization API, Frame/Task </a:t>
            </a:r>
            <a:r>
              <a:rPr lang="en-US" altLang="zh-CN" sz="1800" dirty="0" smtClean="0"/>
              <a:t>Analysis</a:t>
            </a:r>
            <a:endParaRPr lang="en-US" sz="1800" dirty="0"/>
          </a:p>
          <a:p>
            <a:pPr>
              <a:spcBef>
                <a:spcPts val="600"/>
              </a:spcBef>
            </a:pPr>
            <a:r>
              <a:rPr lang="en-US" sz="1800" dirty="0" smtClean="0"/>
              <a:t>Conclusion</a:t>
            </a:r>
            <a:endParaRPr lang="en-US" sz="1800"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2</a:t>
            </a:fld>
            <a:endParaRPr lang="en-US" dirty="0"/>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507414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395352" y="4250839"/>
            <a:ext cx="6477000" cy="2314575"/>
          </a:xfrm>
          <a:prstGeom prst="rect">
            <a:avLst/>
          </a:prstGeom>
        </p:spPr>
      </p:pic>
      <p:pic>
        <p:nvPicPr>
          <p:cNvPr id="14" name="Picture 13"/>
          <p:cNvPicPr>
            <a:picLocks noChangeAspect="1"/>
          </p:cNvPicPr>
          <p:nvPr/>
        </p:nvPicPr>
        <p:blipFill>
          <a:blip r:embed="rId3"/>
          <a:stretch>
            <a:fillRect/>
          </a:stretch>
        </p:blipFill>
        <p:spPr>
          <a:xfrm>
            <a:off x="455613" y="1499059"/>
            <a:ext cx="5095875" cy="2771775"/>
          </a:xfrm>
          <a:prstGeom prst="rect">
            <a:avLst/>
          </a:prstGeom>
        </p:spPr>
      </p:pic>
      <p:pic>
        <p:nvPicPr>
          <p:cNvPr id="15" name="Picture 14"/>
          <p:cNvPicPr>
            <a:picLocks noChangeAspect="1"/>
          </p:cNvPicPr>
          <p:nvPr/>
        </p:nvPicPr>
        <p:blipFill>
          <a:blip r:embed="rId4"/>
          <a:stretch>
            <a:fillRect/>
          </a:stretch>
        </p:blipFill>
        <p:spPr>
          <a:xfrm>
            <a:off x="4198258" y="2882448"/>
            <a:ext cx="4762500" cy="1714500"/>
          </a:xfrm>
          <a:prstGeom prst="rect">
            <a:avLst/>
          </a:prstGeom>
        </p:spPr>
      </p:pic>
      <p:sp>
        <p:nvSpPr>
          <p:cNvPr id="3" name="Slide Number Placeholder 2"/>
          <p:cNvSpPr>
            <a:spLocks noGrp="1"/>
          </p:cNvSpPr>
          <p:nvPr>
            <p:ph type="sldNum" sz="quarter" idx="12"/>
          </p:nvPr>
        </p:nvSpPr>
        <p:spPr/>
        <p:txBody>
          <a:bodyPr/>
          <a:lstStyle/>
          <a:p>
            <a:fld id="{EE2556C5-CE8C-6547-B838-EA80C61A4AF7}" type="slidenum">
              <a:rPr lang="en-US" smtClean="0"/>
              <a:pPr/>
              <a:t>20</a:t>
            </a:fld>
            <a:endParaRPr lang="en-US" dirty="0"/>
          </a:p>
        </p:txBody>
      </p:sp>
      <p:sp>
        <p:nvSpPr>
          <p:cNvPr id="4" name="Title 3"/>
          <p:cNvSpPr>
            <a:spLocks noGrp="1"/>
          </p:cNvSpPr>
          <p:nvPr>
            <p:ph type="title"/>
          </p:nvPr>
        </p:nvSpPr>
        <p:spPr/>
        <p:txBody>
          <a:bodyPr/>
          <a:lstStyle/>
          <a:p>
            <a:r>
              <a:rPr lang="en-US" dirty="0"/>
              <a:t>Creating a Project</a:t>
            </a:r>
            <a:br>
              <a:rPr lang="en-US" dirty="0"/>
            </a:br>
            <a:r>
              <a:rPr lang="en-US" sz="2400" dirty="0"/>
              <a:t>GUI Layout</a:t>
            </a:r>
            <a:endParaRPr lang="en-US" dirty="0"/>
          </a:p>
        </p:txBody>
      </p:sp>
      <p:sp>
        <p:nvSpPr>
          <p:cNvPr id="8" name="8-Point Star 7"/>
          <p:cNvSpPr/>
          <p:nvPr/>
        </p:nvSpPr>
        <p:spPr bwMode="auto">
          <a:xfrm>
            <a:off x="3879590" y="1172945"/>
            <a:ext cx="621044" cy="485894"/>
          </a:xfrm>
          <a:prstGeom prst="star8">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0" b="0" dirty="0">
                <a:solidFill>
                  <a:schemeClr val="dk1"/>
                </a:solidFill>
                <a:latin typeface="Calibri" pitchFamily="34" charset="0"/>
                <a:cs typeface="Calibri" pitchFamily="34" charset="0"/>
              </a:rPr>
              <a:t>1</a:t>
            </a:r>
          </a:p>
        </p:txBody>
      </p:sp>
      <p:sp>
        <p:nvSpPr>
          <p:cNvPr id="9" name="Rounded Rectangular Callout 8"/>
          <p:cNvSpPr/>
          <p:nvPr/>
        </p:nvSpPr>
        <p:spPr bwMode="auto">
          <a:xfrm>
            <a:off x="855913" y="1827617"/>
            <a:ext cx="4695575" cy="334851"/>
          </a:xfrm>
          <a:prstGeom prst="wedgeRoundRectCallout">
            <a:avLst>
              <a:gd name="adj1" fmla="val 20894"/>
              <a:gd name="adj2" fmla="val -93995"/>
              <a:gd name="adj3" fmla="val 16667"/>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0" name="Rounded Rectangular Callout 9"/>
          <p:cNvSpPr/>
          <p:nvPr/>
        </p:nvSpPr>
        <p:spPr bwMode="auto">
          <a:xfrm>
            <a:off x="5061397" y="3327065"/>
            <a:ext cx="3026536" cy="669702"/>
          </a:xfrm>
          <a:prstGeom prst="wedgeRoundRectCallout">
            <a:avLst>
              <a:gd name="adj1" fmla="val 33123"/>
              <a:gd name="adj2" fmla="val -80864"/>
              <a:gd name="adj3" fmla="val 16667"/>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1" name="8-Point Star 10"/>
          <p:cNvSpPr/>
          <p:nvPr/>
        </p:nvSpPr>
        <p:spPr bwMode="auto">
          <a:xfrm>
            <a:off x="7479768" y="2685480"/>
            <a:ext cx="621044" cy="485894"/>
          </a:xfrm>
          <a:prstGeom prst="star8">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0" b="0" dirty="0">
                <a:latin typeface="Calibri" pitchFamily="34" charset="0"/>
                <a:cs typeface="Calibri" pitchFamily="34" charset="0"/>
              </a:rPr>
              <a:t>2</a:t>
            </a:r>
          </a:p>
        </p:txBody>
      </p:sp>
      <p:sp>
        <p:nvSpPr>
          <p:cNvPr id="12" name="Rounded Rectangular Callout 11"/>
          <p:cNvSpPr/>
          <p:nvPr/>
        </p:nvSpPr>
        <p:spPr bwMode="auto">
          <a:xfrm>
            <a:off x="1889445" y="5913232"/>
            <a:ext cx="3980290" cy="669702"/>
          </a:xfrm>
          <a:prstGeom prst="wedgeRoundRectCallout">
            <a:avLst>
              <a:gd name="adj1" fmla="val 42183"/>
              <a:gd name="adj2" fmla="val -77018"/>
              <a:gd name="adj3" fmla="val 16667"/>
            </a:avLst>
          </a:prstGeom>
          <a:noFill/>
          <a:ln w="254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3" name="8-Point Star 12"/>
          <p:cNvSpPr/>
          <p:nvPr/>
        </p:nvSpPr>
        <p:spPr bwMode="auto">
          <a:xfrm>
            <a:off x="5551488" y="5325756"/>
            <a:ext cx="621044" cy="485894"/>
          </a:xfrm>
          <a:prstGeom prst="star8">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0" b="0" dirty="0">
                <a:latin typeface="Calibri" pitchFamily="34" charset="0"/>
                <a:cs typeface="Calibri" pitchFamily="34" charset="0"/>
              </a:rPr>
              <a:t>3</a:t>
            </a:r>
          </a:p>
        </p:txBody>
      </p:sp>
    </p:spTree>
    <p:extLst>
      <p:ext uri="{BB962C8B-B14F-4D97-AF65-F5344CB8AC3E}">
        <p14:creationId xmlns:p14="http://schemas.microsoft.com/office/powerpoint/2010/main" val="30119123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455613" y="1476375"/>
            <a:ext cx="7610475" cy="5381625"/>
          </a:xfrm>
          <a:prstGeom prst="rect">
            <a:avLst/>
          </a:prstGeom>
        </p:spPr>
      </p:pic>
      <p:sp>
        <p:nvSpPr>
          <p:cNvPr id="3" name="Slide Number Placeholder 2"/>
          <p:cNvSpPr>
            <a:spLocks noGrp="1"/>
          </p:cNvSpPr>
          <p:nvPr>
            <p:ph type="sldNum" sz="quarter" idx="12"/>
          </p:nvPr>
        </p:nvSpPr>
        <p:spPr/>
        <p:txBody>
          <a:bodyPr/>
          <a:lstStyle/>
          <a:p>
            <a:fld id="{EE2556C5-CE8C-6547-B838-EA80C61A4AF7}" type="slidenum">
              <a:rPr lang="en-US" smtClean="0"/>
              <a:pPr/>
              <a:t>21</a:t>
            </a:fld>
            <a:endParaRPr lang="en-US" dirty="0"/>
          </a:p>
        </p:txBody>
      </p:sp>
      <p:sp>
        <p:nvSpPr>
          <p:cNvPr id="4" name="Title 3"/>
          <p:cNvSpPr>
            <a:spLocks noGrp="1"/>
          </p:cNvSpPr>
          <p:nvPr>
            <p:ph type="title"/>
          </p:nvPr>
        </p:nvSpPr>
        <p:spPr/>
        <p:txBody>
          <a:bodyPr/>
          <a:lstStyle/>
          <a:p>
            <a:r>
              <a:rPr lang="en-US" dirty="0"/>
              <a:t>Selecting type of data collection</a:t>
            </a:r>
            <a:br>
              <a:rPr lang="en-US" dirty="0"/>
            </a:br>
            <a:r>
              <a:rPr lang="en-US" sz="2400" dirty="0"/>
              <a:t>GUI Layout</a:t>
            </a:r>
            <a:endParaRPr lang="en-US" dirty="0"/>
          </a:p>
        </p:txBody>
      </p:sp>
      <p:sp>
        <p:nvSpPr>
          <p:cNvPr id="6" name="Rounded Rectangle 5"/>
          <p:cNvSpPr/>
          <p:nvPr/>
        </p:nvSpPr>
        <p:spPr bwMode="auto">
          <a:xfrm>
            <a:off x="509758" y="2042082"/>
            <a:ext cx="2373337" cy="4247806"/>
          </a:xfrm>
          <a:prstGeom prst="roundRect">
            <a:avLst/>
          </a:prstGeom>
          <a:noFill/>
          <a:ln w="317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8" name="Oval Callout 7"/>
          <p:cNvSpPr/>
          <p:nvPr/>
        </p:nvSpPr>
        <p:spPr bwMode="auto">
          <a:xfrm>
            <a:off x="2599356" y="1476375"/>
            <a:ext cx="2438400" cy="735747"/>
          </a:xfrm>
          <a:prstGeom prst="wedgeEllipseCallout">
            <a:avLst>
              <a:gd name="adj1" fmla="val -53108"/>
              <a:gd name="adj2" fmla="val 32354"/>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0" b="0" dirty="0">
                <a:latin typeface="Calibri" pitchFamily="34" charset="0"/>
                <a:cs typeface="Calibri" pitchFamily="34" charset="0"/>
              </a:rPr>
              <a:t>All available analysis types</a:t>
            </a:r>
          </a:p>
        </p:txBody>
      </p:sp>
      <p:sp>
        <p:nvSpPr>
          <p:cNvPr id="11" name="Oval Callout 10"/>
          <p:cNvSpPr/>
          <p:nvPr/>
        </p:nvSpPr>
        <p:spPr bwMode="auto">
          <a:xfrm>
            <a:off x="3171234" y="2499863"/>
            <a:ext cx="2774323" cy="822305"/>
          </a:xfrm>
          <a:prstGeom prst="wedgeEllipseCallout">
            <a:avLst>
              <a:gd name="adj1" fmla="val 54110"/>
              <a:gd name="adj2" fmla="val 19170"/>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0" b="0" dirty="0">
                <a:latin typeface="Calibri" pitchFamily="34" charset="0"/>
                <a:cs typeface="Calibri" pitchFamily="34" charset="0"/>
              </a:rPr>
              <a:t>Different ways to start the analysis</a:t>
            </a:r>
          </a:p>
        </p:txBody>
      </p:sp>
      <p:sp>
        <p:nvSpPr>
          <p:cNvPr id="12" name="Rounded Rectangle 11"/>
          <p:cNvSpPr/>
          <p:nvPr/>
        </p:nvSpPr>
        <p:spPr bwMode="auto">
          <a:xfrm>
            <a:off x="6074682" y="2619507"/>
            <a:ext cx="1604158" cy="473597"/>
          </a:xfrm>
          <a:prstGeom prst="roundRect">
            <a:avLst/>
          </a:prstGeom>
          <a:noFill/>
          <a:ln w="317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3" name="Oval Callout 12"/>
          <p:cNvSpPr/>
          <p:nvPr/>
        </p:nvSpPr>
        <p:spPr bwMode="auto">
          <a:xfrm>
            <a:off x="5843262" y="5392806"/>
            <a:ext cx="2692758" cy="958190"/>
          </a:xfrm>
          <a:prstGeom prst="wedgeEllipseCallout">
            <a:avLst>
              <a:gd name="adj1" fmla="val -24170"/>
              <a:gd name="adj2" fmla="val 73689"/>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0" b="0" dirty="0">
                <a:latin typeface="Calibri" pitchFamily="34" charset="0"/>
                <a:cs typeface="Calibri" pitchFamily="34" charset="0"/>
              </a:rPr>
              <a:t>Copy the </a:t>
            </a:r>
            <a:r>
              <a:rPr lang="en-US" sz="1800" b="0" dirty="0" smtClean="0">
                <a:latin typeface="Calibri" pitchFamily="34" charset="0"/>
                <a:cs typeface="Calibri" pitchFamily="34" charset="0"/>
              </a:rPr>
              <a:t>command line </a:t>
            </a:r>
            <a:r>
              <a:rPr lang="en-US" sz="1800" b="0" dirty="0">
                <a:latin typeface="Calibri" pitchFamily="34" charset="0"/>
                <a:cs typeface="Calibri" pitchFamily="34" charset="0"/>
              </a:rPr>
              <a:t>to clipboard</a:t>
            </a:r>
          </a:p>
        </p:txBody>
      </p:sp>
      <p:sp>
        <p:nvSpPr>
          <p:cNvPr id="14" name="Rounded Rectangle 13"/>
          <p:cNvSpPr/>
          <p:nvPr/>
        </p:nvSpPr>
        <p:spPr bwMode="auto">
          <a:xfrm>
            <a:off x="6064876" y="6621334"/>
            <a:ext cx="1307943" cy="236799"/>
          </a:xfrm>
          <a:prstGeom prst="roundRect">
            <a:avLst/>
          </a:prstGeom>
          <a:noFill/>
          <a:ln w="317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pic>
        <p:nvPicPr>
          <p:cNvPr id="15" name="Picture 14"/>
          <p:cNvPicPr>
            <a:picLocks noChangeAspect="1"/>
          </p:cNvPicPr>
          <p:nvPr/>
        </p:nvPicPr>
        <p:blipFill>
          <a:blip r:embed="rId3"/>
          <a:stretch>
            <a:fillRect/>
          </a:stretch>
        </p:blipFill>
        <p:spPr>
          <a:xfrm>
            <a:off x="1321292" y="5455252"/>
            <a:ext cx="3971925" cy="1304925"/>
          </a:xfrm>
          <a:prstGeom prst="rect">
            <a:avLst/>
          </a:prstGeom>
        </p:spPr>
      </p:pic>
      <p:sp>
        <p:nvSpPr>
          <p:cNvPr id="9" name="Oval Callout 8"/>
          <p:cNvSpPr/>
          <p:nvPr/>
        </p:nvSpPr>
        <p:spPr bwMode="auto">
          <a:xfrm>
            <a:off x="2187636" y="4443562"/>
            <a:ext cx="2639096" cy="915149"/>
          </a:xfrm>
          <a:prstGeom prst="wedgeEllipseCallout">
            <a:avLst>
              <a:gd name="adj1" fmla="val -40432"/>
              <a:gd name="adj2" fmla="val 62488"/>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0" b="0" dirty="0">
                <a:latin typeface="Calibri" pitchFamily="34" charset="0"/>
                <a:cs typeface="Calibri" pitchFamily="34" charset="0"/>
              </a:rPr>
              <a:t>Helps creating new analysis types</a:t>
            </a:r>
          </a:p>
        </p:txBody>
      </p:sp>
      <p:sp>
        <p:nvSpPr>
          <p:cNvPr id="10" name="Rounded Rectangle 9"/>
          <p:cNvSpPr/>
          <p:nvPr/>
        </p:nvSpPr>
        <p:spPr bwMode="auto">
          <a:xfrm>
            <a:off x="1321062" y="5485945"/>
            <a:ext cx="3971925" cy="232626"/>
          </a:xfrm>
          <a:prstGeom prst="roundRect">
            <a:avLst/>
          </a:prstGeom>
          <a:noFill/>
          <a:ln w="317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4396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12" grpId="0" animBg="1"/>
      <p:bldP spid="13" grpId="0" animBg="1"/>
      <p:bldP spid="14"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22</a:t>
            </a:fld>
            <a:endParaRPr lang="en-US" dirty="0"/>
          </a:p>
        </p:txBody>
      </p:sp>
      <p:sp>
        <p:nvSpPr>
          <p:cNvPr id="4" name="Title 3"/>
          <p:cNvSpPr>
            <a:spLocks noGrp="1"/>
          </p:cNvSpPr>
          <p:nvPr>
            <p:ph type="title"/>
          </p:nvPr>
        </p:nvSpPr>
        <p:spPr/>
        <p:txBody>
          <a:bodyPr/>
          <a:lstStyle/>
          <a:p>
            <a:r>
              <a:rPr lang="en-US" dirty="0"/>
              <a:t>Profile a Running Application</a:t>
            </a:r>
            <a:br>
              <a:rPr lang="en-US" dirty="0"/>
            </a:br>
            <a:r>
              <a:rPr lang="en-US" sz="2400" dirty="0"/>
              <a:t>No need to stop and re-launch the app when profiling </a:t>
            </a:r>
          </a:p>
        </p:txBody>
      </p:sp>
      <p:sp>
        <p:nvSpPr>
          <p:cNvPr id="5" name="Rectangle 4"/>
          <p:cNvSpPr/>
          <p:nvPr/>
        </p:nvSpPr>
        <p:spPr>
          <a:xfrm>
            <a:off x="194356" y="3971045"/>
            <a:ext cx="8490857" cy="2485145"/>
          </a:xfrm>
          <a:prstGeom prst="rect">
            <a:avLst/>
          </a:prstGeom>
          <a:ln>
            <a:no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2000" b="1" dirty="0" smtClean="0">
              <a:solidFill>
                <a:schemeClr val="tx1"/>
              </a:solidFill>
              <a:latin typeface="Verdana" pitchFamily="34" charset="0"/>
              <a:cs typeface="Verdana" pitchFamily="34" charset="0"/>
            </a:endParaRPr>
          </a:p>
        </p:txBody>
      </p:sp>
      <p:sp>
        <p:nvSpPr>
          <p:cNvPr id="6" name="Content Placeholder 6"/>
          <p:cNvSpPr>
            <a:spLocks noGrp="1"/>
          </p:cNvSpPr>
          <p:nvPr>
            <p:ph idx="4294967295"/>
          </p:nvPr>
        </p:nvSpPr>
        <p:spPr>
          <a:xfrm>
            <a:off x="388713" y="1703443"/>
            <a:ext cx="4185961" cy="4767262"/>
          </a:xfrm>
          <a:prstGeom prst="rect">
            <a:avLst/>
          </a:prstGeom>
        </p:spPr>
        <p:txBody>
          <a:bodyPr/>
          <a:lstStyle/>
          <a:p>
            <a:pPr>
              <a:buNone/>
            </a:pPr>
            <a:r>
              <a:rPr lang="en-US" sz="2000" b="1" u="sng" dirty="0" smtClean="0"/>
              <a:t>Two Techniques:</a:t>
            </a:r>
            <a:endParaRPr lang="en-US" sz="1600" b="1" u="sng" dirty="0" smtClean="0"/>
          </a:p>
          <a:p>
            <a:r>
              <a:rPr lang="en-US" sz="2000" dirty="0" smtClean="0"/>
              <a:t>Attach to Process:</a:t>
            </a:r>
          </a:p>
          <a:p>
            <a:pPr lvl="1"/>
            <a:endParaRPr lang="en-US" sz="1600" dirty="0" smtClean="0"/>
          </a:p>
          <a:p>
            <a:pPr lvl="1"/>
            <a:endParaRPr lang="en-US" sz="1600" dirty="0"/>
          </a:p>
          <a:p>
            <a:pPr lvl="1"/>
            <a:endParaRPr lang="en-US" sz="1600" dirty="0" smtClean="0"/>
          </a:p>
          <a:p>
            <a:pPr lvl="1"/>
            <a:endParaRPr lang="en-US" sz="1600" dirty="0" smtClean="0"/>
          </a:p>
          <a:p>
            <a:pPr>
              <a:spcBef>
                <a:spcPts val="4800"/>
              </a:spcBef>
            </a:pPr>
            <a:r>
              <a:rPr lang="en-US" sz="2000" dirty="0" smtClean="0"/>
              <a:t>Profile System:</a:t>
            </a:r>
            <a:endParaRPr lang="en-US" sz="1600" dirty="0" smtClean="0"/>
          </a:p>
        </p:txBody>
      </p:sp>
      <p:pic>
        <p:nvPicPr>
          <p:cNvPr id="7" name="Picture 6" descr="Properties-button-crop.png"/>
          <p:cNvPicPr>
            <a:picLocks noChangeAspect="1"/>
          </p:cNvPicPr>
          <p:nvPr/>
        </p:nvPicPr>
        <p:blipFill rotWithShape="1">
          <a:blip r:embed="rId2" cstate="print"/>
          <a:srcRect t="7034" r="12228" b="24277"/>
          <a:stretch/>
        </p:blipFill>
        <p:spPr>
          <a:xfrm>
            <a:off x="4897169" y="1713802"/>
            <a:ext cx="1412877" cy="333671"/>
          </a:xfrm>
          <a:prstGeom prst="rect">
            <a:avLst/>
          </a:prstGeom>
          <a:effectLst>
            <a:outerShdw blurRad="149987" dist="127000" dir="8460000" algn="ctr">
              <a:srgbClr val="000000">
                <a:alpha val="20000"/>
              </a:srgb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7169" y="2051821"/>
            <a:ext cx="3381375" cy="2038350"/>
          </a:xfrm>
          <a:prstGeom prst="rect">
            <a:avLst/>
          </a:prstGeom>
          <a:effectLst>
            <a:outerShdw blurRad="149987" dist="127000" dir="8460000" algn="ctr">
              <a:srgbClr val="000000">
                <a:alpha val="20000"/>
              </a:srgb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7169" y="4484421"/>
            <a:ext cx="3381375" cy="1571625"/>
          </a:xfrm>
          <a:prstGeom prst="rect">
            <a:avLst/>
          </a:prstGeom>
          <a:effectLst>
            <a:outerShdw blurRad="149987" dist="127000" dir="8460000" algn="ctr">
              <a:srgbClr val="000000">
                <a:alpha val="20000"/>
              </a:srgbClr>
            </a:outerShdw>
          </a:effectLst>
        </p:spPr>
      </p:pic>
      <p:grpSp>
        <p:nvGrpSpPr>
          <p:cNvPr id="10" name="Group 9"/>
          <p:cNvGrpSpPr/>
          <p:nvPr/>
        </p:nvGrpSpPr>
        <p:grpSpPr>
          <a:xfrm>
            <a:off x="363406" y="2628453"/>
            <a:ext cx="6844358" cy="969321"/>
            <a:chOff x="4064295" y="1756481"/>
            <a:chExt cx="6844358" cy="969321"/>
          </a:xfrm>
        </p:grpSpPr>
        <p:sp>
          <p:nvSpPr>
            <p:cNvPr id="11" name="Rounded Rectangle 10"/>
            <p:cNvSpPr/>
            <p:nvPr/>
          </p:nvSpPr>
          <p:spPr>
            <a:xfrm>
              <a:off x="9428996" y="1756481"/>
              <a:ext cx="1479657" cy="325192"/>
            </a:xfrm>
            <a:prstGeom prst="roundRect">
              <a:avLst/>
            </a:prstGeom>
            <a:noFill/>
            <a:ln w="285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b="0">
                <a:latin typeface="Calibri" pitchFamily="34" charset="0"/>
                <a:cs typeface="Calibri" pitchFamily="34" charset="0"/>
              </a:endParaRPr>
            </a:p>
          </p:txBody>
        </p:sp>
        <p:sp>
          <p:nvSpPr>
            <p:cNvPr id="12" name="Line Callout 2 (Border and Accent Bar) 11"/>
            <p:cNvSpPr/>
            <p:nvPr/>
          </p:nvSpPr>
          <p:spPr>
            <a:xfrm>
              <a:off x="4064295" y="1760959"/>
              <a:ext cx="2822873" cy="964843"/>
            </a:xfrm>
            <a:prstGeom prst="accentBorderCallout2">
              <a:avLst>
                <a:gd name="adj1" fmla="val 17821"/>
                <a:gd name="adj2" fmla="val 104901"/>
                <a:gd name="adj3" fmla="val 16892"/>
                <a:gd name="adj4" fmla="val 127015"/>
                <a:gd name="adj5" fmla="val 26872"/>
                <a:gd name="adj6" fmla="val 189625"/>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lvl="1"/>
              <a:r>
                <a:rPr lang="en-US" sz="1800" b="0" dirty="0">
                  <a:latin typeface="Calibri" pitchFamily="34" charset="0"/>
                  <a:cs typeface="Calibri" pitchFamily="34" charset="0"/>
                </a:rPr>
                <a:t>- </a:t>
              </a:r>
              <a:r>
                <a:rPr lang="en-US" sz="1800" b="0" dirty="0" smtClean="0">
                  <a:latin typeface="Calibri" pitchFamily="34" charset="0"/>
                  <a:cs typeface="Calibri" pitchFamily="34" charset="0"/>
                </a:rPr>
                <a:t>Any type of analysis</a:t>
              </a:r>
              <a:endParaRPr lang="en-US" sz="1800" b="0" dirty="0">
                <a:latin typeface="Calibri" pitchFamily="34" charset="0"/>
                <a:cs typeface="Calibri" pitchFamily="34" charset="0"/>
              </a:endParaRPr>
            </a:p>
          </p:txBody>
        </p:sp>
      </p:grpSp>
      <p:grpSp>
        <p:nvGrpSpPr>
          <p:cNvPr id="13" name="Group 12"/>
          <p:cNvGrpSpPr/>
          <p:nvPr/>
        </p:nvGrpSpPr>
        <p:grpSpPr>
          <a:xfrm>
            <a:off x="363406" y="4731196"/>
            <a:ext cx="6861852" cy="1171837"/>
            <a:chOff x="3911895" y="909836"/>
            <a:chExt cx="6861852" cy="1171837"/>
          </a:xfrm>
        </p:grpSpPr>
        <p:sp>
          <p:nvSpPr>
            <p:cNvPr id="14" name="Rounded Rectangle 13"/>
            <p:cNvSpPr/>
            <p:nvPr/>
          </p:nvSpPr>
          <p:spPr>
            <a:xfrm>
              <a:off x="9294090" y="1229661"/>
              <a:ext cx="1479657" cy="325192"/>
            </a:xfrm>
            <a:prstGeom prst="roundRect">
              <a:avLst/>
            </a:prstGeom>
            <a:noFill/>
            <a:ln w="285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endParaRPr lang="en-US"/>
            </a:p>
          </p:txBody>
        </p:sp>
        <p:sp>
          <p:nvSpPr>
            <p:cNvPr id="15" name="Line Callout 2 (Border and Accent Bar) 14"/>
            <p:cNvSpPr/>
            <p:nvPr/>
          </p:nvSpPr>
          <p:spPr>
            <a:xfrm>
              <a:off x="3911895" y="909836"/>
              <a:ext cx="3046991" cy="1171837"/>
            </a:xfrm>
            <a:prstGeom prst="accentBorderCallout2">
              <a:avLst>
                <a:gd name="adj1" fmla="val 17821"/>
                <a:gd name="adj2" fmla="val 104901"/>
                <a:gd name="adj3" fmla="val 16892"/>
                <a:gd name="adj4" fmla="val 127015"/>
                <a:gd name="adj5" fmla="val 44924"/>
                <a:gd name="adj6" fmla="val 176351"/>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wrap="square" lIns="91440" rtlCol="0" anchor="ctr">
              <a:noAutofit/>
            </a:bodyPr>
            <a:lstStyle/>
            <a:p>
              <a:pPr marL="0" lvl="1"/>
              <a:r>
                <a:rPr lang="en-US" dirty="0"/>
                <a:t>- </a:t>
              </a:r>
              <a:r>
                <a:rPr lang="en-US" sz="1800" b="0" dirty="0">
                  <a:latin typeface="Calibri" pitchFamily="34" charset="0"/>
                  <a:cs typeface="Calibri" pitchFamily="34" charset="0"/>
                </a:rPr>
                <a:t>Advanced Hotspots &amp; Custom EBS</a:t>
              </a:r>
            </a:p>
            <a:p>
              <a:pPr marL="0" lvl="1"/>
              <a:r>
                <a:rPr lang="en-US" sz="1800" b="0" dirty="0">
                  <a:latin typeface="Calibri" pitchFamily="34" charset="0"/>
                  <a:cs typeface="Calibri" pitchFamily="34" charset="0"/>
                </a:rPr>
                <a:t>- </a:t>
              </a:r>
              <a:r>
                <a:rPr lang="en-US" sz="1800" b="0" dirty="0" smtClean="0">
                  <a:latin typeface="Calibri" pitchFamily="34" charset="0"/>
                  <a:cs typeface="Calibri" pitchFamily="34" charset="0"/>
                </a:rPr>
                <a:t>Optional: Filter </a:t>
              </a:r>
              <a:r>
                <a:rPr lang="en-US" sz="1800" b="0" dirty="0">
                  <a:latin typeface="Calibri" pitchFamily="34" charset="0"/>
                  <a:cs typeface="Calibri" pitchFamily="34" charset="0"/>
                </a:rPr>
                <a:t>by process after collection</a:t>
              </a:r>
            </a:p>
          </p:txBody>
        </p:sp>
      </p:grpSp>
    </p:spTree>
    <p:extLst>
      <p:ext uri="{BB962C8B-B14F-4D97-AF65-F5344CB8AC3E}">
        <p14:creationId xmlns:p14="http://schemas.microsoft.com/office/powerpoint/2010/main" val="28060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23</a:t>
            </a:fld>
            <a:endParaRPr lang="en-US" dirty="0"/>
          </a:p>
        </p:txBody>
      </p:sp>
      <p:sp>
        <p:nvSpPr>
          <p:cNvPr id="4" name="Title 3"/>
          <p:cNvSpPr>
            <a:spLocks noGrp="1"/>
          </p:cNvSpPr>
          <p:nvPr>
            <p:ph type="title"/>
          </p:nvPr>
        </p:nvSpPr>
        <p:spPr/>
        <p:txBody>
          <a:bodyPr/>
          <a:lstStyle/>
          <a:p>
            <a:r>
              <a:rPr lang="en-US" dirty="0"/>
              <a:t>Summary View</a:t>
            </a:r>
            <a:br>
              <a:rPr lang="en-US" dirty="0"/>
            </a:br>
            <a:r>
              <a:rPr lang="en-US" sz="2400" dirty="0"/>
              <a:t>GUI Layout</a:t>
            </a:r>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382" y="1150810"/>
            <a:ext cx="5472055" cy="5513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4827248" y="1842015"/>
            <a:ext cx="3006189" cy="1291107"/>
            <a:chOff x="6493100" y="914400"/>
            <a:chExt cx="3006189" cy="1291107"/>
          </a:xfrm>
        </p:grpSpPr>
        <p:sp>
          <p:nvSpPr>
            <p:cNvPr id="7" name="Rounded Rectangle 6"/>
            <p:cNvSpPr/>
            <p:nvPr/>
          </p:nvSpPr>
          <p:spPr>
            <a:xfrm>
              <a:off x="6493100" y="914400"/>
              <a:ext cx="618186" cy="325192"/>
            </a:xfrm>
            <a:prstGeom prst="roundRect">
              <a:avLst/>
            </a:prstGeom>
            <a:no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b="0">
                <a:latin typeface="Calibri" pitchFamily="34" charset="0"/>
                <a:cs typeface="Calibri" pitchFamily="34" charset="0"/>
              </a:endParaRPr>
            </a:p>
          </p:txBody>
        </p:sp>
        <p:sp>
          <p:nvSpPr>
            <p:cNvPr id="8" name="Line Callout 2 (Border and Accent Bar) 7"/>
            <p:cNvSpPr/>
            <p:nvPr/>
          </p:nvSpPr>
          <p:spPr>
            <a:xfrm>
              <a:off x="7543800" y="1240664"/>
              <a:ext cx="1955489" cy="964843"/>
            </a:xfrm>
            <a:prstGeom prst="accentBorderCallout2">
              <a:avLst>
                <a:gd name="adj1" fmla="val 18750"/>
                <a:gd name="adj2" fmla="val -8333"/>
                <a:gd name="adj3" fmla="val 18750"/>
                <a:gd name="adj4" fmla="val -16667"/>
                <a:gd name="adj5" fmla="val -5249"/>
                <a:gd name="adj6" fmla="val -23534"/>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Clicking on the Summary tab shows a high level summary of the run</a:t>
              </a:r>
            </a:p>
          </p:txBody>
        </p:sp>
      </p:grpSp>
      <p:grpSp>
        <p:nvGrpSpPr>
          <p:cNvPr id="9" name="Group 8"/>
          <p:cNvGrpSpPr/>
          <p:nvPr/>
        </p:nvGrpSpPr>
        <p:grpSpPr>
          <a:xfrm>
            <a:off x="2702233" y="2167207"/>
            <a:ext cx="4721250" cy="1740411"/>
            <a:chOff x="4275764" y="-51515"/>
            <a:chExt cx="4721250" cy="1740411"/>
          </a:xfrm>
        </p:grpSpPr>
        <p:sp>
          <p:nvSpPr>
            <p:cNvPr id="10" name="Rounded Rectangle 9"/>
            <p:cNvSpPr/>
            <p:nvPr/>
          </p:nvSpPr>
          <p:spPr>
            <a:xfrm>
              <a:off x="4275764" y="-51515"/>
              <a:ext cx="2125015" cy="1146219"/>
            </a:xfrm>
            <a:prstGeom prst="roundRect">
              <a:avLst/>
            </a:prstGeom>
            <a:no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b="0">
                <a:latin typeface="Calibri" pitchFamily="34" charset="0"/>
                <a:cs typeface="Calibri" pitchFamily="34" charset="0"/>
              </a:endParaRPr>
            </a:p>
          </p:txBody>
        </p:sp>
        <p:sp>
          <p:nvSpPr>
            <p:cNvPr id="11" name="Line Callout 2 (Border and Accent Bar) 10"/>
            <p:cNvSpPr/>
            <p:nvPr/>
          </p:nvSpPr>
          <p:spPr>
            <a:xfrm>
              <a:off x="7041525" y="1206474"/>
              <a:ext cx="1955489" cy="482422"/>
            </a:xfrm>
            <a:prstGeom prst="accentBorderCallout2">
              <a:avLst>
                <a:gd name="adj1" fmla="val 18750"/>
                <a:gd name="adj2" fmla="val -8333"/>
                <a:gd name="adj3" fmla="val 18750"/>
                <a:gd name="adj4" fmla="val -16667"/>
                <a:gd name="adj5" fmla="val -31946"/>
                <a:gd name="adj6" fmla="val -36047"/>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Timing for the whole application run</a:t>
              </a:r>
            </a:p>
          </p:txBody>
        </p:sp>
      </p:grpSp>
      <p:grpSp>
        <p:nvGrpSpPr>
          <p:cNvPr id="12" name="Group 11"/>
          <p:cNvGrpSpPr/>
          <p:nvPr/>
        </p:nvGrpSpPr>
        <p:grpSpPr>
          <a:xfrm>
            <a:off x="2702233" y="3666407"/>
            <a:ext cx="4721250" cy="1064806"/>
            <a:chOff x="4275764" y="-51515"/>
            <a:chExt cx="4721250" cy="1064806"/>
          </a:xfrm>
        </p:grpSpPr>
        <p:sp>
          <p:nvSpPr>
            <p:cNvPr id="13" name="Rounded Rectangle 12"/>
            <p:cNvSpPr/>
            <p:nvPr/>
          </p:nvSpPr>
          <p:spPr>
            <a:xfrm>
              <a:off x="4275764" y="-51515"/>
              <a:ext cx="2125015" cy="1050817"/>
            </a:xfrm>
            <a:prstGeom prst="roundRect">
              <a:avLst/>
            </a:prstGeom>
            <a:no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b="0">
                <a:latin typeface="Calibri" pitchFamily="34" charset="0"/>
                <a:cs typeface="Calibri" pitchFamily="34" charset="0"/>
              </a:endParaRPr>
            </a:p>
          </p:txBody>
        </p:sp>
        <p:sp>
          <p:nvSpPr>
            <p:cNvPr id="14" name="Line Callout 2 (Border and Accent Bar) 13"/>
            <p:cNvSpPr/>
            <p:nvPr/>
          </p:nvSpPr>
          <p:spPr>
            <a:xfrm>
              <a:off x="7041525" y="530869"/>
              <a:ext cx="1955489" cy="482422"/>
            </a:xfrm>
            <a:prstGeom prst="accentBorderCallout2">
              <a:avLst>
                <a:gd name="adj1" fmla="val 18750"/>
                <a:gd name="adj2" fmla="val -8333"/>
                <a:gd name="adj3" fmla="val 18750"/>
                <a:gd name="adj4" fmla="val -16667"/>
                <a:gd name="adj5" fmla="val -18598"/>
                <a:gd name="adj6" fmla="val -32754"/>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List of 5 Hotspot functions</a:t>
              </a:r>
            </a:p>
          </p:txBody>
        </p:sp>
      </p:grpSp>
      <p:grpSp>
        <p:nvGrpSpPr>
          <p:cNvPr id="15" name="Group 14"/>
          <p:cNvGrpSpPr/>
          <p:nvPr/>
        </p:nvGrpSpPr>
        <p:grpSpPr>
          <a:xfrm>
            <a:off x="2854633" y="5109529"/>
            <a:ext cx="4677177" cy="1408592"/>
            <a:chOff x="4275764" y="-409289"/>
            <a:chExt cx="4677177" cy="1408592"/>
          </a:xfrm>
        </p:grpSpPr>
        <p:sp>
          <p:nvSpPr>
            <p:cNvPr id="16" name="Rounded Rectangle 15"/>
            <p:cNvSpPr/>
            <p:nvPr/>
          </p:nvSpPr>
          <p:spPr>
            <a:xfrm>
              <a:off x="4275764" y="-286439"/>
              <a:ext cx="3131712" cy="1285742"/>
            </a:xfrm>
            <a:prstGeom prst="roundRect">
              <a:avLst/>
            </a:prstGeom>
            <a:no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b="0">
                <a:latin typeface="Calibri" pitchFamily="34" charset="0"/>
                <a:cs typeface="Calibri" pitchFamily="34" charset="0"/>
              </a:endParaRPr>
            </a:p>
          </p:txBody>
        </p:sp>
        <p:sp>
          <p:nvSpPr>
            <p:cNvPr id="17" name="Line Callout 2 (Border and Accent Bar) 16"/>
            <p:cNvSpPr/>
            <p:nvPr/>
          </p:nvSpPr>
          <p:spPr>
            <a:xfrm>
              <a:off x="7866869" y="-409289"/>
              <a:ext cx="1086072" cy="482422"/>
            </a:xfrm>
            <a:prstGeom prst="accentBorderCallout2">
              <a:avLst>
                <a:gd name="adj1" fmla="val 18750"/>
                <a:gd name="adj2" fmla="val -8333"/>
                <a:gd name="adj3" fmla="val 112187"/>
                <a:gd name="adj4" fmla="val -40384"/>
                <a:gd name="adj5" fmla="val 112214"/>
                <a:gd name="adj6" fmla="val -42549"/>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CPU Usage</a:t>
              </a:r>
            </a:p>
          </p:txBody>
        </p:sp>
      </p:grpSp>
    </p:spTree>
    <p:extLst>
      <p:ext uri="{BB962C8B-B14F-4D97-AF65-F5344CB8AC3E}">
        <p14:creationId xmlns:p14="http://schemas.microsoft.com/office/powerpoint/2010/main" val="394161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2"/>
          <a:stretch>
            <a:fillRect/>
          </a:stretch>
        </p:blipFill>
        <p:spPr>
          <a:xfrm>
            <a:off x="112123" y="1258934"/>
            <a:ext cx="8953500" cy="5600700"/>
          </a:xfrm>
          <a:prstGeom prst="rect">
            <a:avLst/>
          </a:prstGeom>
        </p:spPr>
      </p:pic>
      <p:sp>
        <p:nvSpPr>
          <p:cNvPr id="3" name="Slide Number Placeholder 2"/>
          <p:cNvSpPr>
            <a:spLocks noGrp="1"/>
          </p:cNvSpPr>
          <p:nvPr>
            <p:ph type="sldNum" sz="quarter" idx="12"/>
          </p:nvPr>
        </p:nvSpPr>
        <p:spPr/>
        <p:txBody>
          <a:bodyPr/>
          <a:lstStyle/>
          <a:p>
            <a:fld id="{EE2556C5-CE8C-6547-B838-EA80C61A4AF7}" type="slidenum">
              <a:rPr lang="en-US" smtClean="0"/>
              <a:pPr/>
              <a:t>24</a:t>
            </a:fld>
            <a:endParaRPr lang="en-US" dirty="0"/>
          </a:p>
        </p:txBody>
      </p:sp>
      <p:sp>
        <p:nvSpPr>
          <p:cNvPr id="4" name="Title 3"/>
          <p:cNvSpPr>
            <a:spLocks noGrp="1"/>
          </p:cNvSpPr>
          <p:nvPr>
            <p:ph type="title"/>
          </p:nvPr>
        </p:nvSpPr>
        <p:spPr/>
        <p:txBody>
          <a:bodyPr/>
          <a:lstStyle/>
          <a:p>
            <a:r>
              <a:rPr lang="en-US" dirty="0"/>
              <a:t>Bottom-Up View</a:t>
            </a:r>
            <a:br>
              <a:rPr lang="en-US" dirty="0"/>
            </a:br>
            <a:r>
              <a:rPr lang="en-US" sz="2400" dirty="0"/>
              <a:t>GUI Layout</a:t>
            </a:r>
            <a:endParaRPr lang="en-US" dirty="0"/>
          </a:p>
        </p:txBody>
      </p:sp>
      <p:grpSp>
        <p:nvGrpSpPr>
          <p:cNvPr id="6" name="Group 5"/>
          <p:cNvGrpSpPr/>
          <p:nvPr/>
        </p:nvGrpSpPr>
        <p:grpSpPr>
          <a:xfrm>
            <a:off x="109975" y="1259863"/>
            <a:ext cx="3109701" cy="1123401"/>
            <a:chOff x="1386099" y="1066800"/>
            <a:chExt cx="3109701" cy="1123401"/>
          </a:xfrm>
        </p:grpSpPr>
        <p:sp>
          <p:nvSpPr>
            <p:cNvPr id="7" name="Rounded Rectangle 6"/>
            <p:cNvSpPr/>
            <p:nvPr/>
          </p:nvSpPr>
          <p:spPr>
            <a:xfrm>
              <a:off x="1386099" y="1066800"/>
              <a:ext cx="2097647" cy="264137"/>
            </a:xfrm>
            <a:prstGeom prst="roundRect">
              <a:avLst/>
            </a:prstGeom>
            <a:no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b="0">
                <a:latin typeface="Calibri" pitchFamily="34" charset="0"/>
                <a:cs typeface="Calibri" pitchFamily="34" charset="0"/>
              </a:endParaRPr>
            </a:p>
          </p:txBody>
        </p:sp>
        <p:sp>
          <p:nvSpPr>
            <p:cNvPr id="8" name="Line Callout 2 (Border and Accent Bar) 7"/>
            <p:cNvSpPr/>
            <p:nvPr/>
          </p:nvSpPr>
          <p:spPr>
            <a:xfrm>
              <a:off x="3505200" y="1656801"/>
              <a:ext cx="990600" cy="533400"/>
            </a:xfrm>
            <a:prstGeom prst="accentBorderCallout2">
              <a:avLst>
                <a:gd name="adj1" fmla="val 18750"/>
                <a:gd name="adj2" fmla="val -8333"/>
                <a:gd name="adj3" fmla="val 18750"/>
                <a:gd name="adj4" fmla="val -16667"/>
                <a:gd name="adj5" fmla="val -57712"/>
                <a:gd name="adj6" fmla="val -60415"/>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Menu and Tool bars</a:t>
              </a:r>
            </a:p>
          </p:txBody>
        </p:sp>
      </p:grpSp>
      <p:grpSp>
        <p:nvGrpSpPr>
          <p:cNvPr id="9" name="Group 8"/>
          <p:cNvGrpSpPr/>
          <p:nvPr/>
        </p:nvGrpSpPr>
        <p:grpSpPr>
          <a:xfrm>
            <a:off x="353492" y="1527814"/>
            <a:ext cx="2636573" cy="1108164"/>
            <a:chOff x="1223500" y="1066800"/>
            <a:chExt cx="2636573" cy="1108164"/>
          </a:xfrm>
        </p:grpSpPr>
        <p:sp>
          <p:nvSpPr>
            <p:cNvPr id="10" name="Rounded Rectangle 9"/>
            <p:cNvSpPr/>
            <p:nvPr/>
          </p:nvSpPr>
          <p:spPr>
            <a:xfrm>
              <a:off x="1223500" y="1066800"/>
              <a:ext cx="1109548" cy="237233"/>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Line Callout 2 (Border and Accent Bar) 10"/>
            <p:cNvSpPr/>
            <p:nvPr/>
          </p:nvSpPr>
          <p:spPr>
            <a:xfrm>
              <a:off x="2869473" y="1641564"/>
              <a:ext cx="990600" cy="533400"/>
            </a:xfrm>
            <a:prstGeom prst="accentBorderCallout2">
              <a:avLst>
                <a:gd name="adj1" fmla="val 18750"/>
                <a:gd name="adj2" fmla="val -8333"/>
                <a:gd name="adj3" fmla="val 18750"/>
                <a:gd name="adj4" fmla="val -16667"/>
                <a:gd name="adj5" fmla="val -57712"/>
                <a:gd name="adj6" fmla="val -60415"/>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Analysis Type</a:t>
              </a:r>
            </a:p>
          </p:txBody>
        </p:sp>
      </p:grpSp>
      <p:grpSp>
        <p:nvGrpSpPr>
          <p:cNvPr id="12" name="Group 11"/>
          <p:cNvGrpSpPr/>
          <p:nvPr/>
        </p:nvGrpSpPr>
        <p:grpSpPr>
          <a:xfrm>
            <a:off x="1520498" y="1519111"/>
            <a:ext cx="5013107" cy="1114692"/>
            <a:chOff x="854293" y="1066800"/>
            <a:chExt cx="5013107" cy="1114692"/>
          </a:xfrm>
        </p:grpSpPr>
        <p:sp>
          <p:nvSpPr>
            <p:cNvPr id="13" name="Rounded Rectangle 12"/>
            <p:cNvSpPr/>
            <p:nvPr/>
          </p:nvSpPr>
          <p:spPr>
            <a:xfrm>
              <a:off x="854293" y="1066800"/>
              <a:ext cx="3031908" cy="257603"/>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4" name="Line Callout 2 (Border and Accent Bar) 13"/>
            <p:cNvSpPr/>
            <p:nvPr/>
          </p:nvSpPr>
          <p:spPr>
            <a:xfrm>
              <a:off x="4191000" y="1648092"/>
              <a:ext cx="1676400" cy="533400"/>
            </a:xfrm>
            <a:prstGeom prst="accentBorderCallout2">
              <a:avLst>
                <a:gd name="adj1" fmla="val 18750"/>
                <a:gd name="adj2" fmla="val -8333"/>
                <a:gd name="adj3" fmla="val 18750"/>
                <a:gd name="adj4" fmla="val -16667"/>
                <a:gd name="adj5" fmla="val -57712"/>
                <a:gd name="adj6" fmla="val -60415"/>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Viewpoint currently being used</a:t>
              </a:r>
            </a:p>
          </p:txBody>
        </p:sp>
      </p:grpSp>
      <p:grpSp>
        <p:nvGrpSpPr>
          <p:cNvPr id="15" name="Group 14"/>
          <p:cNvGrpSpPr/>
          <p:nvPr/>
        </p:nvGrpSpPr>
        <p:grpSpPr>
          <a:xfrm>
            <a:off x="362199" y="1803069"/>
            <a:ext cx="8119949" cy="1094170"/>
            <a:chOff x="553791" y="1191830"/>
            <a:chExt cx="8119949" cy="1094170"/>
          </a:xfrm>
        </p:grpSpPr>
        <p:sp>
          <p:nvSpPr>
            <p:cNvPr id="16" name="Rounded Rectangle 15"/>
            <p:cNvSpPr/>
            <p:nvPr/>
          </p:nvSpPr>
          <p:spPr>
            <a:xfrm>
              <a:off x="553791" y="1191830"/>
              <a:ext cx="8119949" cy="255969"/>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7" name="Line Callout 2 (Border and Accent Bar) 16"/>
            <p:cNvSpPr/>
            <p:nvPr/>
          </p:nvSpPr>
          <p:spPr>
            <a:xfrm>
              <a:off x="7162800" y="1752600"/>
              <a:ext cx="1447800" cy="533400"/>
            </a:xfrm>
            <a:prstGeom prst="accentBorderCallout2">
              <a:avLst>
                <a:gd name="adj1" fmla="val 18750"/>
                <a:gd name="adj2" fmla="val -8333"/>
                <a:gd name="adj3" fmla="val 18750"/>
                <a:gd name="adj4" fmla="val -16667"/>
                <a:gd name="adj5" fmla="val -57712"/>
                <a:gd name="adj6" fmla="val -60415"/>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Tabs within each result</a:t>
              </a:r>
            </a:p>
          </p:txBody>
        </p:sp>
      </p:grpSp>
      <p:grpSp>
        <p:nvGrpSpPr>
          <p:cNvPr id="18" name="Group 17"/>
          <p:cNvGrpSpPr/>
          <p:nvPr/>
        </p:nvGrpSpPr>
        <p:grpSpPr>
          <a:xfrm>
            <a:off x="109975" y="2371288"/>
            <a:ext cx="8506514" cy="2213262"/>
            <a:chOff x="326251" y="1066800"/>
            <a:chExt cx="8506514" cy="2213262"/>
          </a:xfrm>
        </p:grpSpPr>
        <p:sp>
          <p:nvSpPr>
            <p:cNvPr id="19" name="Rounded Rectangle 18"/>
            <p:cNvSpPr/>
            <p:nvPr/>
          </p:nvSpPr>
          <p:spPr>
            <a:xfrm>
              <a:off x="326251" y="1066800"/>
              <a:ext cx="6177579" cy="2213262"/>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0" name="Line Callout 2 (Border and Accent Bar) 19"/>
            <p:cNvSpPr/>
            <p:nvPr/>
          </p:nvSpPr>
          <p:spPr>
            <a:xfrm>
              <a:off x="7384965" y="2667000"/>
              <a:ext cx="1447800" cy="533400"/>
            </a:xfrm>
            <a:prstGeom prst="accentBorderCallout2">
              <a:avLst>
                <a:gd name="adj1" fmla="val 18750"/>
                <a:gd name="adj2" fmla="val -8333"/>
                <a:gd name="adj3" fmla="val 18750"/>
                <a:gd name="adj4" fmla="val -16667"/>
                <a:gd name="adj5" fmla="val -57712"/>
                <a:gd name="adj6" fmla="val -60415"/>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Grid area</a:t>
              </a:r>
            </a:p>
          </p:txBody>
        </p:sp>
      </p:grpSp>
      <p:grpSp>
        <p:nvGrpSpPr>
          <p:cNvPr id="21" name="Group 20"/>
          <p:cNvGrpSpPr/>
          <p:nvPr/>
        </p:nvGrpSpPr>
        <p:grpSpPr>
          <a:xfrm>
            <a:off x="6569960" y="2035087"/>
            <a:ext cx="2495663" cy="3241764"/>
            <a:chOff x="6434975" y="914400"/>
            <a:chExt cx="2495663" cy="3241764"/>
          </a:xfrm>
        </p:grpSpPr>
        <p:sp>
          <p:nvSpPr>
            <p:cNvPr id="22" name="Rounded Rectangle 21"/>
            <p:cNvSpPr/>
            <p:nvPr/>
          </p:nvSpPr>
          <p:spPr>
            <a:xfrm>
              <a:off x="6434975" y="914400"/>
              <a:ext cx="2435992" cy="2555964"/>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3" name="Line Callout 2 (Border and Accent Bar) 22"/>
            <p:cNvSpPr/>
            <p:nvPr/>
          </p:nvSpPr>
          <p:spPr>
            <a:xfrm>
              <a:off x="7482838" y="3622764"/>
              <a:ext cx="1447800" cy="533400"/>
            </a:xfrm>
            <a:prstGeom prst="accentBorderCallout2">
              <a:avLst>
                <a:gd name="adj1" fmla="val 18750"/>
                <a:gd name="adj2" fmla="val -8333"/>
                <a:gd name="adj3" fmla="val 18750"/>
                <a:gd name="adj4" fmla="val -16667"/>
                <a:gd name="adj5" fmla="val -26692"/>
                <a:gd name="adj6" fmla="val -47182"/>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Stack Pane</a:t>
              </a:r>
            </a:p>
          </p:txBody>
        </p:sp>
      </p:grpSp>
      <p:grpSp>
        <p:nvGrpSpPr>
          <p:cNvPr id="24" name="Group 23"/>
          <p:cNvGrpSpPr/>
          <p:nvPr/>
        </p:nvGrpSpPr>
        <p:grpSpPr>
          <a:xfrm>
            <a:off x="109975" y="4635760"/>
            <a:ext cx="8955648" cy="2000256"/>
            <a:chOff x="437882" y="1266422"/>
            <a:chExt cx="8955648" cy="2000256"/>
          </a:xfrm>
        </p:grpSpPr>
        <p:sp>
          <p:nvSpPr>
            <p:cNvPr id="25" name="Rounded Rectangle 24"/>
            <p:cNvSpPr/>
            <p:nvPr/>
          </p:nvSpPr>
          <p:spPr>
            <a:xfrm>
              <a:off x="437882" y="1266422"/>
              <a:ext cx="7379396" cy="1602651"/>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6" name="Line Callout 2 (Border and Accent Bar) 25"/>
            <p:cNvSpPr/>
            <p:nvPr/>
          </p:nvSpPr>
          <p:spPr>
            <a:xfrm>
              <a:off x="7945730" y="2733278"/>
              <a:ext cx="1447800" cy="533400"/>
            </a:xfrm>
            <a:prstGeom prst="accentBorderCallout2">
              <a:avLst>
                <a:gd name="adj1" fmla="val 18750"/>
                <a:gd name="adj2" fmla="val -8333"/>
                <a:gd name="adj3" fmla="val 18750"/>
                <a:gd name="adj4" fmla="val -16667"/>
                <a:gd name="adj5" fmla="val 14930"/>
                <a:gd name="adj6" fmla="val -15869"/>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Timeline area</a:t>
              </a:r>
            </a:p>
          </p:txBody>
        </p:sp>
      </p:grpSp>
      <p:grpSp>
        <p:nvGrpSpPr>
          <p:cNvPr id="27" name="Group 26"/>
          <p:cNvGrpSpPr/>
          <p:nvPr/>
        </p:nvGrpSpPr>
        <p:grpSpPr>
          <a:xfrm>
            <a:off x="109974" y="5456596"/>
            <a:ext cx="8895977" cy="1330818"/>
            <a:chOff x="401391" y="1219200"/>
            <a:chExt cx="8895977" cy="1330818"/>
          </a:xfrm>
        </p:grpSpPr>
        <p:sp>
          <p:nvSpPr>
            <p:cNvPr id="28" name="Rounded Rectangle 27"/>
            <p:cNvSpPr/>
            <p:nvPr/>
          </p:nvSpPr>
          <p:spPr>
            <a:xfrm>
              <a:off x="401391" y="2034862"/>
              <a:ext cx="8895977" cy="515156"/>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9" name="Line Callout 2 (Border and Accent Bar) 28"/>
            <p:cNvSpPr/>
            <p:nvPr/>
          </p:nvSpPr>
          <p:spPr>
            <a:xfrm>
              <a:off x="7543800" y="1219200"/>
              <a:ext cx="1447800" cy="533400"/>
            </a:xfrm>
            <a:prstGeom prst="accentBorderCallout2">
              <a:avLst>
                <a:gd name="adj1" fmla="val 18750"/>
                <a:gd name="adj2" fmla="val -8333"/>
                <a:gd name="adj3" fmla="val 18750"/>
                <a:gd name="adj4" fmla="val -16667"/>
                <a:gd name="adj5" fmla="val 155173"/>
                <a:gd name="adj6" fmla="val -51652"/>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Filter area</a:t>
              </a:r>
            </a:p>
          </p:txBody>
        </p:sp>
      </p:grpSp>
      <p:grpSp>
        <p:nvGrpSpPr>
          <p:cNvPr id="30" name="Group 29"/>
          <p:cNvGrpSpPr/>
          <p:nvPr/>
        </p:nvGrpSpPr>
        <p:grpSpPr>
          <a:xfrm>
            <a:off x="160787" y="2067742"/>
            <a:ext cx="3965623" cy="1176267"/>
            <a:chOff x="173852" y="990600"/>
            <a:chExt cx="3965623" cy="1176267"/>
          </a:xfrm>
        </p:grpSpPr>
        <p:sp>
          <p:nvSpPr>
            <p:cNvPr id="31" name="Rounded Rectangle 30"/>
            <p:cNvSpPr/>
            <p:nvPr/>
          </p:nvSpPr>
          <p:spPr>
            <a:xfrm>
              <a:off x="173852" y="990600"/>
              <a:ext cx="1785883" cy="342900"/>
            </a:xfrm>
            <a:prstGeom prst="roundRect">
              <a:avLst/>
            </a:prstGeom>
            <a:no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b="0">
                <a:latin typeface="Calibri" pitchFamily="34" charset="0"/>
                <a:cs typeface="Calibri" pitchFamily="34" charset="0"/>
              </a:endParaRPr>
            </a:p>
          </p:txBody>
        </p:sp>
        <p:sp>
          <p:nvSpPr>
            <p:cNvPr id="32" name="Line Callout 2 (Border and Accent Bar) 31"/>
            <p:cNvSpPr/>
            <p:nvPr/>
          </p:nvSpPr>
          <p:spPr>
            <a:xfrm>
              <a:off x="2691675" y="1633467"/>
              <a:ext cx="1447800" cy="533400"/>
            </a:xfrm>
            <a:prstGeom prst="accentBorderCallout2">
              <a:avLst>
                <a:gd name="adj1" fmla="val 18750"/>
                <a:gd name="adj2" fmla="val -8333"/>
                <a:gd name="adj3" fmla="val 18750"/>
                <a:gd name="adj4" fmla="val -16667"/>
                <a:gd name="adj5" fmla="val -57712"/>
                <a:gd name="adj6" fmla="val -60415"/>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Current grouping</a:t>
              </a:r>
            </a:p>
          </p:txBody>
        </p:sp>
      </p:grpSp>
    </p:spTree>
    <p:extLst>
      <p:ext uri="{BB962C8B-B14F-4D97-AF65-F5344CB8AC3E}">
        <p14:creationId xmlns:p14="http://schemas.microsoft.com/office/powerpoint/2010/main" val="85054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5"/>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30"/>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21"/>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24"/>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8900" y="2005693"/>
            <a:ext cx="8963025" cy="3924300"/>
          </a:xfrm>
          <a:prstGeom prst="rect">
            <a:avLst/>
          </a:prstGeom>
        </p:spPr>
      </p:pic>
      <p:sp>
        <p:nvSpPr>
          <p:cNvPr id="3" name="Slide Number Placeholder 2"/>
          <p:cNvSpPr>
            <a:spLocks noGrp="1"/>
          </p:cNvSpPr>
          <p:nvPr>
            <p:ph type="sldNum" sz="quarter" idx="12"/>
          </p:nvPr>
        </p:nvSpPr>
        <p:spPr/>
        <p:txBody>
          <a:bodyPr/>
          <a:lstStyle/>
          <a:p>
            <a:fld id="{EE2556C5-CE8C-6547-B838-EA80C61A4AF7}" type="slidenum">
              <a:rPr lang="en-US" smtClean="0"/>
              <a:pPr/>
              <a:t>25</a:t>
            </a:fld>
            <a:endParaRPr lang="en-US" dirty="0"/>
          </a:p>
        </p:txBody>
      </p:sp>
      <p:sp>
        <p:nvSpPr>
          <p:cNvPr id="4" name="Title 3"/>
          <p:cNvSpPr>
            <a:spLocks noGrp="1"/>
          </p:cNvSpPr>
          <p:nvPr>
            <p:ph type="title"/>
          </p:nvPr>
        </p:nvSpPr>
        <p:spPr/>
        <p:txBody>
          <a:bodyPr/>
          <a:lstStyle/>
          <a:p>
            <a:r>
              <a:rPr lang="en-US" dirty="0"/>
              <a:t>Top-Down View</a:t>
            </a:r>
            <a:br>
              <a:rPr lang="en-US" dirty="0"/>
            </a:br>
            <a:r>
              <a:rPr lang="en-US" sz="2400" dirty="0"/>
              <a:t>GUI Layout</a:t>
            </a:r>
            <a:endParaRPr lang="en-US" dirty="0"/>
          </a:p>
        </p:txBody>
      </p:sp>
      <p:grpSp>
        <p:nvGrpSpPr>
          <p:cNvPr id="6" name="Group 5"/>
          <p:cNvGrpSpPr/>
          <p:nvPr/>
        </p:nvGrpSpPr>
        <p:grpSpPr>
          <a:xfrm>
            <a:off x="4916863" y="923199"/>
            <a:ext cx="2311251" cy="1726304"/>
            <a:chOff x="8824176" y="1177883"/>
            <a:chExt cx="2311251" cy="1726304"/>
          </a:xfrm>
        </p:grpSpPr>
        <p:sp>
          <p:nvSpPr>
            <p:cNvPr id="7" name="Rounded Rectangle 6"/>
            <p:cNvSpPr/>
            <p:nvPr/>
          </p:nvSpPr>
          <p:spPr>
            <a:xfrm>
              <a:off x="10024595" y="2578995"/>
              <a:ext cx="1110832" cy="325192"/>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 name="Line Callout 2 (Border and Accent Bar) 7"/>
            <p:cNvSpPr/>
            <p:nvPr/>
          </p:nvSpPr>
          <p:spPr>
            <a:xfrm>
              <a:off x="8824176" y="1177883"/>
              <a:ext cx="1955489" cy="964843"/>
            </a:xfrm>
            <a:prstGeom prst="accentBorderCallout2">
              <a:avLst>
                <a:gd name="adj1" fmla="val 106847"/>
                <a:gd name="adj2" fmla="val 104946"/>
                <a:gd name="adj3" fmla="val 145291"/>
                <a:gd name="adj4" fmla="val 85122"/>
                <a:gd name="adj5" fmla="val 143983"/>
                <a:gd name="adj6" fmla="val 85731"/>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Clicking on the Top-Down Tree tab changes stack representation in the Grid</a:t>
              </a:r>
            </a:p>
          </p:txBody>
        </p:sp>
      </p:grpSp>
      <p:grpSp>
        <p:nvGrpSpPr>
          <p:cNvPr id="9" name="Group 8"/>
          <p:cNvGrpSpPr/>
          <p:nvPr/>
        </p:nvGrpSpPr>
        <p:grpSpPr>
          <a:xfrm>
            <a:off x="88900" y="2834525"/>
            <a:ext cx="4639329" cy="2930549"/>
            <a:chOff x="4356056" y="567655"/>
            <a:chExt cx="4639329" cy="2930549"/>
          </a:xfrm>
        </p:grpSpPr>
        <p:sp>
          <p:nvSpPr>
            <p:cNvPr id="10" name="Rounded Rectangle 9"/>
            <p:cNvSpPr/>
            <p:nvPr/>
          </p:nvSpPr>
          <p:spPr>
            <a:xfrm>
              <a:off x="4356056" y="967525"/>
              <a:ext cx="2271123" cy="2530679"/>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Line Callout 2 (Border and Accent Bar) 10"/>
            <p:cNvSpPr/>
            <p:nvPr/>
          </p:nvSpPr>
          <p:spPr>
            <a:xfrm>
              <a:off x="7039896" y="567655"/>
              <a:ext cx="1955489" cy="482422"/>
            </a:xfrm>
            <a:prstGeom prst="accentBorderCallout2">
              <a:avLst>
                <a:gd name="adj1" fmla="val 18750"/>
                <a:gd name="adj2" fmla="val -8333"/>
                <a:gd name="adj3" fmla="val 18750"/>
                <a:gd name="adj4" fmla="val -16667"/>
                <a:gd name="adj5" fmla="val 88391"/>
                <a:gd name="adj6" fmla="val -34184"/>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Top-level function and it’s tree</a:t>
              </a:r>
            </a:p>
          </p:txBody>
        </p:sp>
      </p:grpSp>
      <p:grpSp>
        <p:nvGrpSpPr>
          <p:cNvPr id="12" name="Group 11"/>
          <p:cNvGrpSpPr/>
          <p:nvPr/>
        </p:nvGrpSpPr>
        <p:grpSpPr>
          <a:xfrm>
            <a:off x="2360023" y="3316946"/>
            <a:ext cx="4809054" cy="2684644"/>
            <a:chOff x="4275764" y="-1278701"/>
            <a:chExt cx="4809054" cy="2684644"/>
          </a:xfrm>
        </p:grpSpPr>
        <p:sp>
          <p:nvSpPr>
            <p:cNvPr id="13" name="Rounded Rectangle 12"/>
            <p:cNvSpPr/>
            <p:nvPr/>
          </p:nvSpPr>
          <p:spPr>
            <a:xfrm flipV="1">
              <a:off x="4275764" y="-1278701"/>
              <a:ext cx="2199090" cy="2443433"/>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4" name="Line Callout 2 (Border and Accent Bar) 13"/>
            <p:cNvSpPr/>
            <p:nvPr/>
          </p:nvSpPr>
          <p:spPr>
            <a:xfrm>
              <a:off x="7129329" y="923521"/>
              <a:ext cx="1955489" cy="482422"/>
            </a:xfrm>
            <a:prstGeom prst="accentBorderCallout2">
              <a:avLst>
                <a:gd name="adj1" fmla="val 18750"/>
                <a:gd name="adj2" fmla="val -8333"/>
                <a:gd name="adj3" fmla="val 18750"/>
                <a:gd name="adj4" fmla="val -16667"/>
                <a:gd name="adj5" fmla="val -18598"/>
                <a:gd name="adj6" fmla="val -32754"/>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Total Time </a:t>
              </a:r>
            </a:p>
            <a:p>
              <a:pPr algn="ctr"/>
              <a:r>
                <a:rPr lang="en-US" sz="1400" b="0" dirty="0">
                  <a:latin typeface="Calibri" pitchFamily="34" charset="0"/>
                  <a:cs typeface="Calibri" pitchFamily="34" charset="0"/>
                </a:rPr>
                <a:t>(self + children’s)</a:t>
              </a:r>
            </a:p>
          </p:txBody>
        </p:sp>
      </p:grpSp>
      <p:grpSp>
        <p:nvGrpSpPr>
          <p:cNvPr id="15" name="Group 14"/>
          <p:cNvGrpSpPr/>
          <p:nvPr/>
        </p:nvGrpSpPr>
        <p:grpSpPr>
          <a:xfrm>
            <a:off x="4570412" y="3316946"/>
            <a:ext cx="4269059" cy="2403298"/>
            <a:chOff x="4275765" y="-1238565"/>
            <a:chExt cx="4269059" cy="2403298"/>
          </a:xfrm>
        </p:grpSpPr>
        <p:sp>
          <p:nvSpPr>
            <p:cNvPr id="16" name="Rounded Rectangle 15"/>
            <p:cNvSpPr/>
            <p:nvPr/>
          </p:nvSpPr>
          <p:spPr>
            <a:xfrm flipV="1">
              <a:off x="4275765" y="-1238565"/>
              <a:ext cx="1978434" cy="2403298"/>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7" name="Line Callout 2 (Border and Accent Bar) 16"/>
            <p:cNvSpPr/>
            <p:nvPr/>
          </p:nvSpPr>
          <p:spPr>
            <a:xfrm>
              <a:off x="6986301" y="103892"/>
              <a:ext cx="1558523" cy="482422"/>
            </a:xfrm>
            <a:prstGeom prst="accentBorderCallout2">
              <a:avLst>
                <a:gd name="adj1" fmla="val 18750"/>
                <a:gd name="adj2" fmla="val -8333"/>
                <a:gd name="adj3" fmla="val 18750"/>
                <a:gd name="adj4" fmla="val -16667"/>
                <a:gd name="adj5" fmla="val 89"/>
                <a:gd name="adj6" fmla="val -45976"/>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Self Time</a:t>
              </a:r>
            </a:p>
          </p:txBody>
        </p:sp>
      </p:grpSp>
    </p:spTree>
    <p:extLst>
      <p:ext uri="{BB962C8B-B14F-4D97-AF65-F5344CB8AC3E}">
        <p14:creationId xmlns:p14="http://schemas.microsoft.com/office/powerpoint/2010/main" val="220430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26</a:t>
            </a:fld>
            <a:endParaRPr lang="en-US" dirty="0"/>
          </a:p>
        </p:txBody>
      </p:sp>
      <p:sp>
        <p:nvSpPr>
          <p:cNvPr id="4" name="Title 3"/>
          <p:cNvSpPr>
            <a:spLocks noGrp="1"/>
          </p:cNvSpPr>
          <p:nvPr>
            <p:ph type="title"/>
          </p:nvPr>
        </p:nvSpPr>
        <p:spPr/>
        <p:txBody>
          <a:bodyPr/>
          <a:lstStyle/>
          <a:p>
            <a:r>
              <a:rPr lang="en-US" dirty="0"/>
              <a:t>Caller/</a:t>
            </a:r>
            <a:r>
              <a:rPr lang="en-US" dirty="0" err="1"/>
              <a:t>Callee</a:t>
            </a:r>
            <a:r>
              <a:rPr lang="en-US" dirty="0"/>
              <a:t> View</a:t>
            </a:r>
            <a:br>
              <a:rPr lang="en-US" dirty="0"/>
            </a:br>
            <a:r>
              <a:rPr lang="en-US" sz="2400" dirty="0"/>
              <a:t>GUI Layout</a:t>
            </a:r>
            <a:endParaRPr lang="en-US" dirty="0"/>
          </a:p>
        </p:txBody>
      </p:sp>
      <p:pic>
        <p:nvPicPr>
          <p:cNvPr id="5" name="Picture 4"/>
          <p:cNvPicPr>
            <a:picLocks noChangeAspect="1"/>
          </p:cNvPicPr>
          <p:nvPr/>
        </p:nvPicPr>
        <p:blipFill>
          <a:blip r:embed="rId2"/>
          <a:stretch>
            <a:fillRect/>
          </a:stretch>
        </p:blipFill>
        <p:spPr>
          <a:xfrm>
            <a:off x="380910" y="1844691"/>
            <a:ext cx="8410575" cy="4457700"/>
          </a:xfrm>
          <a:prstGeom prst="rect">
            <a:avLst/>
          </a:prstGeom>
        </p:spPr>
      </p:pic>
      <p:grpSp>
        <p:nvGrpSpPr>
          <p:cNvPr id="6" name="Group 5"/>
          <p:cNvGrpSpPr/>
          <p:nvPr/>
        </p:nvGrpSpPr>
        <p:grpSpPr>
          <a:xfrm>
            <a:off x="4756085" y="871396"/>
            <a:ext cx="1955489" cy="1585711"/>
            <a:chOff x="8824176" y="983086"/>
            <a:chExt cx="1955489" cy="1585711"/>
          </a:xfrm>
        </p:grpSpPr>
        <p:sp>
          <p:nvSpPr>
            <p:cNvPr id="7" name="Rounded Rectangle 6"/>
            <p:cNvSpPr/>
            <p:nvPr/>
          </p:nvSpPr>
          <p:spPr>
            <a:xfrm>
              <a:off x="9492513" y="2243605"/>
              <a:ext cx="1064163" cy="325192"/>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 name="Line Callout 2 (Border and Accent Bar) 7"/>
            <p:cNvSpPr/>
            <p:nvPr/>
          </p:nvSpPr>
          <p:spPr>
            <a:xfrm>
              <a:off x="8824176" y="983086"/>
              <a:ext cx="1955489" cy="1020758"/>
            </a:xfrm>
            <a:prstGeom prst="accentBorderCallout2">
              <a:avLst>
                <a:gd name="adj1" fmla="val 106847"/>
                <a:gd name="adj2" fmla="val 104946"/>
                <a:gd name="adj3" fmla="val 124218"/>
                <a:gd name="adj4" fmla="val 86806"/>
                <a:gd name="adj5" fmla="val 124245"/>
                <a:gd name="adj6" fmla="val 87451"/>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Select a function in the Bottom-Up and find the caller/</a:t>
              </a:r>
              <a:r>
                <a:rPr lang="en-US" sz="1400" b="0" dirty="0" err="1">
                  <a:latin typeface="Calibri" pitchFamily="34" charset="0"/>
                  <a:cs typeface="Calibri" pitchFamily="34" charset="0"/>
                </a:rPr>
                <a:t>callee</a:t>
              </a:r>
              <a:endParaRPr lang="en-US" sz="1400" b="0" dirty="0">
                <a:latin typeface="Calibri" pitchFamily="34" charset="0"/>
                <a:cs typeface="Calibri" pitchFamily="34" charset="0"/>
              </a:endParaRPr>
            </a:p>
          </p:txBody>
        </p:sp>
      </p:grpSp>
      <p:grpSp>
        <p:nvGrpSpPr>
          <p:cNvPr id="9" name="Group 8"/>
          <p:cNvGrpSpPr/>
          <p:nvPr/>
        </p:nvGrpSpPr>
        <p:grpSpPr>
          <a:xfrm>
            <a:off x="416581" y="2480116"/>
            <a:ext cx="4339504" cy="3600721"/>
            <a:chOff x="4356056" y="533396"/>
            <a:chExt cx="4339504" cy="3600721"/>
          </a:xfrm>
        </p:grpSpPr>
        <p:sp>
          <p:nvSpPr>
            <p:cNvPr id="10" name="Rounded Rectangle 9"/>
            <p:cNvSpPr/>
            <p:nvPr/>
          </p:nvSpPr>
          <p:spPr>
            <a:xfrm>
              <a:off x="4356056" y="533396"/>
              <a:ext cx="1881619" cy="3600721"/>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Line Callout 2 (Border and Accent Bar) 10"/>
            <p:cNvSpPr/>
            <p:nvPr/>
          </p:nvSpPr>
          <p:spPr>
            <a:xfrm>
              <a:off x="6740071" y="709530"/>
              <a:ext cx="1955489" cy="482422"/>
            </a:xfrm>
            <a:prstGeom prst="accentBorderCallout2">
              <a:avLst>
                <a:gd name="adj1" fmla="val 18750"/>
                <a:gd name="adj2" fmla="val -8333"/>
                <a:gd name="adj3" fmla="val 18750"/>
                <a:gd name="adj4" fmla="val -16667"/>
                <a:gd name="adj5" fmla="val 10768"/>
                <a:gd name="adj6" fmla="val -26168"/>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List of functions sorted by CPU Time</a:t>
              </a:r>
            </a:p>
          </p:txBody>
        </p:sp>
      </p:grpSp>
      <p:grpSp>
        <p:nvGrpSpPr>
          <p:cNvPr id="12" name="Group 11"/>
          <p:cNvGrpSpPr/>
          <p:nvPr/>
        </p:nvGrpSpPr>
        <p:grpSpPr>
          <a:xfrm>
            <a:off x="3593357" y="2457107"/>
            <a:ext cx="5198128" cy="1610492"/>
            <a:chOff x="2500619" y="533397"/>
            <a:chExt cx="5198128" cy="1610492"/>
          </a:xfrm>
        </p:grpSpPr>
        <p:sp>
          <p:nvSpPr>
            <p:cNvPr id="13" name="Rounded Rectangle 12"/>
            <p:cNvSpPr/>
            <p:nvPr/>
          </p:nvSpPr>
          <p:spPr>
            <a:xfrm>
              <a:off x="4356057" y="533397"/>
              <a:ext cx="3342690" cy="1610492"/>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4" name="Line Callout 2 (Border and Accent Bar) 13"/>
            <p:cNvSpPr/>
            <p:nvPr/>
          </p:nvSpPr>
          <p:spPr>
            <a:xfrm>
              <a:off x="2500619" y="1503761"/>
              <a:ext cx="1488653" cy="482422"/>
            </a:xfrm>
            <a:prstGeom prst="accentBorderCallout2">
              <a:avLst>
                <a:gd name="adj1" fmla="val 16080"/>
                <a:gd name="adj2" fmla="val 107581"/>
                <a:gd name="adj3" fmla="val 53455"/>
                <a:gd name="adj4" fmla="val 123498"/>
                <a:gd name="adj5" fmla="val 50812"/>
                <a:gd name="adj6" fmla="val 123011"/>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List of callers and their stacks</a:t>
              </a:r>
            </a:p>
          </p:txBody>
        </p:sp>
      </p:grpSp>
      <p:grpSp>
        <p:nvGrpSpPr>
          <p:cNvPr id="15" name="Group 14"/>
          <p:cNvGrpSpPr/>
          <p:nvPr/>
        </p:nvGrpSpPr>
        <p:grpSpPr>
          <a:xfrm>
            <a:off x="3593357" y="4392791"/>
            <a:ext cx="5198128" cy="1766842"/>
            <a:chOff x="2500619" y="533397"/>
            <a:chExt cx="5198128" cy="1766842"/>
          </a:xfrm>
        </p:grpSpPr>
        <p:sp>
          <p:nvSpPr>
            <p:cNvPr id="16" name="Rounded Rectangle 15"/>
            <p:cNvSpPr/>
            <p:nvPr/>
          </p:nvSpPr>
          <p:spPr>
            <a:xfrm>
              <a:off x="4356057" y="533397"/>
              <a:ext cx="3342690" cy="1766842"/>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7" name="Line Callout 2 (Border and Accent Bar) 16"/>
            <p:cNvSpPr/>
            <p:nvPr/>
          </p:nvSpPr>
          <p:spPr>
            <a:xfrm>
              <a:off x="2500619" y="1503761"/>
              <a:ext cx="1488653" cy="482422"/>
            </a:xfrm>
            <a:prstGeom prst="accentBorderCallout2">
              <a:avLst>
                <a:gd name="adj1" fmla="val 16080"/>
                <a:gd name="adj2" fmla="val 107581"/>
                <a:gd name="adj3" fmla="val 53455"/>
                <a:gd name="adj4" fmla="val 123498"/>
                <a:gd name="adj5" fmla="val 50812"/>
                <a:gd name="adj6" fmla="val 123011"/>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List of </a:t>
              </a:r>
              <a:r>
                <a:rPr lang="en-US" sz="1400" b="0" dirty="0" err="1">
                  <a:latin typeface="Calibri" pitchFamily="34" charset="0"/>
                  <a:cs typeface="Calibri" pitchFamily="34" charset="0"/>
                </a:rPr>
                <a:t>callees</a:t>
              </a:r>
              <a:r>
                <a:rPr lang="en-US" sz="1400" b="0" dirty="0">
                  <a:latin typeface="Calibri" pitchFamily="34" charset="0"/>
                  <a:cs typeface="Calibri" pitchFamily="34" charset="0"/>
                </a:rPr>
                <a:t> and their stacks</a:t>
              </a:r>
            </a:p>
          </p:txBody>
        </p:sp>
      </p:grpSp>
    </p:spTree>
    <p:extLst>
      <p:ext uri="{BB962C8B-B14F-4D97-AF65-F5344CB8AC3E}">
        <p14:creationId xmlns:p14="http://schemas.microsoft.com/office/powerpoint/2010/main" val="311954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27</a:t>
            </a:fld>
            <a:endParaRPr lang="en-US" dirty="0"/>
          </a:p>
        </p:txBody>
      </p:sp>
      <p:sp>
        <p:nvSpPr>
          <p:cNvPr id="4" name="Title 3"/>
          <p:cNvSpPr>
            <a:spLocks noGrp="1"/>
          </p:cNvSpPr>
          <p:nvPr>
            <p:ph type="title"/>
          </p:nvPr>
        </p:nvSpPr>
        <p:spPr/>
        <p:txBody>
          <a:bodyPr/>
          <a:lstStyle/>
          <a:p>
            <a:r>
              <a:rPr lang="en-US" dirty="0"/>
              <a:t>Adding User Marks to the Timeline</a:t>
            </a:r>
            <a:br>
              <a:rPr lang="en-US" dirty="0"/>
            </a:br>
            <a:r>
              <a:rPr lang="en-US" sz="2400" dirty="0"/>
              <a:t>GUI Controls</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72238"/>
            <a:ext cx="19431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srcRect/>
          <a:stretch>
            <a:fillRect/>
          </a:stretch>
        </p:blipFill>
        <p:spPr bwMode="auto">
          <a:xfrm>
            <a:off x="523875" y="3395935"/>
            <a:ext cx="6800850" cy="3118571"/>
          </a:xfrm>
          <a:prstGeom prst="rect">
            <a:avLst/>
          </a:prstGeom>
          <a:ln>
            <a:noFill/>
          </a:ln>
          <a:effectLst>
            <a:outerShdw blurRad="292100" dist="139700" dir="2700000" algn="tl" rotWithShape="0">
              <a:srgbClr val="333333">
                <a:alpha val="65000"/>
              </a:srgbClr>
            </a:outerShdw>
          </a:effectLst>
        </p:spPr>
      </p:pic>
      <p:pic>
        <p:nvPicPr>
          <p:cNvPr id="7" name="Picture 4"/>
          <p:cNvPicPr>
            <a:picLocks noChangeAspect="1" noChangeArrowheads="1"/>
          </p:cNvPicPr>
          <p:nvPr/>
        </p:nvPicPr>
        <p:blipFill>
          <a:blip r:embed="rId4" cstate="print"/>
          <a:srcRect/>
          <a:stretch>
            <a:fillRect/>
          </a:stretch>
        </p:blipFill>
        <p:spPr bwMode="auto">
          <a:xfrm>
            <a:off x="3200400" y="1572238"/>
            <a:ext cx="1981200" cy="1662793"/>
          </a:xfrm>
          <a:prstGeom prst="rect">
            <a:avLst/>
          </a:prstGeom>
          <a:noFill/>
          <a:ln w="9525">
            <a:noFill/>
            <a:miter lim="800000"/>
            <a:headEnd/>
            <a:tailEnd/>
          </a:ln>
        </p:spPr>
      </p:pic>
      <p:grpSp>
        <p:nvGrpSpPr>
          <p:cNvPr id="8" name="Group 7"/>
          <p:cNvGrpSpPr/>
          <p:nvPr/>
        </p:nvGrpSpPr>
        <p:grpSpPr>
          <a:xfrm>
            <a:off x="533401" y="2119925"/>
            <a:ext cx="2666999" cy="1356048"/>
            <a:chOff x="1731148" y="1066800"/>
            <a:chExt cx="2666999" cy="1356048"/>
          </a:xfrm>
        </p:grpSpPr>
        <p:sp>
          <p:nvSpPr>
            <p:cNvPr id="9" name="Rounded Rectangle 8"/>
            <p:cNvSpPr/>
            <p:nvPr/>
          </p:nvSpPr>
          <p:spPr>
            <a:xfrm>
              <a:off x="1731148" y="1066800"/>
              <a:ext cx="1656008" cy="510492"/>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0" name="Line Callout 2 (Border and Accent Bar) 9"/>
            <p:cNvSpPr/>
            <p:nvPr/>
          </p:nvSpPr>
          <p:spPr>
            <a:xfrm>
              <a:off x="2446999" y="1889448"/>
              <a:ext cx="1951148" cy="533400"/>
            </a:xfrm>
            <a:prstGeom prst="accentBorderCallout2">
              <a:avLst>
                <a:gd name="adj1" fmla="val 18750"/>
                <a:gd name="adj2" fmla="val -8333"/>
                <a:gd name="adj3" fmla="val 18750"/>
                <a:gd name="adj4" fmla="val -16667"/>
                <a:gd name="adj5" fmla="val -60127"/>
                <a:gd name="adj6" fmla="val -28732"/>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Start application without data collection</a:t>
              </a:r>
            </a:p>
          </p:txBody>
        </p:sp>
      </p:grpSp>
      <p:grpSp>
        <p:nvGrpSpPr>
          <p:cNvPr id="11" name="Group 10"/>
          <p:cNvGrpSpPr/>
          <p:nvPr/>
        </p:nvGrpSpPr>
        <p:grpSpPr>
          <a:xfrm>
            <a:off x="3217573" y="1526961"/>
            <a:ext cx="3915175" cy="1384333"/>
            <a:chOff x="1731148" y="1066800"/>
            <a:chExt cx="3915175" cy="1384333"/>
          </a:xfrm>
        </p:grpSpPr>
        <p:sp>
          <p:nvSpPr>
            <p:cNvPr id="12" name="Rounded Rectangle 11"/>
            <p:cNvSpPr/>
            <p:nvPr/>
          </p:nvSpPr>
          <p:spPr>
            <a:xfrm>
              <a:off x="1731148" y="1066800"/>
              <a:ext cx="1656008" cy="510492"/>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3" name="Line Callout 2 (Border and Accent Bar) 12"/>
            <p:cNvSpPr/>
            <p:nvPr/>
          </p:nvSpPr>
          <p:spPr>
            <a:xfrm>
              <a:off x="3695175" y="1917733"/>
              <a:ext cx="1951148" cy="533400"/>
            </a:xfrm>
            <a:prstGeom prst="accentBorderCallout2">
              <a:avLst>
                <a:gd name="adj1" fmla="val 18750"/>
                <a:gd name="adj2" fmla="val -8333"/>
                <a:gd name="adj3" fmla="val 18750"/>
                <a:gd name="adj4" fmla="val -16667"/>
                <a:gd name="adj5" fmla="val -60127"/>
                <a:gd name="adj6" fmla="val -28732"/>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Resume data collection when needed</a:t>
              </a:r>
            </a:p>
          </p:txBody>
        </p:sp>
      </p:grpSp>
      <p:grpSp>
        <p:nvGrpSpPr>
          <p:cNvPr id="14" name="Group 13"/>
          <p:cNvGrpSpPr/>
          <p:nvPr/>
        </p:nvGrpSpPr>
        <p:grpSpPr>
          <a:xfrm>
            <a:off x="1850266" y="3050217"/>
            <a:ext cx="7057620" cy="3044617"/>
            <a:chOff x="1731148" y="533945"/>
            <a:chExt cx="7057620" cy="3044617"/>
          </a:xfrm>
        </p:grpSpPr>
        <p:sp>
          <p:nvSpPr>
            <p:cNvPr id="15" name="Rounded Rectangle 14"/>
            <p:cNvSpPr/>
            <p:nvPr/>
          </p:nvSpPr>
          <p:spPr>
            <a:xfrm>
              <a:off x="1731148" y="1066800"/>
              <a:ext cx="4614928" cy="2511762"/>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6" name="Line Callout 2 (Border and Accent Bar) 15"/>
            <p:cNvSpPr/>
            <p:nvPr/>
          </p:nvSpPr>
          <p:spPr>
            <a:xfrm>
              <a:off x="6837620" y="533945"/>
              <a:ext cx="1951148" cy="533400"/>
            </a:xfrm>
            <a:prstGeom prst="accentBorderCallout2">
              <a:avLst>
                <a:gd name="adj1" fmla="val 18750"/>
                <a:gd name="adj2" fmla="val -8333"/>
                <a:gd name="adj3" fmla="val 18750"/>
                <a:gd name="adj4" fmla="val -16667"/>
                <a:gd name="adj5" fmla="val 113716"/>
                <a:gd name="adj6" fmla="val -33352"/>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Observe paused region on the Time Line</a:t>
              </a:r>
            </a:p>
          </p:txBody>
        </p:sp>
      </p:grpSp>
      <p:grpSp>
        <p:nvGrpSpPr>
          <p:cNvPr id="17" name="Group 16"/>
          <p:cNvGrpSpPr/>
          <p:nvPr/>
        </p:nvGrpSpPr>
        <p:grpSpPr>
          <a:xfrm>
            <a:off x="3309870" y="2911294"/>
            <a:ext cx="3514859" cy="1242219"/>
            <a:chOff x="1840618" y="1130278"/>
            <a:chExt cx="3514859" cy="1242219"/>
          </a:xfrm>
        </p:grpSpPr>
        <p:sp>
          <p:nvSpPr>
            <p:cNvPr id="18" name="Rounded Rectangle 17"/>
            <p:cNvSpPr/>
            <p:nvPr/>
          </p:nvSpPr>
          <p:spPr>
            <a:xfrm>
              <a:off x="1840618" y="1130278"/>
              <a:ext cx="1159100" cy="405623"/>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9" name="Line Callout 2 (Border and Accent Bar) 18"/>
            <p:cNvSpPr/>
            <p:nvPr/>
          </p:nvSpPr>
          <p:spPr>
            <a:xfrm>
              <a:off x="3404329" y="1839097"/>
              <a:ext cx="1951148" cy="533400"/>
            </a:xfrm>
            <a:prstGeom prst="accentBorderCallout2">
              <a:avLst>
                <a:gd name="adj1" fmla="val 18750"/>
                <a:gd name="adj2" fmla="val -8333"/>
                <a:gd name="adj3" fmla="val 18750"/>
                <a:gd name="adj4" fmla="val -16667"/>
                <a:gd name="adj5" fmla="val -60127"/>
                <a:gd name="adj6" fmla="val -28732"/>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Click “Mark Timeline” </a:t>
              </a:r>
              <a:br>
                <a:rPr lang="en-US" sz="1400" b="0" dirty="0">
                  <a:latin typeface="Calibri" pitchFamily="34" charset="0"/>
                  <a:cs typeface="Calibri" pitchFamily="34" charset="0"/>
                </a:rPr>
              </a:br>
              <a:r>
                <a:rPr lang="en-US" sz="1400" b="0" dirty="0">
                  <a:latin typeface="Calibri" pitchFamily="34" charset="0"/>
                  <a:cs typeface="Calibri" pitchFamily="34" charset="0"/>
                </a:rPr>
                <a:t>during collection</a:t>
              </a:r>
            </a:p>
          </p:txBody>
        </p:sp>
      </p:grpSp>
      <p:grpSp>
        <p:nvGrpSpPr>
          <p:cNvPr id="20" name="Group 19"/>
          <p:cNvGrpSpPr/>
          <p:nvPr/>
        </p:nvGrpSpPr>
        <p:grpSpPr>
          <a:xfrm>
            <a:off x="3713410" y="3316918"/>
            <a:ext cx="3111319" cy="3088252"/>
            <a:chOff x="3404329" y="-715754"/>
            <a:chExt cx="3111319" cy="3088252"/>
          </a:xfrm>
        </p:grpSpPr>
        <p:sp>
          <p:nvSpPr>
            <p:cNvPr id="21" name="Rounded Rectangle 20"/>
            <p:cNvSpPr/>
            <p:nvPr/>
          </p:nvSpPr>
          <p:spPr>
            <a:xfrm>
              <a:off x="6156113" y="-715754"/>
              <a:ext cx="359535" cy="3088252"/>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2" name="Line Callout 2 (Border and Accent Bar) 21"/>
            <p:cNvSpPr/>
            <p:nvPr/>
          </p:nvSpPr>
          <p:spPr>
            <a:xfrm>
              <a:off x="3404329" y="1839097"/>
              <a:ext cx="1951148" cy="533400"/>
            </a:xfrm>
            <a:prstGeom prst="accentBorderCallout2">
              <a:avLst>
                <a:gd name="adj1" fmla="val 25994"/>
                <a:gd name="adj2" fmla="val 105198"/>
                <a:gd name="adj3" fmla="val 25994"/>
                <a:gd name="adj4" fmla="val 125907"/>
                <a:gd name="adj5" fmla="val -33568"/>
                <a:gd name="adj6" fmla="val 141565"/>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Observe the mark on the Time Line</a:t>
              </a:r>
            </a:p>
          </p:txBody>
        </p:sp>
      </p:grpSp>
    </p:spTree>
    <p:extLst>
      <p:ext uri="{BB962C8B-B14F-4D97-AF65-F5344CB8AC3E}">
        <p14:creationId xmlns:p14="http://schemas.microsoft.com/office/powerpoint/2010/main" val="165808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4"/>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17"/>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Key Result Analysis and </a:t>
            </a:r>
            <a:br>
              <a:rPr lang="en-US" dirty="0"/>
            </a:br>
            <a:r>
              <a:rPr lang="en-US" sz="2400" dirty="0"/>
              <a:t>GUI Concepts</a:t>
            </a:r>
          </a:p>
        </p:txBody>
      </p:sp>
      <p:sp>
        <p:nvSpPr>
          <p:cNvPr id="4" name="Slide Number Placeholder 3"/>
          <p:cNvSpPr>
            <a:spLocks noGrp="1"/>
          </p:cNvSpPr>
          <p:nvPr>
            <p:ph type="sldNum" sz="quarter" idx="12"/>
          </p:nvPr>
        </p:nvSpPr>
        <p:spPr/>
        <p:txBody>
          <a:bodyPr/>
          <a:lstStyle/>
          <a:p>
            <a:fld id="{EE2556C5-CE8C-6547-B838-EA80C61A4AF7}" type="slidenum">
              <a:rPr lang="en-US" smtClean="0"/>
              <a:pPr/>
              <a:t>28</a:t>
            </a:fld>
            <a:endParaRPr lang="en-US" dirty="0"/>
          </a:p>
        </p:txBody>
      </p:sp>
    </p:spTree>
    <p:extLst>
      <p:ext uri="{BB962C8B-B14F-4D97-AF65-F5344CB8AC3E}">
        <p14:creationId xmlns:p14="http://schemas.microsoft.com/office/powerpoint/2010/main" val="23368724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29</a:t>
            </a:fld>
            <a:endParaRPr lang="en-US" dirty="0"/>
          </a:p>
        </p:txBody>
      </p:sp>
      <p:sp>
        <p:nvSpPr>
          <p:cNvPr id="4" name="Title 3"/>
          <p:cNvSpPr>
            <a:spLocks noGrp="1"/>
          </p:cNvSpPr>
          <p:nvPr>
            <p:ph type="title"/>
          </p:nvPr>
        </p:nvSpPr>
        <p:spPr/>
        <p:txBody>
          <a:bodyPr/>
          <a:lstStyle/>
          <a:p>
            <a:r>
              <a:rPr lang="en-US" dirty="0"/>
              <a:t>Result Analysis</a:t>
            </a:r>
            <a:br>
              <a:rPr lang="en-US" dirty="0"/>
            </a:br>
            <a:r>
              <a:rPr lang="en-US" sz="2400" dirty="0" smtClean="0"/>
              <a:t>GUI </a:t>
            </a:r>
            <a:r>
              <a:rPr lang="en-US" sz="2400" dirty="0"/>
              <a:t>Concepts</a:t>
            </a:r>
            <a:endParaRPr lang="en-US" dirty="0"/>
          </a:p>
        </p:txBody>
      </p:sp>
      <p:sp>
        <p:nvSpPr>
          <p:cNvPr id="5" name="Content Placeholder 2"/>
          <p:cNvSpPr>
            <a:spLocks noGrp="1"/>
          </p:cNvSpPr>
          <p:nvPr>
            <p:ph idx="1"/>
          </p:nvPr>
        </p:nvSpPr>
        <p:spPr>
          <a:xfrm>
            <a:off x="455613" y="1688928"/>
            <a:ext cx="8237537" cy="4767262"/>
          </a:xfrm>
        </p:spPr>
        <p:txBody>
          <a:bodyPr/>
          <a:lstStyle/>
          <a:p>
            <a:r>
              <a:rPr lang="en-US" sz="2000" b="1" dirty="0" smtClean="0"/>
              <a:t>Viewpoints</a:t>
            </a:r>
          </a:p>
          <a:p>
            <a:pPr lvl="1">
              <a:spcBef>
                <a:spcPts val="600"/>
              </a:spcBef>
            </a:pPr>
            <a:r>
              <a:rPr lang="en-US" sz="1800" dirty="0" smtClean="0"/>
              <a:t>It is a pre-defined view that determines what needs to be displayed in the grid and timeline for a given analysis type</a:t>
            </a:r>
          </a:p>
          <a:p>
            <a:pPr lvl="1">
              <a:spcBef>
                <a:spcPts val="600"/>
              </a:spcBef>
            </a:pPr>
            <a:r>
              <a:rPr lang="en-US" sz="1800" dirty="0" smtClean="0"/>
              <a:t>An analysis type may support more than one view points</a:t>
            </a:r>
          </a:p>
          <a:p>
            <a:pPr lvl="1">
              <a:spcBef>
                <a:spcPts val="600"/>
              </a:spcBef>
            </a:pPr>
            <a:r>
              <a:rPr lang="en-US" sz="1800" dirty="0" smtClean="0"/>
              <a:t>To change viewpoints, select a viewpoint by clicking on</a:t>
            </a:r>
          </a:p>
          <a:p>
            <a:pPr lvl="1"/>
            <a:endParaRPr lang="en-US" sz="1800" dirty="0" smtClean="0"/>
          </a:p>
          <a:p>
            <a:endParaRPr lang="en-US" sz="20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422" y="4401965"/>
            <a:ext cx="60579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4157663" y="4135265"/>
            <a:ext cx="1535567" cy="581025"/>
            <a:chOff x="2671238" y="3616044"/>
            <a:chExt cx="1535567" cy="581025"/>
          </a:xfrm>
        </p:grpSpPr>
        <p:sp>
          <p:nvSpPr>
            <p:cNvPr id="8" name="Rounded Rectangle 7"/>
            <p:cNvSpPr/>
            <p:nvPr/>
          </p:nvSpPr>
          <p:spPr>
            <a:xfrm>
              <a:off x="2671238" y="3941823"/>
              <a:ext cx="618444" cy="255246"/>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Line Callout 2 (Border and Accent Bar) 8"/>
            <p:cNvSpPr/>
            <p:nvPr/>
          </p:nvSpPr>
          <p:spPr>
            <a:xfrm>
              <a:off x="3534611" y="3616044"/>
              <a:ext cx="672194" cy="266700"/>
            </a:xfrm>
            <a:prstGeom prst="accentBorderCallout2">
              <a:avLst>
                <a:gd name="adj1" fmla="val 55485"/>
                <a:gd name="adj2" fmla="val -7496"/>
                <a:gd name="adj3" fmla="val 55485"/>
                <a:gd name="adj4" fmla="val -16667"/>
                <a:gd name="adj5" fmla="val 126608"/>
                <a:gd name="adj6" fmla="val -38356"/>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Click</a:t>
              </a:r>
            </a:p>
          </p:txBody>
        </p:sp>
      </p:gr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574" y="4645533"/>
            <a:ext cx="13049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32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3</a:t>
            </a:fld>
            <a:endParaRPr lang="en-US" dirty="0"/>
          </a:p>
        </p:txBody>
      </p:sp>
      <p:sp>
        <p:nvSpPr>
          <p:cNvPr id="2" name="Title 1"/>
          <p:cNvSpPr>
            <a:spLocks noGrp="1"/>
          </p:cNvSpPr>
          <p:nvPr>
            <p:ph type="title"/>
          </p:nvPr>
        </p:nvSpPr>
        <p:spPr/>
        <p:txBody>
          <a:bodyPr/>
          <a:lstStyle/>
          <a:p>
            <a:r>
              <a:rPr lang="en-US" dirty="0"/>
              <a:t>Intel</a:t>
            </a:r>
            <a:r>
              <a:rPr lang="en-US" baseline="30000" dirty="0"/>
              <a:t>®</a:t>
            </a:r>
            <a:r>
              <a:rPr lang="en-US" dirty="0"/>
              <a:t> VTune™ Amplifier </a:t>
            </a:r>
            <a:r>
              <a:rPr lang="en-US" dirty="0" smtClean="0"/>
              <a:t>for Systems</a:t>
            </a:r>
            <a:r>
              <a:rPr lang="en-US" sz="2800" dirty="0"/>
              <a:t/>
            </a:r>
            <a:br>
              <a:rPr lang="en-US" sz="2800" dirty="0"/>
            </a:br>
            <a:r>
              <a:rPr lang="en-US" sz="2400" dirty="0"/>
              <a:t>Performance Profiler</a:t>
            </a:r>
            <a:endParaRPr lang="en-US" dirty="0"/>
          </a:p>
        </p:txBody>
      </p:sp>
      <p:graphicFrame>
        <p:nvGraphicFramePr>
          <p:cNvPr id="13" name="Content Placeholder 4"/>
          <p:cNvGraphicFramePr>
            <a:graphicFrameLocks/>
          </p:cNvGraphicFramePr>
          <p:nvPr>
            <p:extLst>
              <p:ext uri="{D42A27DB-BD31-4B8C-83A1-F6EECF244321}">
                <p14:modId xmlns:p14="http://schemas.microsoft.com/office/powerpoint/2010/main" val="112151549"/>
              </p:ext>
            </p:extLst>
          </p:nvPr>
        </p:nvGraphicFramePr>
        <p:xfrm>
          <a:off x="455613" y="1863864"/>
          <a:ext cx="8237537" cy="2790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Content Placeholder 12"/>
          <p:cNvGraphicFramePr>
            <a:graphicFrameLocks/>
          </p:cNvGraphicFramePr>
          <p:nvPr>
            <p:extLst>
              <p:ext uri="{D42A27DB-BD31-4B8C-83A1-F6EECF244321}">
                <p14:modId xmlns:p14="http://schemas.microsoft.com/office/powerpoint/2010/main" val="2350511077"/>
              </p:ext>
            </p:extLst>
          </p:nvPr>
        </p:nvGraphicFramePr>
        <p:xfrm>
          <a:off x="533400" y="1473339"/>
          <a:ext cx="8237538" cy="3097309"/>
        </p:xfrm>
        <a:graphic>
          <a:graphicData uri="http://schemas.openxmlformats.org/drawingml/2006/table">
            <a:tbl>
              <a:tblPr firstRow="1" bandRow="1">
                <a:tableStyleId>{5C22544A-7EE6-4342-B048-85BDC9FD1C3A}</a:tableStyleId>
              </a:tblPr>
              <a:tblGrid>
                <a:gridCol w="2735262"/>
                <a:gridCol w="2800350"/>
                <a:gridCol w="2701926"/>
              </a:tblGrid>
              <a:tr h="409467">
                <a:tc gridSpan="3">
                  <a:txBody>
                    <a:bodyPr/>
                    <a:lstStyle/>
                    <a:p>
                      <a:r>
                        <a:rPr lang="en-US" dirty="0" smtClean="0">
                          <a:solidFill>
                            <a:schemeClr val="tx1"/>
                          </a:solidFill>
                        </a:rPr>
                        <a:t> </a:t>
                      </a:r>
                      <a:r>
                        <a:rPr lang="en-US" sz="1800" kern="1200" dirty="0" smtClean="0">
                          <a:solidFill>
                            <a:srgbClr val="0071C5"/>
                          </a:solidFill>
                          <a:latin typeface="+mn-lt"/>
                          <a:ea typeface="+mn-ea"/>
                          <a:cs typeface="Intel Clear" panose="020B0604020203020204" pitchFamily="34" charset="0"/>
                        </a:rPr>
                        <a:t>Where is my application…</a:t>
                      </a:r>
                      <a:endParaRPr lang="en-US" sz="1800" kern="1200" dirty="0">
                        <a:solidFill>
                          <a:srgbClr val="0071C5"/>
                        </a:solidFill>
                        <a:latin typeface="+mn-lt"/>
                        <a:ea typeface="+mn-ea"/>
                        <a:cs typeface="Intel Clear" panose="020B0604020203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solidFill>
                      <a:srgbClr val="002338"/>
                    </a:solidFill>
                  </a:tcPr>
                </a:tc>
                <a:tc hMerge="1">
                  <a:txBody>
                    <a:bodyPr/>
                    <a:lstStyle/>
                    <a:p>
                      <a:endParaRPr lang="en-US" dirty="0"/>
                    </a:p>
                  </a:txBody>
                  <a:tcPr>
                    <a:solidFill>
                      <a:srgbClr val="002338"/>
                    </a:solidFill>
                  </a:tcPr>
                </a:tc>
              </a:tr>
              <a:tr h="409467">
                <a:tc>
                  <a:txBody>
                    <a:bodyPr/>
                    <a:lstStyle/>
                    <a:p>
                      <a:r>
                        <a:rPr lang="en-US" b="1" dirty="0" smtClean="0">
                          <a:solidFill>
                            <a:schemeClr val="tx1"/>
                          </a:solidFill>
                        </a:rPr>
                        <a:t> Spending Time?</a:t>
                      </a:r>
                      <a:endParaRPr lang="en-US" b="1"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b="1" dirty="0" smtClean="0">
                          <a:solidFill>
                            <a:schemeClr val="tx1"/>
                          </a:solidFill>
                        </a:rPr>
                        <a:t> Wasting Time?</a:t>
                      </a:r>
                      <a:endParaRPr lang="en-US" b="1"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b="1" dirty="0" smtClean="0">
                          <a:solidFill>
                            <a:schemeClr val="tx1"/>
                          </a:solidFill>
                        </a:rPr>
                        <a:t> Waiting Too Long?</a:t>
                      </a:r>
                      <a:endParaRPr lang="en-US" b="1"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1211575">
                <a:tc>
                  <a:txBody>
                    <a:bodyPr/>
                    <a:lstStyle/>
                    <a:p>
                      <a:endParaRPr lang="en-US" sz="1600" dirty="0" smtClean="0">
                        <a:solidFill>
                          <a:schemeClr val="tx1"/>
                        </a:solidFill>
                      </a:endParaRPr>
                    </a:p>
                    <a:p>
                      <a:endParaRPr lang="en-US" sz="1600" dirty="0" smtClean="0">
                        <a:solidFill>
                          <a:schemeClr val="tx1"/>
                        </a:solidFill>
                      </a:endParaRPr>
                    </a:p>
                    <a:p>
                      <a:endParaRPr lang="en-US" sz="1600" dirty="0" smtClean="0">
                        <a:solidFill>
                          <a:schemeClr val="tx1"/>
                        </a:solidFill>
                      </a:endParaRPr>
                    </a:p>
                    <a:p>
                      <a:endParaRPr lang="en-US" sz="18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08681">
                <a:tc>
                  <a:txBody>
                    <a:bodyPr/>
                    <a:lstStyle/>
                    <a:p>
                      <a:pPr marL="117475" indent="-117475">
                        <a:lnSpc>
                          <a:spcPct val="100000"/>
                        </a:lnSpc>
                        <a:spcBef>
                          <a:spcPts val="0"/>
                        </a:spcBef>
                        <a:spcAft>
                          <a:spcPts val="0"/>
                        </a:spcAft>
                        <a:buFont typeface="Arial" pitchFamily="34" charset="0"/>
                        <a:buChar char="•"/>
                      </a:pPr>
                      <a:r>
                        <a:rPr lang="en-US" sz="1600" spc="0" baseline="0" dirty="0" smtClean="0">
                          <a:solidFill>
                            <a:schemeClr val="tx1"/>
                          </a:solidFill>
                        </a:rPr>
                        <a:t>Focus tuning on functions taking time</a:t>
                      </a:r>
                    </a:p>
                    <a:p>
                      <a:pPr marL="117475" indent="-117475">
                        <a:lnSpc>
                          <a:spcPct val="100000"/>
                        </a:lnSpc>
                        <a:spcBef>
                          <a:spcPts val="0"/>
                        </a:spcBef>
                        <a:spcAft>
                          <a:spcPts val="0"/>
                        </a:spcAft>
                        <a:buFont typeface="Arial" pitchFamily="34" charset="0"/>
                        <a:buChar char="•"/>
                      </a:pPr>
                      <a:r>
                        <a:rPr lang="en-US" sz="1600" dirty="0" smtClean="0">
                          <a:solidFill>
                            <a:schemeClr val="tx1"/>
                          </a:solidFill>
                        </a:rPr>
                        <a:t>See </a:t>
                      </a:r>
                      <a:r>
                        <a:rPr lang="en-US" sz="1600" baseline="0" dirty="0" smtClean="0">
                          <a:solidFill>
                            <a:schemeClr val="tx1"/>
                          </a:solidFill>
                        </a:rPr>
                        <a:t>c</a:t>
                      </a:r>
                      <a:r>
                        <a:rPr lang="en-US" sz="1600" dirty="0" smtClean="0">
                          <a:solidFill>
                            <a:schemeClr val="tx1"/>
                          </a:solidFill>
                        </a:rPr>
                        <a:t>all stacks</a:t>
                      </a:r>
                      <a:endParaRPr lang="en-US" sz="1600" baseline="0" dirty="0" smtClean="0">
                        <a:solidFill>
                          <a:schemeClr val="tx1"/>
                        </a:solidFill>
                      </a:endParaRPr>
                    </a:p>
                    <a:p>
                      <a:pPr marL="117475" marR="0" indent="-1174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dirty="0" smtClean="0">
                          <a:solidFill>
                            <a:schemeClr val="tx1"/>
                          </a:solidFill>
                        </a:rPr>
                        <a:t>See </a:t>
                      </a:r>
                      <a:r>
                        <a:rPr lang="en-US" sz="1600" baseline="0" dirty="0" smtClean="0">
                          <a:solidFill>
                            <a:schemeClr val="tx1"/>
                          </a:solidFill>
                        </a:rPr>
                        <a:t>time on source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117475" marR="0" indent="-1174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aseline="0" dirty="0" smtClean="0">
                          <a:solidFill>
                            <a:schemeClr val="tx1"/>
                          </a:solidFill>
                        </a:rPr>
                        <a:t>See cache misses on your source</a:t>
                      </a:r>
                      <a:endParaRPr lang="en-US" sz="1600" dirty="0" smtClean="0">
                        <a:solidFill>
                          <a:schemeClr val="tx1"/>
                        </a:solidFill>
                      </a:endParaRPr>
                    </a:p>
                    <a:p>
                      <a:pPr marL="117475" marR="0" indent="-117475"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dirty="0" smtClean="0">
                          <a:solidFill>
                            <a:schemeClr val="tx1"/>
                          </a:solidFill>
                        </a:rPr>
                        <a:t>See functions</a:t>
                      </a:r>
                      <a:r>
                        <a:rPr lang="en-US" sz="1600" baseline="0" dirty="0" smtClean="0">
                          <a:solidFill>
                            <a:schemeClr val="tx1"/>
                          </a:solidFill>
                        </a:rPr>
                        <a:t> sorted by </a:t>
                      </a:r>
                      <a:br>
                        <a:rPr lang="en-US" sz="1600" baseline="0" dirty="0" smtClean="0">
                          <a:solidFill>
                            <a:schemeClr val="tx1"/>
                          </a:solidFill>
                        </a:rPr>
                      </a:br>
                      <a:r>
                        <a:rPr lang="en-US" sz="1600" baseline="0" dirty="0" smtClean="0">
                          <a:solidFill>
                            <a:schemeClr val="tx1"/>
                          </a:solidFill>
                        </a:rPr>
                        <a:t># of cache misses</a:t>
                      </a:r>
                      <a:endParaRPr lang="en-US" sz="1600" dirty="0" smtClean="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117475" indent="-117475">
                        <a:spcAft>
                          <a:spcPts val="600"/>
                        </a:spcAft>
                        <a:buFont typeface="Arial" pitchFamily="34" charset="0"/>
                        <a:buChar char="•"/>
                      </a:pPr>
                      <a:r>
                        <a:rPr lang="en-US" sz="1600" dirty="0" smtClean="0">
                          <a:solidFill>
                            <a:schemeClr val="tx1"/>
                          </a:solidFill>
                        </a:rPr>
                        <a:t>See locks by wait</a:t>
                      </a:r>
                      <a:r>
                        <a:rPr lang="en-US" sz="1600" baseline="0" dirty="0" smtClean="0">
                          <a:solidFill>
                            <a:schemeClr val="tx1"/>
                          </a:solidFill>
                        </a:rPr>
                        <a:t> time</a:t>
                      </a:r>
                    </a:p>
                    <a:p>
                      <a:pPr marL="117475" indent="-117475">
                        <a:spcAft>
                          <a:spcPts val="600"/>
                        </a:spcAft>
                        <a:buFont typeface="Arial" pitchFamily="34" charset="0"/>
                        <a:buChar char="•"/>
                      </a:pPr>
                      <a:r>
                        <a:rPr lang="en-US" sz="1600" baseline="0" dirty="0" smtClean="0">
                          <a:solidFill>
                            <a:schemeClr val="tx1"/>
                          </a:solidFill>
                        </a:rPr>
                        <a:t>Red/Green for CPU </a:t>
                      </a:r>
                      <a:br>
                        <a:rPr lang="en-US" sz="1600" baseline="0" dirty="0" smtClean="0">
                          <a:solidFill>
                            <a:schemeClr val="tx1"/>
                          </a:solidFill>
                        </a:rPr>
                      </a:br>
                      <a:r>
                        <a:rPr lang="en-US" sz="1600" baseline="0" dirty="0" smtClean="0">
                          <a:solidFill>
                            <a:schemeClr val="tx1"/>
                          </a:solidFill>
                        </a:rPr>
                        <a:t>utilization during wait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pic>
        <p:nvPicPr>
          <p:cNvPr id="15" name="Picture 14" descr="4-Locks-and-Waits.png"/>
          <p:cNvPicPr>
            <a:picLocks noChangeAspect="1"/>
          </p:cNvPicPr>
          <p:nvPr/>
        </p:nvPicPr>
        <p:blipFill>
          <a:blip r:embed="rId8" cstate="print"/>
          <a:stretch>
            <a:fillRect/>
          </a:stretch>
        </p:blipFill>
        <p:spPr>
          <a:xfrm>
            <a:off x="6220370" y="2338795"/>
            <a:ext cx="2198099" cy="1056450"/>
          </a:xfrm>
          <a:prstGeom prst="rect">
            <a:avLst/>
          </a:prstGeom>
        </p:spPr>
      </p:pic>
      <p:pic>
        <p:nvPicPr>
          <p:cNvPr id="16" name="Picture 15" descr="4-Locks-and-Waits.png"/>
          <p:cNvPicPr>
            <a:picLocks noChangeAspect="1"/>
          </p:cNvPicPr>
          <p:nvPr/>
        </p:nvPicPr>
        <p:blipFill>
          <a:blip r:embed="rId9" cstate="print"/>
          <a:stretch>
            <a:fillRect/>
          </a:stretch>
        </p:blipFill>
        <p:spPr>
          <a:xfrm>
            <a:off x="687708" y="2338795"/>
            <a:ext cx="2198097" cy="1056450"/>
          </a:xfrm>
          <a:prstGeom prst="rect">
            <a:avLst/>
          </a:prstGeom>
        </p:spPr>
      </p:pic>
      <p:pic>
        <p:nvPicPr>
          <p:cNvPr id="17" name="Picture 16" descr="4-Locks-and-Waits.png"/>
          <p:cNvPicPr>
            <a:picLocks noChangeAspect="1"/>
          </p:cNvPicPr>
          <p:nvPr/>
        </p:nvPicPr>
        <p:blipFill>
          <a:blip r:embed="rId10" cstate="print"/>
          <a:stretch>
            <a:fillRect/>
          </a:stretch>
        </p:blipFill>
        <p:spPr>
          <a:xfrm>
            <a:off x="3472546" y="2338795"/>
            <a:ext cx="2198097" cy="1056450"/>
          </a:xfrm>
          <a:prstGeom prst="rect">
            <a:avLst/>
          </a:prstGeom>
        </p:spPr>
      </p:pic>
      <p:sp>
        <p:nvSpPr>
          <p:cNvPr id="18" name="TextBox 17"/>
          <p:cNvSpPr txBox="1"/>
          <p:nvPr/>
        </p:nvSpPr>
        <p:spPr>
          <a:xfrm>
            <a:off x="405492" y="4864272"/>
            <a:ext cx="4530402" cy="1033837"/>
          </a:xfrm>
          <a:prstGeom prst="rect">
            <a:avLst/>
          </a:prstGeom>
          <a:noFill/>
        </p:spPr>
        <p:txBody>
          <a:bodyPr wrap="square" rtlCol="0" anchor="t" anchorCtr="0">
            <a:noAutofit/>
          </a:bodyPr>
          <a:lstStyle/>
          <a:p>
            <a:pPr marL="168275" indent="-168275">
              <a:buFont typeface="Arial" pitchFamily="34" charset="0"/>
              <a:buChar char="•"/>
            </a:pPr>
            <a:r>
              <a:rPr lang="en-US" dirty="0">
                <a:solidFill>
                  <a:srgbClr val="0071C5"/>
                </a:solidFill>
                <a:cs typeface="Intel Clear" panose="020B0604020203020204" pitchFamily="34" charset="0"/>
              </a:rPr>
              <a:t>Windows &amp; Linux</a:t>
            </a:r>
          </a:p>
          <a:p>
            <a:pPr marL="168275" indent="-168275">
              <a:buFont typeface="Arial" pitchFamily="34" charset="0"/>
              <a:buChar char="•"/>
            </a:pPr>
            <a:r>
              <a:rPr lang="en-US" dirty="0">
                <a:solidFill>
                  <a:srgbClr val="0071C5"/>
                </a:solidFill>
                <a:cs typeface="Intel Clear" panose="020B0604020203020204" pitchFamily="34" charset="0"/>
              </a:rPr>
              <a:t>Low overhead</a:t>
            </a:r>
          </a:p>
          <a:p>
            <a:pPr marL="168275" indent="-168275">
              <a:buFont typeface="Arial" pitchFamily="34" charset="0"/>
              <a:buChar char="•"/>
            </a:pPr>
            <a:r>
              <a:rPr lang="en-US" dirty="0">
                <a:solidFill>
                  <a:srgbClr val="0071C5"/>
                </a:solidFill>
                <a:cs typeface="Intel Clear" panose="020B0604020203020204" pitchFamily="34" charset="0"/>
              </a:rPr>
              <a:t>No special recompiles</a:t>
            </a:r>
          </a:p>
        </p:txBody>
      </p:sp>
      <p:sp>
        <p:nvSpPr>
          <p:cNvPr id="19" name="TextBox 18"/>
          <p:cNvSpPr txBox="1"/>
          <p:nvPr/>
        </p:nvSpPr>
        <p:spPr>
          <a:xfrm>
            <a:off x="860612" y="6058786"/>
            <a:ext cx="7557857" cy="397404"/>
          </a:xfrm>
          <a:prstGeom prst="rect">
            <a:avLst/>
          </a:prstGeom>
          <a:ln/>
        </p:spPr>
        <p:style>
          <a:lnRef idx="1">
            <a:schemeClr val="accent5"/>
          </a:lnRef>
          <a:fillRef idx="3">
            <a:schemeClr val="accent5"/>
          </a:fillRef>
          <a:effectRef idx="2">
            <a:schemeClr val="accent5"/>
          </a:effectRef>
          <a:fontRef idx="minor">
            <a:schemeClr val="lt1"/>
          </a:fontRef>
        </p:style>
        <p:txBody>
          <a:bodyPr wrap="none" rtlCol="0" anchor="ctr" anchorCtr="0">
            <a:noAutofit/>
          </a:bodyPr>
          <a:lstStyle/>
          <a:p>
            <a:pPr marL="168275" indent="-168275" algn="ctr"/>
            <a:r>
              <a:rPr lang="en-US" sz="1800" b="0" dirty="0">
                <a:solidFill>
                  <a:schemeClr val="tx1"/>
                </a:solidFill>
              </a:rPr>
              <a:t>Advanced Profiling For Scalable Multicore Performance</a:t>
            </a:r>
          </a:p>
        </p:txBody>
      </p:sp>
    </p:spTree>
    <p:extLst>
      <p:ext uri="{BB962C8B-B14F-4D97-AF65-F5344CB8AC3E}">
        <p14:creationId xmlns:p14="http://schemas.microsoft.com/office/powerpoint/2010/main" val="41421193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872352" y="6492875"/>
            <a:ext cx="2133600" cy="365125"/>
          </a:xfrm>
          <a:noFill/>
        </p:spPr>
        <p:txBody>
          <a:bodyPr/>
          <a:lstStyle/>
          <a:p>
            <a:fld id="{EE2556C5-CE8C-6547-B838-EA80C61A4AF7}" type="slidenum">
              <a:rPr lang="en-US" smtClean="0"/>
              <a:pPr/>
              <a:t>30</a:t>
            </a:fld>
            <a:endParaRPr lang="en-US" dirty="0"/>
          </a:p>
        </p:txBody>
      </p:sp>
      <p:sp>
        <p:nvSpPr>
          <p:cNvPr id="4" name="Title 3"/>
          <p:cNvSpPr>
            <a:spLocks noGrp="1"/>
          </p:cNvSpPr>
          <p:nvPr>
            <p:ph type="title"/>
          </p:nvPr>
        </p:nvSpPr>
        <p:spPr/>
        <p:txBody>
          <a:bodyPr/>
          <a:lstStyle/>
          <a:p>
            <a:r>
              <a:rPr lang="en-US" dirty="0"/>
              <a:t>Result Analysis</a:t>
            </a:r>
            <a:br>
              <a:rPr lang="en-US" dirty="0"/>
            </a:br>
            <a:r>
              <a:rPr lang="en-US" sz="2400" dirty="0"/>
              <a:t>GUI Concepts</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904" y="3238977"/>
            <a:ext cx="3500006" cy="322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637904" y="3242294"/>
            <a:ext cx="3500006" cy="3223462"/>
          </a:xfrm>
          <a:prstGeom prst="rect">
            <a:avLst/>
          </a:prstGeom>
          <a:noFill/>
          <a:ln>
            <a:noFill/>
          </a:ln>
          <a:effectLst/>
        </p:spPr>
      </p:pic>
      <p:sp>
        <p:nvSpPr>
          <p:cNvPr id="7" name="Content Placeholder 5"/>
          <p:cNvSpPr>
            <a:spLocks noGrp="1"/>
          </p:cNvSpPr>
          <p:nvPr>
            <p:ph idx="1"/>
          </p:nvPr>
        </p:nvSpPr>
        <p:spPr>
          <a:xfrm>
            <a:off x="455613" y="1585277"/>
            <a:ext cx="8237537" cy="4767262"/>
          </a:xfrm>
        </p:spPr>
        <p:txBody>
          <a:bodyPr/>
          <a:lstStyle/>
          <a:p>
            <a:r>
              <a:rPr lang="en-US" sz="2000" b="1" dirty="0" smtClean="0"/>
              <a:t>Groupings</a:t>
            </a:r>
          </a:p>
          <a:p>
            <a:pPr lvl="1">
              <a:spcBef>
                <a:spcPts val="600"/>
              </a:spcBef>
            </a:pPr>
            <a:r>
              <a:rPr lang="en-US" sz="1800" dirty="0"/>
              <a:t>Each analysis type has many viewpoints</a:t>
            </a:r>
          </a:p>
          <a:p>
            <a:pPr lvl="1">
              <a:spcBef>
                <a:spcPts val="600"/>
              </a:spcBef>
            </a:pPr>
            <a:r>
              <a:rPr lang="en-US" sz="1800" dirty="0"/>
              <a:t>Each viewpoint has pre-defined groupings</a:t>
            </a:r>
          </a:p>
          <a:p>
            <a:pPr lvl="1">
              <a:spcBef>
                <a:spcPts val="600"/>
              </a:spcBef>
            </a:pPr>
            <a:r>
              <a:rPr lang="en-US" sz="1800" dirty="0"/>
              <a:t>Allows you to analyze the data in different hierarchies and granularities</a:t>
            </a:r>
          </a:p>
          <a:p>
            <a:pPr lvl="1">
              <a:spcBef>
                <a:spcPts val="600"/>
              </a:spcBef>
            </a:pPr>
            <a:endParaRPr lang="en-US" sz="1800" dirty="0"/>
          </a:p>
        </p:txBody>
      </p:sp>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5201" y="3840259"/>
            <a:ext cx="3017175" cy="2442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4908" y="2949671"/>
            <a:ext cx="3720913" cy="1664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4909" y="4809200"/>
            <a:ext cx="3631266" cy="1856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8063" y="3840259"/>
            <a:ext cx="3024314" cy="2442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Arrow Connector 11"/>
          <p:cNvCxnSpPr/>
          <p:nvPr/>
        </p:nvCxnSpPr>
        <p:spPr bwMode="auto">
          <a:xfrm flipV="1">
            <a:off x="3018833" y="3513843"/>
            <a:ext cx="1666076" cy="781008"/>
          </a:xfrm>
          <a:prstGeom prst="straightConnector1">
            <a:avLst/>
          </a:prstGeom>
          <a:noFill/>
          <a:ln w="19050" cap="flat" cmpd="sng" algn="ctr">
            <a:solidFill>
              <a:srgbClr val="FFC000"/>
            </a:solidFill>
            <a:prstDash val="solid"/>
            <a:round/>
            <a:headEnd type="none" w="med" len="med"/>
            <a:tailEnd type="arrow"/>
          </a:ln>
          <a:effectLst/>
        </p:spPr>
      </p:cxnSp>
      <p:cxnSp>
        <p:nvCxnSpPr>
          <p:cNvPr id="13" name="Straight Arrow Connector 12"/>
          <p:cNvCxnSpPr>
            <a:endCxn id="10" idx="1"/>
          </p:cNvCxnSpPr>
          <p:nvPr/>
        </p:nvCxnSpPr>
        <p:spPr bwMode="auto">
          <a:xfrm>
            <a:off x="2937350" y="5192624"/>
            <a:ext cx="1747559" cy="544666"/>
          </a:xfrm>
          <a:prstGeom prst="straightConnector1">
            <a:avLst/>
          </a:prstGeom>
          <a:noFill/>
          <a:ln w="19050" cap="flat" cmpd="sng" algn="ctr">
            <a:solidFill>
              <a:srgbClr val="FFC000"/>
            </a:solidFill>
            <a:prstDash val="solid"/>
            <a:round/>
            <a:headEnd type="none" w="med" len="med"/>
            <a:tailEnd type="arrow"/>
          </a:ln>
          <a:effectLst/>
        </p:spPr>
      </p:cxnSp>
      <p:grpSp>
        <p:nvGrpSpPr>
          <p:cNvPr id="14" name="Group 13"/>
          <p:cNvGrpSpPr/>
          <p:nvPr/>
        </p:nvGrpSpPr>
        <p:grpSpPr>
          <a:xfrm>
            <a:off x="1205201" y="3513843"/>
            <a:ext cx="2149729" cy="542123"/>
            <a:chOff x="2671238" y="3654946"/>
            <a:chExt cx="2149729" cy="542123"/>
          </a:xfrm>
        </p:grpSpPr>
        <p:sp>
          <p:nvSpPr>
            <p:cNvPr id="15" name="Rounded Rectangle 14"/>
            <p:cNvSpPr/>
            <p:nvPr/>
          </p:nvSpPr>
          <p:spPr>
            <a:xfrm>
              <a:off x="2671238" y="3941823"/>
              <a:ext cx="1182706" cy="255246"/>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6" name="Line Callout 2 (Border and Accent Bar) 15"/>
            <p:cNvSpPr/>
            <p:nvPr/>
          </p:nvSpPr>
          <p:spPr>
            <a:xfrm>
              <a:off x="4148773" y="3654946"/>
              <a:ext cx="672194" cy="266700"/>
            </a:xfrm>
            <a:prstGeom prst="accentBorderCallout2">
              <a:avLst>
                <a:gd name="adj1" fmla="val 55485"/>
                <a:gd name="adj2" fmla="val -7496"/>
                <a:gd name="adj3" fmla="val 55485"/>
                <a:gd name="adj4" fmla="val -16667"/>
                <a:gd name="adj5" fmla="val 133331"/>
                <a:gd name="adj6" fmla="val -43691"/>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Click</a:t>
              </a:r>
            </a:p>
          </p:txBody>
        </p:sp>
      </p:grpSp>
      <p:sp>
        <p:nvSpPr>
          <p:cNvPr id="17" name="Rounded Rectangle 16"/>
          <p:cNvSpPr/>
          <p:nvPr/>
        </p:nvSpPr>
        <p:spPr bwMode="auto">
          <a:xfrm>
            <a:off x="1205201" y="4239749"/>
            <a:ext cx="1813632" cy="130970"/>
          </a:xfrm>
          <a:prstGeom prst="round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eaLnBrk="0" hangingPunct="0">
              <a:lnSpc>
                <a:spcPct val="80000"/>
              </a:lnSpc>
              <a:spcBef>
                <a:spcPct val="50000"/>
              </a:spcBef>
            </a:pPr>
            <a:endParaRPr lang="en-US" sz="2000" b="0">
              <a:solidFill>
                <a:schemeClr val="tx1"/>
              </a:solidFill>
            </a:endParaRPr>
          </a:p>
        </p:txBody>
      </p:sp>
      <p:sp>
        <p:nvSpPr>
          <p:cNvPr id="18" name="Rounded Rectangle 17"/>
          <p:cNvSpPr/>
          <p:nvPr/>
        </p:nvSpPr>
        <p:spPr bwMode="auto">
          <a:xfrm>
            <a:off x="1205201" y="5113669"/>
            <a:ext cx="1732149" cy="157162"/>
          </a:xfrm>
          <a:prstGeom prst="round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eaLnBrk="0" hangingPunct="0">
              <a:lnSpc>
                <a:spcPct val="80000"/>
              </a:lnSpc>
              <a:spcBef>
                <a:spcPct val="50000"/>
              </a:spcBef>
            </a:pPr>
            <a:endParaRPr lang="en-US" sz="2000" b="0">
              <a:solidFill>
                <a:schemeClr val="tx1"/>
              </a:solidFill>
            </a:endParaRPr>
          </a:p>
        </p:txBody>
      </p:sp>
    </p:spTree>
    <p:extLst>
      <p:ext uri="{BB962C8B-B14F-4D97-AF65-F5344CB8AC3E}">
        <p14:creationId xmlns:p14="http://schemas.microsoft.com/office/powerpoint/2010/main" val="332057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31</a:t>
            </a:fld>
            <a:endParaRPr lang="en-US" dirty="0"/>
          </a:p>
        </p:txBody>
      </p:sp>
      <p:sp>
        <p:nvSpPr>
          <p:cNvPr id="4" name="Title 3"/>
          <p:cNvSpPr>
            <a:spLocks noGrp="1"/>
          </p:cNvSpPr>
          <p:nvPr>
            <p:ph type="title"/>
          </p:nvPr>
        </p:nvSpPr>
        <p:spPr/>
        <p:txBody>
          <a:bodyPr/>
          <a:lstStyle/>
          <a:p>
            <a:r>
              <a:rPr lang="en-US" dirty="0"/>
              <a:t>Viewpoints and Groupings</a:t>
            </a:r>
          </a:p>
        </p:txBody>
      </p:sp>
      <p:sp>
        <p:nvSpPr>
          <p:cNvPr id="5" name="Content Placeholder 2"/>
          <p:cNvSpPr>
            <a:spLocks noGrp="1"/>
          </p:cNvSpPr>
          <p:nvPr>
            <p:ph idx="1"/>
          </p:nvPr>
        </p:nvSpPr>
        <p:spPr>
          <a:xfrm>
            <a:off x="455613" y="1454287"/>
            <a:ext cx="8237537" cy="4767262"/>
          </a:xfrm>
        </p:spPr>
        <p:txBody>
          <a:bodyPr/>
          <a:lstStyle/>
          <a:p>
            <a:r>
              <a:rPr lang="en-US" sz="2000" dirty="0"/>
              <a:t>For example, pre-defined groupings can be used to determine load imbalance</a:t>
            </a:r>
          </a:p>
          <a:p>
            <a:endParaRPr lang="en-US" sz="20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46" y="2558159"/>
            <a:ext cx="507682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3225469"/>
            <a:ext cx="3400425"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446" y="2558159"/>
            <a:ext cx="5095875"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bwMode="auto">
          <a:xfrm>
            <a:off x="719138" y="4038737"/>
            <a:ext cx="3279121" cy="748272"/>
          </a:xfrm>
          <a:prstGeom prst="round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eaLnBrk="0" hangingPunct="0">
              <a:lnSpc>
                <a:spcPct val="80000"/>
              </a:lnSpc>
              <a:spcBef>
                <a:spcPct val="50000"/>
              </a:spcBef>
            </a:pPr>
            <a:endParaRPr lang="en-US" sz="2000" b="0">
              <a:solidFill>
                <a:schemeClr val="tx1"/>
              </a:solidFill>
            </a:endParaRPr>
          </a:p>
        </p:txBody>
      </p:sp>
      <p:grpSp>
        <p:nvGrpSpPr>
          <p:cNvPr id="10" name="Group 9"/>
          <p:cNvGrpSpPr/>
          <p:nvPr/>
        </p:nvGrpSpPr>
        <p:grpSpPr>
          <a:xfrm>
            <a:off x="1145481" y="2870244"/>
            <a:ext cx="3587884" cy="601105"/>
            <a:chOff x="2671238" y="3595964"/>
            <a:chExt cx="3587884" cy="601105"/>
          </a:xfrm>
        </p:grpSpPr>
        <p:sp>
          <p:nvSpPr>
            <p:cNvPr id="11" name="Rounded Rectangle 10"/>
            <p:cNvSpPr/>
            <p:nvPr/>
          </p:nvSpPr>
          <p:spPr>
            <a:xfrm>
              <a:off x="2671238" y="3941823"/>
              <a:ext cx="1182706" cy="255246"/>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2" name="Line Callout 2 (Border and Accent Bar) 11"/>
            <p:cNvSpPr/>
            <p:nvPr/>
          </p:nvSpPr>
          <p:spPr>
            <a:xfrm>
              <a:off x="4397544" y="3595964"/>
              <a:ext cx="1861578" cy="473482"/>
            </a:xfrm>
            <a:prstGeom prst="accentBorderCallout2">
              <a:avLst>
                <a:gd name="adj1" fmla="val 57378"/>
                <a:gd name="adj2" fmla="val -3643"/>
                <a:gd name="adj3" fmla="val 55485"/>
                <a:gd name="adj4" fmla="val -16667"/>
                <a:gd name="adj5" fmla="val 93570"/>
                <a:gd name="adj6" fmla="val -28762"/>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Calibri" pitchFamily="34" charset="0"/>
                  <a:cs typeface="Calibri" pitchFamily="34" charset="0"/>
                </a:rPr>
                <a:t>Change to Function/Thread</a:t>
              </a:r>
            </a:p>
          </p:txBody>
        </p:sp>
      </p:grpSp>
    </p:spTree>
    <p:extLst>
      <p:ext uri="{BB962C8B-B14F-4D97-AF65-F5344CB8AC3E}">
        <p14:creationId xmlns:p14="http://schemas.microsoft.com/office/powerpoint/2010/main" val="77231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32</a:t>
            </a:fld>
            <a:endParaRPr lang="en-US" dirty="0"/>
          </a:p>
        </p:txBody>
      </p:sp>
      <p:sp>
        <p:nvSpPr>
          <p:cNvPr id="4" name="Title 3"/>
          <p:cNvSpPr>
            <a:spLocks noGrp="1"/>
          </p:cNvSpPr>
          <p:nvPr>
            <p:ph type="title"/>
          </p:nvPr>
        </p:nvSpPr>
        <p:spPr/>
        <p:txBody>
          <a:bodyPr/>
          <a:lstStyle/>
          <a:p>
            <a:r>
              <a:rPr lang="en-US" dirty="0"/>
              <a:t>Key </a:t>
            </a:r>
            <a:r>
              <a:rPr lang="en-US" dirty="0" smtClean="0"/>
              <a:t>Concepts</a:t>
            </a:r>
            <a:r>
              <a:rPr lang="en-US" dirty="0"/>
              <a:t/>
            </a:r>
            <a:br>
              <a:rPr lang="en-US" dirty="0"/>
            </a:br>
            <a:r>
              <a:rPr lang="en-US" sz="2400" dirty="0"/>
              <a:t>Results Comparison</a:t>
            </a:r>
            <a:endParaRPr lang="en-US" sz="3200" dirty="0"/>
          </a:p>
        </p:txBody>
      </p:sp>
      <p:sp>
        <p:nvSpPr>
          <p:cNvPr id="5" name="Content Placeholder 2"/>
          <p:cNvSpPr>
            <a:spLocks noGrp="1"/>
          </p:cNvSpPr>
          <p:nvPr>
            <p:ph idx="1"/>
          </p:nvPr>
        </p:nvSpPr>
        <p:spPr>
          <a:xfrm>
            <a:off x="455613" y="1637102"/>
            <a:ext cx="8237537" cy="4767262"/>
          </a:xfrm>
        </p:spPr>
        <p:txBody>
          <a:bodyPr/>
          <a:lstStyle/>
          <a:p>
            <a:r>
              <a:rPr lang="en-US" sz="2000" dirty="0"/>
              <a:t>VTune™ Amplifier </a:t>
            </a:r>
            <a:r>
              <a:rPr lang="en-US" sz="2000" dirty="0" smtClean="0"/>
              <a:t>for Systems allows </a:t>
            </a:r>
            <a:r>
              <a:rPr lang="en-US" sz="2000" dirty="0"/>
              <a:t>comparison of two similar runs</a:t>
            </a:r>
          </a:p>
          <a:p>
            <a:r>
              <a:rPr lang="en-US" sz="2000" dirty="0"/>
              <a:t>Extremely useful </a:t>
            </a:r>
            <a:r>
              <a:rPr lang="en-US" sz="2000" dirty="0" smtClean="0"/>
              <a:t>for:</a:t>
            </a:r>
            <a:endParaRPr lang="en-US" sz="2000" dirty="0"/>
          </a:p>
          <a:p>
            <a:pPr lvl="1"/>
            <a:r>
              <a:rPr lang="en-US" sz="1800" dirty="0"/>
              <a:t>Benchmarking</a:t>
            </a:r>
          </a:p>
          <a:p>
            <a:pPr lvl="1"/>
            <a:r>
              <a:rPr lang="en-US" sz="1800" dirty="0"/>
              <a:t>Regression analysis</a:t>
            </a:r>
          </a:p>
          <a:p>
            <a:pPr lvl="1"/>
            <a:r>
              <a:rPr lang="en-US" sz="1800" dirty="0"/>
              <a:t>Testing</a:t>
            </a:r>
          </a:p>
          <a:p>
            <a:endParaRPr lang="en-US" sz="2000" dirty="0" smtClean="0"/>
          </a:p>
          <a:p>
            <a:r>
              <a:rPr lang="en-US" sz="2000" dirty="0" smtClean="0"/>
              <a:t>During performance optimization work source code may change</a:t>
            </a:r>
          </a:p>
          <a:p>
            <a:pPr lvl="1"/>
            <a:r>
              <a:rPr lang="en-US" sz="1800" dirty="0" smtClean="0"/>
              <a:t>Binary recompiled: </a:t>
            </a:r>
            <a:r>
              <a:rPr lang="en-US" sz="1800" dirty="0"/>
              <a:t>compare based </a:t>
            </a:r>
            <a:r>
              <a:rPr lang="en-US" sz="1800" dirty="0" smtClean="0"/>
              <a:t>on source function</a:t>
            </a:r>
            <a:endParaRPr lang="en-US" sz="1800" dirty="0"/>
          </a:p>
          <a:p>
            <a:pPr lvl="1"/>
            <a:r>
              <a:rPr lang="en-US" sz="1800" dirty="0"/>
              <a:t>Inside a function: </a:t>
            </a:r>
            <a:r>
              <a:rPr lang="en-US" sz="1800" dirty="0" smtClean="0"/>
              <a:t>compare based on functions level</a:t>
            </a:r>
          </a:p>
          <a:p>
            <a:pPr lvl="1"/>
            <a:r>
              <a:rPr lang="en-US" sz="1800" dirty="0" smtClean="0"/>
              <a:t>Functions changed: group by source files and compare</a:t>
            </a:r>
          </a:p>
          <a:p>
            <a:pPr lvl="1"/>
            <a:r>
              <a:rPr lang="en-US" sz="1800" dirty="0" smtClean="0"/>
              <a:t>Source files changed: compare by modules</a:t>
            </a:r>
            <a:endParaRPr lang="en-US" sz="1800" dirty="0"/>
          </a:p>
        </p:txBody>
      </p:sp>
    </p:spTree>
    <p:extLst>
      <p:ext uri="{BB962C8B-B14F-4D97-AF65-F5344CB8AC3E}">
        <p14:creationId xmlns:p14="http://schemas.microsoft.com/office/powerpoint/2010/main" val="41021938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33</a:t>
            </a:fld>
            <a:endParaRPr lang="en-US" dirty="0"/>
          </a:p>
        </p:txBody>
      </p:sp>
      <p:sp>
        <p:nvSpPr>
          <p:cNvPr id="4" name="Title 3"/>
          <p:cNvSpPr>
            <a:spLocks noGrp="1"/>
          </p:cNvSpPr>
          <p:nvPr>
            <p:ph type="title"/>
          </p:nvPr>
        </p:nvSpPr>
        <p:spPr/>
        <p:txBody>
          <a:bodyPr/>
          <a:lstStyle/>
          <a:p>
            <a:r>
              <a:rPr lang="en-US" dirty="0"/>
              <a:t>Results Comparison</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1" y="1962150"/>
            <a:ext cx="578167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1" y="1971668"/>
            <a:ext cx="839152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1" y="2347913"/>
            <a:ext cx="563880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1" y="2347913"/>
            <a:ext cx="61245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79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Analysis </a:t>
            </a:r>
            <a:r>
              <a:rPr lang="en-US" dirty="0"/>
              <a:t>Types </a:t>
            </a:r>
            <a:r>
              <a:rPr lang="en-US" dirty="0" smtClean="0"/>
              <a:t>Revisited</a:t>
            </a:r>
            <a:br>
              <a:rPr lang="en-US" dirty="0" smtClean="0"/>
            </a:br>
            <a:r>
              <a:rPr lang="en-US" sz="2400" dirty="0"/>
              <a:t>Lab </a:t>
            </a:r>
            <a:r>
              <a:rPr lang="en-US" sz="2400" dirty="0" smtClean="0"/>
              <a:t>Activities</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34</a:t>
            </a:fld>
            <a:endParaRPr lang="en-US" dirty="0"/>
          </a:p>
        </p:txBody>
      </p:sp>
    </p:spTree>
    <p:extLst>
      <p:ext uri="{BB962C8B-B14F-4D97-AF65-F5344CB8AC3E}">
        <p14:creationId xmlns:p14="http://schemas.microsoft.com/office/powerpoint/2010/main" val="11019937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35</a:t>
            </a:fld>
            <a:endParaRPr lang="en-US" dirty="0"/>
          </a:p>
        </p:txBody>
      </p:sp>
      <p:sp>
        <p:nvSpPr>
          <p:cNvPr id="4" name="Title 3"/>
          <p:cNvSpPr>
            <a:spLocks noGrp="1"/>
          </p:cNvSpPr>
          <p:nvPr>
            <p:ph type="title"/>
          </p:nvPr>
        </p:nvSpPr>
        <p:spPr/>
        <p:txBody>
          <a:bodyPr/>
          <a:lstStyle/>
          <a:p>
            <a:r>
              <a:rPr lang="en-US" dirty="0"/>
              <a:t>Reminding </a:t>
            </a:r>
            <a:r>
              <a:rPr lang="en-US" dirty="0" smtClean="0"/>
              <a:t>the methodology</a:t>
            </a:r>
            <a:r>
              <a:rPr lang="en-US" dirty="0"/>
              <a:t/>
            </a:r>
            <a:br>
              <a:rPr lang="en-US" dirty="0"/>
            </a:br>
            <a:r>
              <a:rPr lang="en-US" sz="2400" dirty="0"/>
              <a:t>of performance profiling and tuning</a:t>
            </a:r>
          </a:p>
        </p:txBody>
      </p:sp>
      <p:sp>
        <p:nvSpPr>
          <p:cNvPr id="5" name="Content Placeholder 2"/>
          <p:cNvSpPr>
            <a:spLocks noGrp="1"/>
          </p:cNvSpPr>
          <p:nvPr>
            <p:ph idx="1"/>
          </p:nvPr>
        </p:nvSpPr>
        <p:spPr>
          <a:xfrm>
            <a:off x="455613" y="1871490"/>
            <a:ext cx="8237537" cy="4767262"/>
          </a:xfrm>
        </p:spPr>
        <p:txBody>
          <a:bodyPr/>
          <a:lstStyle/>
          <a:p>
            <a:pPr marL="0" indent="0">
              <a:spcBef>
                <a:spcPts val="600"/>
              </a:spcBef>
              <a:buNone/>
            </a:pPr>
            <a:r>
              <a:rPr lang="en-US" sz="2000" dirty="0" smtClean="0"/>
              <a:t>The Goal: </a:t>
            </a:r>
            <a:r>
              <a:rPr lang="en-US" sz="2000" dirty="0"/>
              <a:t>minimize the time it takes </a:t>
            </a:r>
            <a:r>
              <a:rPr lang="en-US" sz="2000" dirty="0" smtClean="0"/>
              <a:t>your program / module / function </a:t>
            </a:r>
            <a:r>
              <a:rPr lang="en-US" sz="2000" dirty="0"/>
              <a:t>to execute</a:t>
            </a:r>
            <a:endParaRPr lang="en-US" sz="2000" dirty="0" smtClean="0"/>
          </a:p>
          <a:p>
            <a:pPr lvl="1">
              <a:spcBef>
                <a:spcPts val="600"/>
              </a:spcBef>
              <a:buFont typeface="Arial" pitchFamily="34" charset="0"/>
              <a:buChar char="•"/>
            </a:pPr>
            <a:r>
              <a:rPr lang="en-US" sz="1800" dirty="0" smtClean="0"/>
              <a:t>Identify Hotspots and focus on them</a:t>
            </a:r>
          </a:p>
          <a:p>
            <a:pPr lvl="1">
              <a:spcBef>
                <a:spcPts val="600"/>
              </a:spcBef>
              <a:buFont typeface="Arial" pitchFamily="34" charset="0"/>
              <a:buChar char="•"/>
            </a:pPr>
            <a:r>
              <a:rPr lang="en-US" sz="1800" dirty="0"/>
              <a:t>I</a:t>
            </a:r>
            <a:r>
              <a:rPr lang="en-US" sz="1800" dirty="0" smtClean="0"/>
              <a:t>t’s just a few functions (20% of code does 80% of job)</a:t>
            </a:r>
          </a:p>
          <a:p>
            <a:pPr lvl="1">
              <a:spcBef>
                <a:spcPts val="600"/>
              </a:spcBef>
              <a:buFont typeface="Arial" pitchFamily="34" charset="0"/>
              <a:buChar char="•"/>
            </a:pPr>
            <a:r>
              <a:rPr lang="en-US" sz="1800" dirty="0" smtClean="0"/>
              <a:t>Optimize them (with compiler or hand optimizations)</a:t>
            </a:r>
          </a:p>
          <a:p>
            <a:pPr lvl="1">
              <a:spcBef>
                <a:spcPts val="600"/>
              </a:spcBef>
              <a:buFont typeface="Arial" pitchFamily="34" charset="0"/>
              <a:buChar char="•"/>
            </a:pPr>
            <a:r>
              <a:rPr lang="en-US" sz="1800" dirty="0" smtClean="0"/>
              <a:t>Check for hotspots again, and find new ones</a:t>
            </a:r>
          </a:p>
          <a:p>
            <a:pPr marL="0" indent="0">
              <a:spcBef>
                <a:spcPts val="1200"/>
              </a:spcBef>
              <a:buNone/>
            </a:pPr>
            <a:r>
              <a:rPr lang="en-US" sz="2000" dirty="0"/>
              <a:t>How to optimize the Hotspots</a:t>
            </a:r>
            <a:r>
              <a:rPr lang="en-US" sz="2000" dirty="0" smtClean="0"/>
              <a:t>?</a:t>
            </a:r>
          </a:p>
          <a:p>
            <a:pPr lvl="1">
              <a:spcBef>
                <a:spcPts val="600"/>
              </a:spcBef>
              <a:buFont typeface="Arial" pitchFamily="34" charset="0"/>
              <a:buChar char="•"/>
            </a:pPr>
            <a:r>
              <a:rPr lang="en-US" sz="1800" dirty="0"/>
              <a:t>Maximize CPU </a:t>
            </a:r>
            <a:r>
              <a:rPr lang="en-US" sz="1800" dirty="0" smtClean="0"/>
              <a:t>utilization and minimize elapsed time</a:t>
            </a:r>
          </a:p>
          <a:p>
            <a:pPr lvl="1">
              <a:spcBef>
                <a:spcPts val="600"/>
              </a:spcBef>
              <a:buFont typeface="Arial" pitchFamily="34" charset="0"/>
              <a:buChar char="•"/>
            </a:pPr>
            <a:r>
              <a:rPr lang="en-US" sz="1800" dirty="0" smtClean="0"/>
              <a:t>Ensure CPU is busy all the time</a:t>
            </a:r>
          </a:p>
          <a:p>
            <a:pPr lvl="1">
              <a:spcBef>
                <a:spcPts val="600"/>
              </a:spcBef>
              <a:buFont typeface="Arial" pitchFamily="34" charset="0"/>
              <a:buChar char="•"/>
            </a:pPr>
            <a:r>
              <a:rPr lang="en-US" sz="1800" dirty="0" smtClean="0"/>
              <a:t>All Cores busy – parallelism</a:t>
            </a:r>
          </a:p>
          <a:p>
            <a:pPr lvl="1">
              <a:spcBef>
                <a:spcPts val="600"/>
              </a:spcBef>
              <a:buFont typeface="Arial" pitchFamily="34" charset="0"/>
              <a:buChar char="•"/>
            </a:pPr>
            <a:r>
              <a:rPr lang="en-US" sz="1800" dirty="0" smtClean="0"/>
              <a:t>Busy with useful tasks</a:t>
            </a:r>
          </a:p>
          <a:p>
            <a:pPr lvl="1">
              <a:spcBef>
                <a:spcPts val="600"/>
              </a:spcBef>
              <a:buFont typeface="Arial" pitchFamily="34" charset="0"/>
              <a:buChar char="•"/>
            </a:pPr>
            <a:r>
              <a:rPr lang="en-US" sz="1800" dirty="0" smtClean="0"/>
              <a:t>Optimize tasks execution</a:t>
            </a:r>
          </a:p>
          <a:p>
            <a:pPr lvl="1">
              <a:spcBef>
                <a:spcPts val="600"/>
              </a:spcBef>
              <a:buFont typeface="Arial" pitchFamily="34" charset="0"/>
              <a:buChar char="•"/>
            </a:pPr>
            <a:endParaRPr lang="en-US" sz="1800" dirty="0"/>
          </a:p>
        </p:txBody>
      </p:sp>
    </p:spTree>
    <p:extLst>
      <p:ext uri="{BB962C8B-B14F-4D97-AF65-F5344CB8AC3E}">
        <p14:creationId xmlns:p14="http://schemas.microsoft.com/office/powerpoint/2010/main" val="8875866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36</a:t>
            </a:fld>
            <a:endParaRPr lang="en-US" dirty="0"/>
          </a:p>
        </p:txBody>
      </p:sp>
      <p:sp>
        <p:nvSpPr>
          <p:cNvPr id="4" name="Title 3"/>
          <p:cNvSpPr>
            <a:spLocks noGrp="1"/>
          </p:cNvSpPr>
          <p:nvPr>
            <p:ph type="title"/>
          </p:nvPr>
        </p:nvSpPr>
        <p:spPr/>
        <p:txBody>
          <a:bodyPr/>
          <a:lstStyle/>
          <a:p>
            <a:r>
              <a:rPr lang="en-US" dirty="0" smtClean="0"/>
              <a:t>Performance profiling</a:t>
            </a:r>
            <a:br>
              <a:rPr lang="en-US" dirty="0" smtClean="0"/>
            </a:br>
            <a:r>
              <a:rPr lang="en-US" sz="2400" dirty="0"/>
              <a:t>Terminology</a:t>
            </a:r>
            <a:endParaRPr lang="en-US" dirty="0"/>
          </a:p>
        </p:txBody>
      </p:sp>
      <p:sp>
        <p:nvSpPr>
          <p:cNvPr id="5" name="Content Placeholder 2"/>
          <p:cNvSpPr>
            <a:spLocks noGrp="1"/>
          </p:cNvSpPr>
          <p:nvPr>
            <p:ph idx="1"/>
          </p:nvPr>
        </p:nvSpPr>
        <p:spPr>
          <a:xfrm>
            <a:off x="455613" y="1827613"/>
            <a:ext cx="8237537" cy="4811139"/>
          </a:xfrm>
        </p:spPr>
        <p:txBody>
          <a:bodyPr/>
          <a:lstStyle/>
          <a:p>
            <a:r>
              <a:rPr lang="en-US" sz="2000" b="1" u="sng" dirty="0">
                <a:solidFill>
                  <a:schemeClr val="tx2"/>
                </a:solidFill>
              </a:rPr>
              <a:t>Elapsed Time</a:t>
            </a:r>
            <a:r>
              <a:rPr lang="en-US" sz="2000" dirty="0" smtClean="0"/>
              <a:t> </a:t>
            </a:r>
            <a:r>
              <a:rPr lang="en-US" sz="1800" dirty="0" smtClean="0"/>
              <a:t/>
            </a:r>
            <a:br>
              <a:rPr lang="en-US" sz="1800" dirty="0" smtClean="0"/>
            </a:br>
            <a:r>
              <a:rPr lang="en-US" sz="1800" dirty="0" smtClean="0"/>
              <a:t>The </a:t>
            </a:r>
            <a:r>
              <a:rPr lang="en-US" sz="1800" dirty="0"/>
              <a:t>total time your target application ran. Wall clock time at end of application – Wall clock time at start of application</a:t>
            </a:r>
            <a:r>
              <a:rPr lang="en-GB" sz="1800" dirty="0" smtClean="0"/>
              <a:t> </a:t>
            </a:r>
          </a:p>
          <a:p>
            <a:endParaRPr lang="en-US" sz="1800" dirty="0" smtClean="0"/>
          </a:p>
          <a:p>
            <a:r>
              <a:rPr lang="en-US" sz="2000" b="1" u="sng" dirty="0">
                <a:solidFill>
                  <a:schemeClr val="tx2"/>
                </a:solidFill>
              </a:rPr>
              <a:t>CPU Time </a:t>
            </a:r>
            <a:br>
              <a:rPr lang="en-US" sz="2000" b="1" u="sng" dirty="0">
                <a:solidFill>
                  <a:schemeClr val="tx2"/>
                </a:solidFill>
              </a:rPr>
            </a:br>
            <a:r>
              <a:rPr lang="en-GB" sz="1800" dirty="0"/>
              <a:t>The amount of time a thread spends executing on a logical processor. For multiple threads, the CPU time of the threads is summed. </a:t>
            </a:r>
            <a:endParaRPr lang="en-US" sz="1800" dirty="0"/>
          </a:p>
          <a:p>
            <a:pPr marL="0" indent="0">
              <a:buNone/>
            </a:pPr>
            <a:endParaRPr lang="en-US" sz="1800" dirty="0" smtClean="0"/>
          </a:p>
          <a:p>
            <a:r>
              <a:rPr lang="en-US" sz="2000" b="1" u="sng" dirty="0">
                <a:solidFill>
                  <a:schemeClr val="tx2"/>
                </a:solidFill>
              </a:rPr>
              <a:t>Wait Time</a:t>
            </a:r>
            <a:br>
              <a:rPr lang="en-US" sz="2000" b="1" u="sng" dirty="0">
                <a:solidFill>
                  <a:schemeClr val="tx2"/>
                </a:solidFill>
              </a:rPr>
            </a:br>
            <a:r>
              <a:rPr lang="en-GB" sz="1800" dirty="0"/>
              <a:t>The amount of time </a:t>
            </a:r>
            <a:r>
              <a:rPr lang="en-GB" sz="1800" dirty="0" smtClean="0"/>
              <a:t>that a given thread waited for some event to occur, such as: synchronization waits and I/O waits</a:t>
            </a:r>
            <a:endParaRPr lang="en-US" sz="1800" dirty="0" smtClean="0"/>
          </a:p>
          <a:p>
            <a:endParaRPr lang="ru-RU" sz="1800" dirty="0"/>
          </a:p>
        </p:txBody>
      </p:sp>
    </p:spTree>
    <p:extLst>
      <p:ext uri="{BB962C8B-B14F-4D97-AF65-F5344CB8AC3E}">
        <p14:creationId xmlns:p14="http://schemas.microsoft.com/office/powerpoint/2010/main" val="32412123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37</a:t>
            </a:fld>
            <a:endParaRPr lang="en-US" dirty="0"/>
          </a:p>
        </p:txBody>
      </p:sp>
      <p:sp>
        <p:nvSpPr>
          <p:cNvPr id="4" name="Title 3"/>
          <p:cNvSpPr>
            <a:spLocks noGrp="1"/>
          </p:cNvSpPr>
          <p:nvPr>
            <p:ph type="title"/>
          </p:nvPr>
        </p:nvSpPr>
        <p:spPr/>
        <p:txBody>
          <a:bodyPr/>
          <a:lstStyle/>
          <a:p>
            <a:r>
              <a:rPr lang="en-US" dirty="0"/>
              <a:t>Performance profiling</a:t>
            </a:r>
            <a:br>
              <a:rPr lang="en-US" dirty="0"/>
            </a:br>
            <a:r>
              <a:rPr lang="en-US" sz="2400" dirty="0"/>
              <a:t>CPU Usage</a:t>
            </a:r>
            <a:endParaRPr lang="en-US" dirty="0"/>
          </a:p>
        </p:txBody>
      </p:sp>
      <p:sp>
        <p:nvSpPr>
          <p:cNvPr id="5" name="Content Placeholder 30"/>
          <p:cNvSpPr>
            <a:spLocks noGrp="1"/>
          </p:cNvSpPr>
          <p:nvPr>
            <p:ph idx="1"/>
          </p:nvPr>
        </p:nvSpPr>
        <p:spPr>
          <a:xfrm>
            <a:off x="455613" y="4728535"/>
            <a:ext cx="8237537" cy="1625600"/>
          </a:xfrm>
        </p:spPr>
        <p:txBody>
          <a:bodyPr/>
          <a:lstStyle/>
          <a:p>
            <a:r>
              <a:rPr lang="en-US" sz="2000" b="1" dirty="0" smtClean="0"/>
              <a:t>Elapsed Time</a:t>
            </a:r>
            <a:r>
              <a:rPr lang="en-US" sz="2000" dirty="0" smtClean="0"/>
              <a:t>: 6 seconds</a:t>
            </a:r>
          </a:p>
          <a:p>
            <a:r>
              <a:rPr lang="en-US" sz="2000" b="1" dirty="0"/>
              <a:t>CPU Time</a:t>
            </a:r>
            <a:r>
              <a:rPr lang="en-US" sz="2000" dirty="0" smtClean="0"/>
              <a:t>: T1 (4s) + T2 (3s) + T3 (3s) = 10 seconds</a:t>
            </a:r>
          </a:p>
          <a:p>
            <a:r>
              <a:rPr lang="en-US" sz="2000" b="1" dirty="0"/>
              <a:t>Wait Time</a:t>
            </a:r>
            <a:r>
              <a:rPr lang="en-US" sz="2000" dirty="0" smtClean="0"/>
              <a:t>: T1(2s) + T2(2s) + T3 (2s) = 6 seconds</a:t>
            </a:r>
            <a:endParaRPr lang="en-US" sz="2000" dirty="0"/>
          </a:p>
        </p:txBody>
      </p:sp>
      <p:grpSp>
        <p:nvGrpSpPr>
          <p:cNvPr id="6" name="Group 5"/>
          <p:cNvGrpSpPr/>
          <p:nvPr/>
        </p:nvGrpSpPr>
        <p:grpSpPr>
          <a:xfrm>
            <a:off x="683418" y="1680535"/>
            <a:ext cx="7996488" cy="2669977"/>
            <a:chOff x="683418" y="1295400"/>
            <a:chExt cx="7996488" cy="2669977"/>
          </a:xfrm>
        </p:grpSpPr>
        <p:cxnSp>
          <p:nvCxnSpPr>
            <p:cNvPr id="7" name="Straight Connector 6"/>
            <p:cNvCxnSpPr/>
            <p:nvPr/>
          </p:nvCxnSpPr>
          <p:spPr>
            <a:xfrm rot="5400000">
              <a:off x="-573088" y="2552700"/>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492918" y="2551906"/>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2628106" y="2551906"/>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3694906" y="2551906"/>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4761706" y="2551906"/>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1561306" y="2551906"/>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684212" y="1600200"/>
              <a:ext cx="1066800"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Thread1</a:t>
              </a:r>
              <a:endParaRPr lang="en-US" sz="1400" b="0" dirty="0">
                <a:latin typeface="Neo Sans Intel" pitchFamily="34" charset="0"/>
              </a:endParaRPr>
            </a:p>
          </p:txBody>
        </p:sp>
        <p:sp>
          <p:nvSpPr>
            <p:cNvPr id="14" name="Rounded Rectangle 13"/>
            <p:cNvSpPr/>
            <p:nvPr/>
          </p:nvSpPr>
          <p:spPr>
            <a:xfrm>
              <a:off x="1751012" y="2133600"/>
              <a:ext cx="1066800"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Thread2</a:t>
              </a:r>
              <a:endParaRPr lang="en-US" sz="1400" b="0" dirty="0">
                <a:latin typeface="Neo Sans Intel" pitchFamily="34" charset="0"/>
              </a:endParaRPr>
            </a:p>
          </p:txBody>
        </p:sp>
        <p:sp>
          <p:nvSpPr>
            <p:cNvPr id="15" name="Rounded Rectangle 14"/>
            <p:cNvSpPr/>
            <p:nvPr/>
          </p:nvSpPr>
          <p:spPr>
            <a:xfrm>
              <a:off x="1749424" y="2743200"/>
              <a:ext cx="2135188"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Thread3</a:t>
              </a:r>
              <a:endParaRPr lang="en-US" sz="1400" b="0" dirty="0">
                <a:latin typeface="Neo Sans Intel" pitchFamily="34" charset="0"/>
              </a:endParaRPr>
            </a:p>
          </p:txBody>
        </p:sp>
        <p:sp>
          <p:nvSpPr>
            <p:cNvPr id="16" name="Rectangle 15"/>
            <p:cNvSpPr/>
            <p:nvPr/>
          </p:nvSpPr>
          <p:spPr>
            <a:xfrm>
              <a:off x="1751012" y="1600200"/>
              <a:ext cx="2133600" cy="228600"/>
            </a:xfrm>
            <a:prstGeom prst="rect">
              <a:avLst/>
            </a:prstGeom>
            <a:solidFill>
              <a:schemeClr val="tx2"/>
            </a:solidFill>
            <a:ln w="3175">
              <a:solidFill>
                <a:srgbClr val="00B050"/>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0" dirty="0" smtClean="0">
                  <a:latin typeface="Neo Sans Intel" pitchFamily="34" charset="0"/>
                </a:rPr>
                <a:t>Waiting</a:t>
              </a:r>
              <a:endParaRPr lang="en-US" sz="1400" b="0" dirty="0">
                <a:latin typeface="Neo Sans Intel" pitchFamily="34" charset="0"/>
              </a:endParaRPr>
            </a:p>
          </p:txBody>
        </p:sp>
        <p:sp>
          <p:nvSpPr>
            <p:cNvPr id="17" name="Rectangle 16"/>
            <p:cNvSpPr/>
            <p:nvPr/>
          </p:nvSpPr>
          <p:spPr>
            <a:xfrm>
              <a:off x="2817812" y="2133600"/>
              <a:ext cx="3200400" cy="228600"/>
            </a:xfrm>
            <a:prstGeom prst="rect">
              <a:avLst/>
            </a:prstGeom>
            <a:solidFill>
              <a:schemeClr val="tx2"/>
            </a:solidFill>
            <a:ln w="3175">
              <a:solidFill>
                <a:srgbClr val="00B050"/>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0" dirty="0" smtClean="0">
                  <a:latin typeface="Neo Sans Intel" pitchFamily="34" charset="0"/>
                </a:rPr>
                <a:t>Waiting</a:t>
              </a:r>
              <a:endParaRPr lang="en-US" sz="1400" b="0" dirty="0">
                <a:latin typeface="Neo Sans Intel" pitchFamily="34" charset="0"/>
              </a:endParaRPr>
            </a:p>
          </p:txBody>
        </p:sp>
        <p:sp>
          <p:nvSpPr>
            <p:cNvPr id="18" name="Rounded Rectangle 17"/>
            <p:cNvSpPr/>
            <p:nvPr/>
          </p:nvSpPr>
          <p:spPr>
            <a:xfrm>
              <a:off x="6018212" y="2743200"/>
              <a:ext cx="1066800"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Thread3</a:t>
              </a:r>
              <a:endParaRPr lang="en-US" sz="1400" b="0" dirty="0">
                <a:latin typeface="Neo Sans Intel" pitchFamily="34" charset="0"/>
              </a:endParaRPr>
            </a:p>
          </p:txBody>
        </p:sp>
        <p:sp>
          <p:nvSpPr>
            <p:cNvPr id="19" name="Rectangle 18"/>
            <p:cNvSpPr/>
            <p:nvPr/>
          </p:nvSpPr>
          <p:spPr>
            <a:xfrm>
              <a:off x="3884612" y="2743200"/>
              <a:ext cx="2133600" cy="228600"/>
            </a:xfrm>
            <a:prstGeom prst="rect">
              <a:avLst/>
            </a:prstGeom>
            <a:solidFill>
              <a:schemeClr val="tx2"/>
            </a:solidFill>
            <a:ln w="3175">
              <a:solidFill>
                <a:srgbClr val="00B050"/>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0" dirty="0" smtClean="0">
                  <a:latin typeface="Neo Sans Intel" pitchFamily="34" charset="0"/>
                </a:rPr>
                <a:t>Waiting</a:t>
              </a:r>
              <a:endParaRPr lang="en-US" sz="1400" b="0" dirty="0">
                <a:latin typeface="Neo Sans Intel" pitchFamily="34" charset="0"/>
              </a:endParaRPr>
            </a:p>
          </p:txBody>
        </p:sp>
        <p:sp>
          <p:nvSpPr>
            <p:cNvPr id="20" name="Rounded Rectangle 19"/>
            <p:cNvSpPr/>
            <p:nvPr/>
          </p:nvSpPr>
          <p:spPr>
            <a:xfrm>
              <a:off x="4953000" y="2133600"/>
              <a:ext cx="2132012"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Thread2</a:t>
              </a:r>
              <a:endParaRPr lang="en-US" sz="1400" b="0" dirty="0">
                <a:latin typeface="Neo Sans Intel" pitchFamily="34" charset="0"/>
              </a:endParaRPr>
            </a:p>
          </p:txBody>
        </p:sp>
        <p:sp>
          <p:nvSpPr>
            <p:cNvPr id="21" name="Rounded Rectangle 20"/>
            <p:cNvSpPr/>
            <p:nvPr/>
          </p:nvSpPr>
          <p:spPr>
            <a:xfrm>
              <a:off x="3884612" y="1600200"/>
              <a:ext cx="3200400"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Thread1</a:t>
              </a:r>
              <a:endParaRPr lang="en-US" sz="1400" b="0" dirty="0">
                <a:latin typeface="Neo Sans Intel" pitchFamily="34" charset="0"/>
              </a:endParaRPr>
            </a:p>
          </p:txBody>
        </p:sp>
        <p:cxnSp>
          <p:nvCxnSpPr>
            <p:cNvPr id="22" name="Straight Connector 21"/>
            <p:cNvCxnSpPr/>
            <p:nvPr/>
          </p:nvCxnSpPr>
          <p:spPr>
            <a:xfrm rot="5400000">
              <a:off x="5828506" y="2551906"/>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914400" y="3657600"/>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sp>
          <p:nvSpPr>
            <p:cNvPr id="24" name="TextBox 23"/>
            <p:cNvSpPr txBox="1"/>
            <p:nvPr/>
          </p:nvSpPr>
          <p:spPr>
            <a:xfrm>
              <a:off x="1981200" y="3657600"/>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sp>
          <p:nvSpPr>
            <p:cNvPr id="25" name="TextBox 24"/>
            <p:cNvSpPr txBox="1"/>
            <p:nvPr/>
          </p:nvSpPr>
          <p:spPr>
            <a:xfrm>
              <a:off x="3048000" y="3654623"/>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sp>
          <p:nvSpPr>
            <p:cNvPr id="26" name="TextBox 25"/>
            <p:cNvSpPr txBox="1"/>
            <p:nvPr/>
          </p:nvSpPr>
          <p:spPr>
            <a:xfrm>
              <a:off x="4191000" y="3657600"/>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sp>
          <p:nvSpPr>
            <p:cNvPr id="27" name="TextBox 26"/>
            <p:cNvSpPr txBox="1"/>
            <p:nvPr/>
          </p:nvSpPr>
          <p:spPr>
            <a:xfrm>
              <a:off x="5199371" y="3657600"/>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sp>
          <p:nvSpPr>
            <p:cNvPr id="28" name="TextBox 27"/>
            <p:cNvSpPr txBox="1"/>
            <p:nvPr/>
          </p:nvSpPr>
          <p:spPr>
            <a:xfrm>
              <a:off x="6266171" y="3657600"/>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cxnSp>
          <p:nvCxnSpPr>
            <p:cNvPr id="29" name="Straight Arrow Connector 28"/>
            <p:cNvCxnSpPr/>
            <p:nvPr/>
          </p:nvCxnSpPr>
          <p:spPr>
            <a:xfrm>
              <a:off x="685800" y="3581400"/>
              <a:ext cx="6400800" cy="1588"/>
            </a:xfrm>
            <a:prstGeom prst="straightConnector1">
              <a:avLst/>
            </a:prstGeom>
            <a:ln w="76200">
              <a:solidFill>
                <a:srgbClr val="C00000"/>
              </a:solidFill>
              <a:tailEnd type="arrow"/>
            </a:ln>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7239000" y="3200400"/>
              <a:ext cx="381000"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dirty="0">
                <a:latin typeface="Neo Sans Intel" pitchFamily="34" charset="0"/>
              </a:endParaRPr>
            </a:p>
          </p:txBody>
        </p:sp>
        <p:sp>
          <p:nvSpPr>
            <p:cNvPr id="31" name="TextBox 30"/>
            <p:cNvSpPr txBox="1"/>
            <p:nvPr/>
          </p:nvSpPr>
          <p:spPr>
            <a:xfrm>
              <a:off x="7620000" y="3200400"/>
              <a:ext cx="1059906" cy="253916"/>
            </a:xfrm>
            <a:prstGeom prst="rect">
              <a:avLst/>
            </a:prstGeom>
            <a:noFill/>
          </p:spPr>
          <p:txBody>
            <a:bodyPr wrap="none" rtlCol="0">
              <a:spAutoFit/>
            </a:bodyPr>
            <a:lstStyle/>
            <a:p>
              <a:r>
                <a:rPr lang="en-US" sz="1050" b="0" dirty="0" smtClean="0">
                  <a:solidFill>
                    <a:schemeClr val="tx1"/>
                  </a:solidFill>
                  <a:latin typeface="Neo Sans Intel" pitchFamily="34" charset="0"/>
                </a:rPr>
                <a:t>Thread running</a:t>
              </a:r>
              <a:endParaRPr lang="en-US" sz="1050" b="0" dirty="0">
                <a:solidFill>
                  <a:schemeClr val="tx1"/>
                </a:solidFill>
                <a:latin typeface="Neo Sans Intel" pitchFamily="34" charset="0"/>
              </a:endParaRPr>
            </a:p>
          </p:txBody>
        </p:sp>
        <p:sp>
          <p:nvSpPr>
            <p:cNvPr id="32" name="Rectangle 31"/>
            <p:cNvSpPr/>
            <p:nvPr/>
          </p:nvSpPr>
          <p:spPr>
            <a:xfrm>
              <a:off x="7239000" y="3581400"/>
              <a:ext cx="381000" cy="228600"/>
            </a:xfrm>
            <a:prstGeom prst="rect">
              <a:avLst/>
            </a:prstGeom>
            <a:solidFill>
              <a:schemeClr val="tx2"/>
            </a:solidFill>
            <a:ln w="3175">
              <a:solidFill>
                <a:srgbClr val="00B05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400" dirty="0">
                <a:latin typeface="Neo Sans Intel" pitchFamily="34" charset="0"/>
              </a:endParaRPr>
            </a:p>
          </p:txBody>
        </p:sp>
        <p:sp>
          <p:nvSpPr>
            <p:cNvPr id="33" name="TextBox 32"/>
            <p:cNvSpPr txBox="1"/>
            <p:nvPr/>
          </p:nvSpPr>
          <p:spPr>
            <a:xfrm>
              <a:off x="7620000" y="3581400"/>
              <a:ext cx="1047082" cy="253916"/>
            </a:xfrm>
            <a:prstGeom prst="rect">
              <a:avLst/>
            </a:prstGeom>
            <a:noFill/>
          </p:spPr>
          <p:txBody>
            <a:bodyPr wrap="none" rtlCol="0">
              <a:spAutoFit/>
            </a:bodyPr>
            <a:lstStyle/>
            <a:p>
              <a:r>
                <a:rPr lang="en-US" sz="1050" b="0" dirty="0" smtClean="0">
                  <a:solidFill>
                    <a:schemeClr val="tx1"/>
                  </a:solidFill>
                  <a:latin typeface="Neo Sans Intel" pitchFamily="34" charset="0"/>
                </a:rPr>
                <a:t>Thread waiting</a:t>
              </a:r>
              <a:endParaRPr lang="en-US" sz="1050" b="0" dirty="0">
                <a:solidFill>
                  <a:schemeClr val="tx1"/>
                </a:solidFill>
                <a:latin typeface="Neo Sans Intel" pitchFamily="34" charset="0"/>
              </a:endParaRPr>
            </a:p>
          </p:txBody>
        </p:sp>
      </p:grpSp>
      <p:grpSp>
        <p:nvGrpSpPr>
          <p:cNvPr id="34" name="Group 33"/>
          <p:cNvGrpSpPr/>
          <p:nvPr/>
        </p:nvGrpSpPr>
        <p:grpSpPr>
          <a:xfrm>
            <a:off x="6019800" y="3508261"/>
            <a:ext cx="2895600" cy="2852670"/>
            <a:chOff x="1715036" y="2176530"/>
            <a:chExt cx="2895600" cy="2852670"/>
          </a:xfrm>
        </p:grpSpPr>
        <p:sp>
          <p:nvSpPr>
            <p:cNvPr id="35" name="Rounded Rectangle 34"/>
            <p:cNvSpPr/>
            <p:nvPr/>
          </p:nvSpPr>
          <p:spPr>
            <a:xfrm>
              <a:off x="1715036" y="2176530"/>
              <a:ext cx="2895600" cy="2852670"/>
            </a:xfrm>
            <a:prstGeom prst="roundRect">
              <a:avLst/>
            </a:prstGeom>
            <a:gradFill>
              <a:gsLst>
                <a:gs pos="0">
                  <a:schemeClr val="bg2">
                    <a:lumMod val="75000"/>
                  </a:schemeClr>
                </a:gs>
                <a:gs pos="92000">
                  <a:schemeClr val="bg2">
                    <a:lumMod val="20000"/>
                    <a:lumOff val="80000"/>
                  </a:schemeClr>
                </a:gs>
                <a:gs pos="100000">
                  <a:schemeClr val="bg2">
                    <a:lumMod val="20000"/>
                    <a:lumOff val="80000"/>
                  </a:schemeClr>
                </a:gs>
              </a:gsLst>
            </a:gra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a:off x="2713939" y="4038600"/>
              <a:ext cx="1744297" cy="1588"/>
            </a:xfrm>
            <a:prstGeom prst="straightConnector1">
              <a:avLst/>
            </a:prstGeom>
            <a:ln w="28575">
              <a:solidFill>
                <a:schemeClr val="bg2">
                  <a:lumMod val="50000"/>
                </a:schemeClr>
              </a:solidFill>
              <a:prstDash val="solid"/>
              <a:headEnd type="diamond" w="med" len="med"/>
              <a:tailEnd type="diamond" w="med" len="med"/>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487324" y="4188023"/>
              <a:ext cx="290464" cy="307777"/>
            </a:xfrm>
            <a:prstGeom prst="rect">
              <a:avLst/>
            </a:prstGeom>
            <a:noFill/>
          </p:spPr>
          <p:txBody>
            <a:bodyPr wrap="none" rtlCol="0">
              <a:spAutoFit/>
            </a:bodyPr>
            <a:lstStyle/>
            <a:p>
              <a:r>
                <a:rPr lang="en-US" sz="1400" dirty="0" smtClean="0">
                  <a:solidFill>
                    <a:schemeClr val="bg1"/>
                  </a:solidFill>
                  <a:latin typeface="Neo Sans Intel" pitchFamily="34" charset="0"/>
                </a:rPr>
                <a:t>2</a:t>
              </a:r>
              <a:endParaRPr lang="en-US" dirty="0">
                <a:solidFill>
                  <a:schemeClr val="bg1"/>
                </a:solidFill>
                <a:latin typeface="Neo Sans Intel" pitchFamily="34" charset="0"/>
              </a:endParaRPr>
            </a:p>
          </p:txBody>
        </p:sp>
        <p:sp>
          <p:nvSpPr>
            <p:cNvPr id="38" name="TextBox 37"/>
            <p:cNvSpPr txBox="1"/>
            <p:nvPr/>
          </p:nvSpPr>
          <p:spPr>
            <a:xfrm>
              <a:off x="3150013" y="4191000"/>
              <a:ext cx="290464" cy="307777"/>
            </a:xfrm>
            <a:prstGeom prst="rect">
              <a:avLst/>
            </a:prstGeom>
            <a:noFill/>
          </p:spPr>
          <p:txBody>
            <a:bodyPr wrap="none" rtlCol="0">
              <a:spAutoFit/>
            </a:bodyPr>
            <a:lstStyle/>
            <a:p>
              <a:r>
                <a:rPr lang="en-US" sz="1400" dirty="0" smtClean="0">
                  <a:solidFill>
                    <a:schemeClr val="bg1"/>
                  </a:solidFill>
                  <a:latin typeface="Neo Sans Intel" pitchFamily="34" charset="0"/>
                </a:rPr>
                <a:t>1</a:t>
              </a:r>
              <a:endParaRPr lang="en-US" dirty="0">
                <a:solidFill>
                  <a:schemeClr val="bg1"/>
                </a:solidFill>
                <a:latin typeface="Neo Sans Intel" pitchFamily="34" charset="0"/>
              </a:endParaRPr>
            </a:p>
          </p:txBody>
        </p:sp>
        <p:sp>
          <p:nvSpPr>
            <p:cNvPr id="39" name="TextBox 38"/>
            <p:cNvSpPr txBox="1"/>
            <p:nvPr/>
          </p:nvSpPr>
          <p:spPr>
            <a:xfrm>
              <a:off x="3814380" y="4191000"/>
              <a:ext cx="290464" cy="307777"/>
            </a:xfrm>
            <a:prstGeom prst="rect">
              <a:avLst/>
            </a:prstGeom>
            <a:noFill/>
          </p:spPr>
          <p:txBody>
            <a:bodyPr wrap="none" rtlCol="0">
              <a:spAutoFit/>
            </a:bodyPr>
            <a:lstStyle/>
            <a:p>
              <a:r>
                <a:rPr lang="en-US" sz="1400" dirty="0" smtClean="0">
                  <a:solidFill>
                    <a:schemeClr val="bg1"/>
                  </a:solidFill>
                  <a:latin typeface="Neo Sans Intel" pitchFamily="34" charset="0"/>
                </a:rPr>
                <a:t>3</a:t>
              </a:r>
              <a:endParaRPr lang="en-US" dirty="0">
                <a:solidFill>
                  <a:schemeClr val="bg1"/>
                </a:solidFill>
                <a:latin typeface="Neo Sans Intel" pitchFamily="34" charset="0"/>
              </a:endParaRPr>
            </a:p>
          </p:txBody>
        </p:sp>
        <p:sp>
          <p:nvSpPr>
            <p:cNvPr id="40" name="TextBox 39"/>
            <p:cNvSpPr txBox="1"/>
            <p:nvPr/>
          </p:nvSpPr>
          <p:spPr>
            <a:xfrm>
              <a:off x="2887723" y="4191000"/>
              <a:ext cx="290464" cy="307777"/>
            </a:xfrm>
            <a:prstGeom prst="rect">
              <a:avLst/>
            </a:prstGeom>
            <a:noFill/>
          </p:spPr>
          <p:txBody>
            <a:bodyPr wrap="none" rtlCol="0">
              <a:spAutoFit/>
            </a:bodyPr>
            <a:lstStyle/>
            <a:p>
              <a:r>
                <a:rPr lang="en-US" sz="1400" dirty="0" smtClean="0">
                  <a:solidFill>
                    <a:schemeClr val="bg1"/>
                  </a:solidFill>
                  <a:latin typeface="Neo Sans Intel" pitchFamily="34" charset="0"/>
                </a:rPr>
                <a:t>0</a:t>
              </a:r>
              <a:endParaRPr lang="en-US" dirty="0">
                <a:solidFill>
                  <a:schemeClr val="bg1"/>
                </a:solidFill>
                <a:latin typeface="Neo Sans Intel" pitchFamily="34" charset="0"/>
              </a:endParaRPr>
            </a:p>
          </p:txBody>
        </p:sp>
        <p:sp>
          <p:nvSpPr>
            <p:cNvPr id="41" name="TextBox 40"/>
            <p:cNvSpPr txBox="1"/>
            <p:nvPr/>
          </p:nvSpPr>
          <p:spPr>
            <a:xfrm>
              <a:off x="1715036" y="3505200"/>
              <a:ext cx="1162430" cy="307777"/>
            </a:xfrm>
            <a:prstGeom prst="rect">
              <a:avLst/>
            </a:prstGeom>
            <a:noFill/>
          </p:spPr>
          <p:txBody>
            <a:bodyPr wrap="square" rtlCol="0">
              <a:spAutoFit/>
            </a:bodyPr>
            <a:lstStyle/>
            <a:p>
              <a:pPr algn="ctr"/>
              <a:r>
                <a:rPr lang="en-US" sz="1400" b="1" dirty="0" smtClean="0">
                  <a:solidFill>
                    <a:schemeClr val="bg1"/>
                  </a:solidFill>
                  <a:effectLst>
                    <a:outerShdw blurRad="38100" dist="38100" dir="2700000" algn="tl">
                      <a:srgbClr val="000000">
                        <a:alpha val="43137"/>
                      </a:srgbClr>
                    </a:outerShdw>
                  </a:effectLst>
                  <a:latin typeface="Neo Sans Intel" pitchFamily="34" charset="0"/>
                </a:rPr>
                <a:t>CPU Usage</a:t>
              </a:r>
              <a:endParaRPr lang="en-US" sz="1400" b="1" dirty="0">
                <a:solidFill>
                  <a:schemeClr val="bg1"/>
                </a:solidFill>
                <a:effectLst>
                  <a:outerShdw blurRad="38100" dist="38100" dir="2700000" algn="tl">
                    <a:srgbClr val="000000">
                      <a:alpha val="43137"/>
                    </a:srgbClr>
                  </a:outerShdw>
                </a:effectLst>
                <a:latin typeface="Neo Sans Intel" pitchFamily="34" charset="0"/>
              </a:endParaRPr>
            </a:p>
          </p:txBody>
        </p:sp>
        <p:sp>
          <p:nvSpPr>
            <p:cNvPr id="42" name="TextBox 41"/>
            <p:cNvSpPr txBox="1"/>
            <p:nvPr/>
          </p:nvSpPr>
          <p:spPr>
            <a:xfrm>
              <a:off x="4076671" y="4191000"/>
              <a:ext cx="290464" cy="307777"/>
            </a:xfrm>
            <a:prstGeom prst="rect">
              <a:avLst/>
            </a:prstGeom>
            <a:noFill/>
          </p:spPr>
          <p:txBody>
            <a:bodyPr wrap="none" rtlCol="0">
              <a:spAutoFit/>
            </a:bodyPr>
            <a:lstStyle/>
            <a:p>
              <a:r>
                <a:rPr lang="en-US" sz="1400" dirty="0" smtClean="0">
                  <a:solidFill>
                    <a:schemeClr val="bg1"/>
                  </a:solidFill>
                  <a:latin typeface="Neo Sans Intel" pitchFamily="34" charset="0"/>
                </a:rPr>
                <a:t>4</a:t>
              </a:r>
              <a:endParaRPr lang="en-US" dirty="0">
                <a:solidFill>
                  <a:schemeClr val="bg1"/>
                </a:solidFill>
                <a:latin typeface="Neo Sans Intel" pitchFamily="34" charset="0"/>
              </a:endParaRPr>
            </a:p>
          </p:txBody>
        </p:sp>
        <p:cxnSp>
          <p:nvCxnSpPr>
            <p:cNvPr id="43" name="Straight Connector 42"/>
            <p:cNvCxnSpPr/>
            <p:nvPr/>
          </p:nvCxnSpPr>
          <p:spPr>
            <a:xfrm flipV="1">
              <a:off x="2934236" y="2949262"/>
              <a:ext cx="0" cy="1089338"/>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rot="10800000">
              <a:off x="2934236" y="3809999"/>
              <a:ext cx="1524000" cy="0"/>
            </a:xfrm>
            <a:prstGeom prst="line">
              <a:avLst/>
            </a:prstGeom>
            <a:ln>
              <a:solidFill>
                <a:schemeClr val="bg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10800000">
              <a:off x="2934236" y="3581399"/>
              <a:ext cx="1524000" cy="0"/>
            </a:xfrm>
            <a:prstGeom prst="line">
              <a:avLst/>
            </a:prstGeom>
            <a:ln>
              <a:solidFill>
                <a:schemeClr val="bg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rot="10800000">
              <a:off x="2934236" y="3352799"/>
              <a:ext cx="1524000" cy="0"/>
            </a:xfrm>
            <a:prstGeom prst="line">
              <a:avLst/>
            </a:prstGeom>
            <a:ln>
              <a:solidFill>
                <a:schemeClr val="bg2">
                  <a:lumMod val="50000"/>
                </a:schemeClr>
              </a:solidFill>
              <a:prstDash val="sysDot"/>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3201473" y="3352800"/>
              <a:ext cx="228600" cy="685800"/>
            </a:xfrm>
            <a:prstGeom prst="rect">
              <a:avLst/>
            </a:prstGeom>
            <a:gradFill>
              <a:gsLst>
                <a:gs pos="0">
                  <a:schemeClr val="tx2">
                    <a:lumMod val="20000"/>
                    <a:lumOff val="80000"/>
                  </a:schemeClr>
                </a:gs>
                <a:gs pos="49000">
                  <a:schemeClr val="tx2">
                    <a:lumMod val="20000"/>
                    <a:lumOff val="80000"/>
                  </a:schemeClr>
                </a:gs>
                <a:gs pos="100000">
                  <a:schemeClr val="tx2">
                    <a:lumMod val="60000"/>
                    <a:lumOff val="40000"/>
                  </a:schemeClr>
                </a:gs>
              </a:gsLst>
            </a:gradFill>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8" name="Rectangle 47"/>
            <p:cNvSpPr/>
            <p:nvPr/>
          </p:nvSpPr>
          <p:spPr>
            <a:xfrm>
              <a:off x="3532031" y="3581400"/>
              <a:ext cx="228600" cy="457200"/>
            </a:xfrm>
            <a:prstGeom prst="rect">
              <a:avLst/>
            </a:prstGeom>
            <a:gradFill>
              <a:gsLst>
                <a:gs pos="0">
                  <a:schemeClr val="tx2">
                    <a:lumMod val="20000"/>
                    <a:lumOff val="80000"/>
                  </a:schemeClr>
                </a:gs>
                <a:gs pos="49000">
                  <a:schemeClr val="tx2">
                    <a:lumMod val="20000"/>
                    <a:lumOff val="80000"/>
                  </a:schemeClr>
                </a:gs>
                <a:gs pos="100000">
                  <a:schemeClr val="tx2">
                    <a:lumMod val="60000"/>
                    <a:lumOff val="40000"/>
                  </a:schemeClr>
                </a:gs>
              </a:gsLst>
            </a:gradFill>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9" name="Rectangle 48"/>
            <p:cNvSpPr/>
            <p:nvPr/>
          </p:nvSpPr>
          <p:spPr>
            <a:xfrm>
              <a:off x="3862589" y="3810000"/>
              <a:ext cx="228600" cy="228600"/>
            </a:xfrm>
            <a:prstGeom prst="rect">
              <a:avLst/>
            </a:prstGeom>
            <a:gradFill>
              <a:gsLst>
                <a:gs pos="0">
                  <a:schemeClr val="tx2">
                    <a:lumMod val="20000"/>
                    <a:lumOff val="80000"/>
                  </a:schemeClr>
                </a:gs>
                <a:gs pos="49000">
                  <a:schemeClr val="tx2">
                    <a:lumMod val="20000"/>
                    <a:lumOff val="80000"/>
                  </a:schemeClr>
                </a:gs>
                <a:gs pos="100000">
                  <a:schemeClr val="tx2">
                    <a:lumMod val="60000"/>
                    <a:lumOff val="40000"/>
                  </a:schemeClr>
                </a:gs>
              </a:gsLst>
            </a:gradFill>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73954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38</a:t>
            </a:fld>
            <a:endParaRPr lang="en-US" dirty="0"/>
          </a:p>
        </p:txBody>
      </p:sp>
      <p:sp>
        <p:nvSpPr>
          <p:cNvPr id="4" name="Title 3"/>
          <p:cNvSpPr>
            <a:spLocks noGrp="1"/>
          </p:cNvSpPr>
          <p:nvPr>
            <p:ph type="title"/>
          </p:nvPr>
        </p:nvSpPr>
        <p:spPr/>
        <p:txBody>
          <a:bodyPr/>
          <a:lstStyle/>
          <a:p>
            <a:r>
              <a:rPr lang="en-US" dirty="0"/>
              <a:t>CPU </a:t>
            </a:r>
            <a:r>
              <a:rPr lang="en-US" dirty="0" smtClean="0"/>
              <a:t>Usage</a:t>
            </a:r>
            <a:br>
              <a:rPr lang="en-US" dirty="0" smtClean="0"/>
            </a:br>
            <a:r>
              <a:rPr lang="en-US" sz="2400" dirty="0" smtClean="0"/>
              <a:t>How it’s presented by VTune Amplifier</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08934818"/>
              </p:ext>
            </p:extLst>
          </p:nvPr>
        </p:nvGraphicFramePr>
        <p:xfrm>
          <a:off x="505006" y="5223804"/>
          <a:ext cx="7243484" cy="741680"/>
        </p:xfrm>
        <a:graphic>
          <a:graphicData uri="http://schemas.openxmlformats.org/drawingml/2006/table">
            <a:tbl>
              <a:tblPr firstRow="1" bandRow="1">
                <a:tableStyleId>{69012ECD-51FC-41F1-AA8D-1B2483CD663E}</a:tableStyleId>
              </a:tblPr>
              <a:tblGrid>
                <a:gridCol w="1685367"/>
                <a:gridCol w="1667435"/>
                <a:gridCol w="3890682"/>
              </a:tblGrid>
              <a:tr h="370840">
                <a:tc>
                  <a:txBody>
                    <a:bodyPr/>
                    <a:lstStyle/>
                    <a:p>
                      <a:r>
                        <a:rPr lang="en-US" dirty="0" smtClean="0"/>
                        <a:t>Function</a:t>
                      </a:r>
                      <a:endParaRPr lang="en-US" dirty="0"/>
                    </a:p>
                  </a:txBody>
                  <a:tcPr/>
                </a:tc>
                <a:tc>
                  <a:txBody>
                    <a:bodyPr/>
                    <a:lstStyle/>
                    <a:p>
                      <a:r>
                        <a:rPr lang="en-US" dirty="0" smtClean="0"/>
                        <a:t>CPU Time</a:t>
                      </a:r>
                      <a:endParaRPr lang="en-US" dirty="0"/>
                    </a:p>
                  </a:txBody>
                  <a:tcPr/>
                </a:tc>
                <a:tc>
                  <a:txBody>
                    <a:bodyPr/>
                    <a:lstStyle/>
                    <a:p>
                      <a:r>
                        <a:rPr lang="en-US" dirty="0" smtClean="0"/>
                        <a:t>By</a:t>
                      </a:r>
                      <a:r>
                        <a:rPr lang="en-US" baseline="0" dirty="0" smtClean="0"/>
                        <a:t> CPU Utilization</a:t>
                      </a:r>
                      <a:endParaRPr lang="en-US" dirty="0"/>
                    </a:p>
                  </a:txBody>
                  <a:tcPr/>
                </a:tc>
              </a:tr>
              <a:tr h="370840">
                <a:tc>
                  <a:txBody>
                    <a:bodyPr/>
                    <a:lstStyle/>
                    <a:p>
                      <a:r>
                        <a:rPr lang="en-US" dirty="0" err="1" smtClean="0"/>
                        <a:t>My_Func</a:t>
                      </a:r>
                      <a:r>
                        <a:rPr lang="en-US" dirty="0" smtClean="0"/>
                        <a:t>()</a:t>
                      </a:r>
                      <a:endParaRPr lang="en-US" dirty="0"/>
                    </a:p>
                  </a:txBody>
                  <a:tcPr/>
                </a:tc>
                <a:tc>
                  <a:txBody>
                    <a:bodyPr/>
                    <a:lstStyle/>
                    <a:p>
                      <a:r>
                        <a:rPr lang="en-US" dirty="0" smtClean="0"/>
                        <a:t>10 s</a:t>
                      </a:r>
                      <a:endParaRPr lang="en-US" dirty="0"/>
                    </a:p>
                  </a:txBody>
                  <a:tcPr/>
                </a:tc>
                <a:tc>
                  <a:txBody>
                    <a:bodyPr/>
                    <a:lstStyle/>
                    <a:p>
                      <a:endParaRPr lang="en-US" dirty="0"/>
                    </a:p>
                  </a:txBody>
                  <a:tcPr/>
                </a:tc>
              </a:tr>
            </a:tbl>
          </a:graphicData>
        </a:graphic>
      </p:graphicFrame>
      <p:sp>
        <p:nvSpPr>
          <p:cNvPr id="6" name="Rectangle 5"/>
          <p:cNvSpPr/>
          <p:nvPr/>
        </p:nvSpPr>
        <p:spPr>
          <a:xfrm>
            <a:off x="4059672" y="5633790"/>
            <a:ext cx="2843365" cy="228600"/>
          </a:xfrm>
          <a:prstGeom prst="rect">
            <a:avLst/>
          </a:prstGeom>
          <a:solidFill>
            <a:srgbClr val="C00000"/>
          </a:solidFill>
          <a:ln w="3175">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400" b="0" dirty="0">
              <a:latin typeface="Neo Sans Intel" pitchFamily="34" charset="0"/>
            </a:endParaRPr>
          </a:p>
        </p:txBody>
      </p:sp>
      <p:sp>
        <p:nvSpPr>
          <p:cNvPr id="7" name="Rectangle 6"/>
          <p:cNvSpPr/>
          <p:nvPr/>
        </p:nvSpPr>
        <p:spPr>
          <a:xfrm>
            <a:off x="6903037" y="5633790"/>
            <a:ext cx="587675" cy="228600"/>
          </a:xfrm>
          <a:prstGeom prst="rect">
            <a:avLst/>
          </a:prstGeom>
          <a:solidFill>
            <a:srgbClr val="FFC000"/>
          </a:solidFill>
          <a:ln w="3175">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400" b="0" dirty="0">
              <a:latin typeface="Neo Sans Intel" pitchFamily="34" charset="0"/>
            </a:endParaRPr>
          </a:p>
        </p:txBody>
      </p:sp>
      <p:grpSp>
        <p:nvGrpSpPr>
          <p:cNvPr id="16" name="Group 15"/>
          <p:cNvGrpSpPr/>
          <p:nvPr/>
        </p:nvGrpSpPr>
        <p:grpSpPr>
          <a:xfrm>
            <a:off x="497445" y="2491241"/>
            <a:ext cx="4067175" cy="1762125"/>
            <a:chOff x="497445" y="2491241"/>
            <a:chExt cx="4067175" cy="1762125"/>
          </a:xfrm>
        </p:grpSpPr>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445" y="2491241"/>
              <a:ext cx="4067175" cy="1762125"/>
            </a:xfrm>
            <a:prstGeom prst="rect">
              <a:avLst/>
            </a:prstGeom>
            <a:gradFill>
              <a:gsLst>
                <a:gs pos="0">
                  <a:schemeClr val="tx2">
                    <a:lumMod val="20000"/>
                    <a:lumOff val="80000"/>
                  </a:schemeClr>
                </a:gs>
                <a:gs pos="49000">
                  <a:schemeClr val="tx2">
                    <a:lumMod val="20000"/>
                    <a:lumOff val="80000"/>
                  </a:schemeClr>
                </a:gs>
                <a:gs pos="100000">
                  <a:schemeClr val="tx2">
                    <a:lumMod val="60000"/>
                    <a:lumOff val="40000"/>
                  </a:schemeClr>
                </a:gs>
              </a:gsLst>
            </a:gradFill>
            <a:ln>
              <a:solidFill>
                <a:schemeClr val="bg2">
                  <a:lumMod val="50000"/>
                </a:scheme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410991" y="2964968"/>
              <a:ext cx="228600" cy="685800"/>
            </a:xfrm>
            <a:prstGeom prst="rect">
              <a:avLst/>
            </a:prstGeom>
            <a:gradFill>
              <a:gsLst>
                <a:gs pos="0">
                  <a:schemeClr val="tx2">
                    <a:lumMod val="20000"/>
                    <a:lumOff val="80000"/>
                  </a:schemeClr>
                </a:gs>
                <a:gs pos="49000">
                  <a:schemeClr val="tx2">
                    <a:lumMod val="20000"/>
                    <a:lumOff val="80000"/>
                  </a:schemeClr>
                </a:gs>
                <a:gs pos="100000">
                  <a:schemeClr val="tx2">
                    <a:lumMod val="60000"/>
                    <a:lumOff val="40000"/>
                  </a:schemeClr>
                </a:gs>
              </a:gsLst>
            </a:gradFill>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Rectangle 10"/>
            <p:cNvSpPr/>
            <p:nvPr/>
          </p:nvSpPr>
          <p:spPr>
            <a:xfrm>
              <a:off x="2056203" y="3193568"/>
              <a:ext cx="228600" cy="457200"/>
            </a:xfrm>
            <a:prstGeom prst="rect">
              <a:avLst/>
            </a:prstGeom>
            <a:gradFill>
              <a:gsLst>
                <a:gs pos="0">
                  <a:schemeClr val="tx2">
                    <a:lumMod val="20000"/>
                    <a:lumOff val="80000"/>
                  </a:schemeClr>
                </a:gs>
                <a:gs pos="49000">
                  <a:schemeClr val="tx2">
                    <a:lumMod val="20000"/>
                    <a:lumOff val="80000"/>
                  </a:schemeClr>
                </a:gs>
                <a:gs pos="100000">
                  <a:schemeClr val="tx2">
                    <a:lumMod val="60000"/>
                    <a:lumOff val="40000"/>
                  </a:schemeClr>
                </a:gs>
              </a:gsLst>
            </a:gradFill>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Rectangle 11"/>
            <p:cNvSpPr/>
            <p:nvPr/>
          </p:nvSpPr>
          <p:spPr>
            <a:xfrm>
              <a:off x="2749213" y="3422168"/>
              <a:ext cx="228600" cy="228600"/>
            </a:xfrm>
            <a:prstGeom prst="rect">
              <a:avLst/>
            </a:prstGeom>
            <a:gradFill>
              <a:gsLst>
                <a:gs pos="0">
                  <a:schemeClr val="tx2">
                    <a:lumMod val="20000"/>
                    <a:lumOff val="80000"/>
                  </a:schemeClr>
                </a:gs>
                <a:gs pos="49000">
                  <a:schemeClr val="tx2">
                    <a:lumMod val="20000"/>
                    <a:lumOff val="80000"/>
                  </a:schemeClr>
                </a:gs>
                <a:gs pos="100000">
                  <a:schemeClr val="tx2">
                    <a:lumMod val="60000"/>
                    <a:lumOff val="40000"/>
                  </a:schemeClr>
                </a:gs>
              </a:gsLst>
            </a:gradFill>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13" name="Title 1"/>
          <p:cNvSpPr txBox="1">
            <a:spLocks/>
          </p:cNvSpPr>
          <p:nvPr/>
        </p:nvSpPr>
        <p:spPr bwMode="auto">
          <a:xfrm>
            <a:off x="497445" y="1834637"/>
            <a:ext cx="7372350" cy="444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600" b="1">
                <a:solidFill>
                  <a:schemeClr val="tx2"/>
                </a:solidFill>
                <a:latin typeface="+mn-lt"/>
                <a:ea typeface="MS PGothic" pitchFamily="34" charset="-128"/>
                <a:cs typeface="ＭＳ Ｐゴシック" charset="-128"/>
              </a:defRPr>
            </a:lvl1pPr>
            <a:lvl2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2pPr>
            <a:lvl3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3pPr>
            <a:lvl4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4pPr>
            <a:lvl5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en-US" sz="1800" dirty="0" smtClean="0"/>
              <a:t>Summary View: CPU Usage Histogram</a:t>
            </a:r>
            <a:endParaRPr lang="en-US" dirty="0"/>
          </a:p>
        </p:txBody>
      </p:sp>
      <p:sp>
        <p:nvSpPr>
          <p:cNvPr id="14" name="Title 1"/>
          <p:cNvSpPr txBox="1">
            <a:spLocks/>
          </p:cNvSpPr>
          <p:nvPr/>
        </p:nvSpPr>
        <p:spPr bwMode="auto">
          <a:xfrm>
            <a:off x="497445" y="4777652"/>
            <a:ext cx="7372350" cy="444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600" b="1">
                <a:solidFill>
                  <a:schemeClr val="tx2"/>
                </a:solidFill>
                <a:latin typeface="+mn-lt"/>
                <a:ea typeface="MS PGothic" pitchFamily="34" charset="-128"/>
                <a:cs typeface="ＭＳ Ｐゴシック" charset="-128"/>
              </a:defRPr>
            </a:lvl1pPr>
            <a:lvl2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2pPr>
            <a:lvl3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3pPr>
            <a:lvl4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4pPr>
            <a:lvl5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en-US" sz="1800" dirty="0" smtClean="0"/>
              <a:t>Bottom-Up View: CPU Time</a:t>
            </a:r>
            <a:endParaRPr lang="en-US" dirty="0"/>
          </a:p>
        </p:txBody>
      </p:sp>
      <p:sp>
        <p:nvSpPr>
          <p:cNvPr id="15" name="Rounded Rectangle 14"/>
          <p:cNvSpPr/>
          <p:nvPr/>
        </p:nvSpPr>
        <p:spPr bwMode="auto">
          <a:xfrm>
            <a:off x="4706472" y="3840376"/>
            <a:ext cx="3030070" cy="1159526"/>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spcBef>
                <a:spcPts val="120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Only </a:t>
            </a:r>
            <a:r>
              <a:rPr kumimoji="0" lang="en-US" sz="1600" i="0" u="none" strike="noStrike" cap="none" normalizeH="0" baseline="0" dirty="0" smtClean="0">
                <a:ln>
                  <a:noFill/>
                </a:ln>
                <a:solidFill>
                  <a:schemeClr val="tx1"/>
                </a:solidFill>
                <a:effectLst/>
                <a:latin typeface="Verdana" pitchFamily="34" charset="0"/>
              </a:rPr>
              <a:t>CPU Time</a:t>
            </a:r>
            <a:r>
              <a:rPr kumimoji="0" lang="en-US" sz="1600" b="0" i="0" u="none" strike="noStrike" cap="none" normalizeH="0" baseline="0" dirty="0" smtClean="0">
                <a:ln>
                  <a:noFill/>
                </a:ln>
                <a:solidFill>
                  <a:schemeClr val="tx1"/>
                </a:solidFill>
                <a:effectLst/>
                <a:latin typeface="Verdana" pitchFamily="34" charset="0"/>
              </a:rPr>
              <a:t> measured</a:t>
            </a:r>
          </a:p>
          <a:p>
            <a:pPr marL="0" marR="0" indent="0" algn="ctr" defTabSz="914400" rtl="0" eaLnBrk="0" fontAlgn="base" latinLnBrk="0" hangingPunct="0">
              <a:spcBef>
                <a:spcPts val="120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Wait Time is not counted in Hotspots</a:t>
            </a:r>
          </a:p>
        </p:txBody>
      </p:sp>
    </p:spTree>
    <p:extLst>
      <p:ext uri="{BB962C8B-B14F-4D97-AF65-F5344CB8AC3E}">
        <p14:creationId xmlns:p14="http://schemas.microsoft.com/office/powerpoint/2010/main" val="239943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39</a:t>
            </a:fld>
            <a:endParaRPr lang="en-US" dirty="0"/>
          </a:p>
        </p:txBody>
      </p:sp>
      <p:sp>
        <p:nvSpPr>
          <p:cNvPr id="4" name="Title 3"/>
          <p:cNvSpPr>
            <a:spLocks noGrp="1"/>
          </p:cNvSpPr>
          <p:nvPr>
            <p:ph type="title"/>
          </p:nvPr>
        </p:nvSpPr>
        <p:spPr/>
        <p:txBody>
          <a:bodyPr/>
          <a:lstStyle/>
          <a:p>
            <a:r>
              <a:rPr lang="en-US" dirty="0"/>
              <a:t>Performance profiling</a:t>
            </a:r>
            <a:br>
              <a:rPr lang="en-US" dirty="0"/>
            </a:br>
            <a:r>
              <a:rPr lang="en-US" sz="2400" dirty="0"/>
              <a:t>Overhead and spin</a:t>
            </a:r>
            <a:endParaRPr lang="en-US" dirty="0"/>
          </a:p>
        </p:txBody>
      </p:sp>
      <p:cxnSp>
        <p:nvCxnSpPr>
          <p:cNvPr id="5" name="Straight Connector 4"/>
          <p:cNvCxnSpPr/>
          <p:nvPr/>
        </p:nvCxnSpPr>
        <p:spPr>
          <a:xfrm rot="5400000">
            <a:off x="-573088" y="3011103"/>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5400000">
            <a:off x="492918" y="3010309"/>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2628106" y="3010309"/>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3694906" y="3010309"/>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4761706" y="3010309"/>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1561306" y="3010309"/>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684212" y="2058603"/>
            <a:ext cx="1066800"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Thread1</a:t>
            </a:r>
            <a:endParaRPr lang="en-US" sz="1400" b="0" dirty="0">
              <a:latin typeface="Neo Sans Intel" pitchFamily="34" charset="0"/>
            </a:endParaRPr>
          </a:p>
        </p:txBody>
      </p:sp>
      <p:sp>
        <p:nvSpPr>
          <p:cNvPr id="12" name="Rounded Rectangle 11"/>
          <p:cNvSpPr/>
          <p:nvPr/>
        </p:nvSpPr>
        <p:spPr>
          <a:xfrm>
            <a:off x="1751012" y="2592003"/>
            <a:ext cx="1066800"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Thread2</a:t>
            </a:r>
            <a:endParaRPr lang="en-US" sz="1400" b="0" dirty="0">
              <a:latin typeface="Neo Sans Intel" pitchFamily="34" charset="0"/>
            </a:endParaRPr>
          </a:p>
        </p:txBody>
      </p:sp>
      <p:sp>
        <p:nvSpPr>
          <p:cNvPr id="13" name="Rounded Rectangle 12"/>
          <p:cNvSpPr/>
          <p:nvPr/>
        </p:nvSpPr>
        <p:spPr>
          <a:xfrm>
            <a:off x="1749424" y="3201603"/>
            <a:ext cx="2135188"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Thread3</a:t>
            </a:r>
            <a:endParaRPr lang="en-US" sz="1400" b="0" dirty="0">
              <a:latin typeface="Neo Sans Intel" pitchFamily="34" charset="0"/>
            </a:endParaRPr>
          </a:p>
        </p:txBody>
      </p:sp>
      <p:sp>
        <p:nvSpPr>
          <p:cNvPr id="14" name="Rectangle 13"/>
          <p:cNvSpPr/>
          <p:nvPr/>
        </p:nvSpPr>
        <p:spPr>
          <a:xfrm>
            <a:off x="1749424" y="2058603"/>
            <a:ext cx="2135187" cy="228600"/>
          </a:xfrm>
          <a:prstGeom prst="rect">
            <a:avLst/>
          </a:prstGeom>
          <a:solidFill>
            <a:schemeClr val="tx2"/>
          </a:solidFill>
          <a:ln w="3175">
            <a:solidFill>
              <a:srgbClr val="00B050"/>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0" dirty="0" smtClean="0">
                <a:latin typeface="Neo Sans Intel" pitchFamily="34" charset="0"/>
              </a:rPr>
              <a:t>Waiting</a:t>
            </a:r>
            <a:endParaRPr lang="en-US" sz="1400" b="0" dirty="0">
              <a:latin typeface="Neo Sans Intel" pitchFamily="34" charset="0"/>
            </a:endParaRPr>
          </a:p>
        </p:txBody>
      </p:sp>
      <p:sp>
        <p:nvSpPr>
          <p:cNvPr id="15" name="Rectangle 14"/>
          <p:cNvSpPr/>
          <p:nvPr/>
        </p:nvSpPr>
        <p:spPr>
          <a:xfrm>
            <a:off x="2819402" y="2592003"/>
            <a:ext cx="2133598" cy="228600"/>
          </a:xfrm>
          <a:prstGeom prst="rect">
            <a:avLst/>
          </a:prstGeom>
          <a:solidFill>
            <a:schemeClr val="tx2"/>
          </a:solidFill>
          <a:ln w="3175">
            <a:solidFill>
              <a:srgbClr val="00B050"/>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0" dirty="0" smtClean="0">
                <a:latin typeface="Neo Sans Intel" pitchFamily="34" charset="0"/>
              </a:rPr>
              <a:t>Waiting</a:t>
            </a:r>
            <a:endParaRPr lang="en-US" sz="1400" b="0" dirty="0">
              <a:latin typeface="Neo Sans Intel" pitchFamily="34" charset="0"/>
            </a:endParaRPr>
          </a:p>
        </p:txBody>
      </p:sp>
      <p:sp>
        <p:nvSpPr>
          <p:cNvPr id="16" name="Rounded Rectangle 15"/>
          <p:cNvSpPr/>
          <p:nvPr/>
        </p:nvSpPr>
        <p:spPr>
          <a:xfrm>
            <a:off x="6018212" y="3201603"/>
            <a:ext cx="1066800"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Thread3</a:t>
            </a:r>
            <a:endParaRPr lang="en-US" sz="1400" b="0" dirty="0">
              <a:latin typeface="Neo Sans Intel" pitchFamily="34" charset="0"/>
            </a:endParaRPr>
          </a:p>
        </p:txBody>
      </p:sp>
      <p:sp>
        <p:nvSpPr>
          <p:cNvPr id="17" name="Rounded Rectangle 16"/>
          <p:cNvSpPr/>
          <p:nvPr/>
        </p:nvSpPr>
        <p:spPr>
          <a:xfrm>
            <a:off x="6004640" y="2592003"/>
            <a:ext cx="1080372"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Thread2</a:t>
            </a:r>
            <a:endParaRPr lang="en-US" sz="1400" b="0" dirty="0">
              <a:latin typeface="Neo Sans Intel" pitchFamily="34" charset="0"/>
            </a:endParaRPr>
          </a:p>
        </p:txBody>
      </p:sp>
      <p:sp>
        <p:nvSpPr>
          <p:cNvPr id="18" name="Rounded Rectangle 17"/>
          <p:cNvSpPr/>
          <p:nvPr/>
        </p:nvSpPr>
        <p:spPr>
          <a:xfrm>
            <a:off x="4953000" y="2058603"/>
            <a:ext cx="2132012"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Thread1</a:t>
            </a:r>
            <a:endParaRPr lang="en-US" sz="1400" b="0" dirty="0">
              <a:latin typeface="Neo Sans Intel" pitchFamily="34" charset="0"/>
            </a:endParaRPr>
          </a:p>
        </p:txBody>
      </p:sp>
      <p:cxnSp>
        <p:nvCxnSpPr>
          <p:cNvPr id="19" name="Straight Connector 18"/>
          <p:cNvCxnSpPr/>
          <p:nvPr/>
        </p:nvCxnSpPr>
        <p:spPr>
          <a:xfrm rot="5400000">
            <a:off x="5828506" y="3010309"/>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914400" y="4116003"/>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sp>
        <p:nvSpPr>
          <p:cNvPr id="21" name="TextBox 20"/>
          <p:cNvSpPr txBox="1"/>
          <p:nvPr/>
        </p:nvSpPr>
        <p:spPr>
          <a:xfrm>
            <a:off x="1981200" y="4116003"/>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sp>
        <p:nvSpPr>
          <p:cNvPr id="22" name="TextBox 21"/>
          <p:cNvSpPr txBox="1"/>
          <p:nvPr/>
        </p:nvSpPr>
        <p:spPr>
          <a:xfrm>
            <a:off x="3048000" y="4113026"/>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sp>
        <p:nvSpPr>
          <p:cNvPr id="23" name="TextBox 22"/>
          <p:cNvSpPr txBox="1"/>
          <p:nvPr/>
        </p:nvSpPr>
        <p:spPr>
          <a:xfrm>
            <a:off x="4191000" y="4116003"/>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sp>
        <p:nvSpPr>
          <p:cNvPr id="24" name="TextBox 23"/>
          <p:cNvSpPr txBox="1"/>
          <p:nvPr/>
        </p:nvSpPr>
        <p:spPr>
          <a:xfrm>
            <a:off x="5199371" y="4116003"/>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sp>
        <p:nvSpPr>
          <p:cNvPr id="25" name="TextBox 24"/>
          <p:cNvSpPr txBox="1"/>
          <p:nvPr/>
        </p:nvSpPr>
        <p:spPr>
          <a:xfrm>
            <a:off x="6266171" y="4116003"/>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cxnSp>
        <p:nvCxnSpPr>
          <p:cNvPr id="26" name="Straight Arrow Connector 25"/>
          <p:cNvCxnSpPr/>
          <p:nvPr/>
        </p:nvCxnSpPr>
        <p:spPr>
          <a:xfrm>
            <a:off x="685800" y="4039803"/>
            <a:ext cx="6400800" cy="1588"/>
          </a:xfrm>
          <a:prstGeom prst="straightConnector1">
            <a:avLst/>
          </a:prstGeom>
          <a:ln w="76200">
            <a:solidFill>
              <a:srgbClr val="C00000"/>
            </a:solidFill>
            <a:tailEnd type="arrow"/>
          </a:ln>
        </p:spPr>
        <p:style>
          <a:lnRef idx="2">
            <a:schemeClr val="accent1"/>
          </a:lnRef>
          <a:fillRef idx="0">
            <a:schemeClr val="accent1"/>
          </a:fillRef>
          <a:effectRef idx="1">
            <a:schemeClr val="accent1"/>
          </a:effectRef>
          <a:fontRef idx="minor">
            <a:schemeClr val="tx1"/>
          </a:fontRef>
        </p:style>
      </p:cxnSp>
      <p:sp>
        <p:nvSpPr>
          <p:cNvPr id="27" name="Rounded Rectangle 26"/>
          <p:cNvSpPr/>
          <p:nvPr/>
        </p:nvSpPr>
        <p:spPr>
          <a:xfrm>
            <a:off x="7239000" y="3658803"/>
            <a:ext cx="381000"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dirty="0">
              <a:latin typeface="Neo Sans Intel" pitchFamily="34" charset="0"/>
            </a:endParaRPr>
          </a:p>
        </p:txBody>
      </p:sp>
      <p:sp>
        <p:nvSpPr>
          <p:cNvPr id="28" name="TextBox 27"/>
          <p:cNvSpPr txBox="1"/>
          <p:nvPr/>
        </p:nvSpPr>
        <p:spPr>
          <a:xfrm>
            <a:off x="7620000" y="3658803"/>
            <a:ext cx="1059906" cy="253916"/>
          </a:xfrm>
          <a:prstGeom prst="rect">
            <a:avLst/>
          </a:prstGeom>
          <a:noFill/>
        </p:spPr>
        <p:txBody>
          <a:bodyPr wrap="none" rtlCol="0">
            <a:spAutoFit/>
          </a:bodyPr>
          <a:lstStyle/>
          <a:p>
            <a:r>
              <a:rPr lang="en-US" sz="1050" b="0" dirty="0" smtClean="0">
                <a:solidFill>
                  <a:schemeClr val="tx1"/>
                </a:solidFill>
                <a:latin typeface="Neo Sans Intel" pitchFamily="34" charset="0"/>
              </a:rPr>
              <a:t>Thread running</a:t>
            </a:r>
            <a:endParaRPr lang="en-US" sz="1050" b="0" dirty="0">
              <a:solidFill>
                <a:schemeClr val="tx1"/>
              </a:solidFill>
              <a:latin typeface="Neo Sans Intel" pitchFamily="34" charset="0"/>
            </a:endParaRPr>
          </a:p>
        </p:txBody>
      </p:sp>
      <p:sp>
        <p:nvSpPr>
          <p:cNvPr id="29" name="Rectangle 28"/>
          <p:cNvSpPr/>
          <p:nvPr/>
        </p:nvSpPr>
        <p:spPr>
          <a:xfrm>
            <a:off x="7239000" y="4039803"/>
            <a:ext cx="381000" cy="228600"/>
          </a:xfrm>
          <a:prstGeom prst="rect">
            <a:avLst/>
          </a:prstGeom>
          <a:solidFill>
            <a:schemeClr val="tx2"/>
          </a:solidFill>
          <a:ln w="3175">
            <a:solidFill>
              <a:srgbClr val="00B05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400" dirty="0">
              <a:latin typeface="Neo Sans Intel" pitchFamily="34" charset="0"/>
            </a:endParaRPr>
          </a:p>
        </p:txBody>
      </p:sp>
      <p:sp>
        <p:nvSpPr>
          <p:cNvPr id="30" name="TextBox 29"/>
          <p:cNvSpPr txBox="1"/>
          <p:nvPr/>
        </p:nvSpPr>
        <p:spPr>
          <a:xfrm>
            <a:off x="7620000" y="4039803"/>
            <a:ext cx="1047082" cy="253916"/>
          </a:xfrm>
          <a:prstGeom prst="rect">
            <a:avLst/>
          </a:prstGeom>
          <a:noFill/>
        </p:spPr>
        <p:txBody>
          <a:bodyPr wrap="none" rtlCol="0">
            <a:spAutoFit/>
          </a:bodyPr>
          <a:lstStyle/>
          <a:p>
            <a:r>
              <a:rPr lang="en-US" sz="1050" b="0" dirty="0" smtClean="0">
                <a:solidFill>
                  <a:schemeClr val="tx1"/>
                </a:solidFill>
                <a:latin typeface="Neo Sans Intel" pitchFamily="34" charset="0"/>
              </a:rPr>
              <a:t>Thread waiting</a:t>
            </a:r>
            <a:endParaRPr lang="en-US" sz="1050" b="0" dirty="0">
              <a:solidFill>
                <a:schemeClr val="tx1"/>
              </a:solidFill>
              <a:latin typeface="Neo Sans Intel" pitchFamily="34" charset="0"/>
            </a:endParaRPr>
          </a:p>
        </p:txBody>
      </p:sp>
      <p:sp>
        <p:nvSpPr>
          <p:cNvPr id="31" name="Rounded Rectangle 30"/>
          <p:cNvSpPr/>
          <p:nvPr/>
        </p:nvSpPr>
        <p:spPr>
          <a:xfrm>
            <a:off x="3884610" y="2058603"/>
            <a:ext cx="1066800" cy="228600"/>
          </a:xfrm>
          <a:prstGeom prst="roundRect">
            <a:avLst/>
          </a:prstGeom>
          <a:solidFill>
            <a:srgbClr val="FF0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lib</a:t>
            </a:r>
            <a:endParaRPr lang="en-US" sz="1400" b="0" dirty="0">
              <a:latin typeface="Neo Sans Intel" pitchFamily="34" charset="0"/>
            </a:endParaRPr>
          </a:p>
        </p:txBody>
      </p:sp>
      <p:sp>
        <p:nvSpPr>
          <p:cNvPr id="32" name="Rounded Rectangle 31"/>
          <p:cNvSpPr/>
          <p:nvPr/>
        </p:nvSpPr>
        <p:spPr>
          <a:xfrm>
            <a:off x="4953000" y="2592003"/>
            <a:ext cx="1066800" cy="228600"/>
          </a:xfrm>
          <a:prstGeom prst="roundRect">
            <a:avLst/>
          </a:prstGeom>
          <a:solidFill>
            <a:srgbClr val="FF0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lib</a:t>
            </a:r>
            <a:endParaRPr lang="en-US" sz="1400" b="0" dirty="0">
              <a:latin typeface="Neo Sans Intel" pitchFamily="34" charset="0"/>
            </a:endParaRPr>
          </a:p>
        </p:txBody>
      </p:sp>
      <p:sp>
        <p:nvSpPr>
          <p:cNvPr id="33" name="Rounded Rectangle 32"/>
          <p:cNvSpPr/>
          <p:nvPr/>
        </p:nvSpPr>
        <p:spPr>
          <a:xfrm>
            <a:off x="7239000" y="3315903"/>
            <a:ext cx="381000" cy="228600"/>
          </a:xfrm>
          <a:prstGeom prst="roundRect">
            <a:avLst/>
          </a:prstGeom>
          <a:solidFill>
            <a:srgbClr val="FF0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dirty="0">
              <a:latin typeface="Neo Sans Intel" pitchFamily="34" charset="0"/>
            </a:endParaRPr>
          </a:p>
        </p:txBody>
      </p:sp>
      <p:sp>
        <p:nvSpPr>
          <p:cNvPr id="34" name="TextBox 33"/>
          <p:cNvSpPr txBox="1"/>
          <p:nvPr/>
        </p:nvSpPr>
        <p:spPr>
          <a:xfrm>
            <a:off x="7620000" y="3315903"/>
            <a:ext cx="1199367" cy="253916"/>
          </a:xfrm>
          <a:prstGeom prst="rect">
            <a:avLst/>
          </a:prstGeom>
          <a:noFill/>
        </p:spPr>
        <p:txBody>
          <a:bodyPr wrap="none" rtlCol="0">
            <a:spAutoFit/>
          </a:bodyPr>
          <a:lstStyle/>
          <a:p>
            <a:r>
              <a:rPr lang="en-US" sz="1050" b="0" dirty="0" smtClean="0">
                <a:solidFill>
                  <a:schemeClr val="tx1"/>
                </a:solidFill>
                <a:latin typeface="Neo Sans Intel" pitchFamily="34" charset="0"/>
              </a:rPr>
              <a:t>lib running or spin</a:t>
            </a:r>
            <a:endParaRPr lang="en-US" sz="1050" b="0" dirty="0">
              <a:solidFill>
                <a:schemeClr val="tx1"/>
              </a:solidFill>
              <a:latin typeface="Neo Sans Intel" pitchFamily="34" charset="0"/>
            </a:endParaRPr>
          </a:p>
        </p:txBody>
      </p:sp>
      <p:sp>
        <p:nvSpPr>
          <p:cNvPr id="35" name="Rectangle 34"/>
          <p:cNvSpPr/>
          <p:nvPr/>
        </p:nvSpPr>
        <p:spPr>
          <a:xfrm>
            <a:off x="3869613" y="3214261"/>
            <a:ext cx="2133598" cy="228600"/>
          </a:xfrm>
          <a:prstGeom prst="rect">
            <a:avLst/>
          </a:prstGeom>
          <a:solidFill>
            <a:schemeClr val="tx2"/>
          </a:solidFill>
          <a:ln w="3175">
            <a:solidFill>
              <a:srgbClr val="00B050"/>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0" dirty="0" smtClean="0">
                <a:latin typeface="Neo Sans Intel" pitchFamily="34" charset="0"/>
              </a:rPr>
              <a:t>Waiting</a:t>
            </a:r>
            <a:endParaRPr lang="en-US" sz="1400" b="0" dirty="0">
              <a:latin typeface="Neo Sans Intel" pitchFamily="34" charset="0"/>
            </a:endParaRPr>
          </a:p>
        </p:txBody>
      </p:sp>
      <p:sp>
        <p:nvSpPr>
          <p:cNvPr id="36" name="Content Placeholder 30"/>
          <p:cNvSpPr txBox="1">
            <a:spLocks/>
          </p:cNvSpPr>
          <p:nvPr/>
        </p:nvSpPr>
        <p:spPr bwMode="auto">
          <a:xfrm>
            <a:off x="442369" y="4749509"/>
            <a:ext cx="8237537" cy="1625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mn-lt"/>
                <a:ea typeface="MS PGothic" pitchFamily="34" charset="-128"/>
                <a:cs typeface="ＭＳ Ｐゴシック" charset="-128"/>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mn-lt"/>
                <a:ea typeface="MS PGothic" pitchFamily="34" charset="-128"/>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mn-lt"/>
                <a:ea typeface="MS PGothic" pitchFamily="34" charset="-128"/>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mn-lt"/>
                <a:ea typeface="MS PGothic" pitchFamily="34" charset="-128"/>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mn-lt"/>
                <a:ea typeface="MS PGothic" pitchFamily="34" charset="-128"/>
              </a:defRPr>
            </a:lvl5pPr>
            <a:lvl6pPr marL="2117725" indent="-234950" algn="l" rtl="0" eaLnBrk="1" fontAlgn="base" hangingPunct="1">
              <a:spcBef>
                <a:spcPct val="20000"/>
              </a:spcBef>
              <a:spcAft>
                <a:spcPct val="0"/>
              </a:spcAft>
              <a:buFont typeface="Verdana"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34" charset="0"/>
              <a:buChar char="–"/>
              <a:defRPr sz="1400">
                <a:solidFill>
                  <a:schemeClr val="tx1"/>
                </a:solidFill>
                <a:latin typeface="+mn-lt"/>
              </a:defRPr>
            </a:lvl9pPr>
          </a:lstStyle>
          <a:p>
            <a:pPr marL="0" indent="0">
              <a:buNone/>
            </a:pPr>
            <a:r>
              <a:rPr lang="en-US" sz="2000" b="1" dirty="0">
                <a:solidFill>
                  <a:srgbClr val="0071C5"/>
                </a:solidFill>
                <a:ea typeface="+mn-ea"/>
                <a:cs typeface="Intel Clear" panose="020B0604020203020204" pitchFamily="34" charset="0"/>
              </a:rPr>
              <a:t>Elapsed Time</a:t>
            </a:r>
            <a:r>
              <a:rPr lang="en-US" sz="2000" dirty="0">
                <a:solidFill>
                  <a:srgbClr val="0071C5"/>
                </a:solidFill>
                <a:ea typeface="+mn-ea"/>
                <a:cs typeface="Intel Clear" panose="020B0604020203020204" pitchFamily="34" charset="0"/>
              </a:rPr>
              <a:t>:</a:t>
            </a:r>
            <a:r>
              <a:rPr lang="en-US" sz="2000" b="1" dirty="0">
                <a:solidFill>
                  <a:srgbClr val="0071C5"/>
                </a:solidFill>
                <a:ea typeface="+mn-ea"/>
                <a:cs typeface="Intel Clear" panose="020B0604020203020204" pitchFamily="34" charset="0"/>
              </a:rPr>
              <a:t> </a:t>
            </a:r>
            <a:r>
              <a:rPr lang="en-US" sz="2000" dirty="0">
                <a:solidFill>
                  <a:srgbClr val="0071C5"/>
                </a:solidFill>
                <a:ea typeface="+mn-ea"/>
                <a:cs typeface="Intel Clear" panose="020B0604020203020204" pitchFamily="34" charset="0"/>
              </a:rPr>
              <a:t>6 seconds</a:t>
            </a:r>
          </a:p>
          <a:p>
            <a:pPr marL="0" indent="0">
              <a:buNone/>
            </a:pPr>
            <a:r>
              <a:rPr lang="en-US" sz="2000" b="1" dirty="0">
                <a:solidFill>
                  <a:srgbClr val="0071C5"/>
                </a:solidFill>
                <a:ea typeface="+mn-ea"/>
                <a:cs typeface="Intel Clear" panose="020B0604020203020204" pitchFamily="34" charset="0"/>
              </a:rPr>
              <a:t>CPU Time</a:t>
            </a:r>
            <a:r>
              <a:rPr lang="en-US" sz="2000" dirty="0">
                <a:solidFill>
                  <a:srgbClr val="0071C5"/>
                </a:solidFill>
                <a:ea typeface="+mn-ea"/>
                <a:cs typeface="Intel Clear" panose="020B0604020203020204" pitchFamily="34" charset="0"/>
              </a:rPr>
              <a:t>: T1 </a:t>
            </a:r>
            <a:r>
              <a:rPr lang="en-US" sz="2000" dirty="0" smtClean="0">
                <a:solidFill>
                  <a:srgbClr val="0071C5"/>
                </a:solidFill>
                <a:ea typeface="+mn-ea"/>
                <a:cs typeface="Intel Clear" panose="020B0604020203020204" pitchFamily="34" charset="0"/>
              </a:rPr>
              <a:t>(4s</a:t>
            </a:r>
            <a:r>
              <a:rPr lang="en-US" sz="2000" dirty="0">
                <a:solidFill>
                  <a:srgbClr val="0071C5"/>
                </a:solidFill>
                <a:ea typeface="+mn-ea"/>
                <a:cs typeface="Intel Clear" panose="020B0604020203020204" pitchFamily="34" charset="0"/>
              </a:rPr>
              <a:t>) + T2 </a:t>
            </a:r>
            <a:r>
              <a:rPr lang="en-US" sz="2000" dirty="0" smtClean="0">
                <a:solidFill>
                  <a:srgbClr val="0071C5"/>
                </a:solidFill>
                <a:ea typeface="+mn-ea"/>
                <a:cs typeface="Intel Clear" panose="020B0604020203020204" pitchFamily="34" charset="0"/>
              </a:rPr>
              <a:t>(3s</a:t>
            </a:r>
            <a:r>
              <a:rPr lang="en-US" sz="2000" dirty="0">
                <a:solidFill>
                  <a:srgbClr val="0071C5"/>
                </a:solidFill>
                <a:ea typeface="+mn-ea"/>
                <a:cs typeface="Intel Clear" panose="020B0604020203020204" pitchFamily="34" charset="0"/>
              </a:rPr>
              <a:t>) + T3 </a:t>
            </a:r>
            <a:r>
              <a:rPr lang="en-US" sz="2000" dirty="0" smtClean="0">
                <a:solidFill>
                  <a:srgbClr val="0071C5"/>
                </a:solidFill>
                <a:ea typeface="+mn-ea"/>
                <a:cs typeface="Intel Clear" panose="020B0604020203020204" pitchFamily="34" charset="0"/>
              </a:rPr>
              <a:t>(3s</a:t>
            </a:r>
            <a:r>
              <a:rPr lang="en-US" sz="2000" dirty="0">
                <a:solidFill>
                  <a:srgbClr val="0071C5"/>
                </a:solidFill>
                <a:ea typeface="+mn-ea"/>
                <a:cs typeface="Intel Clear" panose="020B0604020203020204" pitchFamily="34" charset="0"/>
              </a:rPr>
              <a:t>) = </a:t>
            </a:r>
            <a:r>
              <a:rPr lang="en-US" sz="2000" dirty="0" smtClean="0">
                <a:solidFill>
                  <a:srgbClr val="0071C5"/>
                </a:solidFill>
                <a:ea typeface="+mn-ea"/>
                <a:cs typeface="Intel Clear" panose="020B0604020203020204" pitchFamily="34" charset="0"/>
              </a:rPr>
              <a:t>10 </a:t>
            </a:r>
            <a:r>
              <a:rPr lang="en-US" sz="2000" dirty="0">
                <a:solidFill>
                  <a:srgbClr val="0071C5"/>
                </a:solidFill>
                <a:ea typeface="+mn-ea"/>
                <a:cs typeface="Intel Clear" panose="020B0604020203020204" pitchFamily="34" charset="0"/>
              </a:rPr>
              <a:t>seconds</a:t>
            </a:r>
          </a:p>
          <a:p>
            <a:pPr marL="0" indent="0">
              <a:buNone/>
            </a:pPr>
            <a:r>
              <a:rPr lang="en-US" sz="2000" b="1" dirty="0">
                <a:solidFill>
                  <a:srgbClr val="0071C5"/>
                </a:solidFill>
                <a:ea typeface="+mn-ea"/>
                <a:cs typeface="Intel Clear" panose="020B0604020203020204" pitchFamily="34" charset="0"/>
              </a:rPr>
              <a:t>Wait Time</a:t>
            </a:r>
            <a:r>
              <a:rPr lang="en-US" sz="2000" dirty="0">
                <a:solidFill>
                  <a:srgbClr val="0071C5"/>
                </a:solidFill>
                <a:ea typeface="+mn-ea"/>
                <a:cs typeface="Intel Clear" panose="020B0604020203020204" pitchFamily="34" charset="0"/>
              </a:rPr>
              <a:t>: T1(2s) + T2(2s) + T3 (2s) = 6 seconds</a:t>
            </a:r>
          </a:p>
          <a:p>
            <a:pPr marL="0" indent="0">
              <a:buNone/>
            </a:pPr>
            <a:r>
              <a:rPr lang="en-US" sz="2000" b="1" dirty="0">
                <a:solidFill>
                  <a:srgbClr val="C00000"/>
                </a:solidFill>
                <a:ea typeface="+mn-ea"/>
                <a:cs typeface="Intel Clear" panose="020B0604020203020204" pitchFamily="34" charset="0"/>
              </a:rPr>
              <a:t>Overhead and spin Time</a:t>
            </a:r>
            <a:r>
              <a:rPr lang="en-US" sz="2000" dirty="0">
                <a:solidFill>
                  <a:srgbClr val="0071C5"/>
                </a:solidFill>
                <a:ea typeface="+mn-ea"/>
                <a:cs typeface="Intel Clear" panose="020B0604020203020204" pitchFamily="34" charset="0"/>
              </a:rPr>
              <a:t>: T1(1s) + T2(1s) + T2(1s) = 3 s</a:t>
            </a:r>
          </a:p>
          <a:p>
            <a:pPr marL="0" indent="0">
              <a:buNone/>
            </a:pPr>
            <a:endParaRPr lang="en-US" sz="2000" b="1" dirty="0">
              <a:solidFill>
                <a:srgbClr val="0071C5"/>
              </a:solidFill>
              <a:ea typeface="+mn-ea"/>
              <a:cs typeface="Intel Clear" panose="020B0604020203020204" pitchFamily="34" charset="0"/>
            </a:endParaRPr>
          </a:p>
        </p:txBody>
      </p:sp>
      <p:sp>
        <p:nvSpPr>
          <p:cNvPr id="37" name="Oval Callout 36"/>
          <p:cNvSpPr/>
          <p:nvPr/>
        </p:nvSpPr>
        <p:spPr bwMode="auto">
          <a:xfrm>
            <a:off x="4584889" y="1139721"/>
            <a:ext cx="1953151" cy="522446"/>
          </a:xfrm>
          <a:prstGeom prst="wedgeEllipseCallout">
            <a:avLst>
              <a:gd name="adj1" fmla="val -38327"/>
              <a:gd name="adj2" fmla="val 123873"/>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Calibri" pitchFamily="34" charset="0"/>
                <a:cs typeface="Calibri" pitchFamily="34" charset="0"/>
              </a:rPr>
              <a:t>Threading library internals</a:t>
            </a:r>
            <a:endParaRPr lang="en-US" sz="1400" b="0" dirty="0">
              <a:latin typeface="Calibri" pitchFamily="34" charset="0"/>
              <a:cs typeface="Calibri" pitchFamily="34" charset="0"/>
            </a:endParaRPr>
          </a:p>
        </p:txBody>
      </p:sp>
      <p:grpSp>
        <p:nvGrpSpPr>
          <p:cNvPr id="38" name="Group 37"/>
          <p:cNvGrpSpPr/>
          <p:nvPr/>
        </p:nvGrpSpPr>
        <p:grpSpPr>
          <a:xfrm>
            <a:off x="6172200" y="3603520"/>
            <a:ext cx="2895600" cy="2852670"/>
            <a:chOff x="9152806" y="3110404"/>
            <a:chExt cx="2895600" cy="2852670"/>
          </a:xfrm>
        </p:grpSpPr>
        <p:sp>
          <p:nvSpPr>
            <p:cNvPr id="39" name="Rounded Rectangle 38"/>
            <p:cNvSpPr/>
            <p:nvPr/>
          </p:nvSpPr>
          <p:spPr>
            <a:xfrm>
              <a:off x="9152806" y="3110404"/>
              <a:ext cx="2895600" cy="2852670"/>
            </a:xfrm>
            <a:prstGeom prst="roundRect">
              <a:avLst/>
            </a:prstGeom>
            <a:gradFill>
              <a:gsLst>
                <a:gs pos="0">
                  <a:schemeClr val="bg2">
                    <a:lumMod val="75000"/>
                  </a:schemeClr>
                </a:gs>
                <a:gs pos="92000">
                  <a:schemeClr val="bg2">
                    <a:lumMod val="20000"/>
                    <a:lumOff val="80000"/>
                  </a:schemeClr>
                </a:gs>
                <a:gs pos="100000">
                  <a:schemeClr val="bg2">
                    <a:lumMod val="20000"/>
                    <a:lumOff val="80000"/>
                  </a:schemeClr>
                </a:gs>
              </a:gsLst>
            </a:gra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a:off x="10151709" y="4972474"/>
              <a:ext cx="1744297" cy="1588"/>
            </a:xfrm>
            <a:prstGeom prst="straightConnector1">
              <a:avLst/>
            </a:prstGeom>
            <a:ln w="28575">
              <a:solidFill>
                <a:schemeClr val="bg2">
                  <a:lumMod val="50000"/>
                </a:schemeClr>
              </a:solidFill>
              <a:prstDash val="solid"/>
              <a:headEnd type="diamond" w="med" len="med"/>
              <a:tailEnd type="diamond" w="med" len="med"/>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10925094" y="5121897"/>
              <a:ext cx="290464" cy="307777"/>
            </a:xfrm>
            <a:prstGeom prst="rect">
              <a:avLst/>
            </a:prstGeom>
            <a:noFill/>
          </p:spPr>
          <p:txBody>
            <a:bodyPr wrap="none" rtlCol="0">
              <a:spAutoFit/>
            </a:bodyPr>
            <a:lstStyle/>
            <a:p>
              <a:r>
                <a:rPr lang="en-US" sz="1400" dirty="0" smtClean="0">
                  <a:solidFill>
                    <a:schemeClr val="bg1"/>
                  </a:solidFill>
                  <a:latin typeface="Neo Sans Intel" pitchFamily="34" charset="0"/>
                </a:rPr>
                <a:t>2</a:t>
              </a:r>
              <a:endParaRPr lang="en-US" dirty="0">
                <a:solidFill>
                  <a:schemeClr val="bg1"/>
                </a:solidFill>
                <a:latin typeface="Neo Sans Intel" pitchFamily="34" charset="0"/>
              </a:endParaRPr>
            </a:p>
          </p:txBody>
        </p:sp>
        <p:sp>
          <p:nvSpPr>
            <p:cNvPr id="42" name="TextBox 41"/>
            <p:cNvSpPr txBox="1"/>
            <p:nvPr/>
          </p:nvSpPr>
          <p:spPr>
            <a:xfrm>
              <a:off x="10587783" y="5124874"/>
              <a:ext cx="290464" cy="307777"/>
            </a:xfrm>
            <a:prstGeom prst="rect">
              <a:avLst/>
            </a:prstGeom>
            <a:noFill/>
          </p:spPr>
          <p:txBody>
            <a:bodyPr wrap="none" rtlCol="0">
              <a:spAutoFit/>
            </a:bodyPr>
            <a:lstStyle/>
            <a:p>
              <a:r>
                <a:rPr lang="en-US" sz="1400" dirty="0" smtClean="0">
                  <a:solidFill>
                    <a:schemeClr val="bg1"/>
                  </a:solidFill>
                  <a:latin typeface="Neo Sans Intel" pitchFamily="34" charset="0"/>
                </a:rPr>
                <a:t>1</a:t>
              </a:r>
              <a:endParaRPr lang="en-US" dirty="0">
                <a:solidFill>
                  <a:schemeClr val="bg1"/>
                </a:solidFill>
                <a:latin typeface="Neo Sans Intel" pitchFamily="34" charset="0"/>
              </a:endParaRPr>
            </a:p>
          </p:txBody>
        </p:sp>
        <p:sp>
          <p:nvSpPr>
            <p:cNvPr id="43" name="TextBox 42"/>
            <p:cNvSpPr txBox="1"/>
            <p:nvPr/>
          </p:nvSpPr>
          <p:spPr>
            <a:xfrm>
              <a:off x="11252150" y="5124874"/>
              <a:ext cx="290464" cy="307777"/>
            </a:xfrm>
            <a:prstGeom prst="rect">
              <a:avLst/>
            </a:prstGeom>
            <a:noFill/>
          </p:spPr>
          <p:txBody>
            <a:bodyPr wrap="none" rtlCol="0">
              <a:spAutoFit/>
            </a:bodyPr>
            <a:lstStyle/>
            <a:p>
              <a:r>
                <a:rPr lang="en-US" sz="1400" dirty="0" smtClean="0">
                  <a:solidFill>
                    <a:schemeClr val="bg1"/>
                  </a:solidFill>
                  <a:latin typeface="Neo Sans Intel" pitchFamily="34" charset="0"/>
                </a:rPr>
                <a:t>3</a:t>
              </a:r>
              <a:endParaRPr lang="en-US" dirty="0">
                <a:solidFill>
                  <a:schemeClr val="bg1"/>
                </a:solidFill>
                <a:latin typeface="Neo Sans Intel" pitchFamily="34" charset="0"/>
              </a:endParaRPr>
            </a:p>
          </p:txBody>
        </p:sp>
        <p:sp>
          <p:nvSpPr>
            <p:cNvPr id="44" name="TextBox 43"/>
            <p:cNvSpPr txBox="1"/>
            <p:nvPr/>
          </p:nvSpPr>
          <p:spPr>
            <a:xfrm>
              <a:off x="10325493" y="5124874"/>
              <a:ext cx="290464" cy="307777"/>
            </a:xfrm>
            <a:prstGeom prst="rect">
              <a:avLst/>
            </a:prstGeom>
            <a:noFill/>
          </p:spPr>
          <p:txBody>
            <a:bodyPr wrap="none" rtlCol="0">
              <a:spAutoFit/>
            </a:bodyPr>
            <a:lstStyle/>
            <a:p>
              <a:r>
                <a:rPr lang="en-US" sz="1400" dirty="0" smtClean="0">
                  <a:solidFill>
                    <a:schemeClr val="bg1"/>
                  </a:solidFill>
                  <a:latin typeface="Neo Sans Intel" pitchFamily="34" charset="0"/>
                </a:rPr>
                <a:t>0</a:t>
              </a:r>
              <a:endParaRPr lang="en-US" dirty="0">
                <a:solidFill>
                  <a:schemeClr val="bg1"/>
                </a:solidFill>
                <a:latin typeface="Neo Sans Intel" pitchFamily="34" charset="0"/>
              </a:endParaRPr>
            </a:p>
          </p:txBody>
        </p:sp>
        <p:sp>
          <p:nvSpPr>
            <p:cNvPr id="45" name="TextBox 44"/>
            <p:cNvSpPr txBox="1"/>
            <p:nvPr/>
          </p:nvSpPr>
          <p:spPr>
            <a:xfrm>
              <a:off x="9152806" y="4439074"/>
              <a:ext cx="1162430" cy="307777"/>
            </a:xfrm>
            <a:prstGeom prst="rect">
              <a:avLst/>
            </a:prstGeom>
            <a:noFill/>
          </p:spPr>
          <p:txBody>
            <a:bodyPr wrap="square" rtlCol="0">
              <a:spAutoFit/>
            </a:bodyPr>
            <a:lstStyle/>
            <a:p>
              <a:pPr algn="ctr"/>
              <a:r>
                <a:rPr lang="en-US" sz="1400" b="1" dirty="0" smtClean="0">
                  <a:solidFill>
                    <a:schemeClr val="bg1"/>
                  </a:solidFill>
                  <a:effectLst>
                    <a:outerShdw blurRad="38100" dist="38100" dir="2700000" algn="tl">
                      <a:srgbClr val="000000">
                        <a:alpha val="43137"/>
                      </a:srgbClr>
                    </a:outerShdw>
                  </a:effectLst>
                  <a:latin typeface="Neo Sans Intel" pitchFamily="34" charset="0"/>
                </a:rPr>
                <a:t>CPU Usage</a:t>
              </a:r>
              <a:endParaRPr lang="en-US" sz="1400" b="1" dirty="0">
                <a:solidFill>
                  <a:schemeClr val="bg1"/>
                </a:solidFill>
                <a:effectLst>
                  <a:outerShdw blurRad="38100" dist="38100" dir="2700000" algn="tl">
                    <a:srgbClr val="000000">
                      <a:alpha val="43137"/>
                    </a:srgbClr>
                  </a:outerShdw>
                </a:effectLst>
                <a:latin typeface="Neo Sans Intel" pitchFamily="34" charset="0"/>
              </a:endParaRPr>
            </a:p>
          </p:txBody>
        </p:sp>
        <p:sp>
          <p:nvSpPr>
            <p:cNvPr id="46" name="TextBox 45"/>
            <p:cNvSpPr txBox="1"/>
            <p:nvPr/>
          </p:nvSpPr>
          <p:spPr>
            <a:xfrm>
              <a:off x="11514441" y="5124874"/>
              <a:ext cx="290464" cy="307777"/>
            </a:xfrm>
            <a:prstGeom prst="rect">
              <a:avLst/>
            </a:prstGeom>
            <a:noFill/>
          </p:spPr>
          <p:txBody>
            <a:bodyPr wrap="none" rtlCol="0">
              <a:spAutoFit/>
            </a:bodyPr>
            <a:lstStyle/>
            <a:p>
              <a:r>
                <a:rPr lang="en-US" sz="1400" dirty="0" smtClean="0">
                  <a:solidFill>
                    <a:schemeClr val="bg1"/>
                  </a:solidFill>
                  <a:latin typeface="Neo Sans Intel" pitchFamily="34" charset="0"/>
                </a:rPr>
                <a:t>4</a:t>
              </a:r>
              <a:endParaRPr lang="en-US" dirty="0">
                <a:solidFill>
                  <a:schemeClr val="bg1"/>
                </a:solidFill>
                <a:latin typeface="Neo Sans Intel" pitchFamily="34" charset="0"/>
              </a:endParaRPr>
            </a:p>
          </p:txBody>
        </p:sp>
        <p:cxnSp>
          <p:nvCxnSpPr>
            <p:cNvPr id="47" name="Straight Connector 46"/>
            <p:cNvCxnSpPr/>
            <p:nvPr/>
          </p:nvCxnSpPr>
          <p:spPr>
            <a:xfrm flipV="1">
              <a:off x="10372006" y="3883136"/>
              <a:ext cx="0" cy="1089338"/>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rot="10800000">
              <a:off x="10372006" y="4743873"/>
              <a:ext cx="1524000" cy="0"/>
            </a:xfrm>
            <a:prstGeom prst="line">
              <a:avLst/>
            </a:prstGeom>
            <a:ln>
              <a:solidFill>
                <a:schemeClr val="bg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rot="10800000">
              <a:off x="10372006" y="4515273"/>
              <a:ext cx="1524000" cy="0"/>
            </a:xfrm>
            <a:prstGeom prst="line">
              <a:avLst/>
            </a:prstGeom>
            <a:ln>
              <a:solidFill>
                <a:schemeClr val="bg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rot="10800000">
              <a:off x="10372006" y="4286673"/>
              <a:ext cx="1524000" cy="0"/>
            </a:xfrm>
            <a:prstGeom prst="line">
              <a:avLst/>
            </a:prstGeom>
            <a:ln>
              <a:solidFill>
                <a:schemeClr val="bg2">
                  <a:lumMod val="50000"/>
                </a:schemeClr>
              </a:solidFill>
              <a:prstDash val="sysDot"/>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10639243" y="4291106"/>
              <a:ext cx="228600" cy="681368"/>
            </a:xfrm>
            <a:prstGeom prst="rect">
              <a:avLst/>
            </a:prstGeom>
            <a:gradFill>
              <a:gsLst>
                <a:gs pos="0">
                  <a:schemeClr val="tx2">
                    <a:lumMod val="20000"/>
                    <a:lumOff val="80000"/>
                  </a:schemeClr>
                </a:gs>
                <a:gs pos="66000">
                  <a:schemeClr val="tx2">
                    <a:lumMod val="40000"/>
                    <a:lumOff val="60000"/>
                  </a:schemeClr>
                </a:gs>
                <a:gs pos="100000">
                  <a:schemeClr val="tx2">
                    <a:lumMod val="40000"/>
                    <a:lumOff val="60000"/>
                  </a:schemeClr>
                </a:gs>
              </a:gsLst>
            </a:gradFill>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2" name="Rectangle 51"/>
            <p:cNvSpPr/>
            <p:nvPr/>
          </p:nvSpPr>
          <p:spPr>
            <a:xfrm>
              <a:off x="10956026" y="4515274"/>
              <a:ext cx="228600" cy="460177"/>
            </a:xfrm>
            <a:prstGeom prst="rect">
              <a:avLst/>
            </a:prstGeom>
            <a:gradFill>
              <a:gsLst>
                <a:gs pos="0">
                  <a:schemeClr val="tx2">
                    <a:lumMod val="20000"/>
                    <a:lumOff val="80000"/>
                  </a:schemeClr>
                </a:gs>
                <a:gs pos="66000">
                  <a:schemeClr val="tx2">
                    <a:lumMod val="40000"/>
                    <a:lumOff val="60000"/>
                  </a:schemeClr>
                </a:gs>
                <a:gs pos="100000">
                  <a:schemeClr val="tx2">
                    <a:lumMod val="40000"/>
                    <a:lumOff val="60000"/>
                  </a:schemeClr>
                </a:gs>
              </a:gsLst>
            </a:gradFill>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53" name="Rounded Rectangle 52"/>
          <p:cNvSpPr/>
          <p:nvPr/>
        </p:nvSpPr>
        <p:spPr>
          <a:xfrm>
            <a:off x="6004640" y="3201603"/>
            <a:ext cx="1066800" cy="228600"/>
          </a:xfrm>
          <a:prstGeom prst="roundRect">
            <a:avLst/>
          </a:prstGeom>
          <a:solidFill>
            <a:srgbClr val="FF0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latin typeface="Neo Sans Intel" pitchFamily="34" charset="0"/>
              </a:rPr>
              <a:t>u</a:t>
            </a:r>
            <a:r>
              <a:rPr lang="en-US" sz="1400" b="0" dirty="0" smtClean="0">
                <a:latin typeface="Neo Sans Intel" pitchFamily="34" charset="0"/>
              </a:rPr>
              <a:t>ser code</a:t>
            </a:r>
            <a:endParaRPr lang="en-US" sz="1400" b="0" dirty="0">
              <a:latin typeface="Neo Sans Intel" pitchFamily="34" charset="0"/>
            </a:endParaRPr>
          </a:p>
        </p:txBody>
      </p:sp>
      <p:sp>
        <p:nvSpPr>
          <p:cNvPr id="54" name="Oval Callout 53"/>
          <p:cNvSpPr/>
          <p:nvPr/>
        </p:nvSpPr>
        <p:spPr bwMode="auto">
          <a:xfrm>
            <a:off x="4936412" y="3538497"/>
            <a:ext cx="1207739" cy="348906"/>
          </a:xfrm>
          <a:prstGeom prst="wedgeEllipseCallout">
            <a:avLst>
              <a:gd name="adj1" fmla="val 41261"/>
              <a:gd name="adj2" fmla="val -66902"/>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Calibri" pitchFamily="34" charset="0"/>
                <a:cs typeface="Calibri" pitchFamily="34" charset="0"/>
              </a:rPr>
              <a:t>Spin wait</a:t>
            </a:r>
            <a:endParaRPr lang="en-US" sz="1400" b="0" dirty="0">
              <a:latin typeface="Calibri" pitchFamily="34" charset="0"/>
              <a:cs typeface="Calibri" pitchFamily="34" charset="0"/>
            </a:endParaRPr>
          </a:p>
        </p:txBody>
      </p:sp>
    </p:spTree>
    <p:extLst>
      <p:ext uri="{BB962C8B-B14F-4D97-AF65-F5344CB8AC3E}">
        <p14:creationId xmlns:p14="http://schemas.microsoft.com/office/powerpoint/2010/main" val="106643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4</a:t>
            </a:fld>
            <a:endParaRPr lang="en-US" dirty="0"/>
          </a:p>
        </p:txBody>
      </p:sp>
      <p:sp>
        <p:nvSpPr>
          <p:cNvPr id="4" name="Title 3"/>
          <p:cNvSpPr>
            <a:spLocks noGrp="1"/>
          </p:cNvSpPr>
          <p:nvPr>
            <p:ph type="title"/>
          </p:nvPr>
        </p:nvSpPr>
        <p:spPr/>
        <p:txBody>
          <a:bodyPr/>
          <a:lstStyle/>
          <a:p>
            <a:r>
              <a:rPr lang="en-US" sz="4000" dirty="0"/>
              <a:t>Intel</a:t>
            </a:r>
            <a:r>
              <a:rPr lang="en-US" sz="4000" baseline="30000" dirty="0"/>
              <a:t>®</a:t>
            </a:r>
            <a:r>
              <a:rPr lang="en-US" sz="4000" dirty="0"/>
              <a:t> VTune™ Amplifier </a:t>
            </a:r>
            <a:r>
              <a:rPr lang="en-US" sz="4000" dirty="0" smtClean="0"/>
              <a:t>for Systems</a:t>
            </a:r>
            <a:r>
              <a:rPr lang="en-US" dirty="0"/>
              <a:t/>
            </a:r>
            <a:br>
              <a:rPr lang="en-US" dirty="0"/>
            </a:br>
            <a:r>
              <a:rPr lang="en-US" sz="2400" dirty="0"/>
              <a:t>Tune Applications for Scalable Multicore Performance</a:t>
            </a:r>
          </a:p>
        </p:txBody>
      </p:sp>
      <p:sp>
        <p:nvSpPr>
          <p:cNvPr id="5" name="Content Placeholder 6"/>
          <p:cNvSpPr>
            <a:spLocks noGrp="1"/>
          </p:cNvSpPr>
          <p:nvPr>
            <p:ph idx="4294967295"/>
          </p:nvPr>
        </p:nvSpPr>
        <p:spPr>
          <a:xfrm>
            <a:off x="455613" y="1415098"/>
            <a:ext cx="4806851" cy="5223654"/>
          </a:xfrm>
          <a:prstGeom prst="rect">
            <a:avLst/>
          </a:prstGeom>
          <a:noFill/>
        </p:spPr>
        <p:txBody>
          <a:bodyPr lIns="91440" tIns="91440" rIns="91440" bIns="91440">
            <a:normAutofit fontScale="77500" lnSpcReduction="20000"/>
          </a:bodyPr>
          <a:lstStyle/>
          <a:p>
            <a:pPr lvl="0">
              <a:lnSpc>
                <a:spcPct val="120000"/>
              </a:lnSpc>
              <a:spcBef>
                <a:spcPts val="0"/>
              </a:spcBef>
            </a:pPr>
            <a:r>
              <a:rPr lang="en-US" sz="2200" b="1" dirty="0" smtClean="0"/>
              <a:t>Fast, Accurate Performance Profiles</a:t>
            </a:r>
          </a:p>
          <a:p>
            <a:pPr lvl="1">
              <a:lnSpc>
                <a:spcPct val="120000"/>
              </a:lnSpc>
              <a:spcBef>
                <a:spcPts val="0"/>
              </a:spcBef>
            </a:pPr>
            <a:r>
              <a:rPr lang="en-US" sz="1800" dirty="0" smtClean="0"/>
              <a:t>Hotspot (Statistical call tree)</a:t>
            </a:r>
          </a:p>
          <a:p>
            <a:pPr lvl="1">
              <a:lnSpc>
                <a:spcPct val="120000"/>
              </a:lnSpc>
              <a:spcBef>
                <a:spcPts val="0"/>
              </a:spcBef>
            </a:pPr>
            <a:r>
              <a:rPr lang="en-US" sz="1800" dirty="0" smtClean="0"/>
              <a:t>Call counts (Statistical)</a:t>
            </a:r>
          </a:p>
          <a:p>
            <a:pPr lvl="1">
              <a:lnSpc>
                <a:spcPct val="120000"/>
              </a:lnSpc>
              <a:spcBef>
                <a:spcPts val="0"/>
              </a:spcBef>
            </a:pPr>
            <a:r>
              <a:rPr lang="en-US" sz="1800" dirty="0" smtClean="0"/>
              <a:t>Hardware-Event Sampling</a:t>
            </a:r>
          </a:p>
          <a:p>
            <a:pPr lvl="0">
              <a:lnSpc>
                <a:spcPct val="120000"/>
              </a:lnSpc>
              <a:spcBef>
                <a:spcPts val="0"/>
              </a:spcBef>
            </a:pPr>
            <a:r>
              <a:rPr lang="en-US" sz="2200" b="1" dirty="0" smtClean="0"/>
              <a:t>Thread Profiling</a:t>
            </a:r>
          </a:p>
          <a:p>
            <a:pPr lvl="1">
              <a:lnSpc>
                <a:spcPct val="120000"/>
              </a:lnSpc>
              <a:spcBef>
                <a:spcPts val="0"/>
              </a:spcBef>
            </a:pPr>
            <a:r>
              <a:rPr lang="en-US" sz="1800" dirty="0" smtClean="0"/>
              <a:t>Visualize thread interactions on timeline</a:t>
            </a:r>
          </a:p>
          <a:p>
            <a:pPr lvl="1">
              <a:lnSpc>
                <a:spcPct val="120000"/>
              </a:lnSpc>
              <a:spcBef>
                <a:spcPts val="0"/>
              </a:spcBef>
            </a:pPr>
            <a:r>
              <a:rPr lang="en-US" sz="1800" dirty="0" smtClean="0"/>
              <a:t>Balance workloads</a:t>
            </a:r>
          </a:p>
          <a:p>
            <a:pPr lvl="0">
              <a:lnSpc>
                <a:spcPct val="120000"/>
              </a:lnSpc>
              <a:spcBef>
                <a:spcPts val="0"/>
              </a:spcBef>
            </a:pPr>
            <a:r>
              <a:rPr lang="en-US" sz="2200" b="1" dirty="0" smtClean="0"/>
              <a:t>Easy set-up</a:t>
            </a:r>
          </a:p>
          <a:p>
            <a:pPr lvl="1">
              <a:lnSpc>
                <a:spcPct val="120000"/>
              </a:lnSpc>
              <a:spcBef>
                <a:spcPts val="0"/>
              </a:spcBef>
            </a:pPr>
            <a:r>
              <a:rPr lang="en-US" sz="1800" dirty="0" smtClean="0"/>
              <a:t>Pre-defined performance profiles</a:t>
            </a:r>
          </a:p>
          <a:p>
            <a:pPr lvl="1">
              <a:lnSpc>
                <a:spcPct val="120000"/>
              </a:lnSpc>
              <a:spcBef>
                <a:spcPts val="0"/>
              </a:spcBef>
            </a:pPr>
            <a:r>
              <a:rPr lang="en-US" sz="1800" dirty="0" smtClean="0"/>
              <a:t>Use a normal production build</a:t>
            </a:r>
          </a:p>
          <a:p>
            <a:pPr lvl="0">
              <a:lnSpc>
                <a:spcPct val="120000"/>
              </a:lnSpc>
              <a:spcBef>
                <a:spcPts val="0"/>
              </a:spcBef>
            </a:pPr>
            <a:r>
              <a:rPr lang="en-US" sz="2200" b="1" dirty="0"/>
              <a:t>Find Answers Fast</a:t>
            </a:r>
          </a:p>
          <a:p>
            <a:pPr lvl="1">
              <a:lnSpc>
                <a:spcPct val="120000"/>
              </a:lnSpc>
              <a:spcBef>
                <a:spcPts val="0"/>
              </a:spcBef>
            </a:pPr>
            <a:r>
              <a:rPr lang="en-US" sz="1800" dirty="0"/>
              <a:t>Filter extraneous data</a:t>
            </a:r>
          </a:p>
          <a:p>
            <a:pPr lvl="1">
              <a:lnSpc>
                <a:spcPct val="120000"/>
              </a:lnSpc>
              <a:spcBef>
                <a:spcPts val="0"/>
              </a:spcBef>
            </a:pPr>
            <a:r>
              <a:rPr lang="en-US" sz="1800" dirty="0"/>
              <a:t>View results on the source / assembly</a:t>
            </a:r>
          </a:p>
          <a:p>
            <a:pPr>
              <a:lnSpc>
                <a:spcPct val="120000"/>
              </a:lnSpc>
              <a:spcBef>
                <a:spcPts val="0"/>
              </a:spcBef>
            </a:pPr>
            <a:r>
              <a:rPr lang="en-US" sz="2200" b="1" dirty="0" smtClean="0"/>
              <a:t>Compatible</a:t>
            </a:r>
          </a:p>
          <a:p>
            <a:pPr lvl="1">
              <a:lnSpc>
                <a:spcPct val="120000"/>
              </a:lnSpc>
              <a:spcBef>
                <a:spcPts val="0"/>
              </a:spcBef>
            </a:pPr>
            <a:r>
              <a:rPr lang="en-US" sz="1800" dirty="0" smtClean="0"/>
              <a:t>Microsoft, GCC, Intel compilers</a:t>
            </a:r>
          </a:p>
          <a:p>
            <a:pPr lvl="1">
              <a:lnSpc>
                <a:spcPct val="120000"/>
              </a:lnSpc>
              <a:spcBef>
                <a:spcPts val="0"/>
              </a:spcBef>
            </a:pPr>
            <a:r>
              <a:rPr lang="en-US" sz="1800" dirty="0" smtClean="0"/>
              <a:t>C/C++, Fortran, Assembly, .NET, Java</a:t>
            </a:r>
          </a:p>
          <a:p>
            <a:pPr lvl="1">
              <a:lnSpc>
                <a:spcPct val="120000"/>
              </a:lnSpc>
              <a:spcBef>
                <a:spcPts val="0"/>
              </a:spcBef>
            </a:pPr>
            <a:r>
              <a:rPr lang="en-US" sz="1800" kern="1200" dirty="0" smtClean="0">
                <a:ea typeface="ＭＳ Ｐゴシック" charset="-128"/>
                <a:cs typeface="ＭＳ Ｐゴシック" charset="-128"/>
              </a:rPr>
              <a:t>Latest Intel</a:t>
            </a:r>
            <a:r>
              <a:rPr lang="en-US" sz="1800" kern="1200" baseline="30000" dirty="0" smtClean="0">
                <a:ea typeface="ＭＳ Ｐゴシック" charset="-128"/>
                <a:cs typeface="ＭＳ Ｐゴシック" charset="-128"/>
              </a:rPr>
              <a:t>®</a:t>
            </a:r>
            <a:r>
              <a:rPr lang="en-US" sz="1800" kern="1200" dirty="0" smtClean="0">
                <a:ea typeface="ＭＳ Ｐゴシック" charset="-128"/>
                <a:cs typeface="ＭＳ Ｐゴシック" charset="-128"/>
              </a:rPr>
              <a:t> processors </a:t>
            </a:r>
            <a:br>
              <a:rPr lang="en-US" sz="1800" kern="1200" dirty="0" smtClean="0">
                <a:ea typeface="ＭＳ Ｐゴシック" charset="-128"/>
                <a:cs typeface="ＭＳ Ｐゴシック" charset="-128"/>
              </a:rPr>
            </a:br>
            <a:r>
              <a:rPr lang="en-US" sz="1800" kern="1200" dirty="0" smtClean="0">
                <a:ea typeface="ＭＳ Ｐゴシック" charset="-128"/>
                <a:cs typeface="ＭＳ Ｐゴシック" charset="-128"/>
              </a:rPr>
              <a:t>and compatible processors</a:t>
            </a:r>
            <a:r>
              <a:rPr lang="en-US" sz="1800" kern="1200" baseline="30000" dirty="0" smtClean="0">
                <a:ea typeface="ＭＳ Ｐゴシック" charset="-128"/>
                <a:cs typeface="ＭＳ Ｐゴシック" charset="-128"/>
              </a:rPr>
              <a:t>1</a:t>
            </a:r>
            <a:r>
              <a:rPr lang="en-US" sz="1800" kern="1200" dirty="0" smtClean="0">
                <a:ea typeface="ＭＳ Ｐゴシック" charset="-128"/>
                <a:cs typeface="ＭＳ Ｐゴシック" charset="-128"/>
              </a:rPr>
              <a:t> </a:t>
            </a:r>
          </a:p>
          <a:p>
            <a:pPr lvl="0">
              <a:lnSpc>
                <a:spcPct val="120000"/>
              </a:lnSpc>
              <a:spcBef>
                <a:spcPts val="0"/>
              </a:spcBef>
            </a:pPr>
            <a:r>
              <a:rPr lang="en-US" sz="2200" b="1" dirty="0" smtClean="0"/>
              <a:t>Windows or Linux</a:t>
            </a:r>
          </a:p>
          <a:p>
            <a:pPr lvl="1">
              <a:lnSpc>
                <a:spcPct val="120000"/>
              </a:lnSpc>
              <a:spcBef>
                <a:spcPts val="0"/>
              </a:spcBef>
            </a:pPr>
            <a:r>
              <a:rPr lang="en-US" sz="1800" dirty="0" smtClean="0"/>
              <a:t>Visual Studio Integration (Windows)</a:t>
            </a:r>
          </a:p>
          <a:p>
            <a:pPr lvl="1">
              <a:lnSpc>
                <a:spcPct val="120000"/>
              </a:lnSpc>
              <a:spcBef>
                <a:spcPts val="0"/>
              </a:spcBef>
            </a:pPr>
            <a:r>
              <a:rPr lang="en-US" sz="1800" dirty="0" smtClean="0"/>
              <a:t>Standalone user i/f and command line</a:t>
            </a:r>
          </a:p>
          <a:p>
            <a:pPr lvl="1">
              <a:lnSpc>
                <a:spcPct val="120000"/>
              </a:lnSpc>
              <a:spcBef>
                <a:spcPts val="0"/>
              </a:spcBef>
            </a:pPr>
            <a:r>
              <a:rPr lang="en-US" sz="1800" dirty="0" smtClean="0"/>
              <a:t>32 and 64-bit</a:t>
            </a:r>
          </a:p>
        </p:txBody>
      </p:sp>
      <p:sp>
        <p:nvSpPr>
          <p:cNvPr id="6" name="TextBox 5"/>
          <p:cNvSpPr txBox="1"/>
          <p:nvPr/>
        </p:nvSpPr>
        <p:spPr>
          <a:xfrm>
            <a:off x="5500034" y="5828345"/>
            <a:ext cx="3480194" cy="461665"/>
          </a:xfrm>
          <a:prstGeom prst="rect">
            <a:avLst/>
          </a:prstGeom>
          <a:noFill/>
        </p:spPr>
        <p:txBody>
          <a:bodyPr wrap="square" rtlCol="0">
            <a:spAutoFit/>
          </a:bodyPr>
          <a:lstStyle/>
          <a:p>
            <a:pPr marL="57150" indent="-57150"/>
            <a:r>
              <a:rPr lang="en-US" sz="800" baseline="30000" dirty="0" smtClean="0">
                <a:solidFill>
                  <a:schemeClr val="bg1">
                    <a:lumMod val="50000"/>
                  </a:schemeClr>
                </a:solidFill>
              </a:rPr>
              <a:t>1</a:t>
            </a:r>
            <a:r>
              <a:rPr lang="en-US" sz="800" dirty="0" smtClean="0">
                <a:solidFill>
                  <a:schemeClr val="bg1">
                    <a:lumMod val="50000"/>
                  </a:schemeClr>
                </a:solidFill>
              </a:rPr>
              <a:t> IA32 and Intel</a:t>
            </a:r>
            <a:r>
              <a:rPr lang="en-US" sz="800" baseline="30000" dirty="0" smtClean="0">
                <a:solidFill>
                  <a:schemeClr val="bg1">
                    <a:lumMod val="50000"/>
                  </a:schemeClr>
                </a:solidFill>
              </a:rPr>
              <a:t>®</a:t>
            </a:r>
            <a:r>
              <a:rPr lang="en-US" sz="800" dirty="0" smtClean="0">
                <a:solidFill>
                  <a:schemeClr val="bg1">
                    <a:lumMod val="50000"/>
                  </a:schemeClr>
                </a:solidFill>
              </a:rPr>
              <a:t> 64 architectures. </a:t>
            </a:r>
            <a:br>
              <a:rPr lang="en-US" sz="800" dirty="0" smtClean="0">
                <a:solidFill>
                  <a:schemeClr val="bg1">
                    <a:lumMod val="50000"/>
                  </a:schemeClr>
                </a:solidFill>
              </a:rPr>
            </a:br>
            <a:r>
              <a:rPr lang="en-US" sz="800" dirty="0" smtClean="0">
                <a:solidFill>
                  <a:schemeClr val="bg1">
                    <a:lumMod val="50000"/>
                  </a:schemeClr>
                </a:solidFill>
              </a:rPr>
              <a:t>Many features work with compatible processors.  </a:t>
            </a:r>
            <a:br>
              <a:rPr lang="en-US" sz="800" dirty="0" smtClean="0">
                <a:solidFill>
                  <a:schemeClr val="bg1">
                    <a:lumMod val="50000"/>
                  </a:schemeClr>
                </a:solidFill>
              </a:rPr>
            </a:br>
            <a:r>
              <a:rPr lang="en-US" sz="800" dirty="0" smtClean="0">
                <a:solidFill>
                  <a:schemeClr val="bg1">
                    <a:lumMod val="50000"/>
                  </a:schemeClr>
                </a:solidFill>
              </a:rPr>
              <a:t>Event based sampling requires a genuine Intel</a:t>
            </a:r>
            <a:r>
              <a:rPr lang="en-US" sz="800" baseline="30000" dirty="0" smtClean="0">
                <a:solidFill>
                  <a:schemeClr val="bg1">
                    <a:lumMod val="50000"/>
                  </a:schemeClr>
                </a:solidFill>
              </a:rPr>
              <a:t>®</a:t>
            </a:r>
            <a:r>
              <a:rPr lang="en-US" sz="800" dirty="0" smtClean="0">
                <a:solidFill>
                  <a:schemeClr val="bg1">
                    <a:lumMod val="50000"/>
                  </a:schemeClr>
                </a:solidFill>
              </a:rPr>
              <a:t> Processor.</a:t>
            </a:r>
            <a:endParaRPr lang="en-US" sz="800" dirty="0">
              <a:solidFill>
                <a:schemeClr val="bg1">
                  <a:lumMod val="50000"/>
                </a:schemeClr>
              </a:solidFill>
            </a:endParaRPr>
          </a:p>
        </p:txBody>
      </p:sp>
      <p:pic>
        <p:nvPicPr>
          <p:cNvPr id="7" name="Content Placeholder 5"/>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auto">
          <a:xfrm>
            <a:off x="4763442" y="2041761"/>
            <a:ext cx="4216786" cy="2722649"/>
          </a:xfrm>
          <a:prstGeom prst="rect">
            <a:avLst/>
          </a:prstGeom>
          <a:noFill/>
          <a:ln w="9525">
            <a:noFill/>
            <a:miter lim="800000"/>
            <a:headEnd/>
            <a:tailEnd/>
          </a:ln>
          <a:effectLst>
            <a:outerShdw blurRad="149987" dist="127000" dir="8460000" algn="ctr">
              <a:srgbClr val="000000">
                <a:alpha val="20000"/>
              </a:srgbClr>
            </a:outerShdw>
          </a:effectLst>
        </p:spPr>
      </p:pic>
    </p:spTree>
    <p:extLst>
      <p:ext uri="{BB962C8B-B14F-4D97-AF65-F5344CB8AC3E}">
        <p14:creationId xmlns:p14="http://schemas.microsoft.com/office/powerpoint/2010/main" val="159475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40</a:t>
            </a:fld>
            <a:endParaRPr lang="en-US" dirty="0"/>
          </a:p>
        </p:txBody>
      </p:sp>
      <p:sp>
        <p:nvSpPr>
          <p:cNvPr id="4" name="Title 3"/>
          <p:cNvSpPr>
            <a:spLocks noGrp="1"/>
          </p:cNvSpPr>
          <p:nvPr>
            <p:ph type="title"/>
          </p:nvPr>
        </p:nvSpPr>
        <p:spPr/>
        <p:txBody>
          <a:bodyPr/>
          <a:lstStyle/>
          <a:p>
            <a:r>
              <a:rPr lang="en-US" dirty="0"/>
              <a:t>CPU Usage</a:t>
            </a:r>
            <a:br>
              <a:rPr lang="en-US" dirty="0"/>
            </a:br>
            <a:r>
              <a:rPr lang="en-US" sz="2400" dirty="0"/>
              <a:t>How it’s presented by VTune Amplifier</a:t>
            </a:r>
          </a:p>
        </p:txBody>
      </p:sp>
      <p:graphicFrame>
        <p:nvGraphicFramePr>
          <p:cNvPr id="5" name="Table 4"/>
          <p:cNvGraphicFramePr>
            <a:graphicFrameLocks noGrp="1"/>
          </p:cNvGraphicFramePr>
          <p:nvPr>
            <p:extLst>
              <p:ext uri="{D42A27DB-BD31-4B8C-83A1-F6EECF244321}">
                <p14:modId xmlns:p14="http://schemas.microsoft.com/office/powerpoint/2010/main" val="1817644263"/>
              </p:ext>
            </p:extLst>
          </p:nvPr>
        </p:nvGraphicFramePr>
        <p:xfrm>
          <a:off x="505006" y="5319598"/>
          <a:ext cx="8486594" cy="1010920"/>
        </p:xfrm>
        <a:graphic>
          <a:graphicData uri="http://schemas.openxmlformats.org/drawingml/2006/table">
            <a:tbl>
              <a:tblPr firstRow="1" bandRow="1">
                <a:tableStyleId>{69012ECD-51FC-41F1-AA8D-1B2483CD663E}</a:tableStyleId>
              </a:tblPr>
              <a:tblGrid>
                <a:gridCol w="1359653"/>
                <a:gridCol w="1195893"/>
                <a:gridCol w="3645048"/>
                <a:gridCol w="2286000"/>
              </a:tblGrid>
              <a:tr h="370840">
                <a:tc>
                  <a:txBody>
                    <a:bodyPr/>
                    <a:lstStyle/>
                    <a:p>
                      <a:r>
                        <a:rPr lang="en-US" dirty="0" smtClean="0"/>
                        <a:t>Function</a:t>
                      </a:r>
                      <a:endParaRPr lang="en-US" dirty="0"/>
                    </a:p>
                  </a:txBody>
                  <a:tcPr/>
                </a:tc>
                <a:tc>
                  <a:txBody>
                    <a:bodyPr/>
                    <a:lstStyle/>
                    <a:p>
                      <a:r>
                        <a:rPr lang="en-US" dirty="0" smtClean="0"/>
                        <a:t>CPU Time</a:t>
                      </a:r>
                      <a:endParaRPr lang="en-US" dirty="0"/>
                    </a:p>
                  </a:txBody>
                  <a:tcPr/>
                </a:tc>
                <a:tc>
                  <a:txBody>
                    <a:bodyPr/>
                    <a:lstStyle/>
                    <a:p>
                      <a:r>
                        <a:rPr lang="en-US" dirty="0" smtClean="0"/>
                        <a:t>By</a:t>
                      </a:r>
                      <a:r>
                        <a:rPr lang="en-US" baseline="0" dirty="0" smtClean="0"/>
                        <a:t> CPU Utilization</a:t>
                      </a:r>
                      <a:endParaRPr lang="en-US" dirty="0"/>
                    </a:p>
                  </a:txBody>
                  <a:tcPr/>
                </a:tc>
                <a:tc>
                  <a:txBody>
                    <a:bodyPr/>
                    <a:lstStyle/>
                    <a:p>
                      <a:r>
                        <a:rPr lang="en-US" dirty="0" smtClean="0"/>
                        <a:t>Overhead and Spin Time</a:t>
                      </a:r>
                      <a:endParaRPr lang="en-US" dirty="0"/>
                    </a:p>
                  </a:txBody>
                  <a:tcPr/>
                </a:tc>
              </a:tr>
              <a:tr h="370840">
                <a:tc>
                  <a:txBody>
                    <a:bodyPr/>
                    <a:lstStyle/>
                    <a:p>
                      <a:r>
                        <a:rPr lang="en-US" sz="1600" dirty="0" err="1" smtClean="0"/>
                        <a:t>My_Func</a:t>
                      </a:r>
                      <a:r>
                        <a:rPr lang="en-US" sz="1600" dirty="0" smtClean="0"/>
                        <a:t>()</a:t>
                      </a:r>
                      <a:endParaRPr lang="en-US" sz="1600" dirty="0"/>
                    </a:p>
                  </a:txBody>
                  <a:tcPr/>
                </a:tc>
                <a:tc>
                  <a:txBody>
                    <a:bodyPr/>
                    <a:lstStyle/>
                    <a:p>
                      <a:r>
                        <a:rPr lang="en-US" dirty="0" smtClean="0"/>
                        <a:t>10 s</a:t>
                      </a:r>
                      <a:endParaRPr lang="en-US" dirty="0"/>
                    </a:p>
                  </a:txBody>
                  <a:tcPr/>
                </a:tc>
                <a:tc>
                  <a:txBody>
                    <a:bodyPr/>
                    <a:lstStyle/>
                    <a:p>
                      <a:endParaRPr lang="en-US" dirty="0"/>
                    </a:p>
                  </a:txBody>
                  <a:tcPr/>
                </a:tc>
                <a:tc>
                  <a:txBody>
                    <a:bodyPr/>
                    <a:lstStyle/>
                    <a:p>
                      <a:r>
                        <a:rPr lang="en-US" dirty="0" smtClean="0"/>
                        <a:t>4 s</a:t>
                      </a:r>
                      <a:endParaRPr lang="en-US" dirty="0"/>
                    </a:p>
                  </a:txBody>
                  <a:tcPr/>
                </a:tc>
              </a:tr>
            </a:tbl>
          </a:graphicData>
        </a:graphic>
      </p:graphicFrame>
      <p:sp>
        <p:nvSpPr>
          <p:cNvPr id="6" name="Rectangle 5"/>
          <p:cNvSpPr/>
          <p:nvPr/>
        </p:nvSpPr>
        <p:spPr>
          <a:xfrm>
            <a:off x="2977813" y="6003696"/>
            <a:ext cx="3396093" cy="228600"/>
          </a:xfrm>
          <a:prstGeom prst="rect">
            <a:avLst/>
          </a:prstGeom>
          <a:solidFill>
            <a:srgbClr val="C00000"/>
          </a:solidFill>
          <a:ln w="3175">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400" b="0" dirty="0">
              <a:latin typeface="Neo Sans Intel" pitchFamily="34" charset="0"/>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445" y="2587035"/>
            <a:ext cx="406717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410991" y="3073100"/>
            <a:ext cx="228600" cy="673461"/>
          </a:xfrm>
          <a:prstGeom prst="rect">
            <a:avLst/>
          </a:prstGeom>
          <a:gradFill>
            <a:gsLst>
              <a:gs pos="0">
                <a:schemeClr val="tx2">
                  <a:lumMod val="20000"/>
                  <a:lumOff val="80000"/>
                </a:schemeClr>
              </a:gs>
              <a:gs pos="49000">
                <a:schemeClr val="tx2">
                  <a:lumMod val="20000"/>
                  <a:lumOff val="80000"/>
                </a:schemeClr>
              </a:gs>
              <a:gs pos="100000">
                <a:schemeClr val="tx2">
                  <a:lumMod val="60000"/>
                  <a:lumOff val="40000"/>
                </a:schemeClr>
              </a:gs>
            </a:gsLst>
          </a:gradFill>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Rectangle 8"/>
          <p:cNvSpPr/>
          <p:nvPr/>
        </p:nvSpPr>
        <p:spPr>
          <a:xfrm>
            <a:off x="2076860" y="3306184"/>
            <a:ext cx="228600" cy="452692"/>
          </a:xfrm>
          <a:prstGeom prst="rect">
            <a:avLst/>
          </a:prstGeom>
          <a:gradFill>
            <a:gsLst>
              <a:gs pos="0">
                <a:schemeClr val="tx2">
                  <a:lumMod val="20000"/>
                  <a:lumOff val="80000"/>
                </a:schemeClr>
              </a:gs>
              <a:gs pos="49000">
                <a:schemeClr val="tx2">
                  <a:lumMod val="20000"/>
                  <a:lumOff val="80000"/>
                </a:schemeClr>
              </a:gs>
              <a:gs pos="100000">
                <a:schemeClr val="tx2">
                  <a:lumMod val="60000"/>
                  <a:lumOff val="40000"/>
                </a:schemeClr>
              </a:gs>
            </a:gsLst>
          </a:gradFill>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itle 1"/>
          <p:cNvSpPr txBox="1">
            <a:spLocks/>
          </p:cNvSpPr>
          <p:nvPr/>
        </p:nvSpPr>
        <p:spPr bwMode="auto">
          <a:xfrm>
            <a:off x="497445" y="1930431"/>
            <a:ext cx="7372350" cy="444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600" b="1">
                <a:solidFill>
                  <a:schemeClr val="tx2"/>
                </a:solidFill>
                <a:latin typeface="+mn-lt"/>
                <a:ea typeface="MS PGothic" pitchFamily="34" charset="-128"/>
                <a:cs typeface="ＭＳ Ｐゴシック" charset="-128"/>
              </a:defRPr>
            </a:lvl1pPr>
            <a:lvl2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2pPr>
            <a:lvl3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3pPr>
            <a:lvl4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4pPr>
            <a:lvl5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en-US" sz="1800" dirty="0" smtClean="0"/>
              <a:t>Summary View: CPU Usage Histogram</a:t>
            </a:r>
            <a:endParaRPr lang="en-US" dirty="0"/>
          </a:p>
        </p:txBody>
      </p:sp>
      <p:sp>
        <p:nvSpPr>
          <p:cNvPr id="11" name="Title 1"/>
          <p:cNvSpPr txBox="1">
            <a:spLocks/>
          </p:cNvSpPr>
          <p:nvPr/>
        </p:nvSpPr>
        <p:spPr bwMode="auto">
          <a:xfrm>
            <a:off x="497445" y="4873446"/>
            <a:ext cx="7372350" cy="444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600" b="1">
                <a:solidFill>
                  <a:schemeClr val="tx2"/>
                </a:solidFill>
                <a:latin typeface="+mn-lt"/>
                <a:ea typeface="MS PGothic" pitchFamily="34" charset="-128"/>
                <a:cs typeface="ＭＳ Ｐゴシック" charset="-128"/>
              </a:defRPr>
            </a:lvl1pPr>
            <a:lvl2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2pPr>
            <a:lvl3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3pPr>
            <a:lvl4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4pPr>
            <a:lvl5pPr algn="l" rtl="0" eaLnBrk="0" fontAlgn="base" hangingPunct="0">
              <a:spcBef>
                <a:spcPct val="0"/>
              </a:spcBef>
              <a:spcAft>
                <a:spcPct val="0"/>
              </a:spcAft>
              <a:defRPr sz="2600" b="1">
                <a:solidFill>
                  <a:schemeClr val="tx2"/>
                </a:solidFill>
                <a:latin typeface="Verdana" pitchFamily="34" charset="0"/>
                <a:ea typeface="MS PGothic" pitchFamily="34" charset="-128"/>
                <a:cs typeface="ＭＳ Ｐゴシック" charset="-128"/>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en-US" sz="1800" dirty="0" smtClean="0"/>
              <a:t>Bottom-Up View: CPU Time</a:t>
            </a:r>
            <a:endParaRPr lang="en-US" dirty="0"/>
          </a:p>
        </p:txBody>
      </p:sp>
      <p:sp>
        <p:nvSpPr>
          <p:cNvPr id="12" name="Rounded Rectangle 11"/>
          <p:cNvSpPr/>
          <p:nvPr/>
        </p:nvSpPr>
        <p:spPr bwMode="auto">
          <a:xfrm>
            <a:off x="4894730" y="2587036"/>
            <a:ext cx="3397624" cy="1159526"/>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spcBef>
                <a:spcPts val="120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Overhead and Spin Time is</a:t>
            </a:r>
            <a:r>
              <a:rPr kumimoji="0" lang="en-US" sz="1600" b="0" i="0" u="none" strike="noStrike" cap="none" normalizeH="0" dirty="0" smtClean="0">
                <a:ln>
                  <a:noFill/>
                </a:ln>
                <a:solidFill>
                  <a:schemeClr val="tx1"/>
                </a:solidFill>
                <a:effectLst/>
                <a:latin typeface="Verdana" pitchFamily="34" charset="0"/>
              </a:rPr>
              <a:t> not counted for CPU Usage</a:t>
            </a:r>
            <a:endParaRPr kumimoji="0" lang="en-US" sz="1600" b="0" i="0" u="none" strike="noStrike" cap="none" normalizeH="0" baseline="0" dirty="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54347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41</a:t>
            </a:fld>
            <a:endParaRPr lang="en-US" dirty="0"/>
          </a:p>
        </p:txBody>
      </p:sp>
      <p:sp>
        <p:nvSpPr>
          <p:cNvPr id="4" name="Title 3"/>
          <p:cNvSpPr>
            <a:spLocks noGrp="1"/>
          </p:cNvSpPr>
          <p:nvPr>
            <p:ph type="title"/>
          </p:nvPr>
        </p:nvSpPr>
        <p:spPr/>
        <p:txBody>
          <a:bodyPr/>
          <a:lstStyle/>
          <a:p>
            <a:r>
              <a:rPr lang="en-US" dirty="0"/>
              <a:t>Hotspots analysis</a:t>
            </a:r>
            <a:br>
              <a:rPr lang="en-US" dirty="0"/>
            </a:br>
            <a:r>
              <a:rPr lang="en-US" sz="2400" dirty="0"/>
              <a:t>Hotspot  functions</a:t>
            </a:r>
            <a:endParaRPr lang="en-US" dirty="0"/>
          </a:p>
        </p:txBody>
      </p:sp>
      <p:pic>
        <p:nvPicPr>
          <p:cNvPr id="5" name="Picture 4"/>
          <p:cNvPicPr>
            <a:picLocks noChangeAspect="1"/>
          </p:cNvPicPr>
          <p:nvPr/>
        </p:nvPicPr>
        <p:blipFill>
          <a:blip r:embed="rId3"/>
          <a:stretch>
            <a:fillRect/>
          </a:stretch>
        </p:blipFill>
        <p:spPr>
          <a:xfrm>
            <a:off x="455613" y="1425171"/>
            <a:ext cx="8401050" cy="5191125"/>
          </a:xfrm>
          <a:prstGeom prst="rect">
            <a:avLst/>
          </a:prstGeom>
        </p:spPr>
      </p:pic>
      <p:sp>
        <p:nvSpPr>
          <p:cNvPr id="6" name="Oval Callout 5"/>
          <p:cNvSpPr/>
          <p:nvPr/>
        </p:nvSpPr>
        <p:spPr bwMode="auto">
          <a:xfrm>
            <a:off x="4021386" y="2883170"/>
            <a:ext cx="1371600" cy="649188"/>
          </a:xfrm>
          <a:prstGeom prst="wedgeEllipseCallout">
            <a:avLst>
              <a:gd name="adj1" fmla="val -60390"/>
              <a:gd name="adj2" fmla="val -70460"/>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200" b="0" dirty="0">
                <a:solidFill>
                  <a:schemeClr val="tx1"/>
                </a:solidFill>
                <a:cs typeface="+mn-cs"/>
              </a:rPr>
              <a:t>Function CPU time</a:t>
            </a:r>
          </a:p>
        </p:txBody>
      </p:sp>
      <p:sp>
        <p:nvSpPr>
          <p:cNvPr id="7" name="Oval Callout 6"/>
          <p:cNvSpPr/>
          <p:nvPr/>
        </p:nvSpPr>
        <p:spPr bwMode="auto">
          <a:xfrm>
            <a:off x="1370622" y="4206440"/>
            <a:ext cx="1371600" cy="735747"/>
          </a:xfrm>
          <a:prstGeom prst="wedgeEllipseCallout">
            <a:avLst>
              <a:gd name="adj1" fmla="val 40369"/>
              <a:gd name="adj2" fmla="val 89143"/>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a:solidFill>
                  <a:schemeClr val="dk1"/>
                </a:solidFill>
                <a:cs typeface="Calibri" pitchFamily="34" charset="0"/>
              </a:rPr>
              <a:t>Thread timeline</a:t>
            </a:r>
          </a:p>
        </p:txBody>
      </p:sp>
      <p:sp>
        <p:nvSpPr>
          <p:cNvPr id="8" name="Oval Callout 7"/>
          <p:cNvSpPr/>
          <p:nvPr/>
        </p:nvSpPr>
        <p:spPr bwMode="auto">
          <a:xfrm>
            <a:off x="1937766" y="1700459"/>
            <a:ext cx="1371600" cy="735747"/>
          </a:xfrm>
          <a:prstGeom prst="wedgeEllipseCallout">
            <a:avLst>
              <a:gd name="adj1" fmla="val -45201"/>
              <a:gd name="adj2" fmla="val 82874"/>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rPr>
              <a:t>Hotspot Functions</a:t>
            </a:r>
          </a:p>
        </p:txBody>
      </p:sp>
      <p:sp>
        <p:nvSpPr>
          <p:cNvPr id="9" name="Oval Callout 8"/>
          <p:cNvSpPr/>
          <p:nvPr/>
        </p:nvSpPr>
        <p:spPr bwMode="auto">
          <a:xfrm>
            <a:off x="6231186" y="3816927"/>
            <a:ext cx="1371600" cy="389513"/>
          </a:xfrm>
          <a:prstGeom prst="wedgeEllipseCallout">
            <a:avLst>
              <a:gd name="adj1" fmla="val 24936"/>
              <a:gd name="adj2" fmla="val -294545"/>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200" b="0" dirty="0">
                <a:solidFill>
                  <a:schemeClr val="tx1"/>
                </a:solidFill>
                <a:cs typeface="+mn-cs"/>
              </a:rPr>
              <a:t>Call stack</a:t>
            </a:r>
          </a:p>
        </p:txBody>
      </p:sp>
      <p:sp>
        <p:nvSpPr>
          <p:cNvPr id="10" name="Rounded Rectangle 9"/>
          <p:cNvSpPr/>
          <p:nvPr/>
        </p:nvSpPr>
        <p:spPr bwMode="auto">
          <a:xfrm>
            <a:off x="4652616" y="1700460"/>
            <a:ext cx="931411" cy="377596"/>
          </a:xfrm>
          <a:prstGeom prst="round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1" name="Rectangular Callout 10"/>
          <p:cNvSpPr/>
          <p:nvPr/>
        </p:nvSpPr>
        <p:spPr bwMode="auto">
          <a:xfrm>
            <a:off x="116745" y="4110725"/>
            <a:ext cx="1219200" cy="529032"/>
          </a:xfrm>
          <a:prstGeom prst="wedgeRectCallout">
            <a:avLst>
              <a:gd name="adj1" fmla="val -13855"/>
              <a:gd name="adj2" fmla="val -74221"/>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dk1"/>
                </a:solidFill>
                <a:cs typeface="Calibri" pitchFamily="34" charset="0"/>
              </a:rPr>
              <a:t>Click [+] for Call Stack</a:t>
            </a:r>
          </a:p>
        </p:txBody>
      </p:sp>
      <p:sp>
        <p:nvSpPr>
          <p:cNvPr id="12" name="Rectangular Callout 11"/>
          <p:cNvSpPr/>
          <p:nvPr/>
        </p:nvSpPr>
        <p:spPr bwMode="auto">
          <a:xfrm>
            <a:off x="45240" y="2453769"/>
            <a:ext cx="1905000" cy="1447800"/>
          </a:xfrm>
          <a:prstGeom prst="wedgeRectCallout">
            <a:avLst>
              <a:gd name="adj1" fmla="val 26397"/>
              <a:gd name="adj2" fmla="val -60420"/>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rPr>
              <a:t>Adjust Data </a:t>
            </a:r>
            <a:r>
              <a:rPr lang="en-US" sz="1200" dirty="0" smtClean="0">
                <a:solidFill>
                  <a:schemeClr val="tx1"/>
                </a:solidFill>
              </a:rPr>
              <a:t>Grouping</a:t>
            </a: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 (Partial list shown)</a:t>
            </a:r>
          </a:p>
        </p:txBody>
      </p:sp>
      <p:pic>
        <p:nvPicPr>
          <p:cNvPr id="13" name="Picture 2"/>
          <p:cNvPicPr>
            <a:picLocks noChangeAspect="1" noChangeArrowheads="1"/>
          </p:cNvPicPr>
          <p:nvPr/>
        </p:nvPicPr>
        <p:blipFill>
          <a:blip r:embed="rId4" cstate="print"/>
          <a:srcRect/>
          <a:stretch>
            <a:fillRect/>
          </a:stretch>
        </p:blipFill>
        <p:spPr bwMode="auto">
          <a:xfrm>
            <a:off x="197640" y="2771679"/>
            <a:ext cx="1600200" cy="819150"/>
          </a:xfrm>
          <a:prstGeom prst="rect">
            <a:avLst/>
          </a:prstGeom>
          <a:noFill/>
          <a:ln w="9525">
            <a:noFill/>
            <a:miter lim="800000"/>
            <a:headEnd/>
            <a:tailEnd/>
          </a:ln>
        </p:spPr>
      </p:pic>
      <p:sp>
        <p:nvSpPr>
          <p:cNvPr id="14" name="Rectangular Callout 13"/>
          <p:cNvSpPr/>
          <p:nvPr/>
        </p:nvSpPr>
        <p:spPr bwMode="auto">
          <a:xfrm>
            <a:off x="5416851" y="4806644"/>
            <a:ext cx="1676400" cy="738664"/>
          </a:xfrm>
          <a:prstGeom prst="wedgeRectCallout">
            <a:avLst>
              <a:gd name="adj1" fmla="val -67652"/>
              <a:gd name="adj2" fmla="val -41193"/>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200" dirty="0">
                <a:solidFill>
                  <a:schemeClr val="tx1"/>
                </a:solidFill>
              </a:rPr>
              <a:t>Filter by Timeline Selection (or by Grid Selection)</a:t>
            </a:r>
          </a:p>
        </p:txBody>
      </p:sp>
      <p:sp>
        <p:nvSpPr>
          <p:cNvPr id="15" name="Rectangular Callout 14"/>
          <p:cNvSpPr/>
          <p:nvPr/>
        </p:nvSpPr>
        <p:spPr bwMode="auto">
          <a:xfrm>
            <a:off x="4554786" y="5619136"/>
            <a:ext cx="1676400" cy="461665"/>
          </a:xfrm>
          <a:prstGeom prst="wedgeRectCallout">
            <a:avLst>
              <a:gd name="adj1" fmla="val 75346"/>
              <a:gd name="adj2" fmla="val 73517"/>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200" b="0" dirty="0">
                <a:solidFill>
                  <a:schemeClr val="tx1"/>
                </a:solidFill>
              </a:rPr>
              <a:t>Filter by Module &amp;</a:t>
            </a:r>
            <a:br>
              <a:rPr lang="en-US" sz="1200" b="0" dirty="0">
                <a:solidFill>
                  <a:schemeClr val="tx1"/>
                </a:solidFill>
              </a:rPr>
            </a:br>
            <a:r>
              <a:rPr lang="en-US" sz="1200" b="0" dirty="0">
                <a:solidFill>
                  <a:schemeClr val="tx1"/>
                </a:solidFill>
              </a:rPr>
              <a:t>Other Controls</a:t>
            </a:r>
          </a:p>
        </p:txBody>
      </p:sp>
      <p:pic>
        <p:nvPicPr>
          <p:cNvPr id="1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2222" y="1750477"/>
            <a:ext cx="13049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Oval Callout 16"/>
          <p:cNvSpPr/>
          <p:nvPr/>
        </p:nvSpPr>
        <p:spPr bwMode="auto">
          <a:xfrm>
            <a:off x="2916511" y="1889258"/>
            <a:ext cx="1371600" cy="735747"/>
          </a:xfrm>
          <a:prstGeom prst="wedgeEllipseCallout">
            <a:avLst>
              <a:gd name="adj1" fmla="val -16981"/>
              <a:gd name="adj2" fmla="val -74852"/>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rPr>
              <a:t>Change Viewpoint</a:t>
            </a:r>
          </a:p>
        </p:txBody>
      </p:sp>
    </p:spTree>
    <p:extLst>
      <p:ext uri="{BB962C8B-B14F-4D97-AF65-F5344CB8AC3E}">
        <p14:creationId xmlns:p14="http://schemas.microsoft.com/office/powerpoint/2010/main" val="246536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4"/>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7"/>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1" grpId="0" animBg="1"/>
      <p:bldP spid="11" grpId="1" animBg="1"/>
      <p:bldP spid="12" grpId="0" animBg="1"/>
      <p:bldP spid="12" grpId="1" animBg="1"/>
      <p:bldP spid="14" grpId="0" animBg="1"/>
      <p:bldP spid="14" grpId="1" animBg="1"/>
      <p:bldP spid="15" grpId="0" animBg="1"/>
      <p:bldP spid="15" grpId="1" animBg="1"/>
      <p:bldP spid="17" grpId="0" animBg="1"/>
      <p:bldP spid="17"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360612" y="1466677"/>
            <a:ext cx="8420100" cy="5172075"/>
          </a:xfrm>
          <a:prstGeom prst="rect">
            <a:avLst/>
          </a:prstGeom>
        </p:spPr>
      </p:pic>
      <p:sp>
        <p:nvSpPr>
          <p:cNvPr id="3" name="Slide Number Placeholder 2"/>
          <p:cNvSpPr>
            <a:spLocks noGrp="1"/>
          </p:cNvSpPr>
          <p:nvPr>
            <p:ph type="sldNum" sz="quarter" idx="12"/>
          </p:nvPr>
        </p:nvSpPr>
        <p:spPr/>
        <p:txBody>
          <a:bodyPr/>
          <a:lstStyle/>
          <a:p>
            <a:fld id="{EE2556C5-CE8C-6547-B838-EA80C61A4AF7}" type="slidenum">
              <a:rPr lang="en-US" smtClean="0"/>
              <a:pPr/>
              <a:t>42</a:t>
            </a:fld>
            <a:endParaRPr lang="en-US" dirty="0"/>
          </a:p>
        </p:txBody>
      </p:sp>
      <p:sp>
        <p:nvSpPr>
          <p:cNvPr id="4" name="Title 3"/>
          <p:cNvSpPr>
            <a:spLocks noGrp="1"/>
          </p:cNvSpPr>
          <p:nvPr>
            <p:ph type="title"/>
          </p:nvPr>
        </p:nvSpPr>
        <p:spPr/>
        <p:txBody>
          <a:bodyPr/>
          <a:lstStyle/>
          <a:p>
            <a:r>
              <a:rPr lang="en-US" dirty="0"/>
              <a:t>Hotspots analysis</a:t>
            </a:r>
            <a:br>
              <a:rPr lang="en-US" dirty="0"/>
            </a:br>
            <a:r>
              <a:rPr lang="en-US" sz="2400" dirty="0"/>
              <a:t>Hotspot  functions by CPU usage</a:t>
            </a:r>
          </a:p>
        </p:txBody>
      </p:sp>
      <p:sp>
        <p:nvSpPr>
          <p:cNvPr id="7" name="Oval Callout 6"/>
          <p:cNvSpPr/>
          <p:nvPr/>
        </p:nvSpPr>
        <p:spPr bwMode="auto">
          <a:xfrm>
            <a:off x="2355692" y="3474128"/>
            <a:ext cx="1849709" cy="908864"/>
          </a:xfrm>
          <a:prstGeom prst="wedgeEllipseCallout">
            <a:avLst>
              <a:gd name="adj1" fmla="val -13721"/>
              <a:gd name="adj2" fmla="val -64857"/>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rPr>
              <a:t>Coloring CPU Time by CPU Utilization</a:t>
            </a:r>
          </a:p>
        </p:txBody>
      </p:sp>
      <p:sp>
        <p:nvSpPr>
          <p:cNvPr id="8" name="Oval Callout 7"/>
          <p:cNvSpPr/>
          <p:nvPr/>
        </p:nvSpPr>
        <p:spPr bwMode="auto">
          <a:xfrm>
            <a:off x="4605225" y="3265671"/>
            <a:ext cx="1637758" cy="908864"/>
          </a:xfrm>
          <a:prstGeom prst="wedgeEllipseCallout">
            <a:avLst>
              <a:gd name="adj1" fmla="val 1190"/>
              <a:gd name="adj2" fmla="val -62569"/>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cs typeface="+mn-cs"/>
              </a:rPr>
              <a:t>Overhead and Spin Time</a:t>
            </a:r>
          </a:p>
        </p:txBody>
      </p:sp>
      <p:sp>
        <p:nvSpPr>
          <p:cNvPr id="9" name="Rounded Rectangle 8"/>
          <p:cNvSpPr/>
          <p:nvPr/>
        </p:nvSpPr>
        <p:spPr bwMode="auto">
          <a:xfrm>
            <a:off x="7463245" y="5244650"/>
            <a:ext cx="1071155" cy="233362"/>
          </a:xfrm>
          <a:prstGeom prst="roundRect">
            <a:avLst/>
          </a:prstGeom>
          <a:noFill/>
          <a:ln w="19050" cap="flat" cmpd="sng" algn="ctr">
            <a:solidFill>
              <a:srgbClr val="FFC000"/>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cxnSp>
        <p:nvCxnSpPr>
          <p:cNvPr id="11" name="Straight Arrow Connector 10"/>
          <p:cNvCxnSpPr>
            <a:stCxn id="9" idx="1"/>
          </p:cNvCxnSpPr>
          <p:nvPr/>
        </p:nvCxnSpPr>
        <p:spPr bwMode="auto">
          <a:xfrm flipH="1" flipV="1">
            <a:off x="4870699" y="5030337"/>
            <a:ext cx="2592546" cy="330994"/>
          </a:xfrm>
          <a:prstGeom prst="straightConnector1">
            <a:avLst/>
          </a:prstGeom>
          <a:noFill/>
          <a:ln w="19050" cap="flat" cmpd="sng" algn="ctr">
            <a:solidFill>
              <a:srgbClr val="FFC000"/>
            </a:solidFill>
            <a:prstDash val="solid"/>
            <a:round/>
            <a:headEnd type="none" w="med" len="med"/>
            <a:tailEnd type="arrow"/>
          </a:ln>
          <a:effectLst/>
        </p:spPr>
      </p:cxnSp>
      <p:sp>
        <p:nvSpPr>
          <p:cNvPr id="13" name="Rectangular Callout 12"/>
          <p:cNvSpPr/>
          <p:nvPr/>
        </p:nvSpPr>
        <p:spPr bwMode="auto">
          <a:xfrm>
            <a:off x="5660639" y="5393264"/>
            <a:ext cx="1676400" cy="461665"/>
          </a:xfrm>
          <a:prstGeom prst="wedgeRectCallout">
            <a:avLst>
              <a:gd name="adj1" fmla="val 47689"/>
              <a:gd name="adj2" fmla="val 9355"/>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cs typeface="+mn-cs"/>
              </a:rPr>
              <a:t>Overhead and Spin on Timeline</a:t>
            </a:r>
          </a:p>
        </p:txBody>
      </p:sp>
      <p:sp>
        <p:nvSpPr>
          <p:cNvPr id="14" name="Rectangular Callout 13"/>
          <p:cNvSpPr/>
          <p:nvPr/>
        </p:nvSpPr>
        <p:spPr bwMode="auto">
          <a:xfrm>
            <a:off x="108199" y="3218471"/>
            <a:ext cx="1371600" cy="738664"/>
          </a:xfrm>
          <a:prstGeom prst="wedgeRectCallout">
            <a:avLst>
              <a:gd name="adj1" fmla="val 26477"/>
              <a:gd name="adj2" fmla="val -90250"/>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cs typeface="Arial" charset="0"/>
              </a:rPr>
              <a:t>Double Click Function </a:t>
            </a:r>
          </a:p>
          <a:p>
            <a:pPr algn="ctr"/>
            <a:r>
              <a:rPr lang="en-US" sz="1200" b="0" dirty="0">
                <a:solidFill>
                  <a:schemeClr val="tx1"/>
                </a:solidFill>
                <a:cs typeface="Arial" charset="0"/>
              </a:rPr>
              <a:t>to View Source</a:t>
            </a:r>
          </a:p>
        </p:txBody>
      </p:sp>
      <p:sp>
        <p:nvSpPr>
          <p:cNvPr id="15" name="Rounded Rectangle 14"/>
          <p:cNvSpPr/>
          <p:nvPr/>
        </p:nvSpPr>
        <p:spPr bwMode="auto">
          <a:xfrm>
            <a:off x="4549236" y="1701279"/>
            <a:ext cx="931411" cy="377596"/>
          </a:xfrm>
          <a:prstGeom prst="round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91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3" grpId="0" animBg="1"/>
      <p:bldP spid="13" grpId="1" animBg="1"/>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43</a:t>
            </a:fld>
            <a:endParaRPr lang="en-US" dirty="0"/>
          </a:p>
        </p:txBody>
      </p:sp>
      <p:sp>
        <p:nvSpPr>
          <p:cNvPr id="4" name="Title 3"/>
          <p:cNvSpPr>
            <a:spLocks noGrp="1"/>
          </p:cNvSpPr>
          <p:nvPr>
            <p:ph type="title"/>
          </p:nvPr>
        </p:nvSpPr>
        <p:spPr/>
        <p:txBody>
          <a:bodyPr/>
          <a:lstStyle/>
          <a:p>
            <a:r>
              <a:rPr lang="en-US" dirty="0"/>
              <a:t>Hotspots analysis</a:t>
            </a:r>
            <a:br>
              <a:rPr lang="en-US" dirty="0"/>
            </a:br>
            <a:r>
              <a:rPr lang="en-US" sz="2400" dirty="0"/>
              <a:t>Source View</a:t>
            </a:r>
            <a:endParaRPr lang="en-US" dirty="0"/>
          </a:p>
        </p:txBody>
      </p:sp>
      <p:pic>
        <p:nvPicPr>
          <p:cNvPr id="5" name="Picture 4"/>
          <p:cNvPicPr>
            <a:picLocks noChangeAspect="1"/>
          </p:cNvPicPr>
          <p:nvPr/>
        </p:nvPicPr>
        <p:blipFill>
          <a:blip r:embed="rId3"/>
          <a:stretch>
            <a:fillRect/>
          </a:stretch>
        </p:blipFill>
        <p:spPr>
          <a:xfrm>
            <a:off x="52254" y="1497874"/>
            <a:ext cx="9062294" cy="4894365"/>
          </a:xfrm>
          <a:prstGeom prst="rect">
            <a:avLst/>
          </a:prstGeom>
        </p:spPr>
      </p:pic>
      <p:sp>
        <p:nvSpPr>
          <p:cNvPr id="6" name="Oval Callout 5"/>
          <p:cNvSpPr/>
          <p:nvPr/>
        </p:nvSpPr>
        <p:spPr bwMode="auto">
          <a:xfrm>
            <a:off x="827972" y="1364529"/>
            <a:ext cx="1371600" cy="649188"/>
          </a:xfrm>
          <a:prstGeom prst="wedgeEllipseCallout">
            <a:avLst>
              <a:gd name="adj1" fmla="val -60197"/>
              <a:gd name="adj2" fmla="val 76589"/>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rPr>
              <a:t>Source View</a:t>
            </a:r>
          </a:p>
        </p:txBody>
      </p:sp>
      <p:sp>
        <p:nvSpPr>
          <p:cNvPr id="7" name="Oval Callout 6"/>
          <p:cNvSpPr/>
          <p:nvPr/>
        </p:nvSpPr>
        <p:spPr bwMode="auto">
          <a:xfrm>
            <a:off x="4611188" y="1597192"/>
            <a:ext cx="1447800" cy="649188"/>
          </a:xfrm>
          <a:prstGeom prst="wedgeEllipseCallout">
            <a:avLst>
              <a:gd name="adj1" fmla="val 25439"/>
              <a:gd name="adj2" fmla="val 69971"/>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rPr>
              <a:t>Assembly View</a:t>
            </a:r>
          </a:p>
        </p:txBody>
      </p:sp>
      <p:sp>
        <p:nvSpPr>
          <p:cNvPr id="8" name="Rectangular Callout 7"/>
          <p:cNvSpPr/>
          <p:nvPr/>
        </p:nvSpPr>
        <p:spPr bwMode="auto">
          <a:xfrm>
            <a:off x="177607" y="4612028"/>
            <a:ext cx="2743200" cy="461665"/>
          </a:xfrm>
          <a:prstGeom prst="wedgeRectCallout">
            <a:avLst>
              <a:gd name="adj1" fmla="val -2336"/>
              <a:gd name="adj2" fmla="val -87935"/>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rPr>
              <a:t>Quick </a:t>
            </a:r>
            <a:r>
              <a:rPr lang="en-US" sz="1200" dirty="0" err="1">
                <a:solidFill>
                  <a:schemeClr val="tx1"/>
                </a:solidFill>
              </a:rPr>
              <a:t>Asm</a:t>
            </a:r>
            <a:r>
              <a:rPr lang="en-US" sz="1200" dirty="0">
                <a:solidFill>
                  <a:schemeClr val="tx1"/>
                </a:solidFill>
              </a:rPr>
              <a:t> navigation: </a:t>
            </a:r>
          </a:p>
          <a:p>
            <a:pPr algn="ctr"/>
            <a:r>
              <a:rPr lang="en-US" sz="1200" dirty="0">
                <a:solidFill>
                  <a:schemeClr val="tx1"/>
                </a:solidFill>
              </a:rPr>
              <a:t>Select source to highlight </a:t>
            </a:r>
            <a:r>
              <a:rPr lang="en-US" sz="1200" dirty="0" err="1">
                <a:solidFill>
                  <a:schemeClr val="tx1"/>
                </a:solidFill>
              </a:rPr>
              <a:t>Asm</a:t>
            </a:r>
            <a:endParaRPr lang="en-US" sz="1200" dirty="0">
              <a:solidFill>
                <a:schemeClr val="tx1"/>
              </a:solidFill>
            </a:endParaRPr>
          </a:p>
        </p:txBody>
      </p:sp>
      <p:sp>
        <p:nvSpPr>
          <p:cNvPr id="9" name="Rectangular Callout 8"/>
          <p:cNvSpPr/>
          <p:nvPr/>
        </p:nvSpPr>
        <p:spPr bwMode="auto">
          <a:xfrm>
            <a:off x="2199572" y="3527092"/>
            <a:ext cx="1981200" cy="461665"/>
          </a:xfrm>
          <a:prstGeom prst="wedgeRectCallout">
            <a:avLst>
              <a:gd name="adj1" fmla="val 34618"/>
              <a:gd name="adj2" fmla="val 81358"/>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rPr>
              <a:t>Self and Total Time on Source / </a:t>
            </a:r>
            <a:r>
              <a:rPr lang="en-US" sz="1200" dirty="0" err="1">
                <a:solidFill>
                  <a:schemeClr val="tx1"/>
                </a:solidFill>
              </a:rPr>
              <a:t>Asm</a:t>
            </a:r>
            <a:endParaRPr lang="en-US" sz="1200" dirty="0">
              <a:solidFill>
                <a:schemeClr val="tx1"/>
              </a:solidFill>
            </a:endParaRPr>
          </a:p>
        </p:txBody>
      </p:sp>
      <p:sp>
        <p:nvSpPr>
          <p:cNvPr id="10" name="Rectangular Callout 9"/>
          <p:cNvSpPr/>
          <p:nvPr/>
        </p:nvSpPr>
        <p:spPr bwMode="auto">
          <a:xfrm>
            <a:off x="5686697" y="5144395"/>
            <a:ext cx="2057400" cy="276999"/>
          </a:xfrm>
          <a:prstGeom prst="wedgeRectCallout">
            <a:avLst>
              <a:gd name="adj1" fmla="val -40116"/>
              <a:gd name="adj2" fmla="val 91412"/>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latin typeface="+mn-lt"/>
                <a:cs typeface="+mn-cs"/>
              </a:rPr>
              <a:t>Click jump to scroll </a:t>
            </a:r>
            <a:r>
              <a:rPr lang="en-US" sz="1200" b="0" dirty="0" err="1">
                <a:solidFill>
                  <a:schemeClr val="tx1"/>
                </a:solidFill>
                <a:latin typeface="+mn-lt"/>
                <a:cs typeface="+mn-cs"/>
              </a:rPr>
              <a:t>Asm</a:t>
            </a:r>
            <a:endParaRPr lang="en-US" sz="1200" b="0" dirty="0">
              <a:solidFill>
                <a:schemeClr val="tx1"/>
              </a:solidFill>
              <a:latin typeface="+mn-lt"/>
              <a:cs typeface="+mn-cs"/>
            </a:endParaRPr>
          </a:p>
        </p:txBody>
      </p:sp>
      <p:sp>
        <p:nvSpPr>
          <p:cNvPr id="11" name="Rectangular Callout 10"/>
          <p:cNvSpPr/>
          <p:nvPr/>
        </p:nvSpPr>
        <p:spPr bwMode="auto">
          <a:xfrm>
            <a:off x="5464383" y="3714223"/>
            <a:ext cx="2209800" cy="461665"/>
          </a:xfrm>
          <a:prstGeom prst="wedgeRectCallout">
            <a:avLst>
              <a:gd name="adj1" fmla="val -32662"/>
              <a:gd name="adj2" fmla="val -82500"/>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Right click for instruction reference manual</a:t>
            </a:r>
          </a:p>
        </p:txBody>
      </p:sp>
      <p:sp>
        <p:nvSpPr>
          <p:cNvPr id="12" name="Rectangular Callout 11"/>
          <p:cNvSpPr/>
          <p:nvPr/>
        </p:nvSpPr>
        <p:spPr bwMode="auto">
          <a:xfrm>
            <a:off x="1885531" y="5734378"/>
            <a:ext cx="2362200" cy="646331"/>
          </a:xfrm>
          <a:prstGeom prst="wedgeRectCallout">
            <a:avLst>
              <a:gd name="adj1" fmla="val 58775"/>
              <a:gd name="adj2" fmla="val -93682"/>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rPr>
              <a:t>Quickly scroll to hot spots.</a:t>
            </a:r>
          </a:p>
          <a:p>
            <a:pPr algn="ctr"/>
            <a:r>
              <a:rPr lang="en-US" sz="1200" dirty="0">
                <a:solidFill>
                  <a:schemeClr val="tx1"/>
                </a:solidFill>
              </a:rPr>
              <a:t>Scroll Bar “Heat Map” is an</a:t>
            </a:r>
            <a:br>
              <a:rPr lang="en-US" sz="1200" dirty="0">
                <a:solidFill>
                  <a:schemeClr val="tx1"/>
                </a:solidFill>
              </a:rPr>
            </a:br>
            <a:r>
              <a:rPr lang="en-US" sz="1200" dirty="0">
                <a:solidFill>
                  <a:schemeClr val="tx1"/>
                </a:solidFill>
              </a:rPr>
              <a:t>overview of hot spots</a:t>
            </a:r>
          </a:p>
        </p:txBody>
      </p:sp>
    </p:spTree>
    <p:extLst>
      <p:ext uri="{BB962C8B-B14F-4D97-AF65-F5344CB8AC3E}">
        <p14:creationId xmlns:p14="http://schemas.microsoft.com/office/powerpoint/2010/main" val="374654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Find the Performance Hotspot</a:t>
            </a:r>
            <a:r>
              <a:rPr lang="en-US" dirty="0" smtClean="0"/>
              <a:t/>
            </a:r>
            <a:br>
              <a:rPr lang="en-US" dirty="0" smtClean="0"/>
            </a:br>
            <a:r>
              <a:rPr lang="en-US" sz="2400" dirty="0"/>
              <a:t>Lab 1</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44</a:t>
            </a:fld>
            <a:endParaRPr lang="en-US" dirty="0"/>
          </a:p>
        </p:txBody>
      </p:sp>
      <p:pic>
        <p:nvPicPr>
          <p:cNvPr id="1028" name="Picture 4" descr="http://konstanien.cwsurf.de/working_faenz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651" y="289106"/>
            <a:ext cx="1609362" cy="160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373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58983" y="3402164"/>
            <a:ext cx="8846969" cy="3101471"/>
          </a:xfrm>
          <a:prstGeom prst="rect">
            <a:avLst/>
          </a:prstGeom>
        </p:spPr>
      </p:pic>
      <p:sp>
        <p:nvSpPr>
          <p:cNvPr id="3" name="Slide Number Placeholder 2"/>
          <p:cNvSpPr>
            <a:spLocks noGrp="1"/>
          </p:cNvSpPr>
          <p:nvPr>
            <p:ph type="sldNum" sz="quarter" idx="12"/>
          </p:nvPr>
        </p:nvSpPr>
        <p:spPr/>
        <p:txBody>
          <a:bodyPr/>
          <a:lstStyle/>
          <a:p>
            <a:fld id="{EE2556C5-CE8C-6547-B838-EA80C61A4AF7}" type="slidenum">
              <a:rPr lang="en-US" smtClean="0"/>
              <a:pPr/>
              <a:t>45</a:t>
            </a:fld>
            <a:endParaRPr lang="en-US" dirty="0"/>
          </a:p>
        </p:txBody>
      </p:sp>
      <p:sp>
        <p:nvSpPr>
          <p:cNvPr id="4" name="Title 3"/>
          <p:cNvSpPr>
            <a:spLocks noGrp="1"/>
          </p:cNvSpPr>
          <p:nvPr>
            <p:ph type="title"/>
          </p:nvPr>
        </p:nvSpPr>
        <p:spPr/>
        <p:txBody>
          <a:bodyPr/>
          <a:lstStyle/>
          <a:p>
            <a:r>
              <a:rPr lang="en-US" dirty="0"/>
              <a:t>Advanced Hotspot analysis</a:t>
            </a:r>
          </a:p>
        </p:txBody>
      </p:sp>
      <p:sp>
        <p:nvSpPr>
          <p:cNvPr id="6" name="Content Placeholder 2"/>
          <p:cNvSpPr>
            <a:spLocks noGrp="1"/>
          </p:cNvSpPr>
          <p:nvPr>
            <p:ph idx="1"/>
          </p:nvPr>
        </p:nvSpPr>
        <p:spPr>
          <a:xfrm>
            <a:off x="509681" y="1480412"/>
            <a:ext cx="8237537" cy="4767262"/>
          </a:xfrm>
        </p:spPr>
        <p:txBody>
          <a:bodyPr/>
          <a:lstStyle/>
          <a:p>
            <a:pPr>
              <a:spcBef>
                <a:spcPts val="600"/>
              </a:spcBef>
            </a:pPr>
            <a:r>
              <a:rPr lang="en-US" sz="1800" dirty="0" smtClean="0"/>
              <a:t>Uses Intel’s CPU hardware performance collectors</a:t>
            </a:r>
          </a:p>
          <a:p>
            <a:pPr>
              <a:spcBef>
                <a:spcPts val="600"/>
              </a:spcBef>
            </a:pPr>
            <a:r>
              <a:rPr lang="en-US" sz="1800" dirty="0" smtClean="0"/>
              <a:t>Higher resolution of sampling (~1 /</a:t>
            </a:r>
            <a:r>
              <a:rPr lang="en-US" sz="1800" dirty="0" err="1" smtClean="0"/>
              <a:t>ms</a:t>
            </a:r>
            <a:r>
              <a:rPr lang="en-US" sz="1800" dirty="0" smtClean="0"/>
              <a:t>)</a:t>
            </a:r>
          </a:p>
          <a:p>
            <a:pPr>
              <a:spcBef>
                <a:spcPts val="600"/>
              </a:spcBef>
            </a:pPr>
            <a:r>
              <a:rPr lang="en-US" sz="1800" dirty="0" smtClean="0"/>
              <a:t>Capable for system wide analysis (all processes running in a system)</a:t>
            </a:r>
          </a:p>
          <a:p>
            <a:pPr>
              <a:spcBef>
                <a:spcPts val="600"/>
              </a:spcBef>
            </a:pPr>
            <a:r>
              <a:rPr lang="en-US" sz="1800" dirty="0" smtClean="0"/>
              <a:t>OS modules and drivers profiling (ring 0 level)</a:t>
            </a:r>
          </a:p>
          <a:p>
            <a:pPr>
              <a:spcBef>
                <a:spcPts val="600"/>
              </a:spcBef>
            </a:pPr>
            <a:r>
              <a:rPr lang="en-US" sz="1800" dirty="0" smtClean="0"/>
              <a:t>OS context switches and threads synchronization issues</a:t>
            </a:r>
          </a:p>
          <a:p>
            <a:pPr>
              <a:spcBef>
                <a:spcPts val="600"/>
              </a:spcBef>
            </a:pPr>
            <a:endParaRPr lang="en-US" sz="1800" dirty="0"/>
          </a:p>
        </p:txBody>
      </p:sp>
      <p:sp>
        <p:nvSpPr>
          <p:cNvPr id="7" name="Oval Callout 6"/>
          <p:cNvSpPr/>
          <p:nvPr/>
        </p:nvSpPr>
        <p:spPr bwMode="auto">
          <a:xfrm>
            <a:off x="158983" y="4901101"/>
            <a:ext cx="1589413" cy="726140"/>
          </a:xfrm>
          <a:prstGeom prst="wedgeEllipseCallout">
            <a:avLst>
              <a:gd name="adj1" fmla="val 22178"/>
              <a:gd name="adj2" fmla="val -69283"/>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rPr>
              <a:t>Advanced Hotspot Analysis</a:t>
            </a:r>
          </a:p>
        </p:txBody>
      </p:sp>
      <p:sp>
        <p:nvSpPr>
          <p:cNvPr id="8" name="Oval Callout 7"/>
          <p:cNvSpPr/>
          <p:nvPr/>
        </p:nvSpPr>
        <p:spPr bwMode="auto">
          <a:xfrm>
            <a:off x="7429686" y="3139155"/>
            <a:ext cx="1371600" cy="735747"/>
          </a:xfrm>
          <a:prstGeom prst="wedgeEllipseCallout">
            <a:avLst>
              <a:gd name="adj1" fmla="val -52082"/>
              <a:gd name="adj2" fmla="val 72340"/>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rPr>
              <a:t>Start the Analysis</a:t>
            </a:r>
          </a:p>
        </p:txBody>
      </p:sp>
      <p:sp>
        <p:nvSpPr>
          <p:cNvPr id="9" name="Oval Callout 8"/>
          <p:cNvSpPr/>
          <p:nvPr/>
        </p:nvSpPr>
        <p:spPr bwMode="auto">
          <a:xfrm>
            <a:off x="455613" y="6084197"/>
            <a:ext cx="2001789" cy="726140"/>
          </a:xfrm>
          <a:prstGeom prst="wedgeEllipseCallout">
            <a:avLst>
              <a:gd name="adj1" fmla="val 60943"/>
              <a:gd name="adj2" fmla="val -32599"/>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rPr>
              <a:t>Select level of data collected</a:t>
            </a:r>
          </a:p>
        </p:txBody>
      </p:sp>
      <p:sp>
        <p:nvSpPr>
          <p:cNvPr id="11" name="Oval Callout 10"/>
          <p:cNvSpPr/>
          <p:nvPr/>
        </p:nvSpPr>
        <p:spPr bwMode="auto">
          <a:xfrm>
            <a:off x="5849080" y="5413741"/>
            <a:ext cx="1371600" cy="735747"/>
          </a:xfrm>
          <a:prstGeom prst="wedgeEllipseCallout">
            <a:avLst>
              <a:gd name="adj1" fmla="val -57162"/>
              <a:gd name="adj2" fmla="val -53125"/>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solidFill>
                  <a:schemeClr val="tx1"/>
                </a:solidFill>
              </a:rPr>
              <a:t>Select sampling interval</a:t>
            </a:r>
            <a:endParaRPr lang="en-US" sz="1200" dirty="0">
              <a:solidFill>
                <a:schemeClr val="tx1"/>
              </a:solidFill>
            </a:endParaRPr>
          </a:p>
        </p:txBody>
      </p:sp>
    </p:spTree>
    <p:extLst>
      <p:ext uri="{BB962C8B-B14F-4D97-AF65-F5344CB8AC3E}">
        <p14:creationId xmlns:p14="http://schemas.microsoft.com/office/powerpoint/2010/main" val="17187870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46</a:t>
            </a:fld>
            <a:endParaRPr lang="en-US" dirty="0"/>
          </a:p>
        </p:txBody>
      </p:sp>
      <p:sp>
        <p:nvSpPr>
          <p:cNvPr id="4" name="Title 3"/>
          <p:cNvSpPr>
            <a:spLocks noGrp="1"/>
          </p:cNvSpPr>
          <p:nvPr>
            <p:ph type="title"/>
          </p:nvPr>
        </p:nvSpPr>
        <p:spPr/>
        <p:txBody>
          <a:bodyPr/>
          <a:lstStyle/>
          <a:p>
            <a:r>
              <a:rPr lang="en-US" dirty="0"/>
              <a:t>Reminding methodology</a:t>
            </a:r>
            <a:br>
              <a:rPr lang="en-US" dirty="0"/>
            </a:br>
            <a:r>
              <a:rPr lang="en-US" sz="2400" dirty="0"/>
              <a:t>of performance profiling and tuning</a:t>
            </a:r>
          </a:p>
        </p:txBody>
      </p:sp>
      <p:sp>
        <p:nvSpPr>
          <p:cNvPr id="5" name="Content Placeholder 2"/>
          <p:cNvSpPr>
            <a:spLocks noGrp="1"/>
          </p:cNvSpPr>
          <p:nvPr>
            <p:ph idx="1"/>
          </p:nvPr>
        </p:nvSpPr>
        <p:spPr>
          <a:xfrm>
            <a:off x="455613" y="1776504"/>
            <a:ext cx="8237537" cy="4767262"/>
          </a:xfrm>
        </p:spPr>
        <p:txBody>
          <a:bodyPr/>
          <a:lstStyle/>
          <a:p>
            <a:pPr marL="0" indent="0">
              <a:spcBef>
                <a:spcPts val="1200"/>
              </a:spcBef>
              <a:buNone/>
            </a:pPr>
            <a:r>
              <a:rPr lang="en-US" sz="2000" dirty="0" smtClean="0"/>
              <a:t>How </a:t>
            </a:r>
            <a:r>
              <a:rPr lang="en-US" sz="2000" dirty="0"/>
              <a:t>to optimize the Hotspots</a:t>
            </a:r>
            <a:r>
              <a:rPr lang="en-US" sz="2000" dirty="0" smtClean="0"/>
              <a:t>?</a:t>
            </a:r>
          </a:p>
          <a:p>
            <a:pPr lvl="1">
              <a:spcBef>
                <a:spcPts val="600"/>
              </a:spcBef>
              <a:buFont typeface="Arial" pitchFamily="34" charset="0"/>
              <a:buChar char="•"/>
            </a:pPr>
            <a:r>
              <a:rPr lang="en-US" sz="1800" dirty="0"/>
              <a:t>Maximize CPU </a:t>
            </a:r>
            <a:r>
              <a:rPr lang="en-US" sz="1800" dirty="0" smtClean="0"/>
              <a:t>utilization and minimize elapsed time</a:t>
            </a:r>
          </a:p>
          <a:p>
            <a:pPr lvl="2">
              <a:spcBef>
                <a:spcPts val="600"/>
              </a:spcBef>
              <a:buFont typeface="Arial" pitchFamily="34" charset="0"/>
              <a:buChar char="•"/>
            </a:pPr>
            <a:r>
              <a:rPr lang="en-US" sz="1600" dirty="0" smtClean="0"/>
              <a:t>Ensure CPU is busy all the time</a:t>
            </a:r>
          </a:p>
          <a:p>
            <a:pPr lvl="2">
              <a:spcBef>
                <a:spcPts val="600"/>
              </a:spcBef>
              <a:buFont typeface="Arial" pitchFamily="34" charset="0"/>
              <a:buChar char="•"/>
            </a:pPr>
            <a:r>
              <a:rPr lang="en-US" sz="1600" dirty="0" smtClean="0"/>
              <a:t>All Cores busy – parallelism (high concurrency)</a:t>
            </a:r>
          </a:p>
        </p:txBody>
      </p:sp>
      <p:sp>
        <p:nvSpPr>
          <p:cNvPr id="6" name="Rectangle 5"/>
          <p:cNvSpPr>
            <a:spLocks noChangeArrowheads="1"/>
          </p:cNvSpPr>
          <p:nvPr/>
        </p:nvSpPr>
        <p:spPr bwMode="auto">
          <a:xfrm>
            <a:off x="3113881" y="3741400"/>
            <a:ext cx="4878388" cy="2381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eaLnBrk="1" hangingPunct="1">
              <a:spcBef>
                <a:spcPct val="20000"/>
              </a:spcBef>
              <a:buSzPct val="130000"/>
            </a:pPr>
            <a:r>
              <a:rPr lang="en-US" sz="1600" dirty="0">
                <a:latin typeface="Neo Sans Intel" pitchFamily="34" charset="0"/>
              </a:rPr>
              <a:t>Serial</a:t>
            </a:r>
          </a:p>
        </p:txBody>
      </p:sp>
      <p:sp>
        <p:nvSpPr>
          <p:cNvPr id="7" name="Rectangle 6"/>
          <p:cNvSpPr>
            <a:spLocks noChangeArrowheads="1"/>
          </p:cNvSpPr>
          <p:nvPr/>
        </p:nvSpPr>
        <p:spPr bwMode="auto">
          <a:xfrm>
            <a:off x="3253581" y="4417675"/>
            <a:ext cx="1704975" cy="238125"/>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lstStyle/>
          <a:p>
            <a:pPr eaLnBrk="1" hangingPunct="1">
              <a:spcBef>
                <a:spcPct val="20000"/>
              </a:spcBef>
              <a:buSzPct val="130000"/>
            </a:pPr>
            <a:r>
              <a:rPr lang="en-US" sz="1400">
                <a:solidFill>
                  <a:schemeClr val="tx1"/>
                </a:solidFill>
                <a:latin typeface="Neo Sans Intel" pitchFamily="34" charset="0"/>
              </a:rPr>
              <a:t>T2</a:t>
            </a:r>
          </a:p>
        </p:txBody>
      </p:sp>
      <p:sp>
        <p:nvSpPr>
          <p:cNvPr id="8" name="Rectangle 7"/>
          <p:cNvSpPr>
            <a:spLocks noChangeArrowheads="1"/>
          </p:cNvSpPr>
          <p:nvPr/>
        </p:nvSpPr>
        <p:spPr bwMode="auto">
          <a:xfrm>
            <a:off x="3113881" y="4176375"/>
            <a:ext cx="2160588" cy="225425"/>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lstStyle/>
          <a:p>
            <a:pPr eaLnBrk="1" hangingPunct="1">
              <a:spcBef>
                <a:spcPct val="20000"/>
              </a:spcBef>
              <a:buSzPct val="130000"/>
            </a:pPr>
            <a:r>
              <a:rPr lang="en-US" sz="1400" dirty="0">
                <a:solidFill>
                  <a:schemeClr val="tx1"/>
                </a:solidFill>
                <a:latin typeface="Neo Sans Intel" pitchFamily="34" charset="0"/>
              </a:rPr>
              <a:t>T1</a:t>
            </a:r>
          </a:p>
        </p:txBody>
      </p:sp>
      <p:sp>
        <p:nvSpPr>
          <p:cNvPr id="9" name="Rectangle 8"/>
          <p:cNvSpPr>
            <a:spLocks noChangeArrowheads="1"/>
          </p:cNvSpPr>
          <p:nvPr/>
        </p:nvSpPr>
        <p:spPr bwMode="auto">
          <a:xfrm>
            <a:off x="3253581" y="4647863"/>
            <a:ext cx="1600200" cy="263525"/>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lstStyle/>
          <a:p>
            <a:pPr eaLnBrk="1" hangingPunct="1">
              <a:spcBef>
                <a:spcPct val="20000"/>
              </a:spcBef>
              <a:buSzPct val="130000"/>
            </a:pPr>
            <a:r>
              <a:rPr lang="en-US" sz="1400">
                <a:solidFill>
                  <a:schemeClr val="tx1"/>
                </a:solidFill>
                <a:latin typeface="Neo Sans Intel" pitchFamily="34" charset="0"/>
              </a:rPr>
              <a:t>T3</a:t>
            </a:r>
          </a:p>
        </p:txBody>
      </p:sp>
      <p:sp>
        <p:nvSpPr>
          <p:cNvPr id="10" name="Rectangle 9"/>
          <p:cNvSpPr>
            <a:spLocks noChangeArrowheads="1"/>
          </p:cNvSpPr>
          <p:nvPr/>
        </p:nvSpPr>
        <p:spPr bwMode="auto">
          <a:xfrm>
            <a:off x="3253581" y="4917738"/>
            <a:ext cx="1836738" cy="185737"/>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lstStyle/>
          <a:p>
            <a:pPr eaLnBrk="1" hangingPunct="1">
              <a:spcBef>
                <a:spcPct val="20000"/>
              </a:spcBef>
              <a:buSzPct val="130000"/>
            </a:pPr>
            <a:r>
              <a:rPr lang="en-US" sz="1400">
                <a:solidFill>
                  <a:schemeClr val="tx1"/>
                </a:solidFill>
                <a:latin typeface="Neo Sans Intel" pitchFamily="34" charset="0"/>
              </a:rPr>
              <a:t>T4</a:t>
            </a:r>
          </a:p>
        </p:txBody>
      </p:sp>
      <p:sp>
        <p:nvSpPr>
          <p:cNvPr id="11" name="Line 11"/>
          <p:cNvSpPr>
            <a:spLocks noChangeShapeType="1"/>
          </p:cNvSpPr>
          <p:nvPr/>
        </p:nvSpPr>
        <p:spPr bwMode="auto">
          <a:xfrm>
            <a:off x="3113881" y="5278100"/>
            <a:ext cx="2166938" cy="0"/>
          </a:xfrm>
          <a:prstGeom prst="line">
            <a:avLst/>
          </a:prstGeom>
          <a:noFill/>
          <a:ln w="28575">
            <a:solidFill>
              <a:srgbClr val="FFC000"/>
            </a:solidFill>
            <a:prstDash val="dash"/>
            <a:round/>
            <a:headEnd type="diamond" w="med" len="med"/>
            <a:tailEnd type="triangle" w="lg" len="lg"/>
          </a:ln>
          <a:effectLst/>
        </p:spPr>
        <p:txBody>
          <a:bodyPr wrap="none">
            <a:spAutoFit/>
          </a:bodyPr>
          <a:lstStyle/>
          <a:p>
            <a:endParaRPr lang="en-US">
              <a:latin typeface="Neo Sans Intel" pitchFamily="34" charset="0"/>
            </a:endParaRPr>
          </a:p>
        </p:txBody>
      </p:sp>
      <p:sp>
        <p:nvSpPr>
          <p:cNvPr id="12" name="Text Box 12"/>
          <p:cNvSpPr txBox="1">
            <a:spLocks noChangeArrowheads="1"/>
          </p:cNvSpPr>
          <p:nvPr/>
        </p:nvSpPr>
        <p:spPr bwMode="auto">
          <a:xfrm>
            <a:off x="446881" y="4599044"/>
            <a:ext cx="2305118" cy="400110"/>
          </a:xfrm>
          <a:prstGeom prst="rect">
            <a:avLst/>
          </a:prstGeom>
          <a:noFill/>
          <a:ln w="25400" algn="ctr">
            <a:noFill/>
            <a:miter lim="800000"/>
            <a:headEnd/>
            <a:tailEnd/>
          </a:ln>
          <a:effectLst/>
        </p:spPr>
        <p:txBody>
          <a:bodyPr wrap="none">
            <a:spAutoFit/>
          </a:bodyPr>
          <a:lstStyle/>
          <a:p>
            <a:pPr eaLnBrk="1" hangingPunct="1">
              <a:spcBef>
                <a:spcPct val="20000"/>
              </a:spcBef>
              <a:buSzPct val="130000"/>
            </a:pPr>
            <a:r>
              <a:rPr lang="en-US" sz="2000" dirty="0">
                <a:solidFill>
                  <a:schemeClr val="accent5">
                    <a:lumMod val="75000"/>
                  </a:schemeClr>
                </a:solidFill>
                <a:latin typeface="Neo Sans Intel" pitchFamily="34" charset="0"/>
              </a:rPr>
              <a:t>Elapsed (N-threads)</a:t>
            </a:r>
          </a:p>
        </p:txBody>
      </p:sp>
      <p:sp>
        <p:nvSpPr>
          <p:cNvPr id="13" name="Line 13"/>
          <p:cNvSpPr>
            <a:spLocks noChangeShapeType="1"/>
          </p:cNvSpPr>
          <p:nvPr/>
        </p:nvSpPr>
        <p:spPr bwMode="auto">
          <a:xfrm flipV="1">
            <a:off x="3113881" y="4089063"/>
            <a:ext cx="4859338" cy="0"/>
          </a:xfrm>
          <a:prstGeom prst="line">
            <a:avLst/>
          </a:prstGeom>
          <a:noFill/>
          <a:ln w="28575">
            <a:solidFill>
              <a:schemeClr val="folHlink"/>
            </a:solidFill>
            <a:prstDash val="dash"/>
            <a:round/>
            <a:headEnd type="diamond" w="med" len="med"/>
            <a:tailEnd type="triangle" w="lg" len="lg"/>
          </a:ln>
          <a:effectLst/>
        </p:spPr>
        <p:txBody>
          <a:bodyPr>
            <a:spAutoFit/>
          </a:bodyPr>
          <a:lstStyle/>
          <a:p>
            <a:endParaRPr lang="en-US">
              <a:latin typeface="Neo Sans Intel" pitchFamily="34" charset="0"/>
            </a:endParaRPr>
          </a:p>
        </p:txBody>
      </p:sp>
      <p:sp>
        <p:nvSpPr>
          <p:cNvPr id="14" name="Text Box 14"/>
          <p:cNvSpPr txBox="1">
            <a:spLocks noChangeArrowheads="1"/>
          </p:cNvSpPr>
          <p:nvPr/>
        </p:nvSpPr>
        <p:spPr bwMode="auto">
          <a:xfrm>
            <a:off x="446881" y="3727409"/>
            <a:ext cx="1830950" cy="400110"/>
          </a:xfrm>
          <a:prstGeom prst="rect">
            <a:avLst/>
          </a:prstGeom>
          <a:noFill/>
          <a:ln w="25400" algn="ctr">
            <a:noFill/>
            <a:miter lim="800000"/>
            <a:headEnd/>
            <a:tailEnd/>
          </a:ln>
          <a:effectLst/>
        </p:spPr>
        <p:txBody>
          <a:bodyPr wrap="none">
            <a:spAutoFit/>
          </a:bodyPr>
          <a:lstStyle/>
          <a:p>
            <a:pPr eaLnBrk="1" hangingPunct="1">
              <a:spcBef>
                <a:spcPct val="20000"/>
              </a:spcBef>
              <a:buSzPct val="130000"/>
            </a:pPr>
            <a:r>
              <a:rPr lang="en-US" sz="2000" dirty="0">
                <a:solidFill>
                  <a:schemeClr val="folHlink"/>
                </a:solidFill>
                <a:latin typeface="Neo Sans Intel" pitchFamily="34" charset="0"/>
              </a:rPr>
              <a:t>Elapsed (Serial)</a:t>
            </a:r>
          </a:p>
        </p:txBody>
      </p:sp>
      <p:sp>
        <p:nvSpPr>
          <p:cNvPr id="15" name="Line 15"/>
          <p:cNvSpPr>
            <a:spLocks noChangeShapeType="1"/>
          </p:cNvSpPr>
          <p:nvPr/>
        </p:nvSpPr>
        <p:spPr bwMode="auto">
          <a:xfrm flipV="1">
            <a:off x="5390356" y="5265400"/>
            <a:ext cx="2598738" cy="14288"/>
          </a:xfrm>
          <a:prstGeom prst="line">
            <a:avLst/>
          </a:prstGeom>
          <a:noFill/>
          <a:ln w="28575" cap="rnd">
            <a:solidFill>
              <a:srgbClr val="FFC000"/>
            </a:solidFill>
            <a:prstDash val="sysDot"/>
            <a:round/>
            <a:headEnd type="diamond" w="lg" len="lg"/>
            <a:tailEnd type="diamond" w="lg" len="lg"/>
          </a:ln>
          <a:effectLst/>
        </p:spPr>
        <p:txBody>
          <a:bodyPr>
            <a:spAutoFit/>
          </a:bodyPr>
          <a:lstStyle/>
          <a:p>
            <a:endParaRPr lang="en-US">
              <a:latin typeface="Neo Sans Intel" pitchFamily="34" charset="0"/>
            </a:endParaRPr>
          </a:p>
        </p:txBody>
      </p:sp>
      <p:sp>
        <p:nvSpPr>
          <p:cNvPr id="16" name="Text Box 16"/>
          <p:cNvSpPr txBox="1">
            <a:spLocks noChangeArrowheads="1"/>
          </p:cNvSpPr>
          <p:nvPr/>
        </p:nvSpPr>
        <p:spPr bwMode="auto">
          <a:xfrm>
            <a:off x="6433344" y="5046325"/>
            <a:ext cx="655949" cy="40011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none">
            <a:spAutoFit/>
          </a:bodyPr>
          <a:lstStyle/>
          <a:p>
            <a:pPr eaLnBrk="1" hangingPunct="1">
              <a:spcBef>
                <a:spcPct val="20000"/>
              </a:spcBef>
              <a:buSzPct val="130000"/>
            </a:pPr>
            <a:r>
              <a:rPr lang="en-US" sz="2000" dirty="0">
                <a:solidFill>
                  <a:schemeClr val="tx2"/>
                </a:solidFill>
                <a:latin typeface="Neo Sans Intel" pitchFamily="34" charset="0"/>
              </a:rPr>
              <a:t>Gain</a:t>
            </a:r>
          </a:p>
        </p:txBody>
      </p:sp>
      <p:sp>
        <p:nvSpPr>
          <p:cNvPr id="17" name="Rectangle 16"/>
          <p:cNvSpPr>
            <a:spLocks noChangeArrowheads="1"/>
          </p:cNvSpPr>
          <p:nvPr/>
        </p:nvSpPr>
        <p:spPr bwMode="auto">
          <a:xfrm>
            <a:off x="3113881" y="5552738"/>
            <a:ext cx="1203325" cy="288925"/>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eaLnBrk="1" hangingPunct="1">
              <a:spcBef>
                <a:spcPct val="20000"/>
              </a:spcBef>
              <a:buSzPct val="130000"/>
            </a:pPr>
            <a:r>
              <a:rPr lang="en-US" sz="1400" dirty="0">
                <a:solidFill>
                  <a:schemeClr val="tx1"/>
                </a:solidFill>
                <a:latin typeface="Neo Sans Intel" pitchFamily="34" charset="0"/>
              </a:rPr>
              <a:t>4T optimal</a:t>
            </a:r>
          </a:p>
        </p:txBody>
      </p:sp>
      <p:sp>
        <p:nvSpPr>
          <p:cNvPr id="18" name="Line 18"/>
          <p:cNvSpPr>
            <a:spLocks noChangeShapeType="1"/>
          </p:cNvSpPr>
          <p:nvPr/>
        </p:nvSpPr>
        <p:spPr bwMode="auto">
          <a:xfrm flipV="1">
            <a:off x="4380706" y="5708313"/>
            <a:ext cx="854075" cy="11112"/>
          </a:xfrm>
          <a:prstGeom prst="line">
            <a:avLst/>
          </a:prstGeom>
          <a:noFill/>
          <a:ln w="28575" cap="rnd">
            <a:solidFill>
              <a:schemeClr val="accent6">
                <a:lumMod val="75000"/>
              </a:schemeClr>
            </a:solidFill>
            <a:prstDash val="sysDot"/>
            <a:round/>
            <a:headEnd type="diamond" w="lg" len="lg"/>
            <a:tailEnd type="diamond" w="lg" len="lg"/>
          </a:ln>
          <a:effectLst/>
        </p:spPr>
        <p:txBody>
          <a:bodyPr>
            <a:spAutoFit/>
          </a:bodyPr>
          <a:lstStyle/>
          <a:p>
            <a:endParaRPr lang="en-US">
              <a:latin typeface="Neo Sans Intel" pitchFamily="34" charset="0"/>
            </a:endParaRPr>
          </a:p>
        </p:txBody>
      </p:sp>
      <p:sp>
        <p:nvSpPr>
          <p:cNvPr id="19" name="Text Box 19"/>
          <p:cNvSpPr txBox="1">
            <a:spLocks noChangeArrowheads="1"/>
          </p:cNvSpPr>
          <p:nvPr/>
        </p:nvSpPr>
        <p:spPr bwMode="auto">
          <a:xfrm>
            <a:off x="4377531" y="5793166"/>
            <a:ext cx="895350" cy="51435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lstStyle/>
          <a:p>
            <a:pPr eaLnBrk="1" hangingPunct="1">
              <a:spcBef>
                <a:spcPct val="20000"/>
              </a:spcBef>
              <a:buSzPct val="130000"/>
            </a:pPr>
            <a:r>
              <a:rPr lang="en-US" sz="1600" dirty="0">
                <a:solidFill>
                  <a:schemeClr val="tx2"/>
                </a:solidFill>
                <a:latin typeface="Neo Sans Intel" pitchFamily="34" charset="0"/>
              </a:rPr>
              <a:t>Potential</a:t>
            </a:r>
            <a:br>
              <a:rPr lang="en-US" sz="1600" dirty="0">
                <a:solidFill>
                  <a:schemeClr val="tx2"/>
                </a:solidFill>
                <a:latin typeface="Neo Sans Intel" pitchFamily="34" charset="0"/>
              </a:rPr>
            </a:br>
            <a:r>
              <a:rPr lang="en-US" sz="1600" dirty="0">
                <a:solidFill>
                  <a:schemeClr val="tx2"/>
                </a:solidFill>
                <a:latin typeface="Neo Sans Intel" pitchFamily="34" charset="0"/>
              </a:rPr>
              <a:t>Gain</a:t>
            </a:r>
          </a:p>
        </p:txBody>
      </p:sp>
      <p:sp>
        <p:nvSpPr>
          <p:cNvPr id="20" name="Line 20"/>
          <p:cNvSpPr>
            <a:spLocks noChangeShapeType="1"/>
          </p:cNvSpPr>
          <p:nvPr/>
        </p:nvSpPr>
        <p:spPr bwMode="auto">
          <a:xfrm>
            <a:off x="3085306" y="3449300"/>
            <a:ext cx="11113" cy="2743200"/>
          </a:xfrm>
          <a:prstGeom prst="line">
            <a:avLst/>
          </a:prstGeom>
          <a:noFill/>
          <a:ln w="25400" cap="rnd">
            <a:solidFill>
              <a:schemeClr val="bg2">
                <a:lumMod val="75000"/>
              </a:schemeClr>
            </a:solidFill>
            <a:prstDash val="sysDot"/>
            <a:round/>
            <a:headEnd/>
            <a:tailEnd/>
          </a:ln>
          <a:effectLst/>
        </p:spPr>
        <p:txBody>
          <a:bodyPr wrap="none">
            <a:spAutoFit/>
          </a:bodyPr>
          <a:lstStyle/>
          <a:p>
            <a:endParaRPr lang="en-US">
              <a:latin typeface="Neo Sans Intel" pitchFamily="34" charset="0"/>
            </a:endParaRPr>
          </a:p>
        </p:txBody>
      </p:sp>
      <p:sp>
        <p:nvSpPr>
          <p:cNvPr id="21" name="Line 21"/>
          <p:cNvSpPr>
            <a:spLocks noChangeShapeType="1"/>
          </p:cNvSpPr>
          <p:nvPr/>
        </p:nvSpPr>
        <p:spPr bwMode="auto">
          <a:xfrm>
            <a:off x="4325144" y="3449300"/>
            <a:ext cx="12700" cy="2743200"/>
          </a:xfrm>
          <a:prstGeom prst="line">
            <a:avLst/>
          </a:prstGeom>
          <a:noFill/>
          <a:ln w="25400" cap="rnd">
            <a:solidFill>
              <a:schemeClr val="bg2">
                <a:lumMod val="75000"/>
              </a:schemeClr>
            </a:solidFill>
            <a:prstDash val="sysDot"/>
            <a:round/>
            <a:headEnd/>
            <a:tailEnd/>
          </a:ln>
          <a:effectLst/>
        </p:spPr>
        <p:txBody>
          <a:bodyPr wrap="none">
            <a:spAutoFit/>
          </a:bodyPr>
          <a:lstStyle/>
          <a:p>
            <a:endParaRPr lang="en-US">
              <a:latin typeface="Neo Sans Intel" pitchFamily="34" charset="0"/>
            </a:endParaRPr>
          </a:p>
        </p:txBody>
      </p:sp>
      <p:sp>
        <p:nvSpPr>
          <p:cNvPr id="22" name="Line 22"/>
          <p:cNvSpPr>
            <a:spLocks noChangeShapeType="1"/>
          </p:cNvSpPr>
          <p:nvPr/>
        </p:nvSpPr>
        <p:spPr bwMode="auto">
          <a:xfrm>
            <a:off x="5293519" y="3449300"/>
            <a:ext cx="11112" cy="2743200"/>
          </a:xfrm>
          <a:prstGeom prst="line">
            <a:avLst/>
          </a:prstGeom>
          <a:noFill/>
          <a:ln w="25400" cap="rnd">
            <a:solidFill>
              <a:schemeClr val="bg2">
                <a:lumMod val="75000"/>
              </a:schemeClr>
            </a:solidFill>
            <a:prstDash val="sysDot"/>
            <a:round/>
            <a:headEnd/>
            <a:tailEnd/>
          </a:ln>
          <a:effectLst/>
        </p:spPr>
        <p:txBody>
          <a:bodyPr wrap="none">
            <a:spAutoFit/>
          </a:bodyPr>
          <a:lstStyle/>
          <a:p>
            <a:endParaRPr lang="en-US">
              <a:latin typeface="Neo Sans Intel" pitchFamily="34" charset="0"/>
            </a:endParaRPr>
          </a:p>
        </p:txBody>
      </p:sp>
      <p:sp>
        <p:nvSpPr>
          <p:cNvPr id="23" name="Line 23"/>
          <p:cNvSpPr>
            <a:spLocks noChangeShapeType="1"/>
          </p:cNvSpPr>
          <p:nvPr/>
        </p:nvSpPr>
        <p:spPr bwMode="auto">
          <a:xfrm>
            <a:off x="8012906" y="3449300"/>
            <a:ext cx="11113" cy="2743200"/>
          </a:xfrm>
          <a:prstGeom prst="line">
            <a:avLst/>
          </a:prstGeom>
          <a:noFill/>
          <a:ln w="25400" cap="rnd">
            <a:solidFill>
              <a:schemeClr val="bg2">
                <a:lumMod val="75000"/>
              </a:schemeClr>
            </a:solidFill>
            <a:prstDash val="sysDot"/>
            <a:round/>
            <a:headEnd/>
            <a:tailEnd/>
          </a:ln>
          <a:effectLst/>
        </p:spPr>
        <p:txBody>
          <a:bodyPr wrap="none">
            <a:spAutoFit/>
          </a:bodyPr>
          <a:lstStyle/>
          <a:p>
            <a:endParaRPr lang="en-US">
              <a:latin typeface="Neo Sans Intel" pitchFamily="34" charset="0"/>
            </a:endParaRPr>
          </a:p>
        </p:txBody>
      </p:sp>
      <p:sp>
        <p:nvSpPr>
          <p:cNvPr id="24" name="Text Box 24"/>
          <p:cNvSpPr txBox="1">
            <a:spLocks noChangeArrowheads="1"/>
          </p:cNvSpPr>
          <p:nvPr/>
        </p:nvSpPr>
        <p:spPr bwMode="auto">
          <a:xfrm>
            <a:off x="446881" y="5409792"/>
            <a:ext cx="2215671" cy="400110"/>
          </a:xfrm>
          <a:prstGeom prst="rect">
            <a:avLst/>
          </a:prstGeom>
          <a:noFill/>
          <a:ln w="25400" algn="ctr">
            <a:noFill/>
            <a:miter lim="800000"/>
            <a:headEnd/>
            <a:tailEnd/>
          </a:ln>
          <a:effectLst/>
        </p:spPr>
        <p:txBody>
          <a:bodyPr wrap="none">
            <a:spAutoFit/>
          </a:bodyPr>
          <a:lstStyle/>
          <a:p>
            <a:pPr eaLnBrk="1" hangingPunct="1">
              <a:spcBef>
                <a:spcPct val="20000"/>
              </a:spcBef>
              <a:buSzPct val="130000"/>
            </a:pPr>
            <a:r>
              <a:rPr lang="en-US" sz="2000" dirty="0">
                <a:solidFill>
                  <a:schemeClr val="accent6">
                    <a:lumMod val="75000"/>
                  </a:schemeClr>
                </a:solidFill>
                <a:latin typeface="Neo Sans Intel" pitchFamily="34" charset="0"/>
              </a:rPr>
              <a:t>Elapsed (Serial) / N</a:t>
            </a:r>
          </a:p>
        </p:txBody>
      </p:sp>
      <p:sp>
        <p:nvSpPr>
          <p:cNvPr id="25" name="Line 25"/>
          <p:cNvSpPr>
            <a:spLocks noChangeShapeType="1"/>
          </p:cNvSpPr>
          <p:nvPr/>
        </p:nvSpPr>
        <p:spPr bwMode="auto">
          <a:xfrm>
            <a:off x="3113881" y="5989300"/>
            <a:ext cx="1217613" cy="0"/>
          </a:xfrm>
          <a:prstGeom prst="line">
            <a:avLst/>
          </a:prstGeom>
          <a:noFill/>
          <a:ln w="25400">
            <a:solidFill>
              <a:schemeClr val="accent6">
                <a:lumMod val="75000"/>
              </a:schemeClr>
            </a:solidFill>
            <a:prstDash val="dash"/>
            <a:round/>
            <a:headEnd type="diamond" w="med" len="med"/>
            <a:tailEnd type="triangle" w="lg" len="lg"/>
          </a:ln>
          <a:effectLst/>
        </p:spPr>
        <p:txBody>
          <a:bodyPr>
            <a:spAutoFit/>
          </a:bodyPr>
          <a:lstStyle/>
          <a:p>
            <a:endParaRPr lang="en-US">
              <a:latin typeface="Neo Sans Intel" pitchFamily="34" charset="0"/>
            </a:endParaRPr>
          </a:p>
        </p:txBody>
      </p:sp>
      <p:sp>
        <p:nvSpPr>
          <p:cNvPr id="26" name="Text Box 14"/>
          <p:cNvSpPr txBox="1">
            <a:spLocks noChangeArrowheads="1"/>
          </p:cNvSpPr>
          <p:nvPr/>
        </p:nvSpPr>
        <p:spPr bwMode="auto">
          <a:xfrm>
            <a:off x="8120543" y="3889008"/>
            <a:ext cx="721672" cy="400110"/>
          </a:xfrm>
          <a:prstGeom prst="rect">
            <a:avLst/>
          </a:prstGeom>
          <a:noFill/>
          <a:ln w="25400" algn="ctr">
            <a:noFill/>
            <a:miter lim="800000"/>
            <a:headEnd/>
            <a:tailEnd/>
          </a:ln>
          <a:effectLst/>
        </p:spPr>
        <p:txBody>
          <a:bodyPr wrap="none">
            <a:spAutoFit/>
          </a:bodyPr>
          <a:lstStyle/>
          <a:p>
            <a:pPr eaLnBrk="1" hangingPunct="1">
              <a:spcBef>
                <a:spcPct val="20000"/>
              </a:spcBef>
              <a:buSzPct val="130000"/>
            </a:pPr>
            <a:r>
              <a:rPr lang="en-US" sz="2000" dirty="0" smtClean="0">
                <a:solidFill>
                  <a:schemeClr val="folHlink"/>
                </a:solidFill>
                <a:latin typeface="Neo Sans Intel" pitchFamily="34" charset="0"/>
              </a:rPr>
              <a:t>Time</a:t>
            </a:r>
            <a:endParaRPr lang="en-US" sz="2000" dirty="0">
              <a:solidFill>
                <a:schemeClr val="folHlink"/>
              </a:solidFill>
              <a:latin typeface="Neo Sans Intel" pitchFamily="34" charset="0"/>
            </a:endParaRPr>
          </a:p>
        </p:txBody>
      </p:sp>
      <p:sp>
        <p:nvSpPr>
          <p:cNvPr id="27" name="Text Box 12"/>
          <p:cNvSpPr txBox="1">
            <a:spLocks noChangeArrowheads="1"/>
          </p:cNvSpPr>
          <p:nvPr/>
        </p:nvSpPr>
        <p:spPr bwMode="auto">
          <a:xfrm>
            <a:off x="8120543" y="5009682"/>
            <a:ext cx="721672" cy="400110"/>
          </a:xfrm>
          <a:prstGeom prst="rect">
            <a:avLst/>
          </a:prstGeom>
          <a:noFill/>
          <a:ln w="25400" algn="ctr">
            <a:noFill/>
            <a:miter lim="800000"/>
            <a:headEnd/>
            <a:tailEnd/>
          </a:ln>
          <a:effectLst/>
        </p:spPr>
        <p:txBody>
          <a:bodyPr wrap="none">
            <a:spAutoFit/>
          </a:bodyPr>
          <a:lstStyle>
            <a:defPPr>
              <a:defRPr lang="en-US"/>
            </a:defPPr>
            <a:lvl1pPr>
              <a:spcBef>
                <a:spcPct val="20000"/>
              </a:spcBef>
              <a:buSzPct val="130000"/>
              <a:defRPr sz="2000">
                <a:solidFill>
                  <a:schemeClr val="accent5">
                    <a:lumMod val="75000"/>
                  </a:schemeClr>
                </a:solidFill>
                <a:latin typeface="Neo Sans Intel" pitchFamily="34" charset="0"/>
              </a:defRPr>
            </a:lvl1pPr>
          </a:lstStyle>
          <a:p>
            <a:r>
              <a:rPr lang="en-US" dirty="0"/>
              <a:t>Time</a:t>
            </a:r>
          </a:p>
        </p:txBody>
      </p:sp>
      <p:sp>
        <p:nvSpPr>
          <p:cNvPr id="28" name="Text Box 24"/>
          <p:cNvSpPr txBox="1">
            <a:spLocks noChangeArrowheads="1"/>
          </p:cNvSpPr>
          <p:nvPr/>
        </p:nvSpPr>
        <p:spPr bwMode="auto">
          <a:xfrm>
            <a:off x="8120543" y="5723592"/>
            <a:ext cx="721672" cy="400110"/>
          </a:xfrm>
          <a:prstGeom prst="rect">
            <a:avLst/>
          </a:prstGeom>
          <a:noFill/>
          <a:ln w="25400" algn="ctr">
            <a:noFill/>
            <a:miter lim="800000"/>
            <a:headEnd/>
            <a:tailEnd/>
          </a:ln>
          <a:effectLst/>
        </p:spPr>
        <p:txBody>
          <a:bodyPr wrap="none">
            <a:spAutoFit/>
          </a:bodyPr>
          <a:lstStyle>
            <a:defPPr>
              <a:defRPr lang="en-US"/>
            </a:defPPr>
            <a:lvl1pPr>
              <a:spcBef>
                <a:spcPct val="20000"/>
              </a:spcBef>
              <a:buSzPct val="130000"/>
              <a:defRPr sz="2000">
                <a:solidFill>
                  <a:schemeClr val="accent6">
                    <a:lumMod val="75000"/>
                  </a:schemeClr>
                </a:solidFill>
                <a:latin typeface="Neo Sans Intel" pitchFamily="34" charset="0"/>
              </a:defRPr>
            </a:lvl1pPr>
          </a:lstStyle>
          <a:p>
            <a:r>
              <a:rPr lang="en-US" dirty="0"/>
              <a:t>Time</a:t>
            </a:r>
          </a:p>
        </p:txBody>
      </p:sp>
    </p:spTree>
    <p:extLst>
      <p:ext uri="{BB962C8B-B14F-4D97-AF65-F5344CB8AC3E}">
        <p14:creationId xmlns:p14="http://schemas.microsoft.com/office/powerpoint/2010/main" val="2702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horizontal)">
                                      <p:cBhvr>
                                        <p:cTn id="19" dur="500"/>
                                        <p:tgtEl>
                                          <p:spTgt spid="2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linds(horizontal)">
                                      <p:cBhvr>
                                        <p:cTn id="28" dur="500"/>
                                        <p:tgtEl>
                                          <p:spTgt spid="2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linds(horizontal)">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linds(horizontal)">
                                      <p:cBhvr>
                                        <p:cTn id="45" dur="500"/>
                                        <p:tgtEl>
                                          <p:spTgt spid="19"/>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linds(horizontal)">
                                      <p:cBhvr>
                                        <p:cTn id="48" dur="500"/>
                                        <p:tgtEl>
                                          <p:spTgt spid="21"/>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blinds(horizontal)">
                                      <p:cBhvr>
                                        <p:cTn id="51" dur="500"/>
                                        <p:tgtEl>
                                          <p:spTgt spid="25"/>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blinds(horizontal)">
                                      <p:cBhvr>
                                        <p:cTn id="54" dur="500"/>
                                        <p:tgtEl>
                                          <p:spTgt spid="2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blinds(horizontal)">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p:bldP spid="15" grpId="0" animBg="1"/>
      <p:bldP spid="16" grpId="0" animBg="1"/>
      <p:bldP spid="17" grpId="0" animBg="1"/>
      <p:bldP spid="18" grpId="0" animBg="1"/>
      <p:bldP spid="19" grpId="0" animBg="1"/>
      <p:bldP spid="21" grpId="0" animBg="1"/>
      <p:bldP spid="22" grpId="0" animBg="1"/>
      <p:bldP spid="24" grpId="0"/>
      <p:bldP spid="25" grpId="0" animBg="1"/>
      <p:bldP spid="27" grpId="0"/>
      <p:bldP spid="2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47</a:t>
            </a:fld>
            <a:endParaRPr lang="en-US" dirty="0"/>
          </a:p>
        </p:txBody>
      </p:sp>
      <p:sp>
        <p:nvSpPr>
          <p:cNvPr id="4" name="Title 3"/>
          <p:cNvSpPr>
            <a:spLocks noGrp="1"/>
          </p:cNvSpPr>
          <p:nvPr>
            <p:ph type="title"/>
          </p:nvPr>
        </p:nvSpPr>
        <p:spPr/>
        <p:txBody>
          <a:bodyPr/>
          <a:lstStyle/>
          <a:p>
            <a:r>
              <a:rPr lang="en-US" dirty="0"/>
              <a:t>Performance profiling</a:t>
            </a:r>
            <a:br>
              <a:rPr lang="en-US" dirty="0"/>
            </a:br>
            <a:r>
              <a:rPr lang="en-US" sz="2400" dirty="0"/>
              <a:t>Concurrency</a:t>
            </a:r>
            <a:endParaRPr lang="en-US" dirty="0"/>
          </a:p>
        </p:txBody>
      </p:sp>
      <p:cxnSp>
        <p:nvCxnSpPr>
          <p:cNvPr id="5" name="Straight Connector 4"/>
          <p:cNvCxnSpPr/>
          <p:nvPr/>
        </p:nvCxnSpPr>
        <p:spPr>
          <a:xfrm rot="5400000">
            <a:off x="-690311" y="4378122"/>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5400000">
            <a:off x="375695" y="4377328"/>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2510883" y="4377328"/>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3577683" y="4377328"/>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4644483" y="4377328"/>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1444083" y="4377328"/>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566989" y="3425622"/>
            <a:ext cx="1066800"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Thread1</a:t>
            </a:r>
            <a:endParaRPr lang="en-US" sz="1400" b="0" dirty="0">
              <a:latin typeface="Neo Sans Intel" pitchFamily="34" charset="0"/>
            </a:endParaRPr>
          </a:p>
        </p:txBody>
      </p:sp>
      <p:sp>
        <p:nvSpPr>
          <p:cNvPr id="12" name="Rounded Rectangle 11"/>
          <p:cNvSpPr/>
          <p:nvPr/>
        </p:nvSpPr>
        <p:spPr>
          <a:xfrm>
            <a:off x="1633789" y="3959022"/>
            <a:ext cx="1066800"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Thread2</a:t>
            </a:r>
            <a:endParaRPr lang="en-US" sz="1400" b="0" dirty="0">
              <a:latin typeface="Neo Sans Intel" pitchFamily="34" charset="0"/>
            </a:endParaRPr>
          </a:p>
        </p:txBody>
      </p:sp>
      <p:sp>
        <p:nvSpPr>
          <p:cNvPr id="13" name="Rounded Rectangle 12"/>
          <p:cNvSpPr/>
          <p:nvPr/>
        </p:nvSpPr>
        <p:spPr>
          <a:xfrm>
            <a:off x="1633789" y="4568622"/>
            <a:ext cx="2133600"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Thread3</a:t>
            </a:r>
            <a:endParaRPr lang="en-US" sz="1400" b="0" dirty="0">
              <a:latin typeface="Neo Sans Intel" pitchFamily="34" charset="0"/>
            </a:endParaRPr>
          </a:p>
        </p:txBody>
      </p:sp>
      <p:sp>
        <p:nvSpPr>
          <p:cNvPr id="14" name="Rectangle 13"/>
          <p:cNvSpPr/>
          <p:nvPr/>
        </p:nvSpPr>
        <p:spPr>
          <a:xfrm>
            <a:off x="1633789" y="3425622"/>
            <a:ext cx="2133600" cy="228600"/>
          </a:xfrm>
          <a:prstGeom prst="rect">
            <a:avLst/>
          </a:prstGeom>
          <a:solidFill>
            <a:schemeClr val="tx2"/>
          </a:solidFill>
          <a:ln w="3175">
            <a:solidFill>
              <a:srgbClr val="00B050"/>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0" dirty="0" smtClean="0">
                <a:latin typeface="Neo Sans Intel" pitchFamily="34" charset="0"/>
              </a:rPr>
              <a:t>Waiting</a:t>
            </a:r>
            <a:endParaRPr lang="en-US" sz="1400" b="0" dirty="0">
              <a:latin typeface="Neo Sans Intel" pitchFamily="34" charset="0"/>
            </a:endParaRPr>
          </a:p>
        </p:txBody>
      </p:sp>
      <p:sp>
        <p:nvSpPr>
          <p:cNvPr id="15" name="Rectangle 14"/>
          <p:cNvSpPr/>
          <p:nvPr/>
        </p:nvSpPr>
        <p:spPr>
          <a:xfrm>
            <a:off x="2700589" y="3959022"/>
            <a:ext cx="3200400" cy="228600"/>
          </a:xfrm>
          <a:prstGeom prst="rect">
            <a:avLst/>
          </a:prstGeom>
          <a:solidFill>
            <a:schemeClr val="tx2"/>
          </a:solidFill>
          <a:ln w="3175">
            <a:solidFill>
              <a:srgbClr val="00B050"/>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0" dirty="0" smtClean="0">
                <a:latin typeface="Neo Sans Intel" pitchFamily="34" charset="0"/>
              </a:rPr>
              <a:t>Waiting</a:t>
            </a:r>
            <a:endParaRPr lang="en-US" sz="1400" b="0" dirty="0">
              <a:latin typeface="Neo Sans Intel" pitchFamily="34" charset="0"/>
            </a:endParaRPr>
          </a:p>
        </p:txBody>
      </p:sp>
      <p:sp>
        <p:nvSpPr>
          <p:cNvPr id="16" name="Rounded Rectangle 15"/>
          <p:cNvSpPr/>
          <p:nvPr/>
        </p:nvSpPr>
        <p:spPr>
          <a:xfrm>
            <a:off x="5900989" y="4568622"/>
            <a:ext cx="1066800"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Thread3</a:t>
            </a:r>
            <a:endParaRPr lang="en-US" sz="1400" b="0" dirty="0">
              <a:latin typeface="Neo Sans Intel" pitchFamily="34" charset="0"/>
            </a:endParaRPr>
          </a:p>
        </p:txBody>
      </p:sp>
      <p:sp>
        <p:nvSpPr>
          <p:cNvPr id="17" name="Rectangle 16"/>
          <p:cNvSpPr/>
          <p:nvPr/>
        </p:nvSpPr>
        <p:spPr>
          <a:xfrm>
            <a:off x="3767389" y="4568622"/>
            <a:ext cx="2133600" cy="228600"/>
          </a:xfrm>
          <a:prstGeom prst="rect">
            <a:avLst/>
          </a:prstGeom>
          <a:solidFill>
            <a:schemeClr val="tx2"/>
          </a:solidFill>
          <a:ln w="3175">
            <a:solidFill>
              <a:srgbClr val="00B050"/>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0" dirty="0" smtClean="0">
                <a:latin typeface="Neo Sans Intel" pitchFamily="34" charset="0"/>
              </a:rPr>
              <a:t>Waiting</a:t>
            </a:r>
            <a:endParaRPr lang="en-US" sz="1400" b="0" dirty="0">
              <a:latin typeface="Neo Sans Intel" pitchFamily="34" charset="0"/>
            </a:endParaRPr>
          </a:p>
        </p:txBody>
      </p:sp>
      <p:sp>
        <p:nvSpPr>
          <p:cNvPr id="18" name="Rounded Rectangle 17"/>
          <p:cNvSpPr/>
          <p:nvPr/>
        </p:nvSpPr>
        <p:spPr>
          <a:xfrm>
            <a:off x="4835777" y="3959022"/>
            <a:ext cx="2132012"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Thread2</a:t>
            </a:r>
            <a:endParaRPr lang="en-US" sz="1400" b="0" dirty="0">
              <a:latin typeface="Neo Sans Intel" pitchFamily="34" charset="0"/>
            </a:endParaRPr>
          </a:p>
        </p:txBody>
      </p:sp>
      <p:sp>
        <p:nvSpPr>
          <p:cNvPr id="19" name="Rounded Rectangle 18"/>
          <p:cNvSpPr/>
          <p:nvPr/>
        </p:nvSpPr>
        <p:spPr>
          <a:xfrm>
            <a:off x="3767389" y="3425622"/>
            <a:ext cx="3200400"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Thread1</a:t>
            </a:r>
            <a:endParaRPr lang="en-US" sz="1400" b="0" dirty="0">
              <a:latin typeface="Neo Sans Intel" pitchFamily="34" charset="0"/>
            </a:endParaRPr>
          </a:p>
        </p:txBody>
      </p:sp>
      <p:cxnSp>
        <p:nvCxnSpPr>
          <p:cNvPr id="20" name="Straight Connector 19"/>
          <p:cNvCxnSpPr/>
          <p:nvPr/>
        </p:nvCxnSpPr>
        <p:spPr>
          <a:xfrm rot="5400000">
            <a:off x="5711283" y="4377328"/>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97177" y="5483022"/>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sp>
        <p:nvSpPr>
          <p:cNvPr id="22" name="TextBox 21"/>
          <p:cNvSpPr txBox="1"/>
          <p:nvPr/>
        </p:nvSpPr>
        <p:spPr>
          <a:xfrm>
            <a:off x="1863977" y="5483022"/>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sp>
        <p:nvSpPr>
          <p:cNvPr id="23" name="TextBox 22"/>
          <p:cNvSpPr txBox="1"/>
          <p:nvPr/>
        </p:nvSpPr>
        <p:spPr>
          <a:xfrm>
            <a:off x="2930777" y="5480045"/>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sp>
        <p:nvSpPr>
          <p:cNvPr id="24" name="TextBox 23"/>
          <p:cNvSpPr txBox="1"/>
          <p:nvPr/>
        </p:nvSpPr>
        <p:spPr>
          <a:xfrm>
            <a:off x="4073777" y="5483022"/>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sp>
        <p:nvSpPr>
          <p:cNvPr id="25" name="TextBox 24"/>
          <p:cNvSpPr txBox="1"/>
          <p:nvPr/>
        </p:nvSpPr>
        <p:spPr>
          <a:xfrm>
            <a:off x="5082148" y="5483022"/>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sp>
        <p:nvSpPr>
          <p:cNvPr id="26" name="TextBox 25"/>
          <p:cNvSpPr txBox="1"/>
          <p:nvPr/>
        </p:nvSpPr>
        <p:spPr>
          <a:xfrm>
            <a:off x="6148948" y="5483022"/>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cxnSp>
        <p:nvCxnSpPr>
          <p:cNvPr id="27" name="Straight Arrow Connector 26"/>
          <p:cNvCxnSpPr/>
          <p:nvPr/>
        </p:nvCxnSpPr>
        <p:spPr>
          <a:xfrm>
            <a:off x="568577" y="5406822"/>
            <a:ext cx="6400800" cy="1588"/>
          </a:xfrm>
          <a:prstGeom prst="straightConnector1">
            <a:avLst/>
          </a:prstGeom>
          <a:ln w="76200">
            <a:solidFill>
              <a:srgbClr val="C00000"/>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7121777" y="5025822"/>
            <a:ext cx="381000"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dirty="0">
              <a:latin typeface="Neo Sans Intel" pitchFamily="34" charset="0"/>
            </a:endParaRPr>
          </a:p>
        </p:txBody>
      </p:sp>
      <p:sp>
        <p:nvSpPr>
          <p:cNvPr id="29" name="TextBox 28"/>
          <p:cNvSpPr txBox="1"/>
          <p:nvPr/>
        </p:nvSpPr>
        <p:spPr>
          <a:xfrm>
            <a:off x="7502777" y="5025822"/>
            <a:ext cx="1059906" cy="253916"/>
          </a:xfrm>
          <a:prstGeom prst="rect">
            <a:avLst/>
          </a:prstGeom>
          <a:noFill/>
        </p:spPr>
        <p:txBody>
          <a:bodyPr wrap="none" rtlCol="0">
            <a:spAutoFit/>
          </a:bodyPr>
          <a:lstStyle/>
          <a:p>
            <a:r>
              <a:rPr lang="en-US" sz="1050" b="0" dirty="0" smtClean="0">
                <a:solidFill>
                  <a:schemeClr val="tx1"/>
                </a:solidFill>
                <a:latin typeface="Neo Sans Intel" pitchFamily="34" charset="0"/>
              </a:rPr>
              <a:t>Thread running</a:t>
            </a:r>
            <a:endParaRPr lang="en-US" sz="1050" b="0" dirty="0">
              <a:solidFill>
                <a:schemeClr val="tx1"/>
              </a:solidFill>
              <a:latin typeface="Neo Sans Intel" pitchFamily="34" charset="0"/>
            </a:endParaRPr>
          </a:p>
        </p:txBody>
      </p:sp>
      <p:sp>
        <p:nvSpPr>
          <p:cNvPr id="30" name="Rectangle 29"/>
          <p:cNvSpPr/>
          <p:nvPr/>
        </p:nvSpPr>
        <p:spPr>
          <a:xfrm>
            <a:off x="7121777" y="5406822"/>
            <a:ext cx="381000" cy="228600"/>
          </a:xfrm>
          <a:prstGeom prst="rect">
            <a:avLst/>
          </a:prstGeom>
          <a:solidFill>
            <a:schemeClr val="tx2"/>
          </a:solidFill>
          <a:ln w="3175">
            <a:solidFill>
              <a:srgbClr val="00B05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400" dirty="0">
              <a:latin typeface="Neo Sans Intel" pitchFamily="34" charset="0"/>
            </a:endParaRPr>
          </a:p>
        </p:txBody>
      </p:sp>
      <p:sp>
        <p:nvSpPr>
          <p:cNvPr id="31" name="TextBox 30"/>
          <p:cNvSpPr txBox="1"/>
          <p:nvPr/>
        </p:nvSpPr>
        <p:spPr>
          <a:xfrm>
            <a:off x="7502777" y="5406822"/>
            <a:ext cx="1047082" cy="253916"/>
          </a:xfrm>
          <a:prstGeom prst="rect">
            <a:avLst/>
          </a:prstGeom>
          <a:noFill/>
        </p:spPr>
        <p:txBody>
          <a:bodyPr wrap="none" rtlCol="0">
            <a:spAutoFit/>
          </a:bodyPr>
          <a:lstStyle/>
          <a:p>
            <a:r>
              <a:rPr lang="en-US" sz="1050" b="0" dirty="0" smtClean="0">
                <a:solidFill>
                  <a:schemeClr val="tx1"/>
                </a:solidFill>
                <a:latin typeface="Neo Sans Intel" pitchFamily="34" charset="0"/>
              </a:rPr>
              <a:t>Thread waiting</a:t>
            </a:r>
            <a:endParaRPr lang="en-US" sz="1050" b="0" dirty="0">
              <a:solidFill>
                <a:schemeClr val="tx1"/>
              </a:solidFill>
              <a:latin typeface="Neo Sans Intel" pitchFamily="34" charset="0"/>
            </a:endParaRPr>
          </a:p>
        </p:txBody>
      </p:sp>
      <p:grpSp>
        <p:nvGrpSpPr>
          <p:cNvPr id="32" name="Group 31"/>
          <p:cNvGrpSpPr/>
          <p:nvPr/>
        </p:nvGrpSpPr>
        <p:grpSpPr>
          <a:xfrm>
            <a:off x="6186530" y="2678974"/>
            <a:ext cx="2895600" cy="3108848"/>
            <a:chOff x="6186530" y="1994218"/>
            <a:chExt cx="2895600" cy="2852670"/>
          </a:xfrm>
        </p:grpSpPr>
        <p:sp>
          <p:nvSpPr>
            <p:cNvPr id="33" name="Rounded Rectangle 32"/>
            <p:cNvSpPr/>
            <p:nvPr/>
          </p:nvSpPr>
          <p:spPr>
            <a:xfrm>
              <a:off x="6186530" y="1994218"/>
              <a:ext cx="2895600" cy="2852670"/>
            </a:xfrm>
            <a:prstGeom prst="roundRect">
              <a:avLst/>
            </a:prstGeom>
            <a:gradFill>
              <a:gsLst>
                <a:gs pos="0">
                  <a:schemeClr val="bg2">
                    <a:lumMod val="75000"/>
                  </a:schemeClr>
                </a:gs>
                <a:gs pos="92000">
                  <a:schemeClr val="bg2">
                    <a:lumMod val="20000"/>
                    <a:lumOff val="80000"/>
                  </a:schemeClr>
                </a:gs>
                <a:gs pos="100000">
                  <a:schemeClr val="bg2">
                    <a:lumMod val="20000"/>
                    <a:lumOff val="80000"/>
                  </a:schemeClr>
                </a:gs>
              </a:gsLst>
            </a:gra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6186530" y="3138443"/>
              <a:ext cx="1162430" cy="523220"/>
            </a:xfrm>
            <a:prstGeom prst="rect">
              <a:avLst/>
            </a:prstGeom>
            <a:noFill/>
          </p:spPr>
          <p:txBody>
            <a:bodyPr wrap="square" rtlCol="0">
              <a:spAutoFit/>
            </a:bodyPr>
            <a:lstStyle/>
            <a:p>
              <a:pPr algn="ctr"/>
              <a:r>
                <a:rPr lang="en-US" sz="1400" dirty="0">
                  <a:solidFill>
                    <a:schemeClr val="bg1"/>
                  </a:solidFill>
                  <a:effectLst>
                    <a:outerShdw blurRad="38100" dist="38100" dir="2700000" algn="tl">
                      <a:srgbClr val="000000">
                        <a:alpha val="43137"/>
                      </a:srgbClr>
                    </a:outerShdw>
                  </a:effectLst>
                  <a:latin typeface="Neo Sans Intel" pitchFamily="34" charset="0"/>
                </a:rPr>
                <a:t>Concurrency </a:t>
              </a:r>
              <a:r>
                <a:rPr lang="en-US" sz="1400" dirty="0" smtClean="0">
                  <a:solidFill>
                    <a:schemeClr val="bg1"/>
                  </a:solidFill>
                  <a:effectLst>
                    <a:outerShdw blurRad="38100" dist="38100" dir="2700000" algn="tl">
                      <a:srgbClr val="000000">
                        <a:alpha val="43137"/>
                      </a:srgbClr>
                    </a:outerShdw>
                  </a:effectLst>
                  <a:latin typeface="Neo Sans Intel" pitchFamily="34" charset="0"/>
                </a:rPr>
                <a:t>Summary</a:t>
              </a:r>
              <a:endParaRPr lang="en-US" sz="1400" dirty="0">
                <a:solidFill>
                  <a:schemeClr val="bg1"/>
                </a:solidFill>
                <a:effectLst>
                  <a:outerShdw blurRad="38100" dist="38100" dir="2700000" algn="tl">
                    <a:srgbClr val="000000">
                      <a:alpha val="43137"/>
                    </a:srgbClr>
                  </a:outerShdw>
                </a:effectLst>
                <a:latin typeface="Neo Sans Intel" pitchFamily="34" charset="0"/>
              </a:endParaRPr>
            </a:p>
          </p:txBody>
        </p:sp>
      </p:grpSp>
      <p:sp>
        <p:nvSpPr>
          <p:cNvPr id="35" name="Content Placeholder 2"/>
          <p:cNvSpPr txBox="1">
            <a:spLocks/>
          </p:cNvSpPr>
          <p:nvPr/>
        </p:nvSpPr>
        <p:spPr>
          <a:xfrm>
            <a:off x="447676" y="1882154"/>
            <a:ext cx="8237537" cy="1341120"/>
          </a:xfrm>
          <a:prstGeom prst="rect">
            <a:avLst/>
          </a:prstGeom>
        </p:spPr>
        <p:txBody>
          <a:bodyPr/>
          <a:lstStyle>
            <a:lvl1pPr marL="225425" indent="-225425" algn="l" rtl="0" eaLnBrk="0" fontAlgn="base" hangingPunct="0">
              <a:spcBef>
                <a:spcPct val="20000"/>
              </a:spcBef>
              <a:spcAft>
                <a:spcPct val="0"/>
              </a:spcAft>
              <a:buChar char="•"/>
              <a:defRPr sz="2400">
                <a:solidFill>
                  <a:schemeClr val="tx1"/>
                </a:solidFill>
                <a:latin typeface="+mn-lt"/>
                <a:ea typeface="MS PGothic" pitchFamily="34" charset="-128"/>
                <a:cs typeface="ＭＳ Ｐゴシック" charset="-128"/>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mn-lt"/>
                <a:ea typeface="MS PGothic" pitchFamily="34" charset="-128"/>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mn-lt"/>
                <a:ea typeface="MS PGothic" pitchFamily="34" charset="-128"/>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mn-lt"/>
                <a:ea typeface="MS PGothic" pitchFamily="34" charset="-128"/>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mn-lt"/>
                <a:ea typeface="MS PGothic" pitchFamily="34" charset="-128"/>
              </a:defRPr>
            </a:lvl5pPr>
            <a:lvl6pPr marL="2117725" indent="-234950" algn="l" rtl="0" eaLnBrk="1" fontAlgn="base" hangingPunct="1">
              <a:spcBef>
                <a:spcPct val="20000"/>
              </a:spcBef>
              <a:spcAft>
                <a:spcPct val="0"/>
              </a:spcAft>
              <a:buFont typeface="Verdana"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34" charset="0"/>
              <a:buChar char="–"/>
              <a:defRPr sz="1400">
                <a:solidFill>
                  <a:schemeClr val="tx1"/>
                </a:solidFill>
                <a:latin typeface="+mn-lt"/>
              </a:defRPr>
            </a:lvl9pPr>
          </a:lstStyle>
          <a:p>
            <a:pPr marL="0" indent="0">
              <a:spcBef>
                <a:spcPts val="1200"/>
              </a:spcBef>
              <a:buNone/>
            </a:pPr>
            <a:r>
              <a:rPr lang="en-US" sz="2000" dirty="0">
                <a:solidFill>
                  <a:srgbClr val="0071C5"/>
                </a:solidFill>
                <a:ea typeface="+mn-ea"/>
                <a:cs typeface="Intel Clear" panose="020B0604020203020204" pitchFamily="34" charset="0"/>
              </a:rPr>
              <a:t>Concurrency </a:t>
            </a:r>
            <a:r>
              <a:rPr lang="en-US" sz="2000" dirty="0" smtClean="0">
                <a:solidFill>
                  <a:srgbClr val="0071C5"/>
                </a:solidFill>
                <a:ea typeface="+mn-ea"/>
                <a:cs typeface="Intel Clear" panose="020B0604020203020204" pitchFamily="34" charset="0"/>
              </a:rPr>
              <a:t>- </a:t>
            </a:r>
          </a:p>
          <a:p>
            <a:pPr marL="0" lvl="1" indent="0">
              <a:spcBef>
                <a:spcPts val="1200"/>
              </a:spcBef>
              <a:buNone/>
            </a:pPr>
            <a:r>
              <a:rPr lang="en-US" dirty="0" smtClean="0">
                <a:solidFill>
                  <a:srgbClr val="0071C5"/>
                </a:solidFill>
                <a:ea typeface="+mn-ea"/>
                <a:cs typeface="Intel Clear" panose="020B0604020203020204" pitchFamily="34" charset="0"/>
              </a:rPr>
              <a:t>Is a measurement of the number of active threads</a:t>
            </a:r>
            <a:endParaRPr lang="en-US" dirty="0">
              <a:solidFill>
                <a:srgbClr val="0071C5"/>
              </a:solidFill>
              <a:ea typeface="+mn-ea"/>
              <a:cs typeface="Intel Clear" panose="020B0604020203020204" pitchFamily="34" charset="0"/>
            </a:endParaRPr>
          </a:p>
        </p:txBody>
      </p:sp>
      <p:cxnSp>
        <p:nvCxnSpPr>
          <p:cNvPr id="36" name="Straight Arrow Connector 35"/>
          <p:cNvCxnSpPr/>
          <p:nvPr/>
        </p:nvCxnSpPr>
        <p:spPr>
          <a:xfrm>
            <a:off x="7185433" y="4461540"/>
            <a:ext cx="1744297" cy="1588"/>
          </a:xfrm>
          <a:prstGeom prst="straightConnector1">
            <a:avLst/>
          </a:prstGeom>
          <a:ln w="28575">
            <a:solidFill>
              <a:schemeClr val="bg2">
                <a:lumMod val="50000"/>
              </a:schemeClr>
            </a:solidFill>
            <a:prstDash val="solid"/>
            <a:headEnd type="diamond" w="med" len="med"/>
            <a:tailEnd type="diamond" w="med" len="med"/>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7958818" y="4610963"/>
            <a:ext cx="290464" cy="307777"/>
          </a:xfrm>
          <a:prstGeom prst="rect">
            <a:avLst/>
          </a:prstGeom>
          <a:noFill/>
        </p:spPr>
        <p:txBody>
          <a:bodyPr wrap="none" rtlCol="0">
            <a:spAutoFit/>
          </a:bodyPr>
          <a:lstStyle/>
          <a:p>
            <a:r>
              <a:rPr lang="en-US" sz="1400" dirty="0" smtClean="0">
                <a:solidFill>
                  <a:schemeClr val="tx1"/>
                </a:solidFill>
                <a:latin typeface="Neo Sans Intel" pitchFamily="34" charset="0"/>
              </a:rPr>
              <a:t>2</a:t>
            </a:r>
            <a:endParaRPr lang="en-US" dirty="0">
              <a:solidFill>
                <a:schemeClr val="tx1"/>
              </a:solidFill>
              <a:latin typeface="Neo Sans Intel" pitchFamily="34" charset="0"/>
            </a:endParaRPr>
          </a:p>
        </p:txBody>
      </p:sp>
      <p:sp>
        <p:nvSpPr>
          <p:cNvPr id="38" name="TextBox 37"/>
          <p:cNvSpPr txBox="1"/>
          <p:nvPr/>
        </p:nvSpPr>
        <p:spPr>
          <a:xfrm>
            <a:off x="7621507" y="4613940"/>
            <a:ext cx="290464" cy="307777"/>
          </a:xfrm>
          <a:prstGeom prst="rect">
            <a:avLst/>
          </a:prstGeom>
          <a:noFill/>
        </p:spPr>
        <p:txBody>
          <a:bodyPr wrap="none" rtlCol="0">
            <a:spAutoFit/>
          </a:bodyPr>
          <a:lstStyle/>
          <a:p>
            <a:r>
              <a:rPr lang="en-US" sz="1400" dirty="0" smtClean="0">
                <a:solidFill>
                  <a:schemeClr val="tx1"/>
                </a:solidFill>
                <a:latin typeface="Neo Sans Intel" pitchFamily="34" charset="0"/>
              </a:rPr>
              <a:t>1</a:t>
            </a:r>
            <a:endParaRPr lang="en-US" dirty="0">
              <a:solidFill>
                <a:schemeClr val="tx1"/>
              </a:solidFill>
              <a:latin typeface="Neo Sans Intel" pitchFamily="34" charset="0"/>
            </a:endParaRPr>
          </a:p>
        </p:txBody>
      </p:sp>
      <p:sp>
        <p:nvSpPr>
          <p:cNvPr id="39" name="TextBox 38"/>
          <p:cNvSpPr txBox="1"/>
          <p:nvPr/>
        </p:nvSpPr>
        <p:spPr>
          <a:xfrm>
            <a:off x="8285874" y="4613940"/>
            <a:ext cx="290464" cy="307777"/>
          </a:xfrm>
          <a:prstGeom prst="rect">
            <a:avLst/>
          </a:prstGeom>
          <a:noFill/>
        </p:spPr>
        <p:txBody>
          <a:bodyPr wrap="none" rtlCol="0">
            <a:spAutoFit/>
          </a:bodyPr>
          <a:lstStyle/>
          <a:p>
            <a:r>
              <a:rPr lang="en-US" sz="1400" dirty="0" smtClean="0">
                <a:solidFill>
                  <a:schemeClr val="tx1"/>
                </a:solidFill>
                <a:latin typeface="Neo Sans Intel" pitchFamily="34" charset="0"/>
              </a:rPr>
              <a:t>3</a:t>
            </a:r>
            <a:endParaRPr lang="en-US" dirty="0">
              <a:solidFill>
                <a:schemeClr val="tx1"/>
              </a:solidFill>
              <a:latin typeface="Neo Sans Intel" pitchFamily="34" charset="0"/>
            </a:endParaRPr>
          </a:p>
        </p:txBody>
      </p:sp>
      <p:sp>
        <p:nvSpPr>
          <p:cNvPr id="40" name="TextBox 39"/>
          <p:cNvSpPr txBox="1"/>
          <p:nvPr/>
        </p:nvSpPr>
        <p:spPr>
          <a:xfrm>
            <a:off x="7359217" y="4613940"/>
            <a:ext cx="290464" cy="307777"/>
          </a:xfrm>
          <a:prstGeom prst="rect">
            <a:avLst/>
          </a:prstGeom>
          <a:noFill/>
        </p:spPr>
        <p:txBody>
          <a:bodyPr wrap="none" rtlCol="0">
            <a:spAutoFit/>
          </a:bodyPr>
          <a:lstStyle/>
          <a:p>
            <a:r>
              <a:rPr lang="en-US" sz="1400" dirty="0" smtClean="0">
                <a:solidFill>
                  <a:schemeClr val="tx1"/>
                </a:solidFill>
                <a:latin typeface="Neo Sans Intel" pitchFamily="34" charset="0"/>
              </a:rPr>
              <a:t>0</a:t>
            </a:r>
            <a:endParaRPr lang="en-US" dirty="0">
              <a:solidFill>
                <a:schemeClr val="tx1"/>
              </a:solidFill>
              <a:latin typeface="Neo Sans Intel" pitchFamily="34" charset="0"/>
            </a:endParaRPr>
          </a:p>
        </p:txBody>
      </p:sp>
      <p:sp>
        <p:nvSpPr>
          <p:cNvPr id="41" name="TextBox 40"/>
          <p:cNvSpPr txBox="1"/>
          <p:nvPr/>
        </p:nvSpPr>
        <p:spPr>
          <a:xfrm>
            <a:off x="8548165" y="4613940"/>
            <a:ext cx="290464" cy="307777"/>
          </a:xfrm>
          <a:prstGeom prst="rect">
            <a:avLst/>
          </a:prstGeom>
          <a:noFill/>
        </p:spPr>
        <p:txBody>
          <a:bodyPr wrap="none" rtlCol="0">
            <a:spAutoFit/>
          </a:bodyPr>
          <a:lstStyle/>
          <a:p>
            <a:r>
              <a:rPr lang="en-US" sz="1400" dirty="0" smtClean="0">
                <a:solidFill>
                  <a:schemeClr val="tx1"/>
                </a:solidFill>
                <a:latin typeface="Neo Sans Intel" pitchFamily="34" charset="0"/>
              </a:rPr>
              <a:t>4</a:t>
            </a:r>
            <a:endParaRPr lang="en-US" dirty="0">
              <a:solidFill>
                <a:schemeClr val="tx1"/>
              </a:solidFill>
              <a:latin typeface="Neo Sans Intel" pitchFamily="34" charset="0"/>
            </a:endParaRPr>
          </a:p>
        </p:txBody>
      </p:sp>
      <p:cxnSp>
        <p:nvCxnSpPr>
          <p:cNvPr id="42" name="Straight Connector 41"/>
          <p:cNvCxnSpPr/>
          <p:nvPr/>
        </p:nvCxnSpPr>
        <p:spPr>
          <a:xfrm flipV="1">
            <a:off x="7405730" y="3372202"/>
            <a:ext cx="0" cy="1089338"/>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rot="10800000">
            <a:off x="7405730" y="4232939"/>
            <a:ext cx="1524000" cy="0"/>
          </a:xfrm>
          <a:prstGeom prst="line">
            <a:avLst/>
          </a:prstGeom>
          <a:ln>
            <a:solidFill>
              <a:schemeClr val="bg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rot="10800000">
            <a:off x="7405730" y="4004339"/>
            <a:ext cx="1524000" cy="0"/>
          </a:xfrm>
          <a:prstGeom prst="line">
            <a:avLst/>
          </a:prstGeom>
          <a:ln>
            <a:solidFill>
              <a:schemeClr val="bg2">
                <a:lumMod val="50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10800000">
            <a:off x="7405730" y="3775739"/>
            <a:ext cx="1524000" cy="0"/>
          </a:xfrm>
          <a:prstGeom prst="line">
            <a:avLst/>
          </a:prstGeom>
          <a:ln>
            <a:solidFill>
              <a:schemeClr val="bg2">
                <a:lumMod val="50000"/>
              </a:schemeClr>
            </a:solidFill>
            <a:prstDash val="sysDot"/>
          </a:ln>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7672967" y="3775740"/>
            <a:ext cx="228600" cy="685800"/>
          </a:xfrm>
          <a:prstGeom prst="rect">
            <a:avLst/>
          </a:prstGeom>
          <a:gradFill>
            <a:gsLst>
              <a:gs pos="0">
                <a:schemeClr val="tx2">
                  <a:lumMod val="20000"/>
                  <a:lumOff val="80000"/>
                </a:schemeClr>
              </a:gs>
              <a:gs pos="35000">
                <a:schemeClr val="bg2">
                  <a:lumMod val="20000"/>
                  <a:lumOff val="80000"/>
                </a:schemeClr>
              </a:gs>
              <a:gs pos="100000">
                <a:schemeClr val="bg2">
                  <a:lumMod val="40000"/>
                  <a:lumOff val="60000"/>
                </a:schemeClr>
              </a:gs>
            </a:gsLst>
          </a:gradFill>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7" name="Rectangle 46"/>
          <p:cNvSpPr/>
          <p:nvPr/>
        </p:nvSpPr>
        <p:spPr>
          <a:xfrm>
            <a:off x="8003525" y="4004340"/>
            <a:ext cx="228600" cy="457200"/>
          </a:xfrm>
          <a:prstGeom prst="rect">
            <a:avLst/>
          </a:prstGeom>
          <a:gradFill>
            <a:gsLst>
              <a:gs pos="0">
                <a:schemeClr val="tx2">
                  <a:lumMod val="20000"/>
                  <a:lumOff val="80000"/>
                </a:schemeClr>
              </a:gs>
              <a:gs pos="35000">
                <a:schemeClr val="bg2">
                  <a:lumMod val="20000"/>
                  <a:lumOff val="80000"/>
                </a:schemeClr>
              </a:gs>
              <a:gs pos="100000">
                <a:schemeClr val="bg2">
                  <a:lumMod val="40000"/>
                  <a:lumOff val="60000"/>
                </a:schemeClr>
              </a:gs>
            </a:gsLst>
          </a:gradFill>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8" name="Rectangle 47"/>
          <p:cNvSpPr/>
          <p:nvPr/>
        </p:nvSpPr>
        <p:spPr>
          <a:xfrm>
            <a:off x="8334083" y="4232940"/>
            <a:ext cx="228600" cy="228600"/>
          </a:xfrm>
          <a:prstGeom prst="rect">
            <a:avLst/>
          </a:prstGeom>
          <a:gradFill>
            <a:gsLst>
              <a:gs pos="0">
                <a:schemeClr val="tx2">
                  <a:lumMod val="20000"/>
                  <a:lumOff val="80000"/>
                </a:schemeClr>
              </a:gs>
              <a:gs pos="35000">
                <a:schemeClr val="bg2">
                  <a:lumMod val="20000"/>
                  <a:lumOff val="80000"/>
                </a:schemeClr>
              </a:gs>
              <a:gs pos="100000">
                <a:schemeClr val="bg2">
                  <a:lumMod val="40000"/>
                  <a:lumOff val="60000"/>
                </a:schemeClr>
              </a:gs>
            </a:gsLst>
          </a:gradFill>
          <a:ln>
            <a:solidFill>
              <a:schemeClr val="bg2">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9288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48</a:t>
            </a:fld>
            <a:endParaRPr lang="en-US" dirty="0"/>
          </a:p>
        </p:txBody>
      </p:sp>
      <p:sp>
        <p:nvSpPr>
          <p:cNvPr id="4" name="Title 3"/>
          <p:cNvSpPr>
            <a:spLocks noGrp="1"/>
          </p:cNvSpPr>
          <p:nvPr>
            <p:ph type="title"/>
          </p:nvPr>
        </p:nvSpPr>
        <p:spPr/>
        <p:txBody>
          <a:bodyPr/>
          <a:lstStyle/>
          <a:p>
            <a:r>
              <a:rPr lang="en-US" dirty="0"/>
              <a:t>Parallelism/Concurrency Analysis</a:t>
            </a:r>
          </a:p>
        </p:txBody>
      </p:sp>
      <p:sp>
        <p:nvSpPr>
          <p:cNvPr id="5" name="Content Placeholder 1"/>
          <p:cNvSpPr>
            <a:spLocks noGrp="1"/>
          </p:cNvSpPr>
          <p:nvPr>
            <p:ph sz="half" idx="1"/>
          </p:nvPr>
        </p:nvSpPr>
        <p:spPr>
          <a:xfrm>
            <a:off x="465887" y="1270234"/>
            <a:ext cx="7926387" cy="2151061"/>
          </a:xfrm>
        </p:spPr>
        <p:txBody>
          <a:bodyPr/>
          <a:lstStyle/>
          <a:p>
            <a:r>
              <a:rPr lang="en-GB" sz="1800" dirty="0" smtClean="0"/>
              <a:t>For Parallelism / Concurrency analysis, </a:t>
            </a:r>
          </a:p>
          <a:p>
            <a:pPr lvl="1">
              <a:spcBef>
                <a:spcPts val="600"/>
              </a:spcBef>
            </a:pPr>
            <a:r>
              <a:rPr lang="en-GB" sz="1400" dirty="0" smtClean="0"/>
              <a:t>Stack sampling is done just like in Hotspots analysis</a:t>
            </a:r>
          </a:p>
          <a:p>
            <a:pPr lvl="1">
              <a:spcBef>
                <a:spcPts val="600"/>
              </a:spcBef>
            </a:pPr>
            <a:r>
              <a:rPr lang="en-GB" sz="1400" dirty="0" smtClean="0"/>
              <a:t>Wait functions are instrumented </a:t>
            </a:r>
            <a:r>
              <a:rPr lang="en-GB" sz="1200" dirty="0" smtClean="0"/>
              <a:t>(e.g. </a:t>
            </a:r>
            <a:r>
              <a:rPr lang="en-GB" sz="1200" dirty="0" err="1" smtClean="0"/>
              <a:t>WaitForSingleObject</a:t>
            </a:r>
            <a:r>
              <a:rPr lang="en-GB" sz="1200" dirty="0" smtClean="0"/>
              <a:t>, </a:t>
            </a:r>
            <a:r>
              <a:rPr lang="en-GB" sz="1200" dirty="0" err="1" smtClean="0"/>
              <a:t>EnterCriticalSection</a:t>
            </a:r>
            <a:r>
              <a:rPr lang="en-GB" sz="1200" dirty="0" smtClean="0"/>
              <a:t>) </a:t>
            </a:r>
          </a:p>
          <a:p>
            <a:pPr lvl="1">
              <a:spcBef>
                <a:spcPts val="600"/>
              </a:spcBef>
            </a:pPr>
            <a:r>
              <a:rPr lang="en-GB" sz="1400" dirty="0" smtClean="0"/>
              <a:t>Signal functions are instrumented </a:t>
            </a:r>
            <a:r>
              <a:rPr lang="en-GB" sz="1200" dirty="0" smtClean="0"/>
              <a:t>(e.g. </a:t>
            </a:r>
            <a:r>
              <a:rPr lang="en-GB" sz="1200" dirty="0" err="1" smtClean="0"/>
              <a:t>SetEvent</a:t>
            </a:r>
            <a:r>
              <a:rPr lang="en-GB" sz="1200" dirty="0" smtClean="0"/>
              <a:t>, </a:t>
            </a:r>
            <a:r>
              <a:rPr lang="en-GB" sz="1200" dirty="0" err="1" smtClean="0"/>
              <a:t>LeaveCriticalSection</a:t>
            </a:r>
            <a:r>
              <a:rPr lang="en-GB" sz="1200" dirty="0" smtClean="0"/>
              <a:t>) </a:t>
            </a:r>
          </a:p>
          <a:p>
            <a:pPr lvl="1">
              <a:spcBef>
                <a:spcPts val="600"/>
              </a:spcBef>
            </a:pPr>
            <a:r>
              <a:rPr lang="en-GB" sz="1400" dirty="0" smtClean="0"/>
              <a:t>I/O functions are instrumented </a:t>
            </a:r>
            <a:r>
              <a:rPr lang="en-GB" sz="1200" dirty="0" smtClean="0"/>
              <a:t>(e.g. </a:t>
            </a:r>
            <a:r>
              <a:rPr lang="en-GB" sz="1200" dirty="0" err="1" smtClean="0"/>
              <a:t>ReadFile</a:t>
            </a:r>
            <a:r>
              <a:rPr lang="en-GB" sz="1200" dirty="0" smtClean="0"/>
              <a:t>, socket) </a:t>
            </a:r>
          </a:p>
        </p:txBody>
      </p:sp>
      <p:pic>
        <p:nvPicPr>
          <p:cNvPr id="7" name="Picture 6"/>
          <p:cNvPicPr>
            <a:picLocks noChangeAspect="1"/>
          </p:cNvPicPr>
          <p:nvPr/>
        </p:nvPicPr>
        <p:blipFill>
          <a:blip r:embed="rId2"/>
          <a:stretch>
            <a:fillRect/>
          </a:stretch>
        </p:blipFill>
        <p:spPr>
          <a:xfrm>
            <a:off x="210502" y="3033196"/>
            <a:ext cx="8707075" cy="3169483"/>
          </a:xfrm>
          <a:prstGeom prst="rect">
            <a:avLst/>
          </a:prstGeom>
        </p:spPr>
      </p:pic>
      <p:sp>
        <p:nvSpPr>
          <p:cNvPr id="8" name="Oval Callout 7"/>
          <p:cNvSpPr/>
          <p:nvPr/>
        </p:nvSpPr>
        <p:spPr bwMode="auto">
          <a:xfrm>
            <a:off x="94399" y="4869214"/>
            <a:ext cx="1656271" cy="735747"/>
          </a:xfrm>
          <a:prstGeom prst="wedgeEllipseCallout">
            <a:avLst>
              <a:gd name="adj1" fmla="val 28707"/>
              <a:gd name="adj2" fmla="val -92323"/>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rPr>
              <a:t>Concurrency Analysis</a:t>
            </a:r>
          </a:p>
        </p:txBody>
      </p:sp>
      <p:sp>
        <p:nvSpPr>
          <p:cNvPr id="9" name="Oval Callout 8"/>
          <p:cNvSpPr/>
          <p:nvPr/>
        </p:nvSpPr>
        <p:spPr bwMode="auto">
          <a:xfrm>
            <a:off x="7634352" y="2779685"/>
            <a:ext cx="1371600" cy="735747"/>
          </a:xfrm>
          <a:prstGeom prst="wedgeEllipseCallout">
            <a:avLst>
              <a:gd name="adj1" fmla="val -39776"/>
              <a:gd name="adj2" fmla="val 63950"/>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rPr>
              <a:t>Start the Analysis</a:t>
            </a:r>
          </a:p>
        </p:txBody>
      </p:sp>
    </p:spTree>
    <p:extLst>
      <p:ext uri="{BB962C8B-B14F-4D97-AF65-F5344CB8AC3E}">
        <p14:creationId xmlns:p14="http://schemas.microsoft.com/office/powerpoint/2010/main" val="21849754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49</a:t>
            </a:fld>
            <a:endParaRPr lang="en-US" dirty="0"/>
          </a:p>
        </p:txBody>
      </p:sp>
      <p:sp>
        <p:nvSpPr>
          <p:cNvPr id="4" name="Title 3"/>
          <p:cNvSpPr>
            <a:spLocks noGrp="1"/>
          </p:cNvSpPr>
          <p:nvPr>
            <p:ph type="title"/>
          </p:nvPr>
        </p:nvSpPr>
        <p:spPr/>
        <p:txBody>
          <a:bodyPr/>
          <a:lstStyle/>
          <a:p>
            <a:r>
              <a:rPr lang="en-US" dirty="0"/>
              <a:t>Concurrency Analysis</a:t>
            </a:r>
            <a:br>
              <a:rPr lang="en-US" dirty="0"/>
            </a:br>
            <a:r>
              <a:rPr lang="en-US" sz="2400" dirty="0" smtClean="0"/>
              <a:t>Summary view. CPU Usage </a:t>
            </a:r>
            <a:r>
              <a:rPr lang="en-US" sz="2400" dirty="0"/>
              <a:t>Histogram </a:t>
            </a:r>
          </a:p>
        </p:txBody>
      </p:sp>
      <p:pic>
        <p:nvPicPr>
          <p:cNvPr id="5" name="Picture 4"/>
          <p:cNvPicPr>
            <a:picLocks noChangeAspect="1"/>
          </p:cNvPicPr>
          <p:nvPr/>
        </p:nvPicPr>
        <p:blipFill>
          <a:blip r:embed="rId2"/>
          <a:stretch>
            <a:fillRect/>
          </a:stretch>
        </p:blipFill>
        <p:spPr>
          <a:xfrm>
            <a:off x="790030" y="2160950"/>
            <a:ext cx="7372350" cy="3476625"/>
          </a:xfrm>
          <a:prstGeom prst="rect">
            <a:avLst/>
          </a:prstGeom>
        </p:spPr>
      </p:pic>
      <p:grpSp>
        <p:nvGrpSpPr>
          <p:cNvPr id="7" name="Group 6"/>
          <p:cNvGrpSpPr/>
          <p:nvPr/>
        </p:nvGrpSpPr>
        <p:grpSpPr>
          <a:xfrm>
            <a:off x="1842189" y="3479884"/>
            <a:ext cx="6096964" cy="1936847"/>
            <a:chOff x="1731148" y="2076798"/>
            <a:chExt cx="6096964" cy="1936847"/>
          </a:xfrm>
        </p:grpSpPr>
        <p:sp>
          <p:nvSpPr>
            <p:cNvPr id="8" name="Rounded Rectangle 7"/>
            <p:cNvSpPr/>
            <p:nvPr/>
          </p:nvSpPr>
          <p:spPr>
            <a:xfrm>
              <a:off x="1731148" y="2076798"/>
              <a:ext cx="1397400" cy="1936847"/>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Line Callout 2 (Border and Accent Bar) 8"/>
            <p:cNvSpPr/>
            <p:nvPr/>
          </p:nvSpPr>
          <p:spPr>
            <a:xfrm>
              <a:off x="4791886" y="2658095"/>
              <a:ext cx="3036226" cy="533400"/>
            </a:xfrm>
            <a:prstGeom prst="accentBorderCallout2">
              <a:avLst>
                <a:gd name="adj1" fmla="val 20281"/>
                <a:gd name="adj2" fmla="val -3015"/>
                <a:gd name="adj3" fmla="val 18750"/>
                <a:gd name="adj4" fmla="val -16667"/>
                <a:gd name="adj5" fmla="val -54719"/>
                <a:gd name="adj6" fmla="val -54843"/>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Calibri" pitchFamily="34" charset="0"/>
                  <a:cs typeface="Calibri" pitchFamily="34" charset="0"/>
                </a:rPr>
                <a:t>There might be threads in </a:t>
              </a:r>
              <a:r>
                <a:rPr lang="en-US" sz="1400" b="0" dirty="0">
                  <a:latin typeface="Calibri" pitchFamily="34" charset="0"/>
                  <a:cs typeface="Calibri" pitchFamily="34" charset="0"/>
                </a:rPr>
                <a:t>active state, but not using CPU</a:t>
              </a:r>
            </a:p>
          </p:txBody>
        </p:sp>
      </p:grpSp>
    </p:spTree>
    <p:extLst>
      <p:ext uri="{BB962C8B-B14F-4D97-AF65-F5344CB8AC3E}">
        <p14:creationId xmlns:p14="http://schemas.microsoft.com/office/powerpoint/2010/main" val="2409061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r"/>
            <a:r>
              <a:rPr lang="en-US" dirty="0"/>
              <a:t>A set of instruments to identify performance problems</a:t>
            </a:r>
          </a:p>
        </p:txBody>
      </p:sp>
      <p:sp>
        <p:nvSpPr>
          <p:cNvPr id="2" name="Content Placeholder 1"/>
          <p:cNvSpPr>
            <a:spLocks noGrp="1"/>
          </p:cNvSpPr>
          <p:nvPr>
            <p:ph type="body" idx="1"/>
          </p:nvPr>
        </p:nvSpPr>
        <p:spPr/>
        <p:txBody>
          <a:bodyPr/>
          <a:lstStyle/>
          <a:p>
            <a:pPr algn="r"/>
            <a:r>
              <a:rPr lang="en-US" b="0" dirty="0"/>
              <a:t>Quick Overview</a:t>
            </a:r>
          </a:p>
        </p:txBody>
      </p:sp>
      <p:sp>
        <p:nvSpPr>
          <p:cNvPr id="3" name="Slide Number Placeholder 2"/>
          <p:cNvSpPr>
            <a:spLocks noGrp="1"/>
          </p:cNvSpPr>
          <p:nvPr>
            <p:ph type="sldNum" sz="quarter" idx="12"/>
          </p:nvPr>
        </p:nvSpPr>
        <p:spPr/>
        <p:txBody>
          <a:bodyPr/>
          <a:lstStyle/>
          <a:p>
            <a:fld id="{EE2556C5-CE8C-6547-B838-EA80C61A4AF7}" type="slidenum">
              <a:rPr lang="en-US" smtClean="0"/>
              <a:pPr/>
              <a:t>5</a:t>
            </a:fld>
            <a:endParaRPr lang="en-US" dirty="0"/>
          </a:p>
        </p:txBody>
      </p:sp>
    </p:spTree>
    <p:extLst>
      <p:ext uri="{BB962C8B-B14F-4D97-AF65-F5344CB8AC3E}">
        <p14:creationId xmlns:p14="http://schemas.microsoft.com/office/powerpoint/2010/main" val="22326785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50</a:t>
            </a:fld>
            <a:endParaRPr lang="en-US" dirty="0"/>
          </a:p>
        </p:txBody>
      </p:sp>
      <p:sp>
        <p:nvSpPr>
          <p:cNvPr id="4" name="Title 3"/>
          <p:cNvSpPr>
            <a:spLocks noGrp="1"/>
          </p:cNvSpPr>
          <p:nvPr>
            <p:ph type="title"/>
          </p:nvPr>
        </p:nvSpPr>
        <p:spPr/>
        <p:txBody>
          <a:bodyPr/>
          <a:lstStyle/>
          <a:p>
            <a:r>
              <a:rPr lang="en-US" dirty="0"/>
              <a:t>Concurrency Analysis</a:t>
            </a:r>
            <a:br>
              <a:rPr lang="en-US" dirty="0"/>
            </a:br>
            <a:r>
              <a:rPr lang="en-US" sz="2400" dirty="0" smtClean="0"/>
              <a:t>Bottom-Up </a:t>
            </a:r>
            <a:r>
              <a:rPr lang="en-US" sz="2400" dirty="0"/>
              <a:t>view. CPU </a:t>
            </a:r>
            <a:r>
              <a:rPr lang="en-US" sz="2400" dirty="0" smtClean="0"/>
              <a:t>Usage</a:t>
            </a:r>
            <a:endParaRPr lang="en-US" sz="2400" dirty="0"/>
          </a:p>
        </p:txBody>
      </p:sp>
      <p:pic>
        <p:nvPicPr>
          <p:cNvPr id="5" name="Picture 4"/>
          <p:cNvPicPr>
            <a:picLocks noChangeAspect="1"/>
          </p:cNvPicPr>
          <p:nvPr/>
        </p:nvPicPr>
        <p:blipFill>
          <a:blip r:embed="rId3"/>
          <a:stretch>
            <a:fillRect/>
          </a:stretch>
        </p:blipFill>
        <p:spPr>
          <a:xfrm>
            <a:off x="455613" y="1617490"/>
            <a:ext cx="7886700" cy="4838700"/>
          </a:xfrm>
          <a:prstGeom prst="rect">
            <a:avLst/>
          </a:prstGeom>
        </p:spPr>
      </p:pic>
      <p:sp>
        <p:nvSpPr>
          <p:cNvPr id="6" name="Oval Callout 5"/>
          <p:cNvSpPr/>
          <p:nvPr/>
        </p:nvSpPr>
        <p:spPr bwMode="auto">
          <a:xfrm>
            <a:off x="2416402" y="3581532"/>
            <a:ext cx="1621523" cy="649188"/>
          </a:xfrm>
          <a:prstGeom prst="wedgeEllipseCallout">
            <a:avLst>
              <a:gd name="adj1" fmla="val -22604"/>
              <a:gd name="adj2" fmla="val -124332"/>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smtClean="0">
                <a:solidFill>
                  <a:schemeClr val="tx1"/>
                </a:solidFill>
                <a:latin typeface="+mn-lt"/>
                <a:cs typeface="+mn-cs"/>
              </a:rPr>
              <a:t>CPU Usage</a:t>
            </a:r>
            <a:endParaRPr lang="en-US" sz="1200" b="0" dirty="0">
              <a:solidFill>
                <a:schemeClr val="tx1"/>
              </a:solidFill>
              <a:latin typeface="+mn-lt"/>
              <a:cs typeface="+mn-cs"/>
            </a:endParaRPr>
          </a:p>
        </p:txBody>
      </p:sp>
      <p:sp>
        <p:nvSpPr>
          <p:cNvPr id="7" name="Oval Callout 6"/>
          <p:cNvSpPr/>
          <p:nvPr/>
        </p:nvSpPr>
        <p:spPr bwMode="auto">
          <a:xfrm>
            <a:off x="4217510" y="3593548"/>
            <a:ext cx="1365607" cy="389513"/>
          </a:xfrm>
          <a:prstGeom prst="wedgeEllipseCallout">
            <a:avLst>
              <a:gd name="adj1" fmla="val -21561"/>
              <a:gd name="adj2" fmla="val -123703"/>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latin typeface="+mn-lt"/>
                <a:cs typeface="+mn-cs"/>
              </a:rPr>
              <a:t>Overhead</a:t>
            </a:r>
          </a:p>
        </p:txBody>
      </p:sp>
      <p:sp>
        <p:nvSpPr>
          <p:cNvPr id="8" name="Oval Callout 7"/>
          <p:cNvSpPr/>
          <p:nvPr/>
        </p:nvSpPr>
        <p:spPr bwMode="auto">
          <a:xfrm>
            <a:off x="5841819" y="3522412"/>
            <a:ext cx="945787" cy="389513"/>
          </a:xfrm>
          <a:prstGeom prst="wedgeEllipseCallout">
            <a:avLst>
              <a:gd name="adj1" fmla="val -22473"/>
              <a:gd name="adj2" fmla="val -110926"/>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latin typeface="+mn-lt"/>
                <a:cs typeface="+mn-cs"/>
              </a:rPr>
              <a:t>Wait</a:t>
            </a:r>
          </a:p>
        </p:txBody>
      </p:sp>
      <p:sp>
        <p:nvSpPr>
          <p:cNvPr id="9" name="Oval Callout 8"/>
          <p:cNvSpPr/>
          <p:nvPr/>
        </p:nvSpPr>
        <p:spPr bwMode="auto">
          <a:xfrm>
            <a:off x="4037925" y="5593031"/>
            <a:ext cx="1713538" cy="649188"/>
          </a:xfrm>
          <a:prstGeom prst="wedgeEllipseCallout">
            <a:avLst>
              <a:gd name="adj1" fmla="val -27278"/>
              <a:gd name="adj2" fmla="val -98251"/>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latin typeface="+mn-lt"/>
                <a:cs typeface="+mn-cs"/>
              </a:rPr>
              <a:t>Thread Transitions</a:t>
            </a:r>
          </a:p>
        </p:txBody>
      </p:sp>
      <p:sp>
        <p:nvSpPr>
          <p:cNvPr id="10" name="Oval Callout 9"/>
          <p:cNvSpPr/>
          <p:nvPr/>
        </p:nvSpPr>
        <p:spPr bwMode="auto">
          <a:xfrm>
            <a:off x="828496" y="5853956"/>
            <a:ext cx="1484938" cy="649188"/>
          </a:xfrm>
          <a:prstGeom prst="wedgeEllipseCallout">
            <a:avLst>
              <a:gd name="adj1" fmla="val 44179"/>
              <a:gd name="adj2" fmla="val -170968"/>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latin typeface="+mn-lt"/>
                <a:cs typeface="+mn-cs"/>
              </a:rPr>
              <a:t>Thread is running</a:t>
            </a:r>
          </a:p>
        </p:txBody>
      </p:sp>
      <p:sp>
        <p:nvSpPr>
          <p:cNvPr id="11" name="Oval Callout 10"/>
          <p:cNvSpPr/>
          <p:nvPr/>
        </p:nvSpPr>
        <p:spPr bwMode="auto">
          <a:xfrm>
            <a:off x="2553789" y="5607076"/>
            <a:ext cx="1447800" cy="649188"/>
          </a:xfrm>
          <a:prstGeom prst="wedgeEllipseCallout">
            <a:avLst>
              <a:gd name="adj1" fmla="val -59266"/>
              <a:gd name="adj2" fmla="val -139890"/>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latin typeface="+mn-lt"/>
                <a:cs typeface="+mn-cs"/>
              </a:rPr>
              <a:t>Thread is waiting</a:t>
            </a:r>
          </a:p>
        </p:txBody>
      </p:sp>
      <p:sp>
        <p:nvSpPr>
          <p:cNvPr id="12" name="Rounded Rectangle 11"/>
          <p:cNvSpPr/>
          <p:nvPr/>
        </p:nvSpPr>
        <p:spPr bwMode="auto">
          <a:xfrm>
            <a:off x="7044266" y="4794830"/>
            <a:ext cx="690921" cy="198000"/>
          </a:xfrm>
          <a:prstGeom prst="roundRect">
            <a:avLst>
              <a:gd name="adj" fmla="val 17031"/>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eaLnBrk="0" hangingPunct="0">
              <a:lnSpc>
                <a:spcPct val="80000"/>
              </a:lnSpc>
              <a:spcBef>
                <a:spcPct val="50000"/>
              </a:spcBef>
            </a:pPr>
            <a:endParaRPr lang="en-US" sz="2000" b="0" dirty="0">
              <a:solidFill>
                <a:schemeClr val="tx1"/>
              </a:solidFill>
            </a:endParaRPr>
          </a:p>
          <a:p>
            <a:pPr algn="ctr" eaLnBrk="0" hangingPunct="0">
              <a:lnSpc>
                <a:spcPct val="80000"/>
              </a:lnSpc>
              <a:spcBef>
                <a:spcPct val="50000"/>
              </a:spcBef>
            </a:pPr>
            <a:endParaRPr lang="en-US" sz="2000" b="0" dirty="0">
              <a:solidFill>
                <a:schemeClr val="tx1"/>
              </a:solidFill>
            </a:endParaRPr>
          </a:p>
          <a:p>
            <a:pPr algn="ctr" eaLnBrk="0" hangingPunct="0">
              <a:lnSpc>
                <a:spcPct val="80000"/>
              </a:lnSpc>
              <a:spcBef>
                <a:spcPct val="50000"/>
              </a:spcBef>
            </a:pPr>
            <a:endParaRPr lang="en-US" sz="2000" b="0" dirty="0">
              <a:solidFill>
                <a:schemeClr val="tx1"/>
              </a:solidFill>
            </a:endParaRPr>
          </a:p>
          <a:p>
            <a:pPr algn="ctr" eaLnBrk="0" hangingPunct="0">
              <a:lnSpc>
                <a:spcPct val="80000"/>
              </a:lnSpc>
              <a:spcBef>
                <a:spcPct val="50000"/>
              </a:spcBef>
            </a:pPr>
            <a:endParaRPr lang="en-US" sz="2000" b="0" dirty="0">
              <a:solidFill>
                <a:schemeClr val="tx1"/>
              </a:solidFill>
            </a:endParaRPr>
          </a:p>
        </p:txBody>
      </p:sp>
      <p:sp>
        <p:nvSpPr>
          <p:cNvPr id="13" name="Rounded Rectangle 12"/>
          <p:cNvSpPr/>
          <p:nvPr/>
        </p:nvSpPr>
        <p:spPr bwMode="auto">
          <a:xfrm>
            <a:off x="7038824" y="4997188"/>
            <a:ext cx="612000" cy="198000"/>
          </a:xfrm>
          <a:prstGeom prst="roundRect">
            <a:avLst>
              <a:gd name="adj" fmla="val 17031"/>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eaLnBrk="0" hangingPunct="0">
              <a:lnSpc>
                <a:spcPct val="80000"/>
              </a:lnSpc>
              <a:spcBef>
                <a:spcPct val="50000"/>
              </a:spcBef>
            </a:pPr>
            <a:endParaRPr lang="en-US" sz="2000" b="0" dirty="0">
              <a:solidFill>
                <a:schemeClr val="tx1"/>
              </a:solidFill>
            </a:endParaRPr>
          </a:p>
          <a:p>
            <a:pPr algn="ctr" eaLnBrk="0" hangingPunct="0">
              <a:lnSpc>
                <a:spcPct val="80000"/>
              </a:lnSpc>
              <a:spcBef>
                <a:spcPct val="50000"/>
              </a:spcBef>
            </a:pPr>
            <a:endParaRPr lang="en-US" sz="2000" b="0" dirty="0">
              <a:solidFill>
                <a:schemeClr val="tx1"/>
              </a:solidFill>
            </a:endParaRPr>
          </a:p>
          <a:p>
            <a:pPr algn="ctr" eaLnBrk="0" hangingPunct="0">
              <a:lnSpc>
                <a:spcPct val="80000"/>
              </a:lnSpc>
              <a:spcBef>
                <a:spcPct val="50000"/>
              </a:spcBef>
            </a:pPr>
            <a:endParaRPr lang="en-US" sz="2000" b="0" dirty="0">
              <a:solidFill>
                <a:schemeClr val="tx1"/>
              </a:solidFill>
            </a:endParaRPr>
          </a:p>
          <a:p>
            <a:pPr algn="ctr" eaLnBrk="0" hangingPunct="0">
              <a:lnSpc>
                <a:spcPct val="80000"/>
              </a:lnSpc>
              <a:spcBef>
                <a:spcPct val="50000"/>
              </a:spcBef>
            </a:pPr>
            <a:endParaRPr lang="en-US" sz="2000" b="0" dirty="0">
              <a:solidFill>
                <a:schemeClr val="tx1"/>
              </a:solidFill>
            </a:endParaRPr>
          </a:p>
        </p:txBody>
      </p:sp>
      <p:sp>
        <p:nvSpPr>
          <p:cNvPr id="14" name="Rounded Rectangle 13"/>
          <p:cNvSpPr/>
          <p:nvPr/>
        </p:nvSpPr>
        <p:spPr bwMode="auto">
          <a:xfrm>
            <a:off x="7062995" y="5800949"/>
            <a:ext cx="876300" cy="198000"/>
          </a:xfrm>
          <a:prstGeom prst="roundRect">
            <a:avLst>
              <a:gd name="adj" fmla="val 17031"/>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eaLnBrk="0" hangingPunct="0">
              <a:lnSpc>
                <a:spcPct val="80000"/>
              </a:lnSpc>
              <a:spcBef>
                <a:spcPct val="50000"/>
              </a:spcBef>
            </a:pPr>
            <a:endParaRPr lang="en-US" sz="2000" b="0" dirty="0">
              <a:solidFill>
                <a:schemeClr val="tx1"/>
              </a:solidFill>
            </a:endParaRPr>
          </a:p>
          <a:p>
            <a:pPr algn="ctr" eaLnBrk="0" hangingPunct="0">
              <a:lnSpc>
                <a:spcPct val="80000"/>
              </a:lnSpc>
              <a:spcBef>
                <a:spcPct val="50000"/>
              </a:spcBef>
            </a:pPr>
            <a:endParaRPr lang="en-US" sz="2000" b="0" dirty="0">
              <a:solidFill>
                <a:schemeClr val="tx1"/>
              </a:solidFill>
            </a:endParaRPr>
          </a:p>
          <a:p>
            <a:pPr algn="ctr" eaLnBrk="0" hangingPunct="0">
              <a:lnSpc>
                <a:spcPct val="80000"/>
              </a:lnSpc>
              <a:spcBef>
                <a:spcPct val="50000"/>
              </a:spcBef>
            </a:pPr>
            <a:endParaRPr lang="en-US" sz="2000" b="0" dirty="0">
              <a:solidFill>
                <a:schemeClr val="tx1"/>
              </a:solidFill>
            </a:endParaRPr>
          </a:p>
          <a:p>
            <a:pPr algn="ctr" eaLnBrk="0" hangingPunct="0">
              <a:lnSpc>
                <a:spcPct val="80000"/>
              </a:lnSpc>
              <a:spcBef>
                <a:spcPct val="50000"/>
              </a:spcBef>
            </a:pPr>
            <a:endParaRPr lang="en-US" sz="2000" b="0" dirty="0">
              <a:solidFill>
                <a:schemeClr val="tx1"/>
              </a:solidFill>
            </a:endParaRPr>
          </a:p>
        </p:txBody>
      </p:sp>
      <p:sp>
        <p:nvSpPr>
          <p:cNvPr id="15" name="Rounded Rectangle 14"/>
          <p:cNvSpPr/>
          <p:nvPr/>
        </p:nvSpPr>
        <p:spPr bwMode="auto">
          <a:xfrm>
            <a:off x="1656899" y="1673908"/>
            <a:ext cx="2955471" cy="206674"/>
          </a:xfrm>
          <a:prstGeom prst="round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
        <p:nvSpPr>
          <p:cNvPr id="16" name="Oval Callout 15"/>
          <p:cNvSpPr/>
          <p:nvPr/>
        </p:nvSpPr>
        <p:spPr bwMode="auto">
          <a:xfrm>
            <a:off x="5417705" y="5304505"/>
            <a:ext cx="1331156" cy="389513"/>
          </a:xfrm>
          <a:prstGeom prst="wedgeEllipseCallout">
            <a:avLst>
              <a:gd name="adj1" fmla="val -22963"/>
              <a:gd name="adj2" fmla="val -135245"/>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latin typeface="+mn-lt"/>
                <a:cs typeface="+mn-cs"/>
              </a:rPr>
              <a:t>Overhead</a:t>
            </a:r>
          </a:p>
        </p:txBody>
      </p:sp>
      <p:sp>
        <p:nvSpPr>
          <p:cNvPr id="17" name="Rounded Rectangle 16"/>
          <p:cNvSpPr/>
          <p:nvPr/>
        </p:nvSpPr>
        <p:spPr bwMode="auto">
          <a:xfrm>
            <a:off x="7062994" y="5395031"/>
            <a:ext cx="1194707" cy="198000"/>
          </a:xfrm>
          <a:prstGeom prst="roundRect">
            <a:avLst>
              <a:gd name="adj" fmla="val 17031"/>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eaLnBrk="0" hangingPunct="0">
              <a:lnSpc>
                <a:spcPct val="80000"/>
              </a:lnSpc>
              <a:spcBef>
                <a:spcPct val="50000"/>
              </a:spcBef>
            </a:pPr>
            <a:endParaRPr lang="en-US" sz="2000" b="0" dirty="0">
              <a:solidFill>
                <a:schemeClr val="tx1"/>
              </a:solidFill>
            </a:endParaRPr>
          </a:p>
          <a:p>
            <a:pPr algn="ctr" eaLnBrk="0" hangingPunct="0">
              <a:lnSpc>
                <a:spcPct val="80000"/>
              </a:lnSpc>
              <a:spcBef>
                <a:spcPct val="50000"/>
              </a:spcBef>
            </a:pPr>
            <a:endParaRPr lang="en-US" sz="2000" b="0" dirty="0">
              <a:solidFill>
                <a:schemeClr val="tx1"/>
              </a:solidFill>
            </a:endParaRPr>
          </a:p>
          <a:p>
            <a:pPr algn="ctr" eaLnBrk="0" hangingPunct="0">
              <a:lnSpc>
                <a:spcPct val="80000"/>
              </a:lnSpc>
              <a:spcBef>
                <a:spcPct val="50000"/>
              </a:spcBef>
            </a:pPr>
            <a:endParaRPr lang="en-US" sz="2000" b="0" dirty="0">
              <a:solidFill>
                <a:schemeClr val="tx1"/>
              </a:solidFill>
            </a:endParaRPr>
          </a:p>
          <a:p>
            <a:pPr algn="ctr" eaLnBrk="0" hangingPunct="0">
              <a:lnSpc>
                <a:spcPct val="80000"/>
              </a:lnSpc>
              <a:spcBef>
                <a:spcPct val="50000"/>
              </a:spcBef>
            </a:pPr>
            <a:endParaRPr lang="en-US" sz="2000" b="0" dirty="0">
              <a:solidFill>
                <a:schemeClr val="tx1"/>
              </a:solidFill>
            </a:endParaRPr>
          </a:p>
        </p:txBody>
      </p:sp>
    </p:spTree>
    <p:extLst>
      <p:ext uri="{BB962C8B-B14F-4D97-AF65-F5344CB8AC3E}">
        <p14:creationId xmlns:p14="http://schemas.microsoft.com/office/powerpoint/2010/main" val="232477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26" presetClass="emph" presetSubtype="0" fill="hold" grpId="2" nodeType="withEffect">
                                  <p:stCondLst>
                                    <p:cond delay="0"/>
                                  </p:stCondLst>
                                  <p:childTnLst>
                                    <p:animEffect transition="out" filter="fade">
                                      <p:cBhvr>
                                        <p:cTn id="22" dur="500" tmFilter="0, 0; .2, .5; .8, .5; 1, 0"/>
                                        <p:tgtEl>
                                          <p:spTgt spid="12"/>
                                        </p:tgtEl>
                                      </p:cBhvr>
                                    </p:animEffect>
                                    <p:animScale>
                                      <p:cBhvr>
                                        <p:cTn id="23" dur="250" autoRev="1" fill="hold"/>
                                        <p:tgtEl>
                                          <p:spTgt spid="12"/>
                                        </p:tgtEl>
                                      </p:cBhvr>
                                      <p:by x="105000" y="105000"/>
                                    </p:animScale>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26" presetClass="emph" presetSubtype="0" fill="hold" grpId="2" nodeType="withEffect">
                                  <p:stCondLst>
                                    <p:cond delay="0"/>
                                  </p:stCondLst>
                                  <p:childTnLst>
                                    <p:animEffect transition="out" filter="fade">
                                      <p:cBhvr>
                                        <p:cTn id="31" dur="500" tmFilter="0, 0; .2, .5; .8, .5; 1, 0"/>
                                        <p:tgtEl>
                                          <p:spTgt spid="13"/>
                                        </p:tgtEl>
                                      </p:cBhvr>
                                    </p:animEffect>
                                    <p:animScale>
                                      <p:cBhvr>
                                        <p:cTn id="32" dur="250" autoRev="1" fill="hold"/>
                                        <p:tgtEl>
                                          <p:spTgt spid="13"/>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26" presetClass="emph" presetSubtype="0" fill="hold" grpId="2" nodeType="withEffect">
                                  <p:stCondLst>
                                    <p:cond delay="0"/>
                                  </p:stCondLst>
                                  <p:childTnLst>
                                    <p:animEffect transition="out" filter="fade">
                                      <p:cBhvr>
                                        <p:cTn id="40" dur="500" tmFilter="0, 0; .2, .5; .8, .5; 1, 0"/>
                                        <p:tgtEl>
                                          <p:spTgt spid="14"/>
                                        </p:tgtEl>
                                      </p:cBhvr>
                                    </p:animEffect>
                                    <p:animScale>
                                      <p:cBhvr>
                                        <p:cTn id="41" dur="250" autoRev="1" fill="hold"/>
                                        <p:tgtEl>
                                          <p:spTgt spid="14"/>
                                        </p:tgtEl>
                                      </p:cBhvr>
                                      <p:by x="105000" y="105000"/>
                                    </p:animScale>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2" nodeType="clickEffect">
                                  <p:stCondLst>
                                    <p:cond delay="0"/>
                                  </p:stCondLst>
                                  <p:childTnLst>
                                    <p:animEffect transition="out" filter="fade">
                                      <p:cBhvr>
                                        <p:cTn id="51" dur="500" tmFilter="0, 0; .2, .5; .8, .5; 1, 0"/>
                                        <p:tgtEl>
                                          <p:spTgt spid="17"/>
                                        </p:tgtEl>
                                      </p:cBhvr>
                                    </p:animEffect>
                                    <p:animScale>
                                      <p:cBhvr>
                                        <p:cTn id="52" dur="250" autoRev="1" fill="hold"/>
                                        <p:tgtEl>
                                          <p:spTgt spid="17"/>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6"/>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8"/>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0"/>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1"/>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3"/>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9"/>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4"/>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6"/>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17"/>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2" grpId="2" animBg="1"/>
      <p:bldP spid="13" grpId="0" animBg="1"/>
      <p:bldP spid="13" grpId="1" animBg="1"/>
      <p:bldP spid="13" grpId="2" animBg="1"/>
      <p:bldP spid="14" grpId="0" animBg="1"/>
      <p:bldP spid="14" grpId="1" animBg="1"/>
      <p:bldP spid="14" grpId="2" animBg="1"/>
      <p:bldP spid="15" grpId="0" animBg="1"/>
      <p:bldP spid="16" grpId="0" animBg="1"/>
      <p:bldP spid="16" grpId="1" animBg="1"/>
      <p:bldP spid="17" grpId="0" animBg="1"/>
      <p:bldP spid="17" grpId="1" animBg="1"/>
      <p:bldP spid="17" grpId="2"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51</a:t>
            </a:fld>
            <a:endParaRPr lang="en-US" dirty="0"/>
          </a:p>
        </p:txBody>
      </p:sp>
      <p:sp>
        <p:nvSpPr>
          <p:cNvPr id="4" name="Title 3"/>
          <p:cNvSpPr>
            <a:spLocks noGrp="1"/>
          </p:cNvSpPr>
          <p:nvPr>
            <p:ph type="title"/>
          </p:nvPr>
        </p:nvSpPr>
        <p:spPr/>
        <p:txBody>
          <a:bodyPr/>
          <a:lstStyle/>
          <a:p>
            <a:r>
              <a:rPr lang="en-US" dirty="0"/>
              <a:t>Concurrency Timeline</a:t>
            </a:r>
            <a:br>
              <a:rPr lang="en-US" dirty="0"/>
            </a:br>
            <a:r>
              <a:rPr lang="en-US" sz="2400" dirty="0"/>
              <a:t>Investigate reasons for transitions</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96" y="1619671"/>
            <a:ext cx="807720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96" y="4354871"/>
            <a:ext cx="806767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268140" y="3351722"/>
            <a:ext cx="7737213" cy="3070074"/>
            <a:chOff x="-27741" y="1368522"/>
            <a:chExt cx="7737213" cy="3070074"/>
          </a:xfrm>
        </p:grpSpPr>
        <p:sp>
          <p:nvSpPr>
            <p:cNvPr id="8" name="Rounded Rectangle 7"/>
            <p:cNvSpPr/>
            <p:nvPr/>
          </p:nvSpPr>
          <p:spPr>
            <a:xfrm>
              <a:off x="1545437" y="2371671"/>
              <a:ext cx="6164035" cy="2066925"/>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Line Callout 2 (Border and Accent Bar) 8"/>
            <p:cNvSpPr/>
            <p:nvPr/>
          </p:nvSpPr>
          <p:spPr>
            <a:xfrm>
              <a:off x="-27741" y="1368522"/>
              <a:ext cx="2610041" cy="669749"/>
            </a:xfrm>
            <a:prstGeom prst="accentBorderCallout2">
              <a:avLst>
                <a:gd name="adj1" fmla="val 67822"/>
                <a:gd name="adj2" fmla="val 102400"/>
                <a:gd name="adj3" fmla="val 108957"/>
                <a:gd name="adj4" fmla="val 120966"/>
                <a:gd name="adj5" fmla="val 231268"/>
                <a:gd name="adj6" fmla="val 132441"/>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rPr>
                <a:t>Select and Zoom</a:t>
              </a:r>
            </a:p>
            <a:p>
              <a:pPr algn="ctr"/>
              <a:r>
                <a:rPr lang="en-US" sz="1200" b="0" dirty="0">
                  <a:solidFill>
                    <a:schemeClr val="tx1"/>
                  </a:solidFill>
                </a:rPr>
                <a:t>Hover over a transition line</a:t>
              </a:r>
            </a:p>
          </p:txBody>
        </p:sp>
      </p:grpSp>
      <p:sp>
        <p:nvSpPr>
          <p:cNvPr id="10" name="Right Arrow 9"/>
          <p:cNvSpPr/>
          <p:nvPr/>
        </p:nvSpPr>
        <p:spPr>
          <a:xfrm rot="5400000">
            <a:off x="4062466" y="3751654"/>
            <a:ext cx="668275" cy="538162"/>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966170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52</a:t>
            </a:fld>
            <a:endParaRPr lang="en-US" dirty="0"/>
          </a:p>
        </p:txBody>
      </p:sp>
      <p:sp>
        <p:nvSpPr>
          <p:cNvPr id="4" name="Title 3"/>
          <p:cNvSpPr>
            <a:spLocks noGrp="1"/>
          </p:cNvSpPr>
          <p:nvPr>
            <p:ph type="title"/>
          </p:nvPr>
        </p:nvSpPr>
        <p:spPr/>
        <p:txBody>
          <a:bodyPr/>
          <a:lstStyle/>
          <a:p>
            <a:r>
              <a:rPr lang="en-US" dirty="0" smtClean="0"/>
              <a:t>Concurrency </a:t>
            </a:r>
            <a:r>
              <a:rPr lang="en-US" dirty="0"/>
              <a:t>Analysis</a:t>
            </a:r>
            <a:r>
              <a:rPr lang="en-US" dirty="0" smtClean="0"/>
              <a:t/>
            </a:r>
            <a:br>
              <a:rPr lang="en-US" dirty="0" smtClean="0"/>
            </a:br>
            <a:r>
              <a:rPr lang="en-US" sz="2400" dirty="0"/>
              <a:t>Source Code View</a:t>
            </a:r>
            <a:endParaRPr lang="en-US" dirty="0"/>
          </a:p>
        </p:txBody>
      </p:sp>
      <p:pic>
        <p:nvPicPr>
          <p:cNvPr id="5" name="Picture 4"/>
          <p:cNvPicPr>
            <a:picLocks noChangeAspect="1"/>
          </p:cNvPicPr>
          <p:nvPr/>
        </p:nvPicPr>
        <p:blipFill>
          <a:blip r:embed="rId2"/>
          <a:stretch>
            <a:fillRect/>
          </a:stretch>
        </p:blipFill>
        <p:spPr>
          <a:xfrm>
            <a:off x="519384" y="1504950"/>
            <a:ext cx="7896225" cy="5353050"/>
          </a:xfrm>
          <a:prstGeom prst="rect">
            <a:avLst/>
          </a:prstGeom>
        </p:spPr>
      </p:pic>
      <p:sp>
        <p:nvSpPr>
          <p:cNvPr id="6" name="Oval Callout 5"/>
          <p:cNvSpPr/>
          <p:nvPr/>
        </p:nvSpPr>
        <p:spPr bwMode="auto">
          <a:xfrm>
            <a:off x="6514012" y="5064036"/>
            <a:ext cx="2287089" cy="631370"/>
          </a:xfrm>
          <a:prstGeom prst="wedgeEllipseCallout">
            <a:avLst>
              <a:gd name="adj1" fmla="val -31536"/>
              <a:gd name="adj2" fmla="val -75484"/>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rPr>
              <a:t>CPU Usage </a:t>
            </a:r>
            <a:r>
              <a:rPr lang="en-US" sz="1200" dirty="0" smtClean="0">
                <a:solidFill>
                  <a:schemeClr val="tx1"/>
                </a:solidFill>
              </a:rPr>
              <a:t>coloring </a:t>
            </a:r>
            <a:r>
              <a:rPr lang="en-US" sz="1200" b="0" dirty="0" smtClean="0">
                <a:solidFill>
                  <a:schemeClr val="tx1"/>
                </a:solidFill>
                <a:latin typeface="+mn-lt"/>
                <a:cs typeface="+mn-cs"/>
              </a:rPr>
              <a:t>against </a:t>
            </a:r>
            <a:r>
              <a:rPr lang="en-US" sz="1200" b="0" dirty="0">
                <a:solidFill>
                  <a:schemeClr val="tx1"/>
                </a:solidFill>
                <a:latin typeface="+mn-lt"/>
                <a:cs typeface="+mn-cs"/>
              </a:rPr>
              <a:t>source lines</a:t>
            </a:r>
          </a:p>
        </p:txBody>
      </p:sp>
      <p:sp>
        <p:nvSpPr>
          <p:cNvPr id="7" name="Rounded Rectangle 6"/>
          <p:cNvSpPr/>
          <p:nvPr/>
        </p:nvSpPr>
        <p:spPr bwMode="auto">
          <a:xfrm>
            <a:off x="6749142" y="1830436"/>
            <a:ext cx="1105989" cy="259620"/>
          </a:xfrm>
          <a:prstGeom prst="round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76089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Analyzing Parallelism</a:t>
            </a:r>
            <a:r>
              <a:rPr lang="en-US" dirty="0" smtClean="0"/>
              <a:t/>
            </a:r>
            <a:br>
              <a:rPr lang="en-US" dirty="0" smtClean="0"/>
            </a:br>
            <a:r>
              <a:rPr lang="en-US" sz="2400" dirty="0"/>
              <a:t>Lab </a:t>
            </a:r>
            <a:r>
              <a:rPr lang="en-US" sz="2400" dirty="0" smtClean="0"/>
              <a:t>2</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53</a:t>
            </a:fld>
            <a:endParaRPr lang="en-US" dirty="0"/>
          </a:p>
        </p:txBody>
      </p:sp>
      <p:pic>
        <p:nvPicPr>
          <p:cNvPr id="1028" name="Picture 4" descr="http://konstanien.cwsurf.de/working_faenz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651" y="289106"/>
            <a:ext cx="1609362" cy="160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1026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54</a:t>
            </a:fld>
            <a:endParaRPr lang="en-US" dirty="0"/>
          </a:p>
        </p:txBody>
      </p:sp>
      <p:sp>
        <p:nvSpPr>
          <p:cNvPr id="4" name="Title 3"/>
          <p:cNvSpPr>
            <a:spLocks noGrp="1"/>
          </p:cNvSpPr>
          <p:nvPr>
            <p:ph type="title"/>
          </p:nvPr>
        </p:nvSpPr>
        <p:spPr/>
        <p:txBody>
          <a:bodyPr/>
          <a:lstStyle/>
          <a:p>
            <a:r>
              <a:rPr lang="en-US" dirty="0"/>
              <a:t>Performance profiling</a:t>
            </a:r>
            <a:br>
              <a:rPr lang="en-US" dirty="0"/>
            </a:br>
            <a:r>
              <a:rPr lang="en-US" sz="2400" dirty="0"/>
              <a:t>Waiting on locks</a:t>
            </a:r>
            <a:endParaRPr lang="en-US" dirty="0"/>
          </a:p>
        </p:txBody>
      </p:sp>
      <p:cxnSp>
        <p:nvCxnSpPr>
          <p:cNvPr id="5" name="Straight Connector 4"/>
          <p:cNvCxnSpPr/>
          <p:nvPr/>
        </p:nvCxnSpPr>
        <p:spPr>
          <a:xfrm rot="5400000">
            <a:off x="-770343" y="3905419"/>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rot="5400000">
            <a:off x="295663" y="3904625"/>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2430851" y="3904625"/>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3497651" y="3904625"/>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4564451" y="3904625"/>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1364051" y="3904625"/>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486957" y="2952919"/>
            <a:ext cx="1066800"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Thread1</a:t>
            </a:r>
            <a:endParaRPr lang="en-US" sz="1400" b="0" dirty="0">
              <a:latin typeface="Neo Sans Intel" pitchFamily="34" charset="0"/>
            </a:endParaRPr>
          </a:p>
        </p:txBody>
      </p:sp>
      <p:sp>
        <p:nvSpPr>
          <p:cNvPr id="12" name="Rounded Rectangle 11"/>
          <p:cNvSpPr/>
          <p:nvPr/>
        </p:nvSpPr>
        <p:spPr>
          <a:xfrm>
            <a:off x="1553757" y="3486319"/>
            <a:ext cx="1066800"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Thread2</a:t>
            </a:r>
            <a:endParaRPr lang="en-US" sz="1400" b="0" dirty="0">
              <a:latin typeface="Neo Sans Intel" pitchFamily="34" charset="0"/>
            </a:endParaRPr>
          </a:p>
        </p:txBody>
      </p:sp>
      <p:sp>
        <p:nvSpPr>
          <p:cNvPr id="13" name="Rounded Rectangle 12"/>
          <p:cNvSpPr/>
          <p:nvPr/>
        </p:nvSpPr>
        <p:spPr>
          <a:xfrm>
            <a:off x="2620557" y="4095919"/>
            <a:ext cx="1066800"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Thread3</a:t>
            </a:r>
            <a:endParaRPr lang="en-US" sz="1400" b="0" dirty="0">
              <a:latin typeface="Neo Sans Intel" pitchFamily="34" charset="0"/>
            </a:endParaRPr>
          </a:p>
        </p:txBody>
      </p:sp>
      <p:sp>
        <p:nvSpPr>
          <p:cNvPr id="14" name="Rectangle 13"/>
          <p:cNvSpPr/>
          <p:nvPr/>
        </p:nvSpPr>
        <p:spPr>
          <a:xfrm>
            <a:off x="1553757" y="2952919"/>
            <a:ext cx="2133600" cy="228600"/>
          </a:xfrm>
          <a:prstGeom prst="rect">
            <a:avLst/>
          </a:prstGeom>
          <a:solidFill>
            <a:schemeClr val="tx2"/>
          </a:solidFill>
          <a:ln w="3175">
            <a:solidFill>
              <a:srgbClr val="00B050"/>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0" dirty="0" smtClean="0">
                <a:latin typeface="Neo Sans Intel" pitchFamily="34" charset="0"/>
              </a:rPr>
              <a:t>Waiting</a:t>
            </a:r>
            <a:endParaRPr lang="en-US" sz="1400" b="0" dirty="0">
              <a:latin typeface="Neo Sans Intel" pitchFamily="34" charset="0"/>
            </a:endParaRPr>
          </a:p>
        </p:txBody>
      </p:sp>
      <p:sp>
        <p:nvSpPr>
          <p:cNvPr id="15" name="Rectangle 14"/>
          <p:cNvSpPr/>
          <p:nvPr/>
        </p:nvSpPr>
        <p:spPr>
          <a:xfrm>
            <a:off x="2620557" y="3486319"/>
            <a:ext cx="3200400" cy="228600"/>
          </a:xfrm>
          <a:prstGeom prst="rect">
            <a:avLst/>
          </a:prstGeom>
          <a:solidFill>
            <a:schemeClr val="tx2"/>
          </a:solidFill>
          <a:ln w="3175">
            <a:solidFill>
              <a:srgbClr val="00B050"/>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0" dirty="0" smtClean="0">
                <a:latin typeface="Neo Sans Intel" pitchFamily="34" charset="0"/>
              </a:rPr>
              <a:t>Waiting</a:t>
            </a:r>
            <a:endParaRPr lang="en-US" sz="1400" b="0" dirty="0">
              <a:latin typeface="Neo Sans Intel" pitchFamily="34" charset="0"/>
            </a:endParaRPr>
          </a:p>
        </p:txBody>
      </p:sp>
      <p:sp>
        <p:nvSpPr>
          <p:cNvPr id="16" name="Rounded Rectangle 15"/>
          <p:cNvSpPr/>
          <p:nvPr/>
        </p:nvSpPr>
        <p:spPr>
          <a:xfrm>
            <a:off x="5820957" y="4095919"/>
            <a:ext cx="1066800"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Thread3</a:t>
            </a:r>
            <a:endParaRPr lang="en-US" sz="1400" b="0" dirty="0">
              <a:latin typeface="Neo Sans Intel" pitchFamily="34" charset="0"/>
            </a:endParaRPr>
          </a:p>
        </p:txBody>
      </p:sp>
      <p:sp>
        <p:nvSpPr>
          <p:cNvPr id="17" name="Rectangle 16"/>
          <p:cNvSpPr/>
          <p:nvPr/>
        </p:nvSpPr>
        <p:spPr>
          <a:xfrm>
            <a:off x="3687357" y="4095919"/>
            <a:ext cx="2133600" cy="228600"/>
          </a:xfrm>
          <a:prstGeom prst="rect">
            <a:avLst/>
          </a:prstGeom>
          <a:solidFill>
            <a:schemeClr val="tx2"/>
          </a:solidFill>
          <a:ln w="3175">
            <a:solidFill>
              <a:srgbClr val="00B050"/>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0" dirty="0" smtClean="0">
                <a:latin typeface="Neo Sans Intel" pitchFamily="34" charset="0"/>
              </a:rPr>
              <a:t>Waiting</a:t>
            </a:r>
            <a:endParaRPr lang="en-US" sz="1400" b="0" dirty="0">
              <a:latin typeface="Neo Sans Intel" pitchFamily="34" charset="0"/>
            </a:endParaRPr>
          </a:p>
        </p:txBody>
      </p:sp>
      <p:sp>
        <p:nvSpPr>
          <p:cNvPr id="18" name="Rounded Rectangle 17"/>
          <p:cNvSpPr/>
          <p:nvPr/>
        </p:nvSpPr>
        <p:spPr>
          <a:xfrm>
            <a:off x="5820957" y="3486319"/>
            <a:ext cx="1066800"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Thread2</a:t>
            </a:r>
            <a:endParaRPr lang="en-US" sz="1400" b="0" dirty="0">
              <a:latin typeface="Neo Sans Intel" pitchFamily="34" charset="0"/>
            </a:endParaRPr>
          </a:p>
        </p:txBody>
      </p:sp>
      <p:sp>
        <p:nvSpPr>
          <p:cNvPr id="19" name="Rounded Rectangle 18"/>
          <p:cNvSpPr/>
          <p:nvPr/>
        </p:nvSpPr>
        <p:spPr>
          <a:xfrm>
            <a:off x="3687357" y="2952919"/>
            <a:ext cx="3200400"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Thread1</a:t>
            </a:r>
            <a:endParaRPr lang="en-US" sz="1400" b="0" dirty="0">
              <a:latin typeface="Neo Sans Intel" pitchFamily="34" charset="0"/>
            </a:endParaRPr>
          </a:p>
        </p:txBody>
      </p:sp>
      <p:cxnSp>
        <p:nvCxnSpPr>
          <p:cNvPr id="20" name="Straight Connector 19"/>
          <p:cNvCxnSpPr/>
          <p:nvPr/>
        </p:nvCxnSpPr>
        <p:spPr>
          <a:xfrm rot="5400000">
            <a:off x="5631251" y="3904625"/>
            <a:ext cx="2514600" cy="1588"/>
          </a:xfrm>
          <a:prstGeom prst="line">
            <a:avLst/>
          </a:prstGeom>
          <a:ln w="38100">
            <a:solidFill>
              <a:srgbClr val="00B050"/>
            </a:solidFill>
            <a:prstDash val="dash"/>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17145" y="5010319"/>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sp>
        <p:nvSpPr>
          <p:cNvPr id="22" name="TextBox 21"/>
          <p:cNvSpPr txBox="1"/>
          <p:nvPr/>
        </p:nvSpPr>
        <p:spPr>
          <a:xfrm>
            <a:off x="1783945" y="5010319"/>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sp>
        <p:nvSpPr>
          <p:cNvPr id="23" name="TextBox 22"/>
          <p:cNvSpPr txBox="1"/>
          <p:nvPr/>
        </p:nvSpPr>
        <p:spPr>
          <a:xfrm>
            <a:off x="2850745" y="5007342"/>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sp>
        <p:nvSpPr>
          <p:cNvPr id="24" name="TextBox 23"/>
          <p:cNvSpPr txBox="1"/>
          <p:nvPr/>
        </p:nvSpPr>
        <p:spPr>
          <a:xfrm>
            <a:off x="3993745" y="5010319"/>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sp>
        <p:nvSpPr>
          <p:cNvPr id="25" name="TextBox 24"/>
          <p:cNvSpPr txBox="1"/>
          <p:nvPr/>
        </p:nvSpPr>
        <p:spPr>
          <a:xfrm>
            <a:off x="5002116" y="5010319"/>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sp>
        <p:nvSpPr>
          <p:cNvPr id="26" name="TextBox 25"/>
          <p:cNvSpPr txBox="1"/>
          <p:nvPr/>
        </p:nvSpPr>
        <p:spPr>
          <a:xfrm>
            <a:off x="6068916" y="5010319"/>
            <a:ext cx="543739" cy="307777"/>
          </a:xfrm>
          <a:prstGeom prst="rect">
            <a:avLst/>
          </a:prstGeom>
          <a:noFill/>
        </p:spPr>
        <p:txBody>
          <a:bodyPr wrap="none" rtlCol="0">
            <a:spAutoFit/>
          </a:bodyPr>
          <a:lstStyle/>
          <a:p>
            <a:r>
              <a:rPr lang="en-US" sz="1400" b="0" dirty="0" smtClean="0">
                <a:solidFill>
                  <a:schemeClr val="tx1"/>
                </a:solidFill>
                <a:latin typeface="Neo Sans Intel" pitchFamily="34" charset="0"/>
              </a:rPr>
              <a:t>1sec</a:t>
            </a:r>
            <a:endParaRPr lang="en-US" b="0" dirty="0">
              <a:solidFill>
                <a:schemeClr val="tx1"/>
              </a:solidFill>
              <a:latin typeface="Neo Sans Intel" pitchFamily="34" charset="0"/>
            </a:endParaRPr>
          </a:p>
        </p:txBody>
      </p:sp>
      <p:cxnSp>
        <p:nvCxnSpPr>
          <p:cNvPr id="27" name="Straight Arrow Connector 26"/>
          <p:cNvCxnSpPr/>
          <p:nvPr/>
        </p:nvCxnSpPr>
        <p:spPr>
          <a:xfrm>
            <a:off x="488545" y="4934119"/>
            <a:ext cx="6400800" cy="1588"/>
          </a:xfrm>
          <a:prstGeom prst="straightConnector1">
            <a:avLst/>
          </a:prstGeom>
          <a:ln w="76200">
            <a:solidFill>
              <a:srgbClr val="C00000"/>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7041745" y="4553119"/>
            <a:ext cx="381000" cy="228600"/>
          </a:xfrm>
          <a:prstGeom prst="roundRect">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dirty="0">
              <a:latin typeface="Neo Sans Intel" pitchFamily="34" charset="0"/>
            </a:endParaRPr>
          </a:p>
        </p:txBody>
      </p:sp>
      <p:sp>
        <p:nvSpPr>
          <p:cNvPr id="29" name="TextBox 28"/>
          <p:cNvSpPr txBox="1"/>
          <p:nvPr/>
        </p:nvSpPr>
        <p:spPr>
          <a:xfrm>
            <a:off x="7422745" y="4553119"/>
            <a:ext cx="1059906" cy="253916"/>
          </a:xfrm>
          <a:prstGeom prst="rect">
            <a:avLst/>
          </a:prstGeom>
          <a:noFill/>
        </p:spPr>
        <p:txBody>
          <a:bodyPr wrap="none" rtlCol="0">
            <a:spAutoFit/>
          </a:bodyPr>
          <a:lstStyle/>
          <a:p>
            <a:r>
              <a:rPr lang="en-US" sz="1050" b="0" dirty="0" smtClean="0">
                <a:solidFill>
                  <a:schemeClr val="tx1"/>
                </a:solidFill>
                <a:latin typeface="Neo Sans Intel" pitchFamily="34" charset="0"/>
              </a:rPr>
              <a:t>Thread running</a:t>
            </a:r>
            <a:endParaRPr lang="en-US" sz="1050" b="0" dirty="0">
              <a:solidFill>
                <a:schemeClr val="tx1"/>
              </a:solidFill>
              <a:latin typeface="Neo Sans Intel" pitchFamily="34" charset="0"/>
            </a:endParaRPr>
          </a:p>
        </p:txBody>
      </p:sp>
      <p:sp>
        <p:nvSpPr>
          <p:cNvPr id="30" name="Rectangle 29"/>
          <p:cNvSpPr/>
          <p:nvPr/>
        </p:nvSpPr>
        <p:spPr>
          <a:xfrm>
            <a:off x="7041745" y="4934119"/>
            <a:ext cx="381000" cy="228600"/>
          </a:xfrm>
          <a:prstGeom prst="rect">
            <a:avLst/>
          </a:prstGeom>
          <a:solidFill>
            <a:schemeClr val="tx2"/>
          </a:solidFill>
          <a:ln w="3175">
            <a:solidFill>
              <a:srgbClr val="00B05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400" dirty="0">
              <a:latin typeface="Neo Sans Intel" pitchFamily="34" charset="0"/>
            </a:endParaRPr>
          </a:p>
        </p:txBody>
      </p:sp>
      <p:sp>
        <p:nvSpPr>
          <p:cNvPr id="31" name="TextBox 30"/>
          <p:cNvSpPr txBox="1"/>
          <p:nvPr/>
        </p:nvSpPr>
        <p:spPr>
          <a:xfrm>
            <a:off x="7422745" y="4934119"/>
            <a:ext cx="1047082" cy="253916"/>
          </a:xfrm>
          <a:prstGeom prst="rect">
            <a:avLst/>
          </a:prstGeom>
          <a:noFill/>
        </p:spPr>
        <p:txBody>
          <a:bodyPr wrap="none" rtlCol="0">
            <a:spAutoFit/>
          </a:bodyPr>
          <a:lstStyle/>
          <a:p>
            <a:r>
              <a:rPr lang="en-US" sz="1050" b="0" dirty="0" smtClean="0">
                <a:solidFill>
                  <a:schemeClr val="tx1"/>
                </a:solidFill>
                <a:latin typeface="Neo Sans Intel" pitchFamily="34" charset="0"/>
              </a:rPr>
              <a:t>Thread waiting</a:t>
            </a:r>
            <a:endParaRPr lang="en-US" sz="1050" b="0" dirty="0">
              <a:solidFill>
                <a:schemeClr val="tx1"/>
              </a:solidFill>
              <a:latin typeface="Neo Sans Intel" pitchFamily="34" charset="0"/>
            </a:endParaRPr>
          </a:p>
        </p:txBody>
      </p:sp>
      <p:sp>
        <p:nvSpPr>
          <p:cNvPr id="32" name="Flowchart: Punched Tape 31"/>
          <p:cNvSpPr/>
          <p:nvPr/>
        </p:nvSpPr>
        <p:spPr bwMode="auto">
          <a:xfrm>
            <a:off x="1552169" y="1765945"/>
            <a:ext cx="866300" cy="636039"/>
          </a:xfrm>
          <a:prstGeom prst="flowChartPunchedTape">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rPr>
              <a:t>Sync Object</a:t>
            </a:r>
          </a:p>
        </p:txBody>
      </p:sp>
      <p:sp>
        <p:nvSpPr>
          <p:cNvPr id="33" name="Flowchart: Punched Tape 32"/>
          <p:cNvSpPr/>
          <p:nvPr/>
        </p:nvSpPr>
        <p:spPr bwMode="auto">
          <a:xfrm>
            <a:off x="2622146" y="1753067"/>
            <a:ext cx="866300" cy="636039"/>
          </a:xfrm>
          <a:prstGeom prst="flowChartPunchedTape">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rPr>
              <a:t>Sync Object</a:t>
            </a:r>
          </a:p>
        </p:txBody>
      </p:sp>
      <p:sp>
        <p:nvSpPr>
          <p:cNvPr id="34" name="Flowchart: Punched Tape 33"/>
          <p:cNvSpPr/>
          <p:nvPr/>
        </p:nvSpPr>
        <p:spPr bwMode="auto">
          <a:xfrm>
            <a:off x="3688946" y="1765945"/>
            <a:ext cx="866300" cy="636039"/>
          </a:xfrm>
          <a:prstGeom prst="flowChartPunchedTape">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rPr>
              <a:t>Sync Object</a:t>
            </a:r>
          </a:p>
        </p:txBody>
      </p:sp>
      <p:sp>
        <p:nvSpPr>
          <p:cNvPr id="35" name="Line 25"/>
          <p:cNvSpPr>
            <a:spLocks noChangeShapeType="1"/>
          </p:cNvSpPr>
          <p:nvPr/>
        </p:nvSpPr>
        <p:spPr bwMode="auto">
          <a:xfrm>
            <a:off x="1552169" y="1873950"/>
            <a:ext cx="10274" cy="1041107"/>
          </a:xfrm>
          <a:prstGeom prst="line">
            <a:avLst/>
          </a:prstGeom>
          <a:noFill/>
          <a:ln w="31750">
            <a:solidFill>
              <a:srgbClr val="FFC000"/>
            </a:solidFill>
            <a:prstDash val="sysDash"/>
            <a:round/>
            <a:headEnd type="diamond" w="med" len="med"/>
            <a:tailEnd type="triangle" w="lg" len="lg"/>
          </a:ln>
          <a:effectLst/>
        </p:spPr>
        <p:txBody>
          <a:bodyPr wrap="square">
            <a:spAutoFit/>
          </a:bodyPr>
          <a:lstStyle/>
          <a:p>
            <a:endParaRPr lang="en-US">
              <a:latin typeface="Neo Sans Intel" pitchFamily="34" charset="0"/>
            </a:endParaRPr>
          </a:p>
        </p:txBody>
      </p:sp>
      <p:sp>
        <p:nvSpPr>
          <p:cNvPr id="36" name="Line 25"/>
          <p:cNvSpPr>
            <a:spLocks noChangeShapeType="1"/>
          </p:cNvSpPr>
          <p:nvPr/>
        </p:nvSpPr>
        <p:spPr bwMode="auto">
          <a:xfrm>
            <a:off x="2620557" y="1862527"/>
            <a:ext cx="5137" cy="1623791"/>
          </a:xfrm>
          <a:prstGeom prst="line">
            <a:avLst/>
          </a:prstGeom>
          <a:noFill/>
          <a:ln w="31750">
            <a:solidFill>
              <a:srgbClr val="FFC000"/>
            </a:solidFill>
            <a:prstDash val="sysDash"/>
            <a:round/>
            <a:headEnd type="diamond" w="med" len="med"/>
            <a:tailEnd type="triangle" w="lg" len="lg"/>
          </a:ln>
          <a:effectLst/>
        </p:spPr>
        <p:txBody>
          <a:bodyPr wrap="square">
            <a:noAutofit/>
          </a:bodyPr>
          <a:lstStyle/>
          <a:p>
            <a:endParaRPr lang="en-US">
              <a:latin typeface="Neo Sans Intel" pitchFamily="34" charset="0"/>
            </a:endParaRPr>
          </a:p>
        </p:txBody>
      </p:sp>
      <p:sp>
        <p:nvSpPr>
          <p:cNvPr id="37" name="Line 25"/>
          <p:cNvSpPr>
            <a:spLocks noChangeShapeType="1"/>
          </p:cNvSpPr>
          <p:nvPr/>
        </p:nvSpPr>
        <p:spPr bwMode="auto">
          <a:xfrm>
            <a:off x="3688946" y="1901145"/>
            <a:ext cx="5137" cy="2194774"/>
          </a:xfrm>
          <a:prstGeom prst="line">
            <a:avLst/>
          </a:prstGeom>
          <a:noFill/>
          <a:ln w="31750">
            <a:solidFill>
              <a:srgbClr val="FFC000"/>
            </a:solidFill>
            <a:prstDash val="sysDash"/>
            <a:round/>
            <a:headEnd type="diamond" w="med" len="med"/>
            <a:tailEnd type="triangle" w="lg" len="lg"/>
          </a:ln>
          <a:effectLst/>
        </p:spPr>
        <p:txBody>
          <a:bodyPr wrap="square">
            <a:noAutofit/>
          </a:bodyPr>
          <a:lstStyle/>
          <a:p>
            <a:endParaRPr lang="en-US">
              <a:latin typeface="Neo Sans Intel" pitchFamily="34" charset="0"/>
            </a:endParaRPr>
          </a:p>
        </p:txBody>
      </p:sp>
      <p:sp>
        <p:nvSpPr>
          <p:cNvPr id="38" name="Line Callout 1 37"/>
          <p:cNvSpPr/>
          <p:nvPr/>
        </p:nvSpPr>
        <p:spPr bwMode="auto">
          <a:xfrm>
            <a:off x="4979495" y="2087918"/>
            <a:ext cx="841462" cy="330897"/>
          </a:xfrm>
          <a:prstGeom prst="borderCallout1">
            <a:avLst>
              <a:gd name="adj1" fmla="val 53779"/>
              <a:gd name="adj2" fmla="val -2211"/>
              <a:gd name="adj3" fmla="val 264292"/>
              <a:gd name="adj4" fmla="val -145471"/>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rPr>
              <a:t>Signal</a:t>
            </a:r>
          </a:p>
        </p:txBody>
      </p:sp>
      <p:sp>
        <p:nvSpPr>
          <p:cNvPr id="39" name="Line Callout 1 38"/>
          <p:cNvSpPr/>
          <p:nvPr/>
        </p:nvSpPr>
        <p:spPr bwMode="auto">
          <a:xfrm>
            <a:off x="6200283" y="2223657"/>
            <a:ext cx="841462" cy="330897"/>
          </a:xfrm>
          <a:prstGeom prst="borderCallout1">
            <a:avLst>
              <a:gd name="adj1" fmla="val 53779"/>
              <a:gd name="adj2" fmla="val -2211"/>
              <a:gd name="adj3" fmla="val 377163"/>
              <a:gd name="adj4" fmla="val -45986"/>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rPr>
              <a:t>Signal</a:t>
            </a:r>
          </a:p>
        </p:txBody>
      </p:sp>
      <p:sp>
        <p:nvSpPr>
          <p:cNvPr id="40" name="Line Callout 1 39"/>
          <p:cNvSpPr/>
          <p:nvPr/>
        </p:nvSpPr>
        <p:spPr bwMode="auto">
          <a:xfrm>
            <a:off x="7232245" y="2389105"/>
            <a:ext cx="841462" cy="330897"/>
          </a:xfrm>
          <a:prstGeom prst="borderCallout1">
            <a:avLst>
              <a:gd name="adj1" fmla="val 53779"/>
              <a:gd name="adj2" fmla="val -2211"/>
              <a:gd name="adj3" fmla="val 513387"/>
              <a:gd name="adj4" fmla="val -166898"/>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rPr>
              <a:t>Signal</a:t>
            </a:r>
          </a:p>
        </p:txBody>
      </p:sp>
      <p:sp>
        <p:nvSpPr>
          <p:cNvPr id="41" name="Rounded Rectangle 40"/>
          <p:cNvSpPr/>
          <p:nvPr/>
        </p:nvSpPr>
        <p:spPr>
          <a:xfrm>
            <a:off x="455614" y="3486318"/>
            <a:ext cx="1066800" cy="228600"/>
          </a:xfrm>
          <a:prstGeom prst="roundRect">
            <a:avLst/>
          </a:prstGeom>
          <a:solidFill>
            <a:schemeClr val="bg1">
              <a:lumMod val="7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Idle</a:t>
            </a:r>
            <a:endParaRPr lang="en-US" sz="1400" b="0" dirty="0">
              <a:latin typeface="Neo Sans Intel" pitchFamily="34" charset="0"/>
            </a:endParaRPr>
          </a:p>
        </p:txBody>
      </p:sp>
      <p:sp>
        <p:nvSpPr>
          <p:cNvPr id="42" name="Rounded Rectangle 41"/>
          <p:cNvSpPr/>
          <p:nvPr/>
        </p:nvSpPr>
        <p:spPr>
          <a:xfrm>
            <a:off x="455613" y="4095919"/>
            <a:ext cx="2164943" cy="228600"/>
          </a:xfrm>
          <a:prstGeom prst="roundRect">
            <a:avLst/>
          </a:prstGeom>
          <a:solidFill>
            <a:schemeClr val="bg1">
              <a:lumMod val="7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latin typeface="Neo Sans Intel" pitchFamily="34" charset="0"/>
              </a:rPr>
              <a:t>Idle</a:t>
            </a:r>
            <a:endParaRPr lang="en-US" sz="1400" b="0" dirty="0">
              <a:latin typeface="Neo Sans Intel" pitchFamily="34" charset="0"/>
            </a:endParaRPr>
          </a:p>
        </p:txBody>
      </p:sp>
      <p:sp>
        <p:nvSpPr>
          <p:cNvPr id="43" name="Flowchart: Punched Tape 42"/>
          <p:cNvSpPr/>
          <p:nvPr/>
        </p:nvSpPr>
        <p:spPr bwMode="auto">
          <a:xfrm>
            <a:off x="494250" y="5447156"/>
            <a:ext cx="1328331" cy="636039"/>
          </a:xfrm>
          <a:prstGeom prst="flowChartPunchedTape">
            <a:avLst/>
          </a:prstGeom>
          <a:solidFill>
            <a:srgbClr val="CCE9AD"/>
          </a:solidFill>
          <a:ln w="15875">
            <a:solidFill>
              <a:srgbClr val="00B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solidFill>
                  <a:schemeClr val="dk1"/>
                </a:solidFill>
                <a:latin typeface="Calibri" pitchFamily="34" charset="0"/>
                <a:cs typeface="Calibri" pitchFamily="34" charset="0"/>
              </a:rPr>
              <a:t>Begin main thread</a:t>
            </a:r>
            <a:endParaRPr lang="en-US" sz="1400" b="0" dirty="0">
              <a:solidFill>
                <a:schemeClr val="dk1"/>
              </a:solidFill>
              <a:latin typeface="Calibri" pitchFamily="34" charset="0"/>
              <a:cs typeface="Calibri" pitchFamily="34" charset="0"/>
            </a:endParaRPr>
          </a:p>
        </p:txBody>
      </p:sp>
      <p:sp>
        <p:nvSpPr>
          <p:cNvPr id="44" name="Flowchart: Punched Tape 43"/>
          <p:cNvSpPr/>
          <p:nvPr/>
        </p:nvSpPr>
        <p:spPr bwMode="auto">
          <a:xfrm>
            <a:off x="6910054" y="5447156"/>
            <a:ext cx="1328331" cy="636039"/>
          </a:xfrm>
          <a:prstGeom prst="flowChartPunchedTape">
            <a:avLst/>
          </a:prstGeom>
          <a:solidFill>
            <a:schemeClr val="accent5"/>
          </a:solidFill>
          <a:ln w="15875">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smtClean="0">
                <a:solidFill>
                  <a:schemeClr val="dk1"/>
                </a:solidFill>
                <a:latin typeface="Calibri" pitchFamily="34" charset="0"/>
                <a:cs typeface="Calibri" pitchFamily="34" charset="0"/>
              </a:rPr>
              <a:t>End main thread</a:t>
            </a:r>
            <a:endParaRPr lang="en-US" sz="1400" b="0" dirty="0">
              <a:solidFill>
                <a:schemeClr val="dk1"/>
              </a:solidFill>
              <a:latin typeface="Calibri" pitchFamily="34" charset="0"/>
              <a:cs typeface="Calibri" pitchFamily="34" charset="0"/>
            </a:endParaRPr>
          </a:p>
        </p:txBody>
      </p:sp>
      <p:sp>
        <p:nvSpPr>
          <p:cNvPr id="45" name="Line 25"/>
          <p:cNvSpPr>
            <a:spLocks noChangeShapeType="1"/>
          </p:cNvSpPr>
          <p:nvPr/>
        </p:nvSpPr>
        <p:spPr bwMode="auto">
          <a:xfrm flipV="1">
            <a:off x="494250" y="5010319"/>
            <a:ext cx="0" cy="982660"/>
          </a:xfrm>
          <a:prstGeom prst="line">
            <a:avLst/>
          </a:prstGeom>
          <a:noFill/>
          <a:ln w="31750">
            <a:solidFill>
              <a:srgbClr val="00B050"/>
            </a:solidFill>
            <a:prstDash val="sysDash"/>
            <a:round/>
            <a:headEnd type="diamond" w="med" len="med"/>
            <a:tailEnd type="triangle" w="lg" len="lg"/>
          </a:ln>
          <a:effectLst/>
        </p:spPr>
        <p:txBody>
          <a:bodyPr wrap="square">
            <a:noAutofit/>
          </a:bodyPr>
          <a:lstStyle/>
          <a:p>
            <a:endParaRPr lang="en-US">
              <a:latin typeface="Neo Sans Intel" pitchFamily="34" charset="0"/>
            </a:endParaRPr>
          </a:p>
        </p:txBody>
      </p:sp>
      <p:sp>
        <p:nvSpPr>
          <p:cNvPr id="46" name="Line 25"/>
          <p:cNvSpPr>
            <a:spLocks noChangeShapeType="1"/>
          </p:cNvSpPr>
          <p:nvPr/>
        </p:nvSpPr>
        <p:spPr bwMode="auto">
          <a:xfrm flipV="1">
            <a:off x="6910054" y="5010319"/>
            <a:ext cx="0" cy="982660"/>
          </a:xfrm>
          <a:prstGeom prst="line">
            <a:avLst/>
          </a:prstGeom>
          <a:noFill/>
          <a:ln w="31750">
            <a:solidFill>
              <a:srgbClr val="C00000"/>
            </a:solidFill>
            <a:prstDash val="sysDash"/>
            <a:round/>
            <a:headEnd type="diamond" w="med" len="med"/>
            <a:tailEnd type="triangle" w="lg" len="lg"/>
          </a:ln>
          <a:effectLst/>
        </p:spPr>
        <p:txBody>
          <a:bodyPr wrap="square">
            <a:noAutofit/>
          </a:bodyPr>
          <a:lstStyle/>
          <a:p>
            <a:endParaRPr lang="en-US">
              <a:latin typeface="Neo Sans Intel" pitchFamily="34" charset="0"/>
            </a:endParaRPr>
          </a:p>
        </p:txBody>
      </p:sp>
      <p:sp>
        <p:nvSpPr>
          <p:cNvPr id="47" name="Content Placeholder 2"/>
          <p:cNvSpPr txBox="1">
            <a:spLocks/>
          </p:cNvSpPr>
          <p:nvPr/>
        </p:nvSpPr>
        <p:spPr>
          <a:xfrm>
            <a:off x="2312304" y="5875259"/>
            <a:ext cx="4298543" cy="678467"/>
          </a:xfrm>
          <a:prstGeom prst="rect">
            <a:avLst/>
          </a:prstGeom>
        </p:spPr>
        <p:txBody>
          <a:bodyPr/>
          <a:lstStyle>
            <a:lvl1pPr marL="225425" indent="-225425" algn="l" rtl="0" eaLnBrk="0" fontAlgn="base" hangingPunct="0">
              <a:spcBef>
                <a:spcPct val="20000"/>
              </a:spcBef>
              <a:spcAft>
                <a:spcPct val="0"/>
              </a:spcAft>
              <a:buChar char="•"/>
              <a:defRPr sz="2400">
                <a:solidFill>
                  <a:schemeClr val="tx1"/>
                </a:solidFill>
                <a:latin typeface="+mn-lt"/>
                <a:ea typeface="MS PGothic" pitchFamily="34" charset="-128"/>
                <a:cs typeface="ＭＳ Ｐゴシック" charset="-128"/>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mn-lt"/>
                <a:ea typeface="MS PGothic" pitchFamily="34" charset="-128"/>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mn-lt"/>
                <a:ea typeface="MS PGothic" pitchFamily="34" charset="-128"/>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mn-lt"/>
                <a:ea typeface="MS PGothic" pitchFamily="34" charset="-128"/>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mn-lt"/>
                <a:ea typeface="MS PGothic" pitchFamily="34" charset="-128"/>
              </a:defRPr>
            </a:lvl5pPr>
            <a:lvl6pPr marL="2117725" indent="-234950" algn="l" rtl="0" eaLnBrk="1" fontAlgn="base" hangingPunct="1">
              <a:spcBef>
                <a:spcPct val="20000"/>
              </a:spcBef>
              <a:spcAft>
                <a:spcPct val="0"/>
              </a:spcAft>
              <a:buFont typeface="Verdana"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34" charset="0"/>
              <a:buChar char="–"/>
              <a:defRPr sz="1400">
                <a:solidFill>
                  <a:schemeClr val="tx1"/>
                </a:solidFill>
                <a:latin typeface="+mn-lt"/>
              </a:defRPr>
            </a:lvl9pPr>
          </a:lstStyle>
          <a:p>
            <a:pPr marL="0" indent="0">
              <a:spcBef>
                <a:spcPts val="1200"/>
              </a:spcBef>
              <a:buNone/>
            </a:pPr>
            <a:r>
              <a:rPr lang="en-US" sz="2000" dirty="0">
                <a:solidFill>
                  <a:srgbClr val="0071C5"/>
                </a:solidFill>
                <a:ea typeface="+mn-ea"/>
                <a:cs typeface="Intel Clear" panose="020B0604020203020204" pitchFamily="34" charset="0"/>
              </a:rPr>
              <a:t>Calculating Wait and Idle time</a:t>
            </a:r>
          </a:p>
        </p:txBody>
      </p:sp>
    </p:spTree>
    <p:extLst>
      <p:ext uri="{BB962C8B-B14F-4D97-AF65-F5344CB8AC3E}">
        <p14:creationId xmlns:p14="http://schemas.microsoft.com/office/powerpoint/2010/main" val="192740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650875" y="2896552"/>
            <a:ext cx="7839075" cy="2771775"/>
          </a:xfrm>
          <a:prstGeom prst="rect">
            <a:avLst/>
          </a:prstGeom>
        </p:spPr>
      </p:pic>
      <p:sp>
        <p:nvSpPr>
          <p:cNvPr id="3" name="Slide Number Placeholder 2"/>
          <p:cNvSpPr>
            <a:spLocks noGrp="1"/>
          </p:cNvSpPr>
          <p:nvPr>
            <p:ph type="sldNum" sz="quarter" idx="12"/>
          </p:nvPr>
        </p:nvSpPr>
        <p:spPr/>
        <p:txBody>
          <a:bodyPr/>
          <a:lstStyle/>
          <a:p>
            <a:fld id="{EE2556C5-CE8C-6547-B838-EA80C61A4AF7}" type="slidenum">
              <a:rPr lang="en-US" smtClean="0"/>
              <a:pPr/>
              <a:t>55</a:t>
            </a:fld>
            <a:endParaRPr lang="en-US" dirty="0"/>
          </a:p>
        </p:txBody>
      </p:sp>
      <p:sp>
        <p:nvSpPr>
          <p:cNvPr id="4" name="Title 3"/>
          <p:cNvSpPr>
            <a:spLocks noGrp="1"/>
          </p:cNvSpPr>
          <p:nvPr>
            <p:ph type="title"/>
          </p:nvPr>
        </p:nvSpPr>
        <p:spPr/>
        <p:txBody>
          <a:bodyPr/>
          <a:lstStyle/>
          <a:p>
            <a:r>
              <a:rPr lang="en-US" dirty="0"/>
              <a:t>Locks and Waits Analysis</a:t>
            </a:r>
          </a:p>
        </p:txBody>
      </p:sp>
      <p:sp>
        <p:nvSpPr>
          <p:cNvPr id="6" name="Content Placeholder 2"/>
          <p:cNvSpPr>
            <a:spLocks noGrp="1"/>
          </p:cNvSpPr>
          <p:nvPr>
            <p:ph idx="1"/>
          </p:nvPr>
        </p:nvSpPr>
        <p:spPr>
          <a:xfrm>
            <a:off x="455613" y="1358536"/>
            <a:ext cx="8237537" cy="4610463"/>
          </a:xfrm>
        </p:spPr>
        <p:txBody>
          <a:bodyPr/>
          <a:lstStyle/>
          <a:p>
            <a:pPr>
              <a:spcBef>
                <a:spcPts val="600"/>
              </a:spcBef>
            </a:pPr>
            <a:r>
              <a:rPr lang="en-US" sz="1800" dirty="0" smtClean="0"/>
              <a:t>Identifies those threading items that are causing the most thread block time</a:t>
            </a:r>
          </a:p>
          <a:p>
            <a:pPr lvl="1">
              <a:spcBef>
                <a:spcPts val="600"/>
              </a:spcBef>
            </a:pPr>
            <a:r>
              <a:rPr lang="en-US" sz="1600" dirty="0" smtClean="0"/>
              <a:t>Synchronization locks</a:t>
            </a:r>
          </a:p>
          <a:p>
            <a:pPr lvl="1">
              <a:spcBef>
                <a:spcPts val="600"/>
              </a:spcBef>
            </a:pPr>
            <a:r>
              <a:rPr lang="en-US" sz="1600" dirty="0" smtClean="0"/>
              <a:t>Threading APIs</a:t>
            </a:r>
          </a:p>
          <a:p>
            <a:pPr lvl="1">
              <a:spcBef>
                <a:spcPts val="600"/>
              </a:spcBef>
            </a:pPr>
            <a:r>
              <a:rPr lang="en-US" sz="1600" dirty="0" smtClean="0"/>
              <a:t>I/O</a:t>
            </a:r>
            <a:endParaRPr lang="en-US" sz="1600" dirty="0"/>
          </a:p>
        </p:txBody>
      </p:sp>
      <p:sp>
        <p:nvSpPr>
          <p:cNvPr id="7" name="Oval Callout 6"/>
          <p:cNvSpPr/>
          <p:nvPr/>
        </p:nvSpPr>
        <p:spPr bwMode="auto">
          <a:xfrm>
            <a:off x="41618" y="4808302"/>
            <a:ext cx="1871933" cy="735747"/>
          </a:xfrm>
          <a:prstGeom prst="wedgeEllipseCallout">
            <a:avLst>
              <a:gd name="adj1" fmla="val 58151"/>
              <a:gd name="adj2" fmla="val -69834"/>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rPr>
              <a:t>Locks &amp; Waits Analysis</a:t>
            </a:r>
          </a:p>
        </p:txBody>
      </p:sp>
      <p:sp>
        <p:nvSpPr>
          <p:cNvPr id="9" name="Oval Callout 8"/>
          <p:cNvSpPr/>
          <p:nvPr/>
        </p:nvSpPr>
        <p:spPr bwMode="auto">
          <a:xfrm>
            <a:off x="5099782" y="3850988"/>
            <a:ext cx="1371600" cy="735747"/>
          </a:xfrm>
          <a:prstGeom prst="wedgeEllipseCallout">
            <a:avLst>
              <a:gd name="adj1" fmla="val 67526"/>
              <a:gd name="adj2" fmla="val -55597"/>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rPr>
              <a:t>Start the Analysis</a:t>
            </a:r>
          </a:p>
        </p:txBody>
      </p:sp>
    </p:spTree>
    <p:extLst>
      <p:ext uri="{BB962C8B-B14F-4D97-AF65-F5344CB8AC3E}">
        <p14:creationId xmlns:p14="http://schemas.microsoft.com/office/powerpoint/2010/main" val="21235938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56</a:t>
            </a:fld>
            <a:endParaRPr lang="en-US" dirty="0"/>
          </a:p>
        </p:txBody>
      </p:sp>
      <p:sp>
        <p:nvSpPr>
          <p:cNvPr id="4" name="Title 3"/>
          <p:cNvSpPr>
            <a:spLocks noGrp="1"/>
          </p:cNvSpPr>
          <p:nvPr>
            <p:ph type="title"/>
          </p:nvPr>
        </p:nvSpPr>
        <p:spPr/>
        <p:txBody>
          <a:bodyPr/>
          <a:lstStyle/>
          <a:p>
            <a:r>
              <a:rPr lang="en-US" dirty="0"/>
              <a:t>Locks and Waits </a:t>
            </a:r>
            <a:r>
              <a:rPr lang="en-US" dirty="0" smtClean="0"/>
              <a:t>Analysis</a:t>
            </a:r>
            <a:br>
              <a:rPr lang="en-US" dirty="0" smtClean="0"/>
            </a:br>
            <a:r>
              <a:rPr lang="en-US" sz="2400" dirty="0" smtClean="0"/>
              <a:t>Sync/Wait objects</a:t>
            </a:r>
            <a:endParaRPr lang="en-US" sz="2400" dirty="0"/>
          </a:p>
        </p:txBody>
      </p:sp>
      <p:pic>
        <p:nvPicPr>
          <p:cNvPr id="5" name="Picture 4"/>
          <p:cNvPicPr>
            <a:picLocks noChangeAspect="1"/>
          </p:cNvPicPr>
          <p:nvPr/>
        </p:nvPicPr>
        <p:blipFill>
          <a:blip r:embed="rId3"/>
          <a:stretch>
            <a:fillRect/>
          </a:stretch>
        </p:blipFill>
        <p:spPr>
          <a:xfrm>
            <a:off x="708660" y="1871798"/>
            <a:ext cx="7848600" cy="4838700"/>
          </a:xfrm>
          <a:prstGeom prst="rect">
            <a:avLst/>
          </a:prstGeom>
        </p:spPr>
      </p:pic>
      <p:sp>
        <p:nvSpPr>
          <p:cNvPr id="6" name="Oval Callout 5"/>
          <p:cNvSpPr/>
          <p:nvPr/>
        </p:nvSpPr>
        <p:spPr bwMode="auto">
          <a:xfrm>
            <a:off x="1679617" y="3921273"/>
            <a:ext cx="1552512" cy="649188"/>
          </a:xfrm>
          <a:prstGeom prst="wedgeEllipseCallout">
            <a:avLst>
              <a:gd name="adj1" fmla="val -26044"/>
              <a:gd name="adj2" fmla="val -138141"/>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latin typeface="+mn-lt"/>
                <a:cs typeface="+mn-cs"/>
              </a:rPr>
              <a:t>Wait Objects</a:t>
            </a:r>
          </a:p>
        </p:txBody>
      </p:sp>
      <p:sp>
        <p:nvSpPr>
          <p:cNvPr id="7" name="Oval Callout 6"/>
          <p:cNvSpPr/>
          <p:nvPr/>
        </p:nvSpPr>
        <p:spPr bwMode="auto">
          <a:xfrm>
            <a:off x="3309301" y="3839445"/>
            <a:ext cx="1552512" cy="649188"/>
          </a:xfrm>
          <a:prstGeom prst="wedgeEllipseCallout">
            <a:avLst>
              <a:gd name="adj1" fmla="val -23734"/>
              <a:gd name="adj2" fmla="val -125713"/>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latin typeface="+mn-lt"/>
                <a:cs typeface="+mn-cs"/>
              </a:rPr>
              <a:t>CPU Utilization</a:t>
            </a:r>
          </a:p>
        </p:txBody>
      </p:sp>
      <p:sp>
        <p:nvSpPr>
          <p:cNvPr id="8" name="Oval Callout 7"/>
          <p:cNvSpPr/>
          <p:nvPr/>
        </p:nvSpPr>
        <p:spPr bwMode="auto">
          <a:xfrm>
            <a:off x="4958869" y="3810669"/>
            <a:ext cx="1552512" cy="389513"/>
          </a:xfrm>
          <a:prstGeom prst="wedgeEllipseCallout">
            <a:avLst>
              <a:gd name="adj1" fmla="val -23157"/>
              <a:gd name="adj2" fmla="val -170187"/>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latin typeface="+mn-lt"/>
                <a:cs typeface="+mn-cs"/>
              </a:rPr>
              <a:t>Waits #</a:t>
            </a:r>
          </a:p>
        </p:txBody>
      </p:sp>
      <p:sp>
        <p:nvSpPr>
          <p:cNvPr id="9" name="Oval Callout 8"/>
          <p:cNvSpPr/>
          <p:nvPr/>
        </p:nvSpPr>
        <p:spPr bwMode="auto">
          <a:xfrm>
            <a:off x="6192225" y="4339429"/>
            <a:ext cx="1552512" cy="389513"/>
          </a:xfrm>
          <a:prstGeom prst="wedgeEllipseCallout">
            <a:avLst>
              <a:gd name="adj1" fmla="val -32786"/>
              <a:gd name="adj2" fmla="val -230109"/>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smtClean="0">
                <a:solidFill>
                  <a:schemeClr val="tx1"/>
                </a:solidFill>
                <a:latin typeface="+mn-lt"/>
                <a:cs typeface="+mn-cs"/>
              </a:rPr>
              <a:t>Object Type</a:t>
            </a:r>
            <a:endParaRPr lang="en-US" sz="1200" b="0" dirty="0">
              <a:solidFill>
                <a:schemeClr val="tx1"/>
              </a:solidFill>
              <a:latin typeface="+mn-lt"/>
              <a:cs typeface="+mn-cs"/>
            </a:endParaRPr>
          </a:p>
        </p:txBody>
      </p:sp>
      <p:sp>
        <p:nvSpPr>
          <p:cNvPr id="10" name="Oval Callout 9"/>
          <p:cNvSpPr/>
          <p:nvPr/>
        </p:nvSpPr>
        <p:spPr bwMode="auto">
          <a:xfrm>
            <a:off x="7298164" y="3605527"/>
            <a:ext cx="1707788" cy="721674"/>
          </a:xfrm>
          <a:prstGeom prst="wedgeEllipseCallout">
            <a:avLst>
              <a:gd name="adj1" fmla="val 10577"/>
              <a:gd name="adj2" fmla="val -106680"/>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latin typeface="+mn-lt"/>
                <a:cs typeface="+mn-cs"/>
              </a:rPr>
              <a:t>Stack for the wait object</a:t>
            </a:r>
          </a:p>
        </p:txBody>
      </p:sp>
      <p:grpSp>
        <p:nvGrpSpPr>
          <p:cNvPr id="11" name="Group 10"/>
          <p:cNvGrpSpPr/>
          <p:nvPr/>
        </p:nvGrpSpPr>
        <p:grpSpPr>
          <a:xfrm>
            <a:off x="1285559" y="1664813"/>
            <a:ext cx="6467505" cy="1121930"/>
            <a:chOff x="-125019" y="-563721"/>
            <a:chExt cx="6467505" cy="1121930"/>
          </a:xfrm>
        </p:grpSpPr>
        <p:sp>
          <p:nvSpPr>
            <p:cNvPr id="12" name="Rounded Rectangle 11"/>
            <p:cNvSpPr/>
            <p:nvPr/>
          </p:nvSpPr>
          <p:spPr>
            <a:xfrm>
              <a:off x="-125019" y="251420"/>
              <a:ext cx="2470557" cy="306789"/>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3" name="Line Callout 2 (Border and Accent Bar) 12"/>
            <p:cNvSpPr/>
            <p:nvPr/>
          </p:nvSpPr>
          <p:spPr>
            <a:xfrm>
              <a:off x="3732445" y="-563721"/>
              <a:ext cx="2610041" cy="533400"/>
            </a:xfrm>
            <a:prstGeom prst="accentBorderCallout2">
              <a:avLst>
                <a:gd name="adj1" fmla="val 20281"/>
                <a:gd name="adj2" fmla="val -3015"/>
                <a:gd name="adj3" fmla="val 18750"/>
                <a:gd name="adj4" fmla="val -16667"/>
                <a:gd name="adj5" fmla="val 183326"/>
                <a:gd name="adj6" fmla="val -52417"/>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rPr>
                <a:t>Grouping by Sync Object</a:t>
              </a:r>
            </a:p>
          </p:txBody>
        </p:sp>
      </p:grpSp>
    </p:spTree>
    <p:extLst>
      <p:ext uri="{BB962C8B-B14F-4D97-AF65-F5344CB8AC3E}">
        <p14:creationId xmlns:p14="http://schemas.microsoft.com/office/powerpoint/2010/main" val="76528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57</a:t>
            </a:fld>
            <a:endParaRPr lang="en-US" dirty="0"/>
          </a:p>
        </p:txBody>
      </p:sp>
      <p:sp>
        <p:nvSpPr>
          <p:cNvPr id="4" name="Title 3"/>
          <p:cNvSpPr>
            <a:spLocks noGrp="1"/>
          </p:cNvSpPr>
          <p:nvPr>
            <p:ph type="title"/>
          </p:nvPr>
        </p:nvSpPr>
        <p:spPr/>
        <p:txBody>
          <a:bodyPr/>
          <a:lstStyle/>
          <a:p>
            <a:r>
              <a:rPr lang="en-US" dirty="0"/>
              <a:t>Locks and Waits Analysis</a:t>
            </a:r>
            <a:br>
              <a:rPr lang="en-US" dirty="0"/>
            </a:br>
            <a:r>
              <a:rPr lang="en-US" sz="2400" dirty="0" smtClean="0"/>
              <a:t>Source View</a:t>
            </a:r>
            <a:endParaRPr lang="en-US" dirty="0"/>
          </a:p>
        </p:txBody>
      </p:sp>
      <p:pic>
        <p:nvPicPr>
          <p:cNvPr id="5" name="Picture 4"/>
          <p:cNvPicPr>
            <a:picLocks noChangeAspect="1"/>
          </p:cNvPicPr>
          <p:nvPr/>
        </p:nvPicPr>
        <p:blipFill>
          <a:blip r:embed="rId3"/>
          <a:stretch>
            <a:fillRect/>
          </a:stretch>
        </p:blipFill>
        <p:spPr>
          <a:xfrm>
            <a:off x="517888" y="2142716"/>
            <a:ext cx="7829550" cy="4105275"/>
          </a:xfrm>
          <a:prstGeom prst="rect">
            <a:avLst/>
          </a:prstGeom>
        </p:spPr>
      </p:pic>
      <p:sp>
        <p:nvSpPr>
          <p:cNvPr id="6" name="Oval Callout 5"/>
          <p:cNvSpPr/>
          <p:nvPr/>
        </p:nvSpPr>
        <p:spPr bwMode="auto">
          <a:xfrm>
            <a:off x="1446809" y="5815711"/>
            <a:ext cx="2456585" cy="649188"/>
          </a:xfrm>
          <a:prstGeom prst="wedgeEllipseCallout">
            <a:avLst>
              <a:gd name="adj1" fmla="val -23157"/>
              <a:gd name="adj2" fmla="val -139522"/>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latin typeface="+mn-lt"/>
                <a:cs typeface="+mn-cs"/>
              </a:rPr>
              <a:t>Critical Section </a:t>
            </a:r>
            <a:r>
              <a:rPr lang="en-US" sz="1200" b="0" dirty="0" smtClean="0">
                <a:solidFill>
                  <a:schemeClr val="tx1"/>
                </a:solidFill>
                <a:latin typeface="+mn-lt"/>
                <a:cs typeface="+mn-cs"/>
              </a:rPr>
              <a:t>object upper on the stack</a:t>
            </a:r>
            <a:endParaRPr lang="en-US" sz="1200" b="0" dirty="0">
              <a:solidFill>
                <a:schemeClr val="tx1"/>
              </a:solidFill>
              <a:latin typeface="+mn-lt"/>
              <a:cs typeface="+mn-cs"/>
            </a:endParaRPr>
          </a:p>
        </p:txBody>
      </p:sp>
      <p:sp>
        <p:nvSpPr>
          <p:cNvPr id="7" name="Oval Callout 6"/>
          <p:cNvSpPr/>
          <p:nvPr/>
        </p:nvSpPr>
        <p:spPr bwMode="auto">
          <a:xfrm>
            <a:off x="4397706" y="5744034"/>
            <a:ext cx="2003585" cy="649188"/>
          </a:xfrm>
          <a:prstGeom prst="wedgeEllipseCallout">
            <a:avLst>
              <a:gd name="adj1" fmla="val -16979"/>
              <a:gd name="adj2" fmla="val -126694"/>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latin typeface="+mn-lt"/>
                <a:cs typeface="+mn-cs"/>
              </a:rPr>
              <a:t>Waiting time on the </a:t>
            </a:r>
            <a:r>
              <a:rPr lang="en-US" sz="1200" b="0" dirty="0" smtClean="0">
                <a:solidFill>
                  <a:schemeClr val="tx1"/>
                </a:solidFill>
                <a:latin typeface="+mn-lt"/>
                <a:cs typeface="+mn-cs"/>
              </a:rPr>
              <a:t>object</a:t>
            </a:r>
            <a:endParaRPr lang="en-US" sz="1200" b="0" dirty="0">
              <a:solidFill>
                <a:schemeClr val="tx1"/>
              </a:solidFill>
              <a:latin typeface="+mn-lt"/>
              <a:cs typeface="+mn-cs"/>
            </a:endParaRPr>
          </a:p>
        </p:txBody>
      </p:sp>
      <p:sp>
        <p:nvSpPr>
          <p:cNvPr id="8" name="Oval Callout 7"/>
          <p:cNvSpPr/>
          <p:nvPr/>
        </p:nvSpPr>
        <p:spPr bwMode="auto">
          <a:xfrm>
            <a:off x="5971717" y="5354521"/>
            <a:ext cx="1516427" cy="389513"/>
          </a:xfrm>
          <a:prstGeom prst="wedgeEllipseCallout">
            <a:avLst>
              <a:gd name="adj1" fmla="val -51991"/>
              <a:gd name="adj2" fmla="val -89926"/>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a:solidFill>
                  <a:schemeClr val="tx1"/>
                </a:solidFill>
                <a:latin typeface="+mn-lt"/>
                <a:cs typeface="+mn-cs"/>
              </a:rPr>
              <a:t>Wait count</a:t>
            </a:r>
          </a:p>
        </p:txBody>
      </p:sp>
      <p:sp>
        <p:nvSpPr>
          <p:cNvPr id="9" name="Oval Callout 8"/>
          <p:cNvSpPr/>
          <p:nvPr/>
        </p:nvSpPr>
        <p:spPr bwMode="auto">
          <a:xfrm>
            <a:off x="6542128" y="4096133"/>
            <a:ext cx="1516427" cy="389513"/>
          </a:xfrm>
          <a:prstGeom prst="wedgeEllipseCallout">
            <a:avLst>
              <a:gd name="adj1" fmla="val -51991"/>
              <a:gd name="adj2" fmla="val -89926"/>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0" dirty="0" smtClean="0">
                <a:solidFill>
                  <a:schemeClr val="tx1"/>
                </a:solidFill>
                <a:latin typeface="+mn-lt"/>
                <a:cs typeface="+mn-cs"/>
              </a:rPr>
              <a:t>Upper function</a:t>
            </a:r>
            <a:endParaRPr lang="en-US" sz="1200" b="0" dirty="0">
              <a:solidFill>
                <a:schemeClr val="tx1"/>
              </a:solidFill>
              <a:latin typeface="+mn-lt"/>
              <a:cs typeface="+mn-cs"/>
            </a:endParaRPr>
          </a:p>
        </p:txBody>
      </p:sp>
    </p:spTree>
    <p:extLst>
      <p:ext uri="{BB962C8B-B14F-4D97-AF65-F5344CB8AC3E}">
        <p14:creationId xmlns:p14="http://schemas.microsoft.com/office/powerpoint/2010/main" val="14470092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Finding Parallelism Issues</a:t>
            </a:r>
            <a:r>
              <a:rPr lang="en-US" dirty="0" smtClean="0"/>
              <a:t/>
            </a:r>
            <a:br>
              <a:rPr lang="en-US" dirty="0" smtClean="0"/>
            </a:br>
            <a:r>
              <a:rPr lang="en-US" sz="2400" dirty="0"/>
              <a:t>Lab 3</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58</a:t>
            </a:fld>
            <a:endParaRPr lang="en-US" dirty="0"/>
          </a:p>
        </p:txBody>
      </p:sp>
      <p:pic>
        <p:nvPicPr>
          <p:cNvPr id="1028" name="Picture 4" descr="http://konstanien.cwsurf.de/working_faenz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651" y="289106"/>
            <a:ext cx="1609362" cy="160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2295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59</a:t>
            </a:fld>
            <a:endParaRPr lang="en-US" dirty="0"/>
          </a:p>
        </p:txBody>
      </p:sp>
      <p:sp>
        <p:nvSpPr>
          <p:cNvPr id="4" name="Title 3"/>
          <p:cNvSpPr>
            <a:spLocks noGrp="1"/>
          </p:cNvSpPr>
          <p:nvPr>
            <p:ph type="title"/>
          </p:nvPr>
        </p:nvSpPr>
        <p:spPr/>
        <p:txBody>
          <a:bodyPr/>
          <a:lstStyle/>
          <a:p>
            <a:r>
              <a:rPr lang="en-US" dirty="0"/>
              <a:t>Intel® VTune™ Amplifier </a:t>
            </a:r>
            <a:r>
              <a:rPr lang="en-US" dirty="0" smtClean="0"/>
              <a:t>for Systems</a:t>
            </a:r>
            <a:r>
              <a:rPr lang="en-US" dirty="0"/>
              <a:t/>
            </a:r>
            <a:br>
              <a:rPr lang="en-US" dirty="0"/>
            </a:br>
            <a:r>
              <a:rPr lang="en-US" sz="2800" dirty="0"/>
              <a:t>User APIs</a:t>
            </a:r>
            <a:endParaRPr lang="en-US" dirty="0"/>
          </a:p>
        </p:txBody>
      </p:sp>
      <p:sp>
        <p:nvSpPr>
          <p:cNvPr id="5" name="Content Placeholder 2"/>
          <p:cNvSpPr>
            <a:spLocks noGrp="1"/>
          </p:cNvSpPr>
          <p:nvPr>
            <p:ph idx="1"/>
          </p:nvPr>
        </p:nvSpPr>
        <p:spPr>
          <a:xfrm>
            <a:off x="455613" y="1871490"/>
            <a:ext cx="8237537" cy="4767262"/>
          </a:xfrm>
        </p:spPr>
        <p:txBody>
          <a:bodyPr/>
          <a:lstStyle/>
          <a:p>
            <a:pPr marL="0" indent="0">
              <a:buNone/>
            </a:pPr>
            <a:r>
              <a:rPr lang="en-US" dirty="0"/>
              <a:t>User APIs</a:t>
            </a:r>
          </a:p>
          <a:p>
            <a:pPr marL="742950" lvl="1" indent="-342900">
              <a:buFont typeface="Arial" pitchFamily="34" charset="0"/>
              <a:buChar char="•"/>
            </a:pPr>
            <a:r>
              <a:rPr lang="en-US" sz="2200" dirty="0"/>
              <a:t>Collection Control API</a:t>
            </a:r>
          </a:p>
          <a:p>
            <a:pPr marL="742950" lvl="1" indent="-342900">
              <a:buFont typeface="Arial" pitchFamily="34" charset="0"/>
              <a:buChar char="•"/>
            </a:pPr>
            <a:r>
              <a:rPr lang="en-US" sz="2200" dirty="0"/>
              <a:t>Thread Naming API</a:t>
            </a:r>
          </a:p>
          <a:p>
            <a:pPr marL="742950" lvl="1" indent="-342900">
              <a:buFont typeface="Arial" pitchFamily="34" charset="0"/>
              <a:buChar char="•"/>
            </a:pPr>
            <a:r>
              <a:rPr lang="en-US" sz="2200" dirty="0"/>
              <a:t>User-Defined Synchronization API</a:t>
            </a:r>
          </a:p>
          <a:p>
            <a:pPr marL="742950" lvl="1" indent="-342900">
              <a:buFont typeface="Arial" pitchFamily="34" charset="0"/>
              <a:buChar char="•"/>
            </a:pPr>
            <a:r>
              <a:rPr lang="en-US" sz="2200" dirty="0"/>
              <a:t>Task API</a:t>
            </a:r>
          </a:p>
          <a:p>
            <a:pPr marL="742950" lvl="1" indent="-342900">
              <a:buFont typeface="Arial" pitchFamily="34" charset="0"/>
              <a:buChar char="•"/>
            </a:pPr>
            <a:r>
              <a:rPr lang="en-US" sz="2200" dirty="0"/>
              <a:t>User Event API</a:t>
            </a:r>
          </a:p>
          <a:p>
            <a:pPr marL="742950" lvl="1" indent="-342900">
              <a:buFont typeface="Arial" pitchFamily="34" charset="0"/>
              <a:buChar char="•"/>
            </a:pPr>
            <a:r>
              <a:rPr lang="en-US" sz="2200" dirty="0"/>
              <a:t>Frame API</a:t>
            </a:r>
          </a:p>
          <a:p>
            <a:pPr marL="742950" lvl="1" indent="-342900">
              <a:buFont typeface="Arial" pitchFamily="34" charset="0"/>
              <a:buChar char="•"/>
            </a:pPr>
            <a:r>
              <a:rPr lang="en-US" sz="2200" dirty="0"/>
              <a:t>JIT Profiling API</a:t>
            </a:r>
          </a:p>
          <a:p>
            <a:pPr marL="0" indent="0">
              <a:buNone/>
            </a:pPr>
            <a:endParaRPr lang="en-GB" sz="2200" dirty="0"/>
          </a:p>
          <a:p>
            <a:pPr marL="0" indent="0">
              <a:buNone/>
            </a:pPr>
            <a:endParaRPr lang="en-US" sz="2200" dirty="0"/>
          </a:p>
        </p:txBody>
      </p:sp>
    </p:spTree>
    <p:extLst>
      <p:ext uri="{BB962C8B-B14F-4D97-AF65-F5344CB8AC3E}">
        <p14:creationId xmlns:p14="http://schemas.microsoft.com/office/powerpoint/2010/main" val="565027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6</a:t>
            </a:fld>
            <a:endParaRPr lang="en-US" dirty="0"/>
          </a:p>
        </p:txBody>
      </p:sp>
      <p:sp>
        <p:nvSpPr>
          <p:cNvPr id="4" name="Title 3"/>
          <p:cNvSpPr>
            <a:spLocks noGrp="1"/>
          </p:cNvSpPr>
          <p:nvPr>
            <p:ph type="title"/>
          </p:nvPr>
        </p:nvSpPr>
        <p:spPr/>
        <p:txBody>
          <a:bodyPr/>
          <a:lstStyle/>
          <a:p>
            <a:r>
              <a:rPr lang="en-US" dirty="0"/>
              <a:t>Intel</a:t>
            </a:r>
            <a:r>
              <a:rPr lang="en-US" baseline="30000" dirty="0"/>
              <a:t>®</a:t>
            </a:r>
            <a:r>
              <a:rPr lang="en-US" dirty="0"/>
              <a:t> VTune™ Amplifier </a:t>
            </a:r>
            <a:r>
              <a:rPr lang="en-US" dirty="0" smtClean="0"/>
              <a:t>for Systems</a:t>
            </a:r>
            <a:r>
              <a:rPr lang="en-US" sz="3200" dirty="0"/>
              <a:t/>
            </a:r>
            <a:br>
              <a:rPr lang="en-US" sz="3200" dirty="0"/>
            </a:br>
            <a:r>
              <a:rPr lang="en-US" sz="2400" dirty="0"/>
              <a:t>Get a quick snapshot</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44" y="1385170"/>
            <a:ext cx="716280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flipV="1">
            <a:off x="4786047" y="2118633"/>
            <a:ext cx="0" cy="1143000"/>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p:sp>
        <p:nvSpPr>
          <p:cNvPr id="7" name="Line Callout 1 6"/>
          <p:cNvSpPr/>
          <p:nvPr/>
        </p:nvSpPr>
        <p:spPr>
          <a:xfrm>
            <a:off x="5145340" y="2176243"/>
            <a:ext cx="964682" cy="404019"/>
          </a:xfrm>
          <a:prstGeom prst="borderCallout1">
            <a:avLst/>
          </a:prstGeom>
          <a:solidFill>
            <a:srgbClr val="FFFAD5"/>
          </a:solidFill>
          <a:ln w="285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0" b="0" dirty="0">
                <a:latin typeface="Calibri" pitchFamily="34" charset="0"/>
                <a:cs typeface="Calibri" pitchFamily="34" charset="0"/>
              </a:rPr>
              <a:t>4 cores</a:t>
            </a:r>
            <a:endParaRPr lang="en-GB" sz="1800" b="0" dirty="0">
              <a:latin typeface="Calibri" pitchFamily="34" charset="0"/>
              <a:cs typeface="Calibri" pitchFamily="34" charset="0"/>
            </a:endParaRPr>
          </a:p>
        </p:txBody>
      </p:sp>
      <p:grpSp>
        <p:nvGrpSpPr>
          <p:cNvPr id="8" name="Group 7"/>
          <p:cNvGrpSpPr/>
          <p:nvPr/>
        </p:nvGrpSpPr>
        <p:grpSpPr>
          <a:xfrm>
            <a:off x="559523" y="4137568"/>
            <a:ext cx="7712502" cy="2668496"/>
            <a:chOff x="227172" y="3933825"/>
            <a:chExt cx="8706141" cy="2735220"/>
          </a:xfrm>
        </p:grpSpPr>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2" y="3933825"/>
              <a:ext cx="8706141" cy="27332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326577" y="3934495"/>
              <a:ext cx="1569139" cy="789733"/>
            </a:xfrm>
            <a:prstGeom prst="rect">
              <a:avLst/>
            </a:prstGeom>
            <a:solidFill>
              <a:srgbClr val="FFFAD5"/>
            </a:solidFill>
            <a:ln w="285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defRPr sz="1800" b="0">
                  <a:latin typeface="Calibri" pitchFamily="34" charset="0"/>
                  <a:cs typeface="Calibri" pitchFamily="34" charset="0"/>
                </a:defRPr>
              </a:lvl1pPr>
            </a:lstStyle>
            <a:p>
              <a:r>
                <a:rPr lang="en-US" dirty="0"/>
                <a:t>CPU </a:t>
              </a:r>
            </a:p>
            <a:p>
              <a:r>
                <a:rPr lang="en-US" dirty="0"/>
                <a:t>Usage</a:t>
              </a:r>
              <a:endParaRPr lang="en-GB" dirty="0"/>
            </a:p>
          </p:txBody>
        </p:sp>
        <p:sp>
          <p:nvSpPr>
            <p:cNvPr id="11" name="TextBox 10"/>
            <p:cNvSpPr txBox="1"/>
            <p:nvPr/>
          </p:nvSpPr>
          <p:spPr>
            <a:xfrm>
              <a:off x="1326577" y="4818935"/>
              <a:ext cx="1569139" cy="946417"/>
            </a:xfrm>
            <a:prstGeom prst="rect">
              <a:avLst/>
            </a:prstGeom>
            <a:solidFill>
              <a:srgbClr val="FFFAD5"/>
            </a:solidFill>
            <a:ln w="285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defRPr sz="1800" b="0">
                  <a:latin typeface="Calibri" pitchFamily="34" charset="0"/>
                  <a:cs typeface="Calibri" pitchFamily="34" charset="0"/>
                </a:defRPr>
              </a:lvl1pPr>
            </a:lstStyle>
            <a:p>
              <a:r>
                <a:rPr lang="en-US" dirty="0"/>
                <a:t>Thread</a:t>
              </a:r>
            </a:p>
            <a:p>
              <a:r>
                <a:rPr lang="en-US" dirty="0"/>
                <a:t>Concurrency</a:t>
              </a:r>
              <a:endParaRPr lang="en-GB" dirty="0"/>
            </a:p>
          </p:txBody>
        </p:sp>
        <p:sp>
          <p:nvSpPr>
            <p:cNvPr id="12" name="TextBox 11"/>
            <p:cNvSpPr txBox="1"/>
            <p:nvPr/>
          </p:nvSpPr>
          <p:spPr>
            <a:xfrm>
              <a:off x="1326577" y="5847635"/>
              <a:ext cx="1569139" cy="821410"/>
            </a:xfrm>
            <a:prstGeom prst="rect">
              <a:avLst/>
            </a:prstGeom>
            <a:solidFill>
              <a:srgbClr val="FFFAD5"/>
            </a:solidFill>
            <a:ln w="285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defRPr sz="1800" b="0">
                  <a:latin typeface="Calibri" pitchFamily="34" charset="0"/>
                  <a:cs typeface="Calibri" pitchFamily="34" charset="0"/>
                </a:defRPr>
              </a:lvl1pPr>
            </a:lstStyle>
            <a:p>
              <a:r>
                <a:rPr lang="en-US" dirty="0"/>
                <a:t>Frame</a:t>
              </a:r>
            </a:p>
            <a:p>
              <a:r>
                <a:rPr lang="en-US" dirty="0"/>
                <a:t>Rate</a:t>
              </a:r>
              <a:endParaRPr lang="en-GB" dirty="0"/>
            </a:p>
          </p:txBody>
        </p:sp>
      </p:grpSp>
      <p:sp>
        <p:nvSpPr>
          <p:cNvPr id="13" name="Slide Number Placeholder 3"/>
          <p:cNvSpPr txBox="1">
            <a:spLocks/>
          </p:cNvSpPr>
          <p:nvPr/>
        </p:nvSpPr>
        <p:spPr>
          <a:xfrm>
            <a:off x="152400" y="6623503"/>
            <a:ext cx="50165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lnSpc>
                <a:spcPct val="80000"/>
              </a:lnSpc>
              <a:spcBef>
                <a:spcPct val="50000"/>
              </a:spcBef>
              <a:spcAft>
                <a:spcPct val="0"/>
              </a:spcAft>
              <a:defRPr sz="1000" b="0" kern="1200">
                <a:solidFill>
                  <a:schemeClr val="bg1"/>
                </a:solidFill>
                <a:latin typeface="Verdana" charset="0"/>
                <a:ea typeface="+mn-ea"/>
                <a:cs typeface="Arial" charset="0"/>
              </a:defRPr>
            </a:lvl1pPr>
            <a:lvl2pPr marL="457200" algn="l" rtl="0" fontAlgn="base">
              <a:spcBef>
                <a:spcPct val="0"/>
              </a:spcBef>
              <a:spcAft>
                <a:spcPct val="0"/>
              </a:spcAft>
              <a:defRPr sz="1000" b="1" kern="1200">
                <a:solidFill>
                  <a:srgbClr val="FFFFFF"/>
                </a:solidFill>
                <a:latin typeface="Verdana" pitchFamily="34" charset="0"/>
                <a:ea typeface="+mn-ea"/>
                <a:cs typeface="Arial" charset="0"/>
              </a:defRPr>
            </a:lvl2pPr>
            <a:lvl3pPr marL="914400" algn="l" rtl="0" fontAlgn="base">
              <a:spcBef>
                <a:spcPct val="0"/>
              </a:spcBef>
              <a:spcAft>
                <a:spcPct val="0"/>
              </a:spcAft>
              <a:defRPr sz="1000" b="1" kern="1200">
                <a:solidFill>
                  <a:srgbClr val="FFFFFF"/>
                </a:solidFill>
                <a:latin typeface="Verdana" pitchFamily="34" charset="0"/>
                <a:ea typeface="+mn-ea"/>
                <a:cs typeface="Arial" charset="0"/>
              </a:defRPr>
            </a:lvl3pPr>
            <a:lvl4pPr marL="1371600" algn="l" rtl="0" fontAlgn="base">
              <a:spcBef>
                <a:spcPct val="0"/>
              </a:spcBef>
              <a:spcAft>
                <a:spcPct val="0"/>
              </a:spcAft>
              <a:defRPr sz="1000" b="1" kern="1200">
                <a:solidFill>
                  <a:srgbClr val="FFFFFF"/>
                </a:solidFill>
                <a:latin typeface="Verdana" pitchFamily="34" charset="0"/>
                <a:ea typeface="+mn-ea"/>
                <a:cs typeface="Arial" charset="0"/>
              </a:defRPr>
            </a:lvl4pPr>
            <a:lvl5pPr marL="1828800" algn="l" rtl="0" fontAlgn="base">
              <a:spcBef>
                <a:spcPct val="0"/>
              </a:spcBef>
              <a:spcAft>
                <a:spcPct val="0"/>
              </a:spcAft>
              <a:defRPr sz="1000" b="1" kern="1200">
                <a:solidFill>
                  <a:srgbClr val="FFFFFF"/>
                </a:solidFill>
                <a:latin typeface="Verdana" pitchFamily="34" charset="0"/>
                <a:ea typeface="+mn-ea"/>
                <a:cs typeface="Arial" charset="0"/>
              </a:defRPr>
            </a:lvl5pPr>
            <a:lvl6pPr marL="2286000" algn="l" defTabSz="914400" rtl="0" eaLnBrk="1" latinLnBrk="0" hangingPunct="1">
              <a:defRPr sz="1000" b="1" kern="1200">
                <a:solidFill>
                  <a:srgbClr val="FFFFFF"/>
                </a:solidFill>
                <a:latin typeface="Verdana" pitchFamily="34" charset="0"/>
                <a:ea typeface="+mn-ea"/>
                <a:cs typeface="Arial" charset="0"/>
              </a:defRPr>
            </a:lvl6pPr>
            <a:lvl7pPr marL="2743200" algn="l" defTabSz="914400" rtl="0" eaLnBrk="1" latinLnBrk="0" hangingPunct="1">
              <a:defRPr sz="1000" b="1" kern="1200">
                <a:solidFill>
                  <a:srgbClr val="FFFFFF"/>
                </a:solidFill>
                <a:latin typeface="Verdana" pitchFamily="34" charset="0"/>
                <a:ea typeface="+mn-ea"/>
                <a:cs typeface="Arial" charset="0"/>
              </a:defRPr>
            </a:lvl7pPr>
            <a:lvl8pPr marL="3200400" algn="l" defTabSz="914400" rtl="0" eaLnBrk="1" latinLnBrk="0" hangingPunct="1">
              <a:defRPr sz="1000" b="1" kern="1200">
                <a:solidFill>
                  <a:srgbClr val="FFFFFF"/>
                </a:solidFill>
                <a:latin typeface="Verdana" pitchFamily="34" charset="0"/>
                <a:ea typeface="+mn-ea"/>
                <a:cs typeface="Arial" charset="0"/>
              </a:defRPr>
            </a:lvl8pPr>
            <a:lvl9pPr marL="3657600" algn="l" defTabSz="914400" rtl="0" eaLnBrk="1" latinLnBrk="0" hangingPunct="1">
              <a:defRPr sz="1000" b="1" kern="1200">
                <a:solidFill>
                  <a:srgbClr val="FFFFFF"/>
                </a:solidFill>
                <a:latin typeface="Verdana" pitchFamily="34" charset="0"/>
                <a:ea typeface="+mn-ea"/>
                <a:cs typeface="Arial" charset="0"/>
              </a:defRPr>
            </a:lvl9pPr>
          </a:lstStyle>
          <a:p>
            <a:pPr>
              <a:defRPr/>
            </a:pPr>
            <a:fld id="{592E33DF-C810-4317-BE7E-897420286F74}" type="slidenum">
              <a:rPr lang="en-US" sz="1200" smtClean="0"/>
              <a:pPr>
                <a:defRPr/>
              </a:pPr>
              <a:t>6</a:t>
            </a:fld>
            <a:endParaRPr lang="en-US" sz="1200"/>
          </a:p>
        </p:txBody>
      </p:sp>
    </p:spTree>
    <p:extLst>
      <p:ext uri="{BB962C8B-B14F-4D97-AF65-F5344CB8AC3E}">
        <p14:creationId xmlns:p14="http://schemas.microsoft.com/office/powerpoint/2010/main" val="14531218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60</a:t>
            </a:fld>
            <a:endParaRPr lang="en-US" dirty="0"/>
          </a:p>
        </p:txBody>
      </p:sp>
      <p:sp>
        <p:nvSpPr>
          <p:cNvPr id="4" name="Title 3"/>
          <p:cNvSpPr>
            <a:spLocks noGrp="1"/>
          </p:cNvSpPr>
          <p:nvPr>
            <p:ph type="title"/>
          </p:nvPr>
        </p:nvSpPr>
        <p:spPr/>
        <p:txBody>
          <a:bodyPr/>
          <a:lstStyle/>
          <a:p>
            <a:r>
              <a:rPr lang="en-US" dirty="0"/>
              <a:t>User API</a:t>
            </a:r>
          </a:p>
        </p:txBody>
      </p:sp>
      <p:sp>
        <p:nvSpPr>
          <p:cNvPr id="6" name="Content Placeholder 4"/>
          <p:cNvSpPr txBox="1">
            <a:spLocks/>
          </p:cNvSpPr>
          <p:nvPr/>
        </p:nvSpPr>
        <p:spPr>
          <a:xfrm>
            <a:off x="457200" y="1452708"/>
            <a:ext cx="8229600" cy="4734732"/>
          </a:xfrm>
          <a:prstGeom prst="rect">
            <a:avLst/>
          </a:prstGeom>
        </p:spPr>
        <p:txBody>
          <a:bodyPr vert="horz" lIns="0" tIns="0" rIns="0" bIns="0" rtlCol="0">
            <a:noAutofit/>
          </a:bodyPr>
          <a:lstStyle>
            <a:lvl1pPr marR="0" indent="0" fontAlgn="auto">
              <a:lnSpc>
                <a:spcPct val="100000"/>
              </a:lnSpc>
              <a:spcBef>
                <a:spcPts val="1200"/>
              </a:spcBef>
              <a:spcAft>
                <a:spcPts val="0"/>
              </a:spcAft>
              <a:buClrTx/>
              <a:buSzTx/>
              <a:buFont typeface="Wingdings" panose="05000000000000000000" pitchFamily="2" charset="2"/>
              <a:buNone/>
              <a:tabLst/>
              <a:defRPr sz="2200" b="0">
                <a:solidFill>
                  <a:srgbClr val="0071C5"/>
                </a:solidFill>
                <a:cs typeface="Intel Clear" panose="020B0604020203020204" pitchFamily="34" charset="0"/>
              </a:defRPr>
            </a:lvl1pPr>
            <a:lvl2pPr marL="742950" lvl="1" indent="-342900">
              <a:spcBef>
                <a:spcPts val="1200"/>
              </a:spcBef>
              <a:buFont typeface="Arial" pitchFamily="34" charset="0"/>
              <a:buChar char="•"/>
              <a:defRPr lang="en-US" sz="2200" baseline="0" dirty="0" err="1" smtClean="0">
                <a:solidFill>
                  <a:schemeClr val="tx2"/>
                </a:solidFill>
                <a:cs typeface="Intel Clear" panose="020B0604020203020204" pitchFamily="34" charset="0"/>
              </a:defRPr>
            </a:lvl2pPr>
            <a:lvl3pPr marL="571500" indent="-228600">
              <a:spcBef>
                <a:spcPts val="800"/>
              </a:spcBef>
              <a:buFont typeface="Wingdings" charset="2"/>
              <a:buChar char="§"/>
              <a:defRPr lang="en-US" dirty="0" smtClean="0">
                <a:solidFill>
                  <a:schemeClr val="tx2"/>
                </a:solidFill>
                <a:cs typeface="Intel Clear" panose="020B0604020203020204" pitchFamily="34" charset="0"/>
              </a:defRPr>
            </a:lvl3pPr>
            <a:lvl4pPr marL="969963" indent="-228600">
              <a:spcBef>
                <a:spcPct val="20000"/>
              </a:spcBef>
              <a:buFont typeface="Arial"/>
              <a:buChar char="–"/>
              <a:defRPr sz="1600">
                <a:solidFill>
                  <a:schemeClr val="tx2"/>
                </a:solidFill>
                <a:cs typeface="Intel Clear" panose="020B0604020203020204" pitchFamily="34" charset="0"/>
              </a:defRPr>
            </a:lvl4pPr>
            <a:lvl5pPr marL="1319213" indent="-228600">
              <a:spcBef>
                <a:spcPct val="20000"/>
              </a:spcBef>
              <a:buFont typeface="Intel Clear" panose="020B0604020203020204" pitchFamily="34" charset="0"/>
              <a:buChar char="–"/>
              <a:defRPr sz="1400">
                <a:solidFill>
                  <a:schemeClr val="tx2"/>
                </a:solidFill>
                <a:cs typeface="Intel Clear" panose="020B0604020203020204" pitchFamily="34" charset="0"/>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Enable you to</a:t>
            </a:r>
          </a:p>
          <a:p>
            <a:pPr lvl="1"/>
            <a:r>
              <a:rPr lang="en-US" dirty="0"/>
              <a:t>control collection</a:t>
            </a:r>
          </a:p>
          <a:p>
            <a:pPr lvl="1"/>
            <a:r>
              <a:rPr lang="en-US" dirty="0"/>
              <a:t>set marks during the execution of the specific code</a:t>
            </a:r>
          </a:p>
          <a:p>
            <a:pPr lvl="1"/>
            <a:r>
              <a:rPr lang="en-US" dirty="0"/>
              <a:t>specify custom synchronization primitives implemented without standard system APIs</a:t>
            </a:r>
          </a:p>
          <a:p>
            <a:r>
              <a:rPr lang="en-US" dirty="0"/>
              <a:t>To use the user APIs, do the following: </a:t>
            </a:r>
          </a:p>
          <a:p>
            <a:pPr lvl="1"/>
            <a:r>
              <a:rPr lang="en-US" dirty="0"/>
              <a:t>Include </a:t>
            </a:r>
            <a:r>
              <a:rPr lang="en-US" dirty="0" err="1">
                <a:solidFill>
                  <a:srgbClr val="C00000"/>
                </a:solidFill>
              </a:rPr>
              <a:t>ittnotify.h</a:t>
            </a:r>
            <a:r>
              <a:rPr lang="en-US" dirty="0"/>
              <a:t>, located at &lt;</a:t>
            </a:r>
            <a:r>
              <a:rPr lang="en-US" dirty="0" err="1"/>
              <a:t>install_dir</a:t>
            </a:r>
            <a:r>
              <a:rPr lang="en-US" dirty="0"/>
              <a:t>&gt;/include</a:t>
            </a:r>
          </a:p>
          <a:p>
            <a:pPr lvl="1"/>
            <a:r>
              <a:rPr lang="en-US" dirty="0"/>
              <a:t>Insert </a:t>
            </a:r>
            <a:r>
              <a:rPr lang="en-US" dirty="0">
                <a:solidFill>
                  <a:srgbClr val="C00000"/>
                </a:solidFill>
              </a:rPr>
              <a:t>__</a:t>
            </a:r>
            <a:r>
              <a:rPr lang="en-US" dirty="0" err="1">
                <a:solidFill>
                  <a:srgbClr val="C00000"/>
                </a:solidFill>
              </a:rPr>
              <a:t>itt</a:t>
            </a:r>
            <a:r>
              <a:rPr lang="en-US" dirty="0">
                <a:solidFill>
                  <a:srgbClr val="C00000"/>
                </a:solidFill>
              </a:rPr>
              <a:t>_*</a:t>
            </a:r>
            <a:r>
              <a:rPr lang="en-US" dirty="0"/>
              <a:t> notifications in your code</a:t>
            </a:r>
          </a:p>
          <a:p>
            <a:pPr lvl="1"/>
            <a:r>
              <a:rPr lang="en-US" dirty="0"/>
              <a:t>Link to the </a:t>
            </a:r>
            <a:r>
              <a:rPr lang="en-US" dirty="0">
                <a:solidFill>
                  <a:srgbClr val="C00000"/>
                </a:solidFill>
              </a:rPr>
              <a:t>libittnotify.lib</a:t>
            </a:r>
            <a:r>
              <a:rPr lang="en-US" dirty="0"/>
              <a:t> file located at &lt;</a:t>
            </a:r>
            <a:r>
              <a:rPr lang="en-US" dirty="0" err="1"/>
              <a:t>install_dir</a:t>
            </a:r>
            <a:r>
              <a:rPr lang="en-US" dirty="0"/>
              <a:t>&gt;/lib </a:t>
            </a:r>
          </a:p>
          <a:p>
            <a:endParaRPr lang="en-GB" dirty="0"/>
          </a:p>
        </p:txBody>
      </p:sp>
    </p:spTree>
    <p:extLst>
      <p:ext uri="{BB962C8B-B14F-4D97-AF65-F5344CB8AC3E}">
        <p14:creationId xmlns:p14="http://schemas.microsoft.com/office/powerpoint/2010/main" val="6822084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61</a:t>
            </a:fld>
            <a:endParaRPr lang="en-US" dirty="0"/>
          </a:p>
        </p:txBody>
      </p:sp>
      <p:sp>
        <p:nvSpPr>
          <p:cNvPr id="4" name="Title 3"/>
          <p:cNvSpPr>
            <a:spLocks noGrp="1"/>
          </p:cNvSpPr>
          <p:nvPr>
            <p:ph type="title"/>
          </p:nvPr>
        </p:nvSpPr>
        <p:spPr/>
        <p:txBody>
          <a:bodyPr/>
          <a:lstStyle/>
          <a:p>
            <a:r>
              <a:rPr lang="en-US" dirty="0" smtClean="0"/>
              <a:t>User API</a:t>
            </a:r>
            <a:br>
              <a:rPr lang="en-US" dirty="0" smtClean="0"/>
            </a:br>
            <a:r>
              <a:rPr lang="en-US" sz="2400" dirty="0"/>
              <a:t>Task APIs</a:t>
            </a:r>
            <a:endParaRPr lang="en-US" dirty="0"/>
          </a:p>
        </p:txBody>
      </p:sp>
      <p:sp>
        <p:nvSpPr>
          <p:cNvPr id="5" name="Content Placeholder 2"/>
          <p:cNvSpPr>
            <a:spLocks noGrp="1"/>
          </p:cNvSpPr>
          <p:nvPr>
            <p:ph idx="1"/>
          </p:nvPr>
        </p:nvSpPr>
        <p:spPr>
          <a:xfrm>
            <a:off x="455613" y="1944615"/>
            <a:ext cx="8237537" cy="4511575"/>
          </a:xfrm>
        </p:spPr>
        <p:txBody>
          <a:bodyPr/>
          <a:lstStyle/>
          <a:p>
            <a:pPr lvl="1">
              <a:spcBef>
                <a:spcPts val="1800"/>
              </a:spcBef>
              <a:buFont typeface="Arial" pitchFamily="34" charset="0"/>
              <a:buChar char="•"/>
            </a:pPr>
            <a:r>
              <a:rPr lang="en-US" sz="2400" dirty="0"/>
              <a:t>A </a:t>
            </a:r>
            <a:r>
              <a:rPr lang="en-US" altLang="ja-JP" sz="2800" dirty="0">
                <a:solidFill>
                  <a:schemeClr val="accent1"/>
                </a:solidFill>
              </a:rPr>
              <a:t>task</a:t>
            </a:r>
            <a:r>
              <a:rPr lang="en-US" sz="2400" dirty="0">
                <a:solidFill>
                  <a:schemeClr val="accent1"/>
                </a:solidFill>
              </a:rPr>
              <a:t> </a:t>
            </a:r>
            <a:r>
              <a:rPr lang="en-US" sz="2400" dirty="0"/>
              <a:t>is a logical</a:t>
            </a:r>
            <a:r>
              <a:rPr lang="en-US" sz="2400" dirty="0">
                <a:solidFill>
                  <a:schemeClr val="accent1"/>
                </a:solidFill>
              </a:rPr>
              <a:t> </a:t>
            </a:r>
            <a:r>
              <a:rPr lang="en-US" altLang="ja-JP" sz="2800" dirty="0">
                <a:solidFill>
                  <a:schemeClr val="accent1"/>
                </a:solidFill>
              </a:rPr>
              <a:t>unit of work </a:t>
            </a:r>
            <a:r>
              <a:rPr lang="en-US" sz="2400" dirty="0"/>
              <a:t>performed by a particular thread</a:t>
            </a:r>
          </a:p>
          <a:p>
            <a:pPr lvl="1">
              <a:spcBef>
                <a:spcPts val="1800"/>
              </a:spcBef>
              <a:buFont typeface="Arial" pitchFamily="34" charset="0"/>
              <a:buChar char="•"/>
            </a:pPr>
            <a:r>
              <a:rPr lang="en-US" sz="2400" dirty="0"/>
              <a:t>Tasks can be </a:t>
            </a:r>
            <a:r>
              <a:rPr lang="en-US" sz="2800" dirty="0">
                <a:solidFill>
                  <a:schemeClr val="accent1"/>
                </a:solidFill>
              </a:rPr>
              <a:t>nested</a:t>
            </a:r>
            <a:endParaRPr lang="en-US" sz="2400" dirty="0">
              <a:solidFill>
                <a:schemeClr val="accent1"/>
              </a:solidFill>
            </a:endParaRPr>
          </a:p>
          <a:p>
            <a:pPr lvl="1">
              <a:spcBef>
                <a:spcPts val="1800"/>
              </a:spcBef>
              <a:buFont typeface="Arial" pitchFamily="34" charset="0"/>
              <a:buChar char="•"/>
            </a:pPr>
            <a:r>
              <a:rPr lang="en-US" sz="2400" dirty="0"/>
              <a:t>You can use task APIs to </a:t>
            </a:r>
            <a:r>
              <a:rPr lang="en-US" altLang="ja-JP" sz="2800" dirty="0">
                <a:solidFill>
                  <a:schemeClr val="accent1"/>
                </a:solidFill>
              </a:rPr>
              <a:t>assign tasks</a:t>
            </a:r>
            <a:r>
              <a:rPr lang="en-US" sz="2400" dirty="0"/>
              <a:t> to threads</a:t>
            </a:r>
          </a:p>
          <a:p>
            <a:pPr lvl="1">
              <a:spcBef>
                <a:spcPts val="1800"/>
              </a:spcBef>
              <a:buFont typeface="Arial" pitchFamily="34" charset="0"/>
              <a:buChar char="•"/>
            </a:pPr>
            <a:r>
              <a:rPr lang="en-US" altLang="ja-JP" sz="2800" dirty="0">
                <a:solidFill>
                  <a:schemeClr val="accent1"/>
                </a:solidFill>
              </a:rPr>
              <a:t>One thread </a:t>
            </a:r>
            <a:r>
              <a:rPr lang="en-US" sz="2400" dirty="0"/>
              <a:t>executes </a:t>
            </a:r>
            <a:r>
              <a:rPr lang="en-US" altLang="ja-JP" sz="2800" dirty="0">
                <a:solidFill>
                  <a:schemeClr val="accent1"/>
                </a:solidFill>
              </a:rPr>
              <a:t>one task </a:t>
            </a:r>
            <a:r>
              <a:rPr lang="en-US" altLang="ja-JP" sz="2400" dirty="0"/>
              <a:t>at a given time</a:t>
            </a:r>
            <a:endParaRPr lang="en-US" sz="2400" dirty="0"/>
          </a:p>
          <a:p>
            <a:pPr lvl="1">
              <a:spcBef>
                <a:spcPts val="1800"/>
              </a:spcBef>
              <a:buFont typeface="Arial" pitchFamily="34" charset="0"/>
              <a:buChar char="•"/>
            </a:pPr>
            <a:r>
              <a:rPr lang="en-US" sz="2400" dirty="0"/>
              <a:t>Tasks may correspond to </a:t>
            </a:r>
            <a:r>
              <a:rPr lang="en-US" altLang="ja-JP" sz="2800" dirty="0">
                <a:solidFill>
                  <a:schemeClr val="accent1"/>
                </a:solidFill>
              </a:rPr>
              <a:t>functions</a:t>
            </a:r>
            <a:r>
              <a:rPr lang="en-US" sz="2400" dirty="0"/>
              <a:t>, </a:t>
            </a:r>
            <a:r>
              <a:rPr lang="en-US" altLang="ja-JP" sz="2800" dirty="0">
                <a:solidFill>
                  <a:schemeClr val="accent1"/>
                </a:solidFill>
              </a:rPr>
              <a:t>scopes</a:t>
            </a:r>
            <a:r>
              <a:rPr lang="en-US" sz="2400" dirty="0"/>
              <a:t>, or a </a:t>
            </a:r>
            <a:r>
              <a:rPr lang="en-US" altLang="ja-JP" sz="2800" dirty="0">
                <a:solidFill>
                  <a:schemeClr val="accent1"/>
                </a:solidFill>
              </a:rPr>
              <a:t>case block </a:t>
            </a:r>
            <a:r>
              <a:rPr lang="en-US" sz="2400" dirty="0"/>
              <a:t>in a switch statement</a:t>
            </a:r>
            <a:endParaRPr lang="en-US" sz="2400" dirty="0">
              <a:solidFill>
                <a:srgbClr val="FF0000"/>
              </a:solidFill>
            </a:endParaRPr>
          </a:p>
          <a:p>
            <a:pPr>
              <a:buFont typeface="Arial" pitchFamily="34" charset="0"/>
              <a:buChar char="•"/>
            </a:pPr>
            <a:endParaRPr lang="en-US" dirty="0"/>
          </a:p>
        </p:txBody>
      </p:sp>
    </p:spTree>
    <p:extLst>
      <p:ext uri="{BB962C8B-B14F-4D97-AF65-F5344CB8AC3E}">
        <p14:creationId xmlns:p14="http://schemas.microsoft.com/office/powerpoint/2010/main" val="14758076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62</a:t>
            </a:fld>
            <a:endParaRPr lang="en-US" dirty="0"/>
          </a:p>
        </p:txBody>
      </p:sp>
      <p:sp>
        <p:nvSpPr>
          <p:cNvPr id="4" name="Title 3"/>
          <p:cNvSpPr>
            <a:spLocks noGrp="1"/>
          </p:cNvSpPr>
          <p:nvPr>
            <p:ph type="title"/>
          </p:nvPr>
        </p:nvSpPr>
        <p:spPr/>
        <p:txBody>
          <a:bodyPr/>
          <a:lstStyle/>
          <a:p>
            <a:r>
              <a:rPr lang="en-US" dirty="0"/>
              <a:t>User API</a:t>
            </a:r>
            <a:br>
              <a:rPr lang="en-US" dirty="0"/>
            </a:br>
            <a:r>
              <a:rPr lang="en-US" sz="2400" dirty="0" smtClean="0"/>
              <a:t>Task APIs </a:t>
            </a:r>
            <a:r>
              <a:rPr lang="en-US" sz="2400" dirty="0"/>
              <a:t>reference</a:t>
            </a:r>
          </a:p>
        </p:txBody>
      </p:sp>
      <p:graphicFrame>
        <p:nvGraphicFramePr>
          <p:cNvPr id="7" name="Table 6"/>
          <p:cNvGraphicFramePr>
            <a:graphicFrameLocks noGrp="1"/>
          </p:cNvGraphicFramePr>
          <p:nvPr>
            <p:extLst/>
          </p:nvPr>
        </p:nvGraphicFramePr>
        <p:xfrm>
          <a:off x="375064" y="1877464"/>
          <a:ext cx="8768936" cy="2055519"/>
        </p:xfrm>
        <a:graphic>
          <a:graphicData uri="http://schemas.openxmlformats.org/drawingml/2006/table">
            <a:tbl>
              <a:tblPr firstRow="1" bandRow="1">
                <a:tableStyleId>{5C22544A-7EE6-4342-B048-85BDC9FD1C3A}</a:tableStyleId>
              </a:tblPr>
              <a:tblGrid>
                <a:gridCol w="4389443"/>
                <a:gridCol w="4379493"/>
              </a:tblGrid>
              <a:tr h="3501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Use This Primitive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To Do This </a:t>
                      </a:r>
                    </a:p>
                  </a:txBody>
                  <a:tcPr/>
                </a:tc>
              </a:tr>
              <a:tr h="1116475">
                <a:tc>
                  <a:txBody>
                    <a:bodyPr/>
                    <a:lstStyle/>
                    <a:p>
                      <a:r>
                        <a:rPr lang="en-US" sz="1600" dirty="0"/>
                        <a:t>void </a:t>
                      </a:r>
                      <a:r>
                        <a:rPr lang="en-US" sz="1600" b="1" dirty="0" smtClean="0">
                          <a:solidFill>
                            <a:srgbClr val="C00000"/>
                          </a:solidFill>
                        </a:rPr>
                        <a:t>__</a:t>
                      </a:r>
                      <a:r>
                        <a:rPr lang="en-US" sz="1600" b="1" dirty="0" err="1">
                          <a:solidFill>
                            <a:srgbClr val="C00000"/>
                          </a:solidFill>
                        </a:rPr>
                        <a:t>itt_task_begin</a:t>
                      </a:r>
                      <a:r>
                        <a:rPr lang="en-US" sz="1600" dirty="0">
                          <a:solidFill>
                            <a:srgbClr val="C00000"/>
                          </a:solidFill>
                        </a:rPr>
                        <a:t> </a:t>
                      </a:r>
                      <a:r>
                        <a:rPr lang="en-US" sz="1600" dirty="0"/>
                        <a:t>( </a:t>
                      </a:r>
                      <a:r>
                        <a:rPr lang="en-US" sz="1600" dirty="0" err="1"/>
                        <a:t>const</a:t>
                      </a:r>
                      <a:r>
                        <a:rPr lang="en-US" sz="1600" dirty="0"/>
                        <a:t> __</a:t>
                      </a:r>
                      <a:r>
                        <a:rPr lang="en-US" sz="1600" dirty="0" err="1"/>
                        <a:t>itt_domain</a:t>
                      </a:r>
                      <a:r>
                        <a:rPr lang="en-US" sz="1600" dirty="0"/>
                        <a:t> *domain, __</a:t>
                      </a:r>
                      <a:r>
                        <a:rPr lang="en-US" sz="1600" dirty="0" err="1"/>
                        <a:t>itt_id</a:t>
                      </a:r>
                      <a:r>
                        <a:rPr lang="en-US" sz="1600" dirty="0"/>
                        <a:t> </a:t>
                      </a:r>
                      <a:r>
                        <a:rPr lang="en-US" sz="1600" dirty="0" err="1"/>
                        <a:t>taskid</a:t>
                      </a:r>
                      <a:r>
                        <a:rPr lang="en-US" sz="1600" dirty="0"/>
                        <a:t>, __</a:t>
                      </a:r>
                      <a:r>
                        <a:rPr lang="en-US" sz="1600" dirty="0" err="1"/>
                        <a:t>itt_id</a:t>
                      </a:r>
                      <a:r>
                        <a:rPr lang="en-US" sz="1600" dirty="0"/>
                        <a:t> </a:t>
                      </a:r>
                      <a:r>
                        <a:rPr lang="en-US" sz="1600" dirty="0" err="1"/>
                        <a:t>parentid</a:t>
                      </a:r>
                      <a:r>
                        <a:rPr lang="en-US" sz="1600" dirty="0"/>
                        <a:t>, __</a:t>
                      </a:r>
                      <a:r>
                        <a:rPr lang="en-US" sz="1600" dirty="0" err="1"/>
                        <a:t>itt_string_handle</a:t>
                      </a:r>
                      <a:r>
                        <a:rPr lang="en-US" sz="1600" dirty="0"/>
                        <a:t> *name) </a:t>
                      </a:r>
                    </a:p>
                  </a:txBody>
                  <a:tcPr marL="38100" marR="38100" marT="38100" marB="38100"/>
                </a:tc>
                <a:tc>
                  <a:txBody>
                    <a:bodyPr/>
                    <a:lstStyle/>
                    <a:p>
                      <a:r>
                        <a:rPr lang="en-US" sz="1600" dirty="0"/>
                        <a:t>Create a task instance on a thread. This becomes the current task instance for that thread. A call to __</a:t>
                      </a:r>
                      <a:r>
                        <a:rPr lang="en-US" sz="1600" dirty="0" err="1"/>
                        <a:t>itt_task_end</a:t>
                      </a:r>
                      <a:r>
                        <a:rPr lang="en-US" sz="1600" dirty="0"/>
                        <a:t>() on the same thread ends the current task instance. </a:t>
                      </a:r>
                    </a:p>
                  </a:txBody>
                  <a:tcPr marL="38100" marR="38100" marT="38100" marB="38100"/>
                </a:tc>
              </a:tr>
              <a:tr h="588892">
                <a:tc>
                  <a:txBody>
                    <a:bodyPr/>
                    <a:lstStyle/>
                    <a:p>
                      <a:r>
                        <a:rPr lang="en-US" sz="1600" dirty="0"/>
                        <a:t>void </a:t>
                      </a:r>
                      <a:r>
                        <a:rPr lang="en-US" sz="1600" b="1" dirty="0" smtClean="0">
                          <a:solidFill>
                            <a:srgbClr val="C00000"/>
                          </a:solidFill>
                        </a:rPr>
                        <a:t>__</a:t>
                      </a:r>
                      <a:r>
                        <a:rPr lang="en-US" sz="1600" b="1" dirty="0" err="1">
                          <a:solidFill>
                            <a:srgbClr val="C00000"/>
                          </a:solidFill>
                        </a:rPr>
                        <a:t>itt_task_end</a:t>
                      </a:r>
                      <a:r>
                        <a:rPr lang="en-US" sz="1600" dirty="0">
                          <a:solidFill>
                            <a:srgbClr val="C00000"/>
                          </a:solidFill>
                        </a:rPr>
                        <a:t> </a:t>
                      </a:r>
                      <a:r>
                        <a:rPr lang="en-US" sz="1600" dirty="0"/>
                        <a:t>( </a:t>
                      </a:r>
                      <a:r>
                        <a:rPr lang="en-US" sz="1600" dirty="0" err="1"/>
                        <a:t>const</a:t>
                      </a:r>
                      <a:r>
                        <a:rPr lang="en-US" sz="1600" dirty="0"/>
                        <a:t> __</a:t>
                      </a:r>
                      <a:r>
                        <a:rPr lang="en-US" sz="1600" dirty="0" err="1"/>
                        <a:t>itt_domain</a:t>
                      </a:r>
                      <a:r>
                        <a:rPr lang="en-US" sz="1600" dirty="0"/>
                        <a:t> *domain) </a:t>
                      </a:r>
                    </a:p>
                  </a:txBody>
                  <a:tcPr marL="38100" marR="38100" marT="38100" marB="38100"/>
                </a:tc>
                <a:tc>
                  <a:txBody>
                    <a:bodyPr/>
                    <a:lstStyle/>
                    <a:p>
                      <a:r>
                        <a:rPr lang="en-US" sz="1600" dirty="0"/>
                        <a:t>End a task instance on a thread. </a:t>
                      </a:r>
                    </a:p>
                  </a:txBody>
                  <a:tcPr marL="38100" marR="38100" marT="38100" marB="38100"/>
                </a:tc>
              </a:tr>
            </a:tbl>
          </a:graphicData>
        </a:graphic>
      </p:graphicFrame>
      <p:graphicFrame>
        <p:nvGraphicFramePr>
          <p:cNvPr id="8" name="Table 7"/>
          <p:cNvGraphicFramePr>
            <a:graphicFrameLocks noGrp="1"/>
          </p:cNvGraphicFramePr>
          <p:nvPr>
            <p:extLst/>
          </p:nvPr>
        </p:nvGraphicFramePr>
        <p:xfrm>
          <a:off x="391350" y="4279963"/>
          <a:ext cx="8752650" cy="1746368"/>
        </p:xfrm>
        <a:graphic>
          <a:graphicData uri="http://schemas.openxmlformats.org/drawingml/2006/table">
            <a:tbl>
              <a:tblPr firstRow="1" bandRow="1">
                <a:tableStyleId>{5C22544A-7EE6-4342-B048-85BDC9FD1C3A}</a:tableStyleId>
              </a:tblPr>
              <a:tblGrid>
                <a:gridCol w="4395021"/>
                <a:gridCol w="4357629"/>
              </a:tblGrid>
              <a:tr h="353996">
                <a:tc>
                  <a:txBody>
                    <a:bodyPr/>
                    <a:lstStyle/>
                    <a:p>
                      <a:r>
                        <a:rPr lang="en-US" sz="1600" dirty="0" smtClean="0"/>
                        <a:t>Parameter </a:t>
                      </a:r>
                      <a:endParaRPr lang="en-US" sz="1600" dirty="0"/>
                    </a:p>
                  </a:txBody>
                  <a:tcPr/>
                </a:tc>
                <a:tc>
                  <a:txBody>
                    <a:bodyPr/>
                    <a:lstStyle/>
                    <a:p>
                      <a:r>
                        <a:rPr lang="en-US" sz="1600" dirty="0" smtClean="0"/>
                        <a:t>Description </a:t>
                      </a:r>
                      <a:endParaRPr lang="en-US" sz="1600" dirty="0"/>
                    </a:p>
                  </a:txBody>
                  <a:tcPr/>
                </a:tc>
              </a:tr>
              <a:tr h="353996">
                <a:tc>
                  <a:txBody>
                    <a:bodyPr/>
                    <a:lstStyle/>
                    <a:p>
                      <a:r>
                        <a:rPr lang="en-US" sz="1600" dirty="0"/>
                        <a:t>__</a:t>
                      </a:r>
                      <a:r>
                        <a:rPr lang="en-US" sz="1600" dirty="0" err="1"/>
                        <a:t>itt_domain</a:t>
                      </a:r>
                      <a:r>
                        <a:rPr lang="en-US" sz="1600" dirty="0"/>
                        <a:t> </a:t>
                      </a:r>
                    </a:p>
                  </a:txBody>
                  <a:tcPr marL="38100" marR="38100" marT="38100" marB="38100"/>
                </a:tc>
                <a:tc>
                  <a:txBody>
                    <a:bodyPr/>
                    <a:lstStyle/>
                    <a:p>
                      <a:r>
                        <a:rPr lang="en-US" sz="1600" dirty="0"/>
                        <a:t>The domain of the task. </a:t>
                      </a:r>
                    </a:p>
                  </a:txBody>
                  <a:tcPr marL="38100" marR="38100" marT="38100" marB="38100"/>
                </a:tc>
              </a:tr>
              <a:tr h="353996">
                <a:tc>
                  <a:txBody>
                    <a:bodyPr/>
                    <a:lstStyle/>
                    <a:p>
                      <a:r>
                        <a:rPr lang="en-US" sz="1600" dirty="0"/>
                        <a:t>__</a:t>
                      </a:r>
                      <a:r>
                        <a:rPr lang="en-US" sz="1600" dirty="0" err="1"/>
                        <a:t>itt_id</a:t>
                      </a:r>
                      <a:r>
                        <a:rPr lang="en-US" sz="1600" dirty="0"/>
                        <a:t> </a:t>
                      </a:r>
                      <a:r>
                        <a:rPr lang="en-US" sz="1600" dirty="0" err="1"/>
                        <a:t>taskid</a:t>
                      </a:r>
                      <a:r>
                        <a:rPr lang="en-US" sz="1600" dirty="0"/>
                        <a:t> </a:t>
                      </a:r>
                    </a:p>
                  </a:txBody>
                  <a:tcPr marL="38100" marR="38100" marT="38100" marB="38100"/>
                </a:tc>
                <a:tc>
                  <a:txBody>
                    <a:bodyPr/>
                    <a:lstStyle/>
                    <a:p>
                      <a:r>
                        <a:rPr lang="en-US" sz="1600"/>
                        <a:t>This is a reserved parameter. </a:t>
                      </a:r>
                    </a:p>
                  </a:txBody>
                  <a:tcPr marL="38100" marR="38100" marT="38100" marB="38100"/>
                </a:tc>
              </a:tr>
              <a:tr h="353996">
                <a:tc>
                  <a:txBody>
                    <a:bodyPr/>
                    <a:lstStyle/>
                    <a:p>
                      <a:r>
                        <a:rPr lang="en-US" sz="1600"/>
                        <a:t>__itt_id parentid </a:t>
                      </a:r>
                    </a:p>
                  </a:txBody>
                  <a:tcPr marL="38100" marR="38100" marT="38100" marB="38100"/>
                </a:tc>
                <a:tc>
                  <a:txBody>
                    <a:bodyPr/>
                    <a:lstStyle/>
                    <a:p>
                      <a:r>
                        <a:rPr lang="en-US" sz="1600"/>
                        <a:t>This is a reserved parameter. </a:t>
                      </a:r>
                    </a:p>
                  </a:txBody>
                  <a:tcPr marL="38100" marR="38100" marT="38100" marB="38100"/>
                </a:tc>
              </a:tr>
              <a:tr h="330384">
                <a:tc>
                  <a:txBody>
                    <a:bodyPr/>
                    <a:lstStyle/>
                    <a:p>
                      <a:r>
                        <a:rPr lang="en-US" sz="1600" dirty="0"/>
                        <a:t>__</a:t>
                      </a:r>
                      <a:r>
                        <a:rPr lang="en-US" sz="1600" dirty="0" err="1"/>
                        <a:t>itt_string_handle</a:t>
                      </a:r>
                      <a:r>
                        <a:rPr lang="en-US" sz="1600" dirty="0"/>
                        <a:t> </a:t>
                      </a:r>
                    </a:p>
                  </a:txBody>
                  <a:tcPr marL="38100" marR="38100" marT="38100" marB="38100"/>
                </a:tc>
                <a:tc>
                  <a:txBody>
                    <a:bodyPr/>
                    <a:lstStyle/>
                    <a:p>
                      <a:r>
                        <a:rPr lang="en-US" sz="1600" dirty="0"/>
                        <a:t>The task string handle. </a:t>
                      </a:r>
                    </a:p>
                  </a:txBody>
                  <a:tcPr marL="38100" marR="38100" marT="38100" marB="38100"/>
                </a:tc>
              </a:tr>
            </a:tbl>
          </a:graphicData>
        </a:graphic>
      </p:graphicFrame>
    </p:spTree>
    <p:extLst>
      <p:ext uri="{BB962C8B-B14F-4D97-AF65-F5344CB8AC3E}">
        <p14:creationId xmlns:p14="http://schemas.microsoft.com/office/powerpoint/2010/main" val="6077571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63</a:t>
            </a:fld>
            <a:endParaRPr lang="en-US" dirty="0"/>
          </a:p>
        </p:txBody>
      </p:sp>
      <p:sp>
        <p:nvSpPr>
          <p:cNvPr id="4" name="Title 3"/>
          <p:cNvSpPr>
            <a:spLocks noGrp="1"/>
          </p:cNvSpPr>
          <p:nvPr>
            <p:ph type="title"/>
          </p:nvPr>
        </p:nvSpPr>
        <p:spPr/>
        <p:txBody>
          <a:bodyPr/>
          <a:lstStyle/>
          <a:p>
            <a:r>
              <a:rPr lang="en-US" dirty="0"/>
              <a:t>User API</a:t>
            </a:r>
            <a:br>
              <a:rPr lang="en-US" dirty="0"/>
            </a:br>
            <a:r>
              <a:rPr lang="en-US" sz="2400" dirty="0"/>
              <a:t>Task </a:t>
            </a:r>
            <a:r>
              <a:rPr lang="en-US" sz="2400" dirty="0" smtClean="0"/>
              <a:t>APIs example</a:t>
            </a:r>
            <a:endParaRPr lang="en-US" dirty="0"/>
          </a:p>
        </p:txBody>
      </p:sp>
      <p:sp>
        <p:nvSpPr>
          <p:cNvPr id="5" name="TextBox 4"/>
          <p:cNvSpPr txBox="1"/>
          <p:nvPr/>
        </p:nvSpPr>
        <p:spPr>
          <a:xfrm>
            <a:off x="278673" y="1758576"/>
            <a:ext cx="8630195" cy="4524315"/>
          </a:xfrm>
          <a:prstGeom prst="rect">
            <a:avLst/>
          </a:prstGeom>
          <a:solidFill>
            <a:schemeClr val="accent1">
              <a:lumMod val="20000"/>
              <a:lumOff val="80000"/>
            </a:schemeClr>
          </a:solidFill>
          <a:ln>
            <a:solidFill>
              <a:schemeClr val="tx1">
                <a:lumMod val="95000"/>
                <a:lumOff val="5000"/>
              </a:schemeClr>
            </a:solidFill>
          </a:ln>
          <a:effectLst/>
        </p:spPr>
        <p:style>
          <a:lnRef idx="1">
            <a:schemeClr val="accent6"/>
          </a:lnRef>
          <a:fillRef idx="2">
            <a:schemeClr val="accent6"/>
          </a:fillRef>
          <a:effectRef idx="1">
            <a:schemeClr val="accent6"/>
          </a:effectRef>
          <a:fontRef idx="minor">
            <a:schemeClr val="dk1"/>
          </a:fontRef>
        </p:style>
        <p:txBody>
          <a:bodyPr wrap="square" lIns="137160" tIns="91440" rIns="45720" bIns="91440">
            <a:spAutoFit/>
          </a:bodyPr>
          <a:lstStyle>
            <a:defPPr>
              <a:defRPr lang="en-US"/>
            </a:defPPr>
            <a:lvl1pPr>
              <a:lnSpc>
                <a:spcPct val="100000"/>
              </a:lnSpc>
              <a:spcBef>
                <a:spcPts val="0"/>
              </a:spcBef>
              <a:defRPr sz="1600" b="1">
                <a:solidFill>
                  <a:schemeClr val="dk1"/>
                </a:solidFill>
                <a:latin typeface="Courier New" pitchFamily="49"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__</a:t>
            </a:r>
            <a:r>
              <a:rPr lang="en-US" sz="1400" dirty="0" err="1"/>
              <a:t>itt_domain</a:t>
            </a:r>
            <a:r>
              <a:rPr lang="en-US" sz="1400" dirty="0"/>
              <a:t>* domain = __</a:t>
            </a:r>
            <a:r>
              <a:rPr lang="en-US" sz="1400" dirty="0" err="1"/>
              <a:t>itt_domain_create</a:t>
            </a:r>
            <a:r>
              <a:rPr lang="en-US" sz="1400" dirty="0"/>
              <a:t>(</a:t>
            </a:r>
            <a:r>
              <a:rPr lang="en-US" sz="1400" dirty="0" err="1"/>
              <a:t>L"</a:t>
            </a:r>
            <a:r>
              <a:rPr lang="en-US" sz="1400" dirty="0" err="1">
                <a:solidFill>
                  <a:srgbClr val="C00000"/>
                </a:solidFill>
              </a:rPr>
              <a:t>Task</a:t>
            </a:r>
            <a:r>
              <a:rPr lang="en-US" sz="1400" dirty="0">
                <a:solidFill>
                  <a:srgbClr val="C00000"/>
                </a:solidFill>
              </a:rPr>
              <a:t> Domain</a:t>
            </a:r>
            <a:r>
              <a:rPr lang="en-US" sz="1400" dirty="0"/>
              <a:t>");</a:t>
            </a:r>
          </a:p>
          <a:p>
            <a:r>
              <a:rPr lang="en-US" sz="1400" dirty="0"/>
              <a:t>__</a:t>
            </a:r>
            <a:r>
              <a:rPr lang="en-US" sz="1400" dirty="0" err="1"/>
              <a:t>itt_string_handle</a:t>
            </a:r>
            <a:r>
              <a:rPr lang="en-US" sz="1400" dirty="0"/>
              <a:t>* </a:t>
            </a:r>
            <a:r>
              <a:rPr lang="en-US" sz="1400" dirty="0" err="1"/>
              <a:t>UserTask</a:t>
            </a:r>
            <a:r>
              <a:rPr lang="en-US" sz="1400" dirty="0"/>
              <a:t> = __</a:t>
            </a:r>
            <a:r>
              <a:rPr lang="en-US" sz="1400" dirty="0" err="1"/>
              <a:t>itt_string_handle_create</a:t>
            </a:r>
            <a:r>
              <a:rPr lang="en-US" sz="1400" dirty="0"/>
              <a:t>(</a:t>
            </a:r>
            <a:r>
              <a:rPr lang="en-US" sz="1400" dirty="0" err="1"/>
              <a:t>L"</a:t>
            </a:r>
            <a:r>
              <a:rPr lang="en-US" sz="1400" dirty="0" err="1">
                <a:solidFill>
                  <a:srgbClr val="C00000"/>
                </a:solidFill>
              </a:rPr>
              <a:t>UserTask</a:t>
            </a:r>
            <a:r>
              <a:rPr lang="en-US" sz="1400" dirty="0"/>
              <a:t>");</a:t>
            </a:r>
          </a:p>
          <a:p>
            <a:r>
              <a:rPr lang="en-US" sz="1400" dirty="0"/>
              <a:t>__</a:t>
            </a:r>
            <a:r>
              <a:rPr lang="en-US" sz="1400" dirty="0" err="1"/>
              <a:t>itt_string_handle</a:t>
            </a:r>
            <a:r>
              <a:rPr lang="en-US" sz="1400" dirty="0"/>
              <a:t>* </a:t>
            </a:r>
            <a:r>
              <a:rPr lang="en-US" sz="1400" dirty="0" err="1"/>
              <a:t>UserSubTask</a:t>
            </a:r>
            <a:r>
              <a:rPr lang="en-US" sz="1400" dirty="0"/>
              <a:t> = __</a:t>
            </a:r>
            <a:r>
              <a:rPr lang="en-US" sz="1400" dirty="0" err="1"/>
              <a:t>itt_string_handle_create</a:t>
            </a:r>
            <a:r>
              <a:rPr lang="en-US" sz="1400" dirty="0"/>
              <a:t>(</a:t>
            </a:r>
            <a:r>
              <a:rPr lang="en-US" sz="1400" dirty="0" err="1"/>
              <a:t>L“</a:t>
            </a:r>
            <a:r>
              <a:rPr lang="en-US" sz="1400" dirty="0" err="1">
                <a:solidFill>
                  <a:srgbClr val="C00000"/>
                </a:solidFill>
              </a:rPr>
              <a:t>UserSubTask</a:t>
            </a:r>
            <a:r>
              <a:rPr lang="en-US" sz="1400" dirty="0"/>
              <a:t>");</a:t>
            </a:r>
          </a:p>
          <a:p>
            <a:endParaRPr lang="en-US" sz="1400" dirty="0"/>
          </a:p>
          <a:p>
            <a:r>
              <a:rPr lang="en-US" sz="1400" dirty="0" err="1"/>
              <a:t>int</a:t>
            </a:r>
            <a:r>
              <a:rPr lang="en-US" sz="1400" dirty="0"/>
              <a:t> main(</a:t>
            </a:r>
            <a:r>
              <a:rPr lang="en-US" sz="1400" dirty="0" err="1"/>
              <a:t>int</a:t>
            </a:r>
            <a:r>
              <a:rPr lang="en-US" sz="1400" dirty="0"/>
              <a:t> </a:t>
            </a:r>
            <a:r>
              <a:rPr lang="en-US" sz="1400" dirty="0" err="1"/>
              <a:t>argc</a:t>
            </a:r>
            <a:r>
              <a:rPr lang="en-US" sz="1400" dirty="0"/>
              <a:t>, char* </a:t>
            </a:r>
            <a:r>
              <a:rPr lang="en-US" sz="1400" dirty="0" err="1"/>
              <a:t>argv</a:t>
            </a:r>
            <a:r>
              <a:rPr lang="en-US" sz="1400" dirty="0"/>
              <a:t>[])</a:t>
            </a:r>
          </a:p>
          <a:p>
            <a:r>
              <a:rPr lang="en-US" sz="1400" dirty="0"/>
              <a:t>{</a:t>
            </a:r>
          </a:p>
          <a:p>
            <a:r>
              <a:rPr lang="en-US" sz="1400" dirty="0"/>
              <a:t>	...</a:t>
            </a:r>
          </a:p>
          <a:p>
            <a:r>
              <a:rPr lang="en-US" sz="1400" dirty="0"/>
              <a:t>	</a:t>
            </a:r>
            <a:r>
              <a:rPr lang="en-US" sz="1400" dirty="0">
                <a:solidFill>
                  <a:srgbClr val="C00000"/>
                </a:solidFill>
              </a:rPr>
              <a:t>__</a:t>
            </a:r>
            <a:r>
              <a:rPr lang="en-US" sz="1400" dirty="0" err="1">
                <a:solidFill>
                  <a:srgbClr val="C00000"/>
                </a:solidFill>
              </a:rPr>
              <a:t>itt_task_begin</a:t>
            </a:r>
            <a:r>
              <a:rPr lang="en-US" sz="1400" dirty="0">
                <a:solidFill>
                  <a:srgbClr val="C00000"/>
                </a:solidFill>
              </a:rPr>
              <a:t> </a:t>
            </a:r>
            <a:r>
              <a:rPr lang="en-US" sz="1400" dirty="0"/>
              <a:t>(domain, __</a:t>
            </a:r>
            <a:r>
              <a:rPr lang="en-US" sz="1400" dirty="0" err="1"/>
              <a:t>itt_null</a:t>
            </a:r>
            <a:r>
              <a:rPr lang="en-US" sz="1400" dirty="0"/>
              <a:t>, __</a:t>
            </a:r>
            <a:r>
              <a:rPr lang="en-US" sz="1400" dirty="0" err="1"/>
              <a:t>itt_null</a:t>
            </a:r>
            <a:r>
              <a:rPr lang="en-US" sz="1400" dirty="0"/>
              <a:t>, </a:t>
            </a:r>
            <a:r>
              <a:rPr lang="en-US" sz="1400" dirty="0" err="1"/>
              <a:t>UserTask</a:t>
            </a:r>
            <a:r>
              <a:rPr lang="en-US" sz="1400" dirty="0"/>
              <a:t>);</a:t>
            </a:r>
          </a:p>
          <a:p>
            <a:r>
              <a:rPr lang="en-US" sz="1400" dirty="0"/>
              <a:t>	//create many threads to call work()</a:t>
            </a:r>
          </a:p>
          <a:p>
            <a:r>
              <a:rPr lang="en-US" sz="1400" dirty="0"/>
              <a:t>	</a:t>
            </a:r>
            <a:r>
              <a:rPr lang="en-US" sz="1400" dirty="0">
                <a:solidFill>
                  <a:srgbClr val="C00000"/>
                </a:solidFill>
              </a:rPr>
              <a:t>__</a:t>
            </a:r>
            <a:r>
              <a:rPr lang="en-US" sz="1400" dirty="0" err="1">
                <a:solidFill>
                  <a:srgbClr val="C00000"/>
                </a:solidFill>
              </a:rPr>
              <a:t>itt_task_end</a:t>
            </a:r>
            <a:r>
              <a:rPr lang="en-US" sz="1400" dirty="0">
                <a:solidFill>
                  <a:srgbClr val="C00000"/>
                </a:solidFill>
              </a:rPr>
              <a:t> (domain);</a:t>
            </a:r>
          </a:p>
          <a:p>
            <a:r>
              <a:rPr lang="en-US" sz="1400" dirty="0"/>
              <a:t>	...</a:t>
            </a:r>
          </a:p>
          <a:p>
            <a:r>
              <a:rPr lang="en-US" sz="1400" dirty="0"/>
              <a:t>}</a:t>
            </a:r>
          </a:p>
          <a:p>
            <a:endParaRPr lang="en-US" sz="1400" dirty="0"/>
          </a:p>
          <a:p>
            <a:r>
              <a:rPr lang="en-US" sz="1400" dirty="0"/>
              <a:t>work()</a:t>
            </a:r>
          </a:p>
          <a:p>
            <a:r>
              <a:rPr lang="en-US" sz="1400" dirty="0"/>
              <a:t>{</a:t>
            </a:r>
          </a:p>
          <a:p>
            <a:pPr lvl="1"/>
            <a:r>
              <a:rPr lang="en-US" sz="1400" b="1" dirty="0">
                <a:solidFill>
                  <a:srgbClr val="C00000"/>
                </a:solidFill>
                <a:latin typeface="Courier New" pitchFamily="49" charset="0"/>
              </a:rPr>
              <a:t>__</a:t>
            </a:r>
            <a:r>
              <a:rPr lang="en-US" sz="1400" b="1" dirty="0" err="1">
                <a:solidFill>
                  <a:srgbClr val="C00000"/>
                </a:solidFill>
                <a:latin typeface="Courier New" pitchFamily="49" charset="0"/>
              </a:rPr>
              <a:t>itt_task_begin</a:t>
            </a:r>
            <a:r>
              <a:rPr lang="en-US" sz="1400" b="1" dirty="0">
                <a:solidFill>
                  <a:srgbClr val="C00000"/>
                </a:solidFill>
                <a:latin typeface="Courier New" pitchFamily="49" charset="0"/>
              </a:rPr>
              <a:t> </a:t>
            </a:r>
            <a:r>
              <a:rPr lang="en-US" sz="1400" b="1" dirty="0">
                <a:latin typeface="Courier New" pitchFamily="49" charset="0"/>
              </a:rPr>
              <a:t>(domain, __</a:t>
            </a:r>
            <a:r>
              <a:rPr lang="en-US" sz="1400" b="1" dirty="0" err="1">
                <a:latin typeface="Courier New" pitchFamily="49" charset="0"/>
              </a:rPr>
              <a:t>itt_null</a:t>
            </a:r>
            <a:r>
              <a:rPr lang="en-US" sz="1400" b="1" dirty="0">
                <a:latin typeface="Courier New" pitchFamily="49" charset="0"/>
              </a:rPr>
              <a:t>, __</a:t>
            </a:r>
            <a:r>
              <a:rPr lang="en-US" sz="1400" b="1" dirty="0" err="1">
                <a:latin typeface="Courier New" pitchFamily="49" charset="0"/>
              </a:rPr>
              <a:t>itt_null</a:t>
            </a:r>
            <a:r>
              <a:rPr lang="en-US" sz="1400" b="1" dirty="0">
                <a:latin typeface="Courier New" pitchFamily="49" charset="0"/>
              </a:rPr>
              <a:t>, </a:t>
            </a:r>
            <a:r>
              <a:rPr lang="en-US" sz="1400" b="1" dirty="0" err="1">
                <a:latin typeface="Courier New" pitchFamily="49" charset="0"/>
              </a:rPr>
              <a:t>UserSubTask</a:t>
            </a:r>
            <a:r>
              <a:rPr lang="en-US" sz="1400" b="1" dirty="0">
                <a:latin typeface="Courier New" pitchFamily="49" charset="0"/>
              </a:rPr>
              <a:t>);</a:t>
            </a:r>
          </a:p>
          <a:p>
            <a:pPr lvl="1"/>
            <a:r>
              <a:rPr lang="en-US" sz="1400" b="1" dirty="0" err="1">
                <a:latin typeface="Courier New" pitchFamily="49" charset="0"/>
              </a:rPr>
              <a:t>do_foo</a:t>
            </a:r>
            <a:r>
              <a:rPr lang="en-US" sz="1400" b="1" dirty="0">
                <a:latin typeface="Courier New" pitchFamily="49" charset="0"/>
              </a:rPr>
              <a:t>();		 	 </a:t>
            </a:r>
          </a:p>
          <a:p>
            <a:pPr lvl="1"/>
            <a:r>
              <a:rPr lang="en-US" sz="1400" b="1" dirty="0">
                <a:solidFill>
                  <a:srgbClr val="C00000"/>
                </a:solidFill>
                <a:latin typeface="Courier New" pitchFamily="49" charset="0"/>
              </a:rPr>
              <a:t>__</a:t>
            </a:r>
            <a:r>
              <a:rPr lang="en-US" sz="1400" b="1" dirty="0" err="1">
                <a:solidFill>
                  <a:srgbClr val="C00000"/>
                </a:solidFill>
                <a:latin typeface="Courier New" pitchFamily="49" charset="0"/>
              </a:rPr>
              <a:t>itt_task_end</a:t>
            </a:r>
            <a:r>
              <a:rPr lang="en-US" sz="1400" b="1" dirty="0">
                <a:solidFill>
                  <a:srgbClr val="C00000"/>
                </a:solidFill>
                <a:latin typeface="Courier New" pitchFamily="49" charset="0"/>
              </a:rPr>
              <a:t> </a:t>
            </a:r>
            <a:r>
              <a:rPr lang="en-US" sz="1400" b="1" dirty="0">
                <a:latin typeface="Courier New" pitchFamily="49" charset="0"/>
              </a:rPr>
              <a:t>(domain);</a:t>
            </a:r>
          </a:p>
          <a:p>
            <a:pPr lvl="1"/>
            <a:r>
              <a:rPr lang="en-US" sz="1400" b="1" dirty="0">
                <a:latin typeface="Courier New" pitchFamily="49" charset="0"/>
              </a:rPr>
              <a:t>return 0;</a:t>
            </a:r>
          </a:p>
          <a:p>
            <a:r>
              <a:rPr lang="en-US" sz="1400" dirty="0"/>
              <a:t>}</a:t>
            </a:r>
          </a:p>
        </p:txBody>
      </p:sp>
    </p:spTree>
    <p:extLst>
      <p:ext uri="{BB962C8B-B14F-4D97-AF65-F5344CB8AC3E}">
        <p14:creationId xmlns:p14="http://schemas.microsoft.com/office/powerpoint/2010/main" val="10811857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64</a:t>
            </a:fld>
            <a:endParaRPr lang="en-US" dirty="0"/>
          </a:p>
        </p:txBody>
      </p:sp>
      <p:sp>
        <p:nvSpPr>
          <p:cNvPr id="4" name="Title 3"/>
          <p:cNvSpPr>
            <a:spLocks noGrp="1"/>
          </p:cNvSpPr>
          <p:nvPr>
            <p:ph type="title"/>
          </p:nvPr>
        </p:nvSpPr>
        <p:spPr/>
        <p:txBody>
          <a:bodyPr/>
          <a:lstStyle/>
          <a:p>
            <a:r>
              <a:rPr lang="en-US" dirty="0"/>
              <a:t>Using Task API</a:t>
            </a:r>
            <a:br>
              <a:rPr lang="en-US" dirty="0"/>
            </a:br>
            <a:r>
              <a:rPr lang="en-US" sz="2400" dirty="0"/>
              <a:t>Hotspots analysis – Bottom-up </a:t>
            </a:r>
            <a:r>
              <a:rPr lang="en-US" sz="2400" dirty="0" smtClean="0"/>
              <a:t>view</a:t>
            </a:r>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01" y="1585277"/>
            <a:ext cx="8551624" cy="5225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24543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65</a:t>
            </a:fld>
            <a:endParaRPr lang="en-US" dirty="0"/>
          </a:p>
        </p:txBody>
      </p:sp>
      <p:sp>
        <p:nvSpPr>
          <p:cNvPr id="4" name="Title 3"/>
          <p:cNvSpPr>
            <a:spLocks noGrp="1"/>
          </p:cNvSpPr>
          <p:nvPr>
            <p:ph type="title"/>
          </p:nvPr>
        </p:nvSpPr>
        <p:spPr/>
        <p:txBody>
          <a:bodyPr/>
          <a:lstStyle/>
          <a:p>
            <a:r>
              <a:rPr lang="en-US" dirty="0"/>
              <a:t>Using Task API</a:t>
            </a:r>
            <a:br>
              <a:rPr lang="en-US" dirty="0"/>
            </a:br>
            <a:r>
              <a:rPr lang="en-US" sz="2400" dirty="0"/>
              <a:t>Hotspots analysis – </a:t>
            </a:r>
            <a:r>
              <a:rPr lang="en-US" sz="2400" dirty="0" smtClean="0"/>
              <a:t>Task </a:t>
            </a:r>
            <a:r>
              <a:rPr lang="en-US" sz="2400" dirty="0"/>
              <a:t>view</a:t>
            </a:r>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19" y="1717406"/>
            <a:ext cx="8941187" cy="4606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76985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66</a:t>
            </a:fld>
            <a:endParaRPr lang="en-US" dirty="0"/>
          </a:p>
        </p:txBody>
      </p:sp>
      <p:sp>
        <p:nvSpPr>
          <p:cNvPr id="4" name="Title 3"/>
          <p:cNvSpPr>
            <a:spLocks noGrp="1"/>
          </p:cNvSpPr>
          <p:nvPr>
            <p:ph type="title"/>
          </p:nvPr>
        </p:nvSpPr>
        <p:spPr/>
        <p:txBody>
          <a:bodyPr/>
          <a:lstStyle/>
          <a:p>
            <a:r>
              <a:rPr lang="en-US" dirty="0" smtClean="0"/>
              <a:t>Performance Profiling</a:t>
            </a:r>
            <a:br>
              <a:rPr lang="en-US" dirty="0" smtClean="0"/>
            </a:br>
            <a:r>
              <a:rPr lang="en-US" sz="2400" dirty="0" smtClean="0"/>
              <a:t>Frame Analysis</a:t>
            </a:r>
            <a:endParaRPr lang="en-US" dirty="0"/>
          </a:p>
        </p:txBody>
      </p:sp>
      <p:sp>
        <p:nvSpPr>
          <p:cNvPr id="5" name="Content Placeholder 2"/>
          <p:cNvSpPr>
            <a:spLocks noGrp="1"/>
          </p:cNvSpPr>
          <p:nvPr>
            <p:ph idx="1"/>
          </p:nvPr>
        </p:nvSpPr>
        <p:spPr>
          <a:xfrm>
            <a:off x="455613" y="1688928"/>
            <a:ext cx="5335587" cy="4767262"/>
          </a:xfrm>
        </p:spPr>
        <p:txBody>
          <a:bodyPr/>
          <a:lstStyle/>
          <a:p>
            <a:pPr>
              <a:buNone/>
            </a:pPr>
            <a:r>
              <a:rPr lang="en-US" sz="1800" b="1" dirty="0" smtClean="0"/>
              <a:t>Frame Analysis – </a:t>
            </a:r>
          </a:p>
          <a:p>
            <a:pPr>
              <a:spcBef>
                <a:spcPts val="0"/>
              </a:spcBef>
              <a:buNone/>
            </a:pPr>
            <a:r>
              <a:rPr lang="en-US" sz="1800" b="1" dirty="0" smtClean="0"/>
              <a:t>Analyze Long Latency Activity</a:t>
            </a:r>
          </a:p>
          <a:p>
            <a:pPr marL="0" indent="0">
              <a:buNone/>
            </a:pPr>
            <a:r>
              <a:rPr lang="en-US" sz="1800" dirty="0" smtClean="0"/>
              <a:t>Frame: a region executed repeatedly </a:t>
            </a:r>
            <a:r>
              <a:rPr lang="en-US" sz="1400" dirty="0" smtClean="0"/>
              <a:t>(non-overlapping)</a:t>
            </a:r>
            <a:r>
              <a:rPr lang="en-US" sz="1800" dirty="0" smtClean="0"/>
              <a:t>.</a:t>
            </a:r>
          </a:p>
          <a:p>
            <a:pPr lvl="1">
              <a:buFont typeface="Arial" pitchFamily="34" charset="0"/>
              <a:buChar char="•"/>
            </a:pPr>
            <a:r>
              <a:rPr lang="en-US" sz="1600" dirty="0"/>
              <a:t>API marks start and finish</a:t>
            </a:r>
          </a:p>
          <a:p>
            <a:pPr lvl="1">
              <a:buFont typeface="Arial" pitchFamily="34" charset="0"/>
              <a:buChar char="•"/>
            </a:pPr>
            <a:r>
              <a:rPr lang="en-US" sz="1600" dirty="0"/>
              <a:t>Auto detect DirectX frames</a:t>
            </a:r>
          </a:p>
          <a:p>
            <a:pPr marL="0" indent="0">
              <a:buNone/>
            </a:pPr>
            <a:r>
              <a:rPr lang="en-US" sz="1800" dirty="0" smtClean="0"/>
              <a:t>Examples:  </a:t>
            </a:r>
          </a:p>
          <a:p>
            <a:pPr lvl="1">
              <a:spcBef>
                <a:spcPts val="600"/>
              </a:spcBef>
              <a:buFont typeface="Arial" pitchFamily="34" charset="0"/>
              <a:buChar char="•"/>
            </a:pPr>
            <a:r>
              <a:rPr lang="en-US" sz="1600" dirty="0" smtClean="0"/>
              <a:t>Game – Compute next graphics frame</a:t>
            </a:r>
          </a:p>
          <a:p>
            <a:pPr lvl="1">
              <a:spcBef>
                <a:spcPts val="600"/>
              </a:spcBef>
              <a:buFont typeface="Arial" pitchFamily="34" charset="0"/>
              <a:buChar char="•"/>
            </a:pPr>
            <a:r>
              <a:rPr lang="en-US" sz="1600" dirty="0" smtClean="0"/>
              <a:t>Simulator – Time step loop</a:t>
            </a:r>
          </a:p>
          <a:p>
            <a:pPr lvl="1">
              <a:spcBef>
                <a:spcPts val="600"/>
              </a:spcBef>
              <a:buFont typeface="Arial" pitchFamily="34" charset="0"/>
              <a:buChar char="•"/>
            </a:pPr>
            <a:r>
              <a:rPr lang="en-US" sz="1600" dirty="0" smtClean="0"/>
              <a:t>Computation – Convergence loop</a:t>
            </a:r>
          </a:p>
          <a:p>
            <a:endParaRPr lang="ru-RU" sz="1800" dirty="0"/>
          </a:p>
        </p:txBody>
      </p:sp>
      <p:sp>
        <p:nvSpPr>
          <p:cNvPr id="6" name="TextBox 5"/>
          <p:cNvSpPr txBox="1"/>
          <p:nvPr/>
        </p:nvSpPr>
        <p:spPr>
          <a:xfrm>
            <a:off x="5728288" y="1479216"/>
            <a:ext cx="2984135" cy="3076796"/>
          </a:xfrm>
          <a:prstGeom prst="rect">
            <a:avLst/>
          </a:prstGeom>
          <a:gradFill flip="none" rotWithShape="1">
            <a:gsLst>
              <a:gs pos="0">
                <a:schemeClr val="accent2">
                  <a:lumMod val="75000"/>
                </a:schemeClr>
              </a:gs>
              <a:gs pos="100000">
                <a:schemeClr val="bg2">
                  <a:lumMod val="20000"/>
                  <a:lumOff val="80000"/>
                </a:schemeClr>
              </a:gs>
            </a:gsLst>
            <a:lin ang="2700000" scaled="1"/>
            <a:tileRect/>
          </a:gradFill>
        </p:spPr>
        <p:txBody>
          <a:bodyPr wrap="square" tIns="9144" rtlCol="0">
            <a:noAutofit/>
          </a:bodyPr>
          <a:lstStyle/>
          <a:p>
            <a:r>
              <a:rPr lang="en-US" sz="1800" dirty="0" smtClean="0">
                <a:solidFill>
                  <a:schemeClr val="bg1"/>
                </a:solidFill>
              </a:rPr>
              <a:t>Application</a:t>
            </a:r>
            <a:endParaRPr lang="en-US" sz="1800" dirty="0">
              <a:solidFill>
                <a:schemeClr val="bg1"/>
              </a:solidFill>
            </a:endParaRPr>
          </a:p>
        </p:txBody>
      </p:sp>
      <p:sp>
        <p:nvSpPr>
          <p:cNvPr id="7" name="TextBox 6"/>
          <p:cNvSpPr txBox="1"/>
          <p:nvPr/>
        </p:nvSpPr>
        <p:spPr>
          <a:xfrm>
            <a:off x="5728287" y="1472995"/>
            <a:ext cx="2984135" cy="2786572"/>
          </a:xfrm>
          <a:prstGeom prst="rect">
            <a:avLst/>
          </a:prstGeom>
          <a:noFill/>
        </p:spPr>
        <p:txBody>
          <a:bodyPr wrap="square" rtlCol="0">
            <a:noAutofit/>
          </a:bodyPr>
          <a:lstStyle/>
          <a:p>
            <a:endParaRPr lang="en-US" sz="800" b="0" dirty="0" smtClean="0">
              <a:solidFill>
                <a:schemeClr val="tx1"/>
              </a:solidFill>
            </a:endParaRPr>
          </a:p>
          <a:p>
            <a:endParaRPr lang="en-US" sz="800" b="0" dirty="0" smtClean="0">
              <a:solidFill>
                <a:schemeClr val="tx1"/>
              </a:solidFill>
            </a:endParaRPr>
          </a:p>
          <a:p>
            <a:r>
              <a:rPr lang="en-US" sz="800" b="0" dirty="0" smtClean="0">
                <a:solidFill>
                  <a:schemeClr val="tx1"/>
                </a:solidFill>
              </a:rPr>
              <a:t>voidalgorithm_1();</a:t>
            </a:r>
          </a:p>
          <a:p>
            <a:r>
              <a:rPr lang="en-US" sz="800" b="0" dirty="0" smtClean="0">
                <a:solidFill>
                  <a:schemeClr val="tx1"/>
                </a:solidFill>
              </a:rPr>
              <a:t>voidalgorithm_2(int myid);</a:t>
            </a:r>
          </a:p>
          <a:p>
            <a:r>
              <a:rPr lang="en-US" sz="800" b="0" dirty="0" smtClean="0">
                <a:solidFill>
                  <a:schemeClr val="tx1"/>
                </a:solidFill>
              </a:rPr>
              <a:t>doubleGetSeconds();</a:t>
            </a:r>
          </a:p>
          <a:p>
            <a:r>
              <a:rPr lang="en-US" sz="800" b="0" dirty="0" smtClean="0">
                <a:solidFill>
                  <a:schemeClr val="tx1"/>
                </a:solidFill>
              </a:rPr>
              <a:t>DWORD WINAPI do_xform (void * lpmyid);</a:t>
            </a:r>
          </a:p>
          <a:p>
            <a:r>
              <a:rPr lang="en-US" sz="800" b="0" dirty="0" smtClean="0">
                <a:solidFill>
                  <a:schemeClr val="tx1"/>
                </a:solidFill>
              </a:rPr>
              <a:t>bool checkResults();</a:t>
            </a:r>
          </a:p>
          <a:p>
            <a:r>
              <a:rPr lang="en-US" sz="800" b="0" spc="-30" dirty="0">
                <a:solidFill>
                  <a:schemeClr val="tx1"/>
                </a:solidFill>
              </a:rPr>
              <a:t>__</a:t>
            </a:r>
            <a:r>
              <a:rPr lang="en-US" sz="800" b="0" spc="-30" dirty="0" err="1" smtClean="0">
                <a:solidFill>
                  <a:schemeClr val="tx1"/>
                </a:solidFill>
              </a:rPr>
              <a:t>itt_domain</a:t>
            </a:r>
            <a:r>
              <a:rPr lang="en-US" sz="800" b="0" spc="-30" dirty="0" smtClean="0">
                <a:solidFill>
                  <a:schemeClr val="tx1"/>
                </a:solidFill>
              </a:rPr>
              <a:t>* </a:t>
            </a:r>
            <a:r>
              <a:rPr lang="en-US" sz="800" b="0" spc="-30" dirty="0" err="1" smtClean="0">
                <a:solidFill>
                  <a:schemeClr val="tx1"/>
                </a:solidFill>
              </a:rPr>
              <a:t>pD</a:t>
            </a:r>
            <a:r>
              <a:rPr lang="en-US" sz="800" b="0" spc="-30" dirty="0" smtClean="0">
                <a:solidFill>
                  <a:schemeClr val="tx1"/>
                </a:solidFill>
              </a:rPr>
              <a:t> = </a:t>
            </a:r>
            <a:r>
              <a:rPr lang="en-US" sz="800" b="0" spc="-30" dirty="0">
                <a:solidFill>
                  <a:schemeClr val="tx1"/>
                </a:solidFill>
              </a:rPr>
              <a:t>__</a:t>
            </a:r>
            <a:r>
              <a:rPr lang="en-US" sz="800" b="0" spc="-30" dirty="0" err="1">
                <a:solidFill>
                  <a:schemeClr val="tx1"/>
                </a:solidFill>
              </a:rPr>
              <a:t>itt_domain_create</a:t>
            </a:r>
            <a:r>
              <a:rPr lang="en-US" sz="800" b="0" spc="-30" dirty="0">
                <a:solidFill>
                  <a:schemeClr val="tx1"/>
                </a:solidFill>
              </a:rPr>
              <a:t> (“</a:t>
            </a:r>
            <a:r>
              <a:rPr lang="en-US" sz="800" b="0" spc="-30" dirty="0" smtClean="0">
                <a:solidFill>
                  <a:schemeClr val="tx1"/>
                </a:solidFill>
              </a:rPr>
              <a:t>myDomain”);</a:t>
            </a:r>
          </a:p>
          <a:p>
            <a:endParaRPr lang="en-US" sz="800" b="0" spc="-30" dirty="0" smtClean="0">
              <a:solidFill>
                <a:schemeClr val="tx1"/>
              </a:solidFill>
            </a:endParaRPr>
          </a:p>
          <a:p>
            <a:endParaRPr lang="nn-NO" sz="800" b="0" spc="-30" dirty="0" smtClean="0">
              <a:solidFill>
                <a:schemeClr val="tx1"/>
              </a:solidFill>
            </a:endParaRPr>
          </a:p>
          <a:p>
            <a:endParaRPr lang="en-US" sz="800" b="0" dirty="0" smtClean="0">
              <a:solidFill>
                <a:schemeClr val="tx1"/>
              </a:solidFill>
            </a:endParaRPr>
          </a:p>
          <a:p>
            <a:r>
              <a:rPr lang="en-US" sz="800" b="0" dirty="0" smtClean="0">
                <a:solidFill>
                  <a:schemeClr val="tx1"/>
                </a:solidFill>
              </a:rPr>
              <a:t>while( gRunning ) {</a:t>
            </a:r>
          </a:p>
          <a:p>
            <a:r>
              <a:rPr lang="en-US" sz="800" b="0" dirty="0" smtClean="0">
                <a:solidFill>
                  <a:schemeClr val="tx1"/>
                </a:solidFill>
              </a:rPr>
              <a:t>    </a:t>
            </a:r>
            <a:r>
              <a:rPr lang="en-US" sz="800" dirty="0">
                <a:solidFill>
                  <a:schemeClr val="tx1"/>
                </a:solidFill>
              </a:rPr>
              <a:t>__itt_frame_begin_v3(</a:t>
            </a:r>
            <a:r>
              <a:rPr lang="en-US" sz="800" dirty="0" err="1">
                <a:solidFill>
                  <a:schemeClr val="tx1"/>
                </a:solidFill>
              </a:rPr>
              <a:t>pD</a:t>
            </a:r>
            <a:r>
              <a:rPr lang="en-US" sz="800" dirty="0">
                <a:solidFill>
                  <a:schemeClr val="tx1"/>
                </a:solidFill>
              </a:rPr>
              <a:t>, NULL);</a:t>
            </a:r>
          </a:p>
          <a:p>
            <a:r>
              <a:rPr lang="en-US" sz="800" b="0" dirty="0" smtClean="0">
                <a:solidFill>
                  <a:schemeClr val="tx1"/>
                </a:solidFill>
              </a:rPr>
              <a:t>    . . .</a:t>
            </a:r>
          </a:p>
          <a:p>
            <a:r>
              <a:rPr lang="en-US" sz="800" b="0" dirty="0" smtClean="0">
                <a:solidFill>
                  <a:schemeClr val="tx1"/>
                </a:solidFill>
              </a:rPr>
              <a:t>   //Do Work</a:t>
            </a:r>
          </a:p>
          <a:p>
            <a:r>
              <a:rPr lang="en-US" sz="800" b="0" dirty="0" smtClean="0">
                <a:solidFill>
                  <a:schemeClr val="tx1"/>
                </a:solidFill>
              </a:rPr>
              <a:t>    . . .</a:t>
            </a:r>
          </a:p>
          <a:p>
            <a:r>
              <a:rPr lang="en-US" sz="800" b="0" dirty="0" smtClean="0">
                <a:solidFill>
                  <a:schemeClr val="tx1"/>
                </a:solidFill>
              </a:rPr>
              <a:t>    </a:t>
            </a:r>
            <a:r>
              <a:rPr lang="en-US" sz="800" dirty="0">
                <a:solidFill>
                  <a:schemeClr val="tx1"/>
                </a:solidFill>
              </a:rPr>
              <a:t>__itt_frame_end_v3(</a:t>
            </a:r>
            <a:r>
              <a:rPr lang="en-US" sz="800" dirty="0" err="1">
                <a:solidFill>
                  <a:schemeClr val="tx1"/>
                </a:solidFill>
              </a:rPr>
              <a:t>pD</a:t>
            </a:r>
            <a:r>
              <a:rPr lang="en-US" sz="800" dirty="0">
                <a:solidFill>
                  <a:schemeClr val="tx1"/>
                </a:solidFill>
              </a:rPr>
              <a:t>, NULL</a:t>
            </a:r>
            <a:r>
              <a:rPr lang="en-US" sz="800" dirty="0" smtClean="0">
                <a:solidFill>
                  <a:schemeClr val="tx1"/>
                </a:solidFill>
              </a:rPr>
              <a:t>);</a:t>
            </a:r>
          </a:p>
          <a:p>
            <a:r>
              <a:rPr lang="en-US" sz="800" b="0" dirty="0" smtClean="0">
                <a:solidFill>
                  <a:schemeClr val="tx1"/>
                </a:solidFill>
              </a:rPr>
              <a:t>}</a:t>
            </a:r>
          </a:p>
          <a:p>
            <a:endParaRPr lang="en-US" sz="800" b="0" dirty="0" smtClean="0">
              <a:solidFill>
                <a:schemeClr val="tx1"/>
              </a:solidFill>
            </a:endParaRPr>
          </a:p>
          <a:p>
            <a:r>
              <a:rPr lang="en-US" sz="800" b="0" dirty="0" smtClean="0">
                <a:solidFill>
                  <a:schemeClr val="tx1"/>
                </a:solidFill>
              </a:rPr>
              <a:t>for (int k = 0; k &lt; N; ++k) {</a:t>
            </a:r>
          </a:p>
          <a:p>
            <a:r>
              <a:rPr lang="en-US" sz="800" b="0" dirty="0" smtClean="0">
                <a:solidFill>
                  <a:schemeClr val="tx1"/>
                </a:solidFill>
              </a:rPr>
              <a:t>int ik = i*N + k;</a:t>
            </a:r>
          </a:p>
          <a:p>
            <a:r>
              <a:rPr lang="en-US" sz="800" b="0" dirty="0" smtClean="0">
                <a:solidFill>
                  <a:schemeClr val="tx1"/>
                </a:solidFill>
              </a:rPr>
              <a:t>int kj = k*N + j;</a:t>
            </a:r>
          </a:p>
          <a:p>
            <a:r>
              <a:rPr lang="en-US" sz="800" b="0" dirty="0" smtClean="0">
                <a:solidFill>
                  <a:schemeClr val="tx1"/>
                </a:solidFill>
              </a:rPr>
              <a:t>c2[ij] += a[ik]*b[kj];</a:t>
            </a:r>
          </a:p>
          <a:p>
            <a:r>
              <a:rPr lang="en-US" sz="800" b="0" dirty="0" smtClean="0">
                <a:solidFill>
                  <a:schemeClr val="tx1"/>
                </a:solidFill>
              </a:rPr>
              <a:t>}</a:t>
            </a:r>
          </a:p>
        </p:txBody>
      </p:sp>
      <p:sp>
        <p:nvSpPr>
          <p:cNvPr id="8" name="TextBox 7"/>
          <p:cNvSpPr txBox="1"/>
          <p:nvPr/>
        </p:nvSpPr>
        <p:spPr>
          <a:xfrm>
            <a:off x="5780939" y="2542306"/>
            <a:ext cx="2772213" cy="1184744"/>
          </a:xfrm>
          <a:prstGeom prst="rect">
            <a:avLst/>
          </a:prstGeom>
          <a:solidFill>
            <a:schemeClr val="bg1">
              <a:alpha val="20000"/>
            </a:schemeClr>
          </a:solidFill>
          <a:ln>
            <a:solidFill>
              <a:schemeClr val="bg1"/>
            </a:solidFill>
          </a:ln>
        </p:spPr>
        <p:txBody>
          <a:bodyPr wrap="square" tIns="9144" rtlCol="0">
            <a:noAutofit/>
          </a:bodyPr>
          <a:lstStyle/>
          <a:p>
            <a:r>
              <a:rPr lang="en-US" sz="1800" dirty="0" smtClean="0">
                <a:solidFill>
                  <a:schemeClr val="bg1"/>
                </a:solidFill>
              </a:rPr>
              <a:t>Region (Frame)</a:t>
            </a:r>
            <a:endParaRPr lang="en-US" sz="1800" dirty="0">
              <a:solidFill>
                <a:schemeClr val="bg1"/>
              </a:solidFill>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18122"/>
          <a:stretch/>
        </p:blipFill>
        <p:spPr>
          <a:xfrm>
            <a:off x="1490905" y="5145685"/>
            <a:ext cx="6159015" cy="1555976"/>
          </a:xfrm>
          <a:prstGeom prst="rect">
            <a:avLst/>
          </a:prstGeom>
        </p:spPr>
      </p:pic>
    </p:spTree>
    <p:extLst>
      <p:ext uri="{BB962C8B-B14F-4D97-AF65-F5344CB8AC3E}">
        <p14:creationId xmlns:p14="http://schemas.microsoft.com/office/powerpoint/2010/main" val="2059861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67</a:t>
            </a:fld>
            <a:endParaRPr lang="en-US" dirty="0"/>
          </a:p>
        </p:txBody>
      </p:sp>
      <p:sp>
        <p:nvSpPr>
          <p:cNvPr id="4" name="Title 3"/>
          <p:cNvSpPr>
            <a:spLocks noGrp="1"/>
          </p:cNvSpPr>
          <p:nvPr>
            <p:ph type="title"/>
          </p:nvPr>
        </p:nvSpPr>
        <p:spPr/>
        <p:txBody>
          <a:bodyPr/>
          <a:lstStyle/>
          <a:p>
            <a:r>
              <a:rPr lang="en-US" dirty="0"/>
              <a:t>Remote Data Collection</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5030" y="3736724"/>
            <a:ext cx="5488641" cy="199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116233" y="4865510"/>
            <a:ext cx="7916143" cy="485800"/>
            <a:chOff x="3133643" y="736255"/>
            <a:chExt cx="7711807" cy="485800"/>
          </a:xfrm>
        </p:grpSpPr>
        <p:sp>
          <p:nvSpPr>
            <p:cNvPr id="7" name="Rounded Rectangle 6"/>
            <p:cNvSpPr/>
            <p:nvPr/>
          </p:nvSpPr>
          <p:spPr>
            <a:xfrm>
              <a:off x="7349264" y="1025194"/>
              <a:ext cx="3496186" cy="196861"/>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 name="Line Callout 2 (Border and Accent Bar) 7"/>
            <p:cNvSpPr/>
            <p:nvPr/>
          </p:nvSpPr>
          <p:spPr>
            <a:xfrm>
              <a:off x="3133643" y="736255"/>
              <a:ext cx="3071311" cy="351693"/>
            </a:xfrm>
            <a:prstGeom prst="accentBorderCallout2">
              <a:avLst>
                <a:gd name="adj1" fmla="val 20590"/>
                <a:gd name="adj2" fmla="val 102773"/>
                <a:gd name="adj3" fmla="val 28834"/>
                <a:gd name="adj4" fmla="val 110563"/>
                <a:gd name="adj5" fmla="val 102794"/>
                <a:gd name="adj6" fmla="val 136316"/>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b="0" dirty="0">
                <a:solidFill>
                  <a:schemeClr val="tx1"/>
                </a:solidFill>
              </a:endParaRPr>
            </a:p>
          </p:txBody>
        </p:sp>
      </p:grpSp>
      <p:grpSp>
        <p:nvGrpSpPr>
          <p:cNvPr id="9" name="Group 8"/>
          <p:cNvGrpSpPr/>
          <p:nvPr/>
        </p:nvGrpSpPr>
        <p:grpSpPr>
          <a:xfrm>
            <a:off x="116233" y="4188503"/>
            <a:ext cx="8678143" cy="667508"/>
            <a:chOff x="3133643" y="602147"/>
            <a:chExt cx="8454137" cy="667508"/>
          </a:xfrm>
        </p:grpSpPr>
        <p:sp>
          <p:nvSpPr>
            <p:cNvPr id="10" name="Rounded Rectangle 9"/>
            <p:cNvSpPr/>
            <p:nvPr/>
          </p:nvSpPr>
          <p:spPr>
            <a:xfrm>
              <a:off x="7274040" y="602147"/>
              <a:ext cx="4313740" cy="268216"/>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1" name="Line Callout 2 (Border and Accent Bar) 10"/>
            <p:cNvSpPr/>
            <p:nvPr/>
          </p:nvSpPr>
          <p:spPr>
            <a:xfrm>
              <a:off x="3133643" y="736255"/>
              <a:ext cx="3071311" cy="533400"/>
            </a:xfrm>
            <a:prstGeom prst="accentBorderCallout2">
              <a:avLst>
                <a:gd name="adj1" fmla="val 69021"/>
                <a:gd name="adj2" fmla="val 102773"/>
                <a:gd name="adj3" fmla="val 28834"/>
                <a:gd name="adj4" fmla="val 110563"/>
                <a:gd name="adj5" fmla="val 10216"/>
                <a:gd name="adj6" fmla="val 134661"/>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b="0" dirty="0">
                <a:solidFill>
                  <a:schemeClr val="tx1"/>
                </a:solidFill>
              </a:endParaRPr>
            </a:p>
          </p:txBody>
        </p:sp>
      </p:grpSp>
      <p:sp>
        <p:nvSpPr>
          <p:cNvPr id="12" name="TextBox 11"/>
          <p:cNvSpPr txBox="1"/>
          <p:nvPr/>
        </p:nvSpPr>
        <p:spPr>
          <a:xfrm>
            <a:off x="492078" y="1959229"/>
            <a:ext cx="2740985" cy="1025762"/>
          </a:xfrm>
          <a:prstGeom prst="rect">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defRPr sz="1200" b="0">
                <a:solidFill>
                  <a:schemeClr val="tx1"/>
                </a:solidFill>
              </a:defRPr>
            </a:lvl1pPr>
          </a:lstStyle>
          <a:p>
            <a:r>
              <a:rPr lang="en-US" sz="1400" dirty="0"/>
              <a:t>Local System</a:t>
            </a:r>
            <a:br>
              <a:rPr lang="en-US" sz="1400" dirty="0"/>
            </a:br>
            <a:r>
              <a:rPr lang="en-US" sz="1400" dirty="0"/>
              <a:t>VTune™ Amplifier </a:t>
            </a:r>
            <a:r>
              <a:rPr lang="en-US" sz="1400" dirty="0" smtClean="0"/>
              <a:t>for Systems</a:t>
            </a:r>
            <a:r>
              <a:rPr lang="en-US" sz="1400" dirty="0"/>
              <a:t/>
            </a:r>
            <a:br>
              <a:rPr lang="en-US" sz="1400" dirty="0"/>
            </a:br>
            <a:r>
              <a:rPr lang="en-US" sz="1400" dirty="0"/>
              <a:t>Full user interface</a:t>
            </a:r>
          </a:p>
        </p:txBody>
      </p:sp>
      <p:sp>
        <p:nvSpPr>
          <p:cNvPr id="13" name="TextBox 12"/>
          <p:cNvSpPr txBox="1"/>
          <p:nvPr/>
        </p:nvSpPr>
        <p:spPr>
          <a:xfrm>
            <a:off x="5499611" y="1959229"/>
            <a:ext cx="2743200" cy="1025762"/>
          </a:xfrm>
          <a:prstGeom prst="rect">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defRPr sz="1200" b="0">
                <a:solidFill>
                  <a:schemeClr val="tx1"/>
                </a:solidFill>
              </a:defRPr>
            </a:lvl1pPr>
          </a:lstStyle>
          <a:p>
            <a:r>
              <a:rPr lang="en-US" sz="1400" dirty="0"/>
              <a:t>Remote System </a:t>
            </a:r>
            <a:endParaRPr lang="en-US" sz="1400" dirty="0" smtClean="0"/>
          </a:p>
          <a:p>
            <a:r>
              <a:rPr lang="en-US" sz="1400" dirty="0" smtClean="0"/>
              <a:t>Lightweight </a:t>
            </a:r>
            <a:r>
              <a:rPr lang="en-US" sz="1400" dirty="0"/>
              <a:t>command line collector</a:t>
            </a:r>
          </a:p>
        </p:txBody>
      </p:sp>
      <p:sp>
        <p:nvSpPr>
          <p:cNvPr id="14" name="Left-Right Arrow 13"/>
          <p:cNvSpPr/>
          <p:nvPr/>
        </p:nvSpPr>
        <p:spPr bwMode="auto">
          <a:xfrm>
            <a:off x="3233061" y="2442640"/>
            <a:ext cx="2266548" cy="439271"/>
          </a:xfrm>
          <a:prstGeom prst="leftRightArrow">
            <a:avLst/>
          </a:prstGeom>
          <a:solidFill>
            <a:srgbClr val="FFFAD5"/>
          </a:solidFill>
          <a:ln w="158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0" dirty="0" err="1" smtClean="0">
                <a:solidFill>
                  <a:schemeClr val="tx1"/>
                </a:solidFill>
                <a:latin typeface="+mn-lt"/>
                <a:cs typeface="+mn-cs"/>
              </a:rPr>
              <a:t>ssh</a:t>
            </a:r>
            <a:endParaRPr lang="en-US" sz="1400" b="0" dirty="0">
              <a:solidFill>
                <a:schemeClr val="tx1"/>
              </a:solidFill>
              <a:latin typeface="+mn-lt"/>
              <a:cs typeface="+mn-cs"/>
            </a:endParaRPr>
          </a:p>
        </p:txBody>
      </p:sp>
      <p:sp>
        <p:nvSpPr>
          <p:cNvPr id="15" name="Content Placeholder 2"/>
          <p:cNvSpPr txBox="1">
            <a:spLocks/>
          </p:cNvSpPr>
          <p:nvPr/>
        </p:nvSpPr>
        <p:spPr bwMode="auto">
          <a:xfrm>
            <a:off x="152093" y="3771079"/>
            <a:ext cx="3116830" cy="2457631"/>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225425" indent="-225425" algn="l" rtl="0" eaLnBrk="0" fontAlgn="base" hangingPunct="0">
              <a:spcBef>
                <a:spcPct val="20000"/>
              </a:spcBef>
              <a:spcAft>
                <a:spcPct val="0"/>
              </a:spcAft>
              <a:buChar char="•"/>
              <a:defRPr sz="2400">
                <a:solidFill>
                  <a:schemeClr val="tx1"/>
                </a:solidFill>
                <a:latin typeface="+mn-lt"/>
                <a:ea typeface="MS PGothic" pitchFamily="34" charset="-128"/>
                <a:cs typeface="ＭＳ Ｐゴシック" charset="-128"/>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mn-lt"/>
                <a:ea typeface="MS PGothic" pitchFamily="34" charset="-128"/>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mn-lt"/>
                <a:ea typeface="MS PGothic" pitchFamily="34" charset="-128"/>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mn-lt"/>
                <a:ea typeface="MS PGothic" pitchFamily="34" charset="-128"/>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mn-lt"/>
                <a:ea typeface="MS PGothic" pitchFamily="34" charset="-128"/>
              </a:defRPr>
            </a:lvl5pPr>
            <a:lvl6pPr marL="2117725" indent="-234950" algn="l" rtl="0" eaLnBrk="1" fontAlgn="base" hangingPunct="1">
              <a:spcBef>
                <a:spcPct val="20000"/>
              </a:spcBef>
              <a:spcAft>
                <a:spcPct val="0"/>
              </a:spcAft>
              <a:buFont typeface="Verdana"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34" charset="0"/>
              <a:buChar char="–"/>
              <a:defRPr sz="1400">
                <a:solidFill>
                  <a:schemeClr val="tx1"/>
                </a:solidFill>
                <a:latin typeface="+mn-lt"/>
              </a:defRPr>
            </a:lvl9pPr>
          </a:lstStyle>
          <a:p>
            <a:pPr marL="457200" indent="-457200">
              <a:spcBef>
                <a:spcPts val="0"/>
              </a:spcBef>
              <a:spcAft>
                <a:spcPts val="600"/>
              </a:spcAft>
              <a:buFont typeface="+mj-lt"/>
              <a:buAutoNum type="arabicPeriod"/>
            </a:pPr>
            <a:r>
              <a:rPr lang="en-US" sz="1600" dirty="0">
                <a:solidFill>
                  <a:srgbClr val="0071C5"/>
                </a:solidFill>
                <a:ea typeface="+mn-ea"/>
                <a:cs typeface="Intel Clear" panose="020B0604020203020204" pitchFamily="34" charset="0"/>
              </a:rPr>
              <a:t>Setup the experiment using GUI locally</a:t>
            </a:r>
          </a:p>
          <a:p>
            <a:pPr marL="457200" indent="-457200">
              <a:spcBef>
                <a:spcPts val="0"/>
              </a:spcBef>
              <a:spcAft>
                <a:spcPts val="600"/>
              </a:spcAft>
              <a:buFont typeface="+mj-lt"/>
              <a:buAutoNum type="arabicPeriod"/>
            </a:pPr>
            <a:r>
              <a:rPr lang="en-US" sz="1600" dirty="0">
                <a:solidFill>
                  <a:srgbClr val="0071C5"/>
                </a:solidFill>
                <a:ea typeface="+mn-ea"/>
                <a:cs typeface="Intel Clear" panose="020B0604020203020204" pitchFamily="34" charset="0"/>
              </a:rPr>
              <a:t>Configure remote target connection*</a:t>
            </a:r>
          </a:p>
          <a:p>
            <a:pPr marL="457200" indent="-457200">
              <a:spcBef>
                <a:spcPts val="0"/>
              </a:spcBef>
              <a:spcAft>
                <a:spcPts val="600"/>
              </a:spcAft>
              <a:buFont typeface="+mj-lt"/>
              <a:buAutoNum type="arabicPeriod"/>
            </a:pPr>
            <a:r>
              <a:rPr lang="en-US" sz="1600" dirty="0">
                <a:solidFill>
                  <a:srgbClr val="0071C5"/>
                </a:solidFill>
                <a:ea typeface="+mn-ea"/>
                <a:cs typeface="Intel Clear" panose="020B0604020203020204" pitchFamily="34" charset="0"/>
              </a:rPr>
              <a:t>Specify application to run</a:t>
            </a:r>
          </a:p>
          <a:p>
            <a:pPr marL="457200" indent="-457200">
              <a:spcBef>
                <a:spcPts val="0"/>
              </a:spcBef>
              <a:spcAft>
                <a:spcPts val="600"/>
              </a:spcAft>
              <a:buFont typeface="+mj-lt"/>
              <a:buAutoNum type="arabicPeriod"/>
            </a:pPr>
            <a:r>
              <a:rPr lang="en-US" sz="1600" dirty="0">
                <a:solidFill>
                  <a:srgbClr val="0071C5"/>
                </a:solidFill>
                <a:ea typeface="+mn-ea"/>
                <a:cs typeface="Intel Clear" panose="020B0604020203020204" pitchFamily="34" charset="0"/>
              </a:rPr>
              <a:t>Run analysis and get results copied to the Host automatically.</a:t>
            </a:r>
          </a:p>
        </p:txBody>
      </p:sp>
      <p:pic>
        <p:nvPicPr>
          <p:cNvPr id="16" name="Picture 3" descr="C:\Users\vtsymbal\AppData\Local\Microsoft\Windows\Temporary Internet Files\Content.IE5\GSB29RYU\MC90043261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2699" y="1425592"/>
            <a:ext cx="1067273" cy="1067273"/>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p:cNvSpPr txBox="1">
            <a:spLocks/>
          </p:cNvSpPr>
          <p:nvPr/>
        </p:nvSpPr>
        <p:spPr bwMode="auto">
          <a:xfrm>
            <a:off x="3485030" y="5945714"/>
            <a:ext cx="5488641" cy="383113"/>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225425" indent="-225425" algn="l" rtl="0" eaLnBrk="0" fontAlgn="base" hangingPunct="0">
              <a:spcBef>
                <a:spcPct val="20000"/>
              </a:spcBef>
              <a:spcAft>
                <a:spcPct val="0"/>
              </a:spcAft>
              <a:buChar char="•"/>
              <a:defRPr sz="2400">
                <a:solidFill>
                  <a:schemeClr val="tx1"/>
                </a:solidFill>
                <a:latin typeface="+mn-lt"/>
                <a:ea typeface="MS PGothic" pitchFamily="34" charset="-128"/>
                <a:cs typeface="ＭＳ Ｐゴシック" charset="-128"/>
              </a:defRPr>
            </a:lvl1pPr>
            <a:lvl2pPr marL="576263" indent="-236538" algn="l" rtl="0" eaLnBrk="0" fontAlgn="base" hangingPunct="0">
              <a:spcBef>
                <a:spcPct val="20000"/>
              </a:spcBef>
              <a:spcAft>
                <a:spcPct val="0"/>
              </a:spcAft>
              <a:buFont typeface="Verdana" pitchFamily="34" charset="0"/>
              <a:buChar char="–"/>
              <a:defRPr sz="2000">
                <a:solidFill>
                  <a:schemeClr val="tx1"/>
                </a:solidFill>
                <a:latin typeface="+mn-lt"/>
                <a:ea typeface="MS PGothic" pitchFamily="34" charset="-128"/>
              </a:defRPr>
            </a:lvl2pPr>
            <a:lvl3pPr marL="914400" indent="-223838" algn="l" rtl="0" eaLnBrk="0" fontAlgn="base" hangingPunct="0">
              <a:spcBef>
                <a:spcPct val="20000"/>
              </a:spcBef>
              <a:spcAft>
                <a:spcPct val="0"/>
              </a:spcAft>
              <a:buFont typeface="Verdana" pitchFamily="34" charset="0"/>
              <a:buChar char="–"/>
              <a:defRPr>
                <a:solidFill>
                  <a:schemeClr val="tx1"/>
                </a:solidFill>
                <a:latin typeface="+mn-lt"/>
                <a:ea typeface="MS PGothic" pitchFamily="34" charset="-128"/>
              </a:defRPr>
            </a:lvl3pPr>
            <a:lvl4pPr marL="1265238" indent="-236538" algn="l" rtl="0" eaLnBrk="0" fontAlgn="base" hangingPunct="0">
              <a:spcBef>
                <a:spcPct val="20000"/>
              </a:spcBef>
              <a:spcAft>
                <a:spcPct val="0"/>
              </a:spcAft>
              <a:buFont typeface="Verdana" pitchFamily="34" charset="0"/>
              <a:buChar char="–"/>
              <a:defRPr sz="1600">
                <a:solidFill>
                  <a:schemeClr val="tx1"/>
                </a:solidFill>
                <a:latin typeface="+mn-lt"/>
                <a:ea typeface="MS PGothic" pitchFamily="34" charset="-128"/>
              </a:defRPr>
            </a:lvl4pPr>
            <a:lvl5pPr marL="1660525" indent="-234950" algn="l" rtl="0" eaLnBrk="0" fontAlgn="base" hangingPunct="0">
              <a:spcBef>
                <a:spcPct val="20000"/>
              </a:spcBef>
              <a:spcAft>
                <a:spcPct val="0"/>
              </a:spcAft>
              <a:buFont typeface="Verdana" pitchFamily="34" charset="0"/>
              <a:buChar char="–"/>
              <a:defRPr sz="1400">
                <a:solidFill>
                  <a:schemeClr val="tx1"/>
                </a:solidFill>
                <a:latin typeface="+mn-lt"/>
                <a:ea typeface="MS PGothic" pitchFamily="34" charset="-128"/>
              </a:defRPr>
            </a:lvl5pPr>
            <a:lvl6pPr marL="2117725" indent="-234950" algn="l" rtl="0" eaLnBrk="1" fontAlgn="base" hangingPunct="1">
              <a:spcBef>
                <a:spcPct val="20000"/>
              </a:spcBef>
              <a:spcAft>
                <a:spcPct val="0"/>
              </a:spcAft>
              <a:buFont typeface="Verdana"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34" charset="0"/>
              <a:buChar char="–"/>
              <a:defRPr sz="1400">
                <a:solidFill>
                  <a:schemeClr val="tx1"/>
                </a:solidFill>
                <a:latin typeface="+mn-lt"/>
              </a:defRPr>
            </a:lvl9pPr>
          </a:lstStyle>
          <a:p>
            <a:pPr marL="0" indent="0">
              <a:spcBef>
                <a:spcPts val="0"/>
              </a:spcBef>
              <a:spcAft>
                <a:spcPts val="600"/>
              </a:spcAft>
              <a:buNone/>
            </a:pPr>
            <a:r>
              <a:rPr lang="en-US" sz="1200" b="0" baseline="30000" dirty="0" smtClean="0"/>
              <a:t>*</a:t>
            </a:r>
            <a:r>
              <a:rPr lang="en-US" sz="1200" b="0" dirty="0" smtClean="0"/>
              <a:t>Need to establish a </a:t>
            </a:r>
            <a:r>
              <a:rPr lang="en-US" sz="1200" b="0" dirty="0" err="1" smtClean="0"/>
              <a:t>passwordless</a:t>
            </a:r>
            <a:r>
              <a:rPr lang="en-US" sz="1200" b="0" dirty="0" smtClean="0"/>
              <a:t> </a:t>
            </a:r>
            <a:r>
              <a:rPr lang="en-US" sz="1200" b="0" dirty="0" err="1" smtClean="0"/>
              <a:t>ssh</a:t>
            </a:r>
            <a:r>
              <a:rPr lang="en-US" sz="1200" b="0" dirty="0"/>
              <a:t>-</a:t>
            </a:r>
            <a:r>
              <a:rPr lang="en-US" sz="1200" b="0" dirty="0" smtClean="0"/>
              <a:t>connection</a:t>
            </a:r>
          </a:p>
        </p:txBody>
      </p:sp>
      <p:pic>
        <p:nvPicPr>
          <p:cNvPr id="18" name="Picture 15" descr="AmplifierXE-128x128.png"/>
          <p:cNvPicPr>
            <a:picLocks noChangeAspect="1"/>
          </p:cNvPicPr>
          <p:nvPr/>
        </p:nvPicPr>
        <p:blipFill>
          <a:blip r:embed="rId4" cstate="print"/>
          <a:srcRect/>
          <a:stretch>
            <a:fillRect/>
          </a:stretch>
        </p:blipFill>
        <p:spPr bwMode="auto">
          <a:xfrm>
            <a:off x="510009" y="1977159"/>
            <a:ext cx="353408" cy="353409"/>
          </a:xfrm>
          <a:prstGeom prst="rect">
            <a:avLst/>
          </a:prstGeom>
          <a:noFill/>
          <a:ln w="9525">
            <a:noFill/>
            <a:miter lim="800000"/>
            <a:headEnd/>
            <a:tailEnd/>
          </a:ln>
        </p:spPr>
      </p:pic>
    </p:spTree>
    <p:extLst>
      <p:ext uri="{BB962C8B-B14F-4D97-AF65-F5344CB8AC3E}">
        <p14:creationId xmlns:p14="http://schemas.microsoft.com/office/powerpoint/2010/main" val="313362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68</a:t>
            </a:fld>
            <a:endParaRPr lang="en-US" dirty="0"/>
          </a:p>
        </p:txBody>
      </p:sp>
      <p:sp>
        <p:nvSpPr>
          <p:cNvPr id="4" name="Title 3"/>
          <p:cNvSpPr>
            <a:spLocks noGrp="1"/>
          </p:cNvSpPr>
          <p:nvPr>
            <p:ph type="title"/>
          </p:nvPr>
        </p:nvSpPr>
        <p:spPr/>
        <p:txBody>
          <a:bodyPr/>
          <a:lstStyle/>
          <a:p>
            <a:r>
              <a:rPr lang="en-US" dirty="0"/>
              <a:t>Summary</a:t>
            </a:r>
          </a:p>
        </p:txBody>
      </p:sp>
      <p:sp>
        <p:nvSpPr>
          <p:cNvPr id="5" name="Rectangle 3"/>
          <p:cNvSpPr>
            <a:spLocks noGrp="1" noChangeArrowheads="1"/>
          </p:cNvSpPr>
          <p:nvPr>
            <p:ph idx="1"/>
          </p:nvPr>
        </p:nvSpPr>
        <p:spPr/>
        <p:txBody>
          <a:bodyPr/>
          <a:lstStyle/>
          <a:p>
            <a:r>
              <a:rPr lang="en-US" dirty="0" smtClean="0"/>
              <a:t>The Intel® VTune Amplifier for Systems can be used to find:</a:t>
            </a:r>
          </a:p>
          <a:p>
            <a:pPr lvl="1"/>
            <a:r>
              <a:rPr lang="en-US" dirty="0" smtClean="0"/>
              <a:t>Source code for performance bottlenecks</a:t>
            </a:r>
          </a:p>
          <a:p>
            <a:pPr lvl="1"/>
            <a:r>
              <a:rPr lang="en-US" dirty="0" smtClean="0"/>
              <a:t>Characterize the amount of parallelism in an application</a:t>
            </a:r>
          </a:p>
          <a:p>
            <a:pPr lvl="1"/>
            <a:r>
              <a:rPr lang="en-US" dirty="0" smtClean="0"/>
              <a:t>Determine which synchronization locks or APIs are limiting the parallelism in an application</a:t>
            </a:r>
          </a:p>
          <a:p>
            <a:pPr lvl="1"/>
            <a:r>
              <a:rPr lang="en-US" dirty="0" smtClean="0"/>
              <a:t>Understand problems limiting CPU instruction level parallelism</a:t>
            </a:r>
          </a:p>
          <a:p>
            <a:pPr lvl="1"/>
            <a:r>
              <a:rPr lang="en-US" dirty="0" smtClean="0"/>
              <a:t>Instrument user code for better understanding of execution flow defined by threading runtimes</a:t>
            </a:r>
          </a:p>
          <a:p>
            <a:pPr lvl="1"/>
            <a:endParaRPr lang="en-US" dirty="0" smtClean="0"/>
          </a:p>
        </p:txBody>
      </p:sp>
    </p:spTree>
    <p:extLst>
      <p:ext uri="{BB962C8B-B14F-4D97-AF65-F5344CB8AC3E}">
        <p14:creationId xmlns:p14="http://schemas.microsoft.com/office/powerpoint/2010/main" val="36609901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69</a:t>
            </a:fld>
            <a:endParaRPr lang="en-US" dirty="0"/>
          </a:p>
        </p:txBody>
      </p:sp>
      <p:sp>
        <p:nvSpPr>
          <p:cNvPr id="4" name="Title 3"/>
          <p:cNvSpPr>
            <a:spLocks noGrp="1"/>
          </p:cNvSpPr>
          <p:nvPr>
            <p:ph type="title"/>
          </p:nvPr>
        </p:nvSpPr>
        <p:spPr/>
        <p:txBody>
          <a:bodyPr/>
          <a:lstStyle/>
          <a:p>
            <a:r>
              <a:rPr lang="en-US" dirty="0"/>
              <a:t>Questions?</a:t>
            </a:r>
          </a:p>
        </p:txBody>
      </p:sp>
      <p:pic>
        <p:nvPicPr>
          <p:cNvPr id="5" name="Picture 6" descr="Картинка 1 из 64000">
            <a:hlinkClick r:id="rId2"/>
          </p:cNvPr>
          <p:cNvPicPr>
            <a:picLocks noChangeAspect="1" noChangeArrowheads="1"/>
          </p:cNvPicPr>
          <p:nvPr/>
        </p:nvPicPr>
        <p:blipFill>
          <a:blip r:embed="rId3" cstate="print"/>
          <a:srcRect/>
          <a:stretch>
            <a:fillRect/>
          </a:stretch>
        </p:blipFill>
        <p:spPr bwMode="auto">
          <a:xfrm>
            <a:off x="3487797" y="2242538"/>
            <a:ext cx="2165231" cy="2165231"/>
          </a:xfrm>
          <a:prstGeom prst="rect">
            <a:avLst/>
          </a:prstGeom>
          <a:noFill/>
        </p:spPr>
      </p:pic>
    </p:spTree>
    <p:extLst>
      <p:ext uri="{BB962C8B-B14F-4D97-AF65-F5344CB8AC3E}">
        <p14:creationId xmlns:p14="http://schemas.microsoft.com/office/powerpoint/2010/main" val="1676858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7</a:t>
            </a:fld>
            <a:endParaRPr lang="en-US" dirty="0"/>
          </a:p>
        </p:txBody>
      </p:sp>
      <p:sp>
        <p:nvSpPr>
          <p:cNvPr id="4" name="Title 3"/>
          <p:cNvSpPr>
            <a:spLocks noGrp="1"/>
          </p:cNvSpPr>
          <p:nvPr>
            <p:ph type="title"/>
          </p:nvPr>
        </p:nvSpPr>
        <p:spPr/>
        <p:txBody>
          <a:bodyPr/>
          <a:lstStyle/>
          <a:p>
            <a:r>
              <a:rPr lang="en-US" dirty="0"/>
              <a:t>Intel</a:t>
            </a:r>
            <a:r>
              <a:rPr lang="en-US" baseline="30000" dirty="0"/>
              <a:t>®</a:t>
            </a:r>
            <a:r>
              <a:rPr lang="en-US" dirty="0"/>
              <a:t> VTune™ Amplifier </a:t>
            </a:r>
            <a:r>
              <a:rPr lang="en-US" dirty="0" smtClean="0"/>
              <a:t>for Systems</a:t>
            </a:r>
            <a:r>
              <a:rPr lang="en-US" sz="3200" dirty="0"/>
              <a:t/>
            </a:r>
            <a:br>
              <a:rPr lang="en-US" sz="3200" dirty="0"/>
            </a:br>
            <a:r>
              <a:rPr lang="en-US" sz="2400" dirty="0"/>
              <a:t>Identify hotspots</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130" y="1809397"/>
            <a:ext cx="7409950" cy="386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734130" y="2885242"/>
            <a:ext cx="2174172" cy="2537138"/>
          </a:xfrm>
          <a:prstGeom prst="roundRect">
            <a:avLst>
              <a:gd name="adj" fmla="val 2821"/>
            </a:avLst>
          </a:prstGeom>
          <a:noFill/>
          <a:ln w="571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Rounded Rectangle 6"/>
          <p:cNvSpPr/>
          <p:nvPr/>
        </p:nvSpPr>
        <p:spPr>
          <a:xfrm>
            <a:off x="5422899" y="2840477"/>
            <a:ext cx="2721181" cy="2834481"/>
          </a:xfrm>
          <a:prstGeom prst="roundRect">
            <a:avLst>
              <a:gd name="adj" fmla="val 1174"/>
            </a:avLst>
          </a:prstGeom>
          <a:noFill/>
          <a:ln w="571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ounded Rectangle 7"/>
          <p:cNvSpPr/>
          <p:nvPr/>
        </p:nvSpPr>
        <p:spPr>
          <a:xfrm>
            <a:off x="5758638" y="4228473"/>
            <a:ext cx="3061608" cy="820659"/>
          </a:xfrm>
          <a:prstGeom prst="roundRect">
            <a:avLst>
              <a:gd name="adj" fmla="val 5000"/>
            </a:avLst>
          </a:prstGeom>
          <a:solidFill>
            <a:srgbClr val="FFFAD5"/>
          </a:solidFill>
          <a:ln w="19050">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0" b="0" dirty="0">
                <a:solidFill>
                  <a:schemeClr val="dk1"/>
                </a:solidFill>
                <a:latin typeface="Calibri" pitchFamily="34" charset="0"/>
                <a:cs typeface="Calibri" pitchFamily="34" charset="0"/>
              </a:rPr>
              <a:t>Hottest Call Stack</a:t>
            </a:r>
          </a:p>
        </p:txBody>
      </p:sp>
      <p:sp>
        <p:nvSpPr>
          <p:cNvPr id="9" name="Rounded Rectangle 8"/>
          <p:cNvSpPr/>
          <p:nvPr/>
        </p:nvSpPr>
        <p:spPr>
          <a:xfrm>
            <a:off x="290412" y="4192448"/>
            <a:ext cx="3061608" cy="820659"/>
          </a:xfrm>
          <a:prstGeom prst="roundRect">
            <a:avLst>
              <a:gd name="adj" fmla="val 5000"/>
            </a:avLst>
          </a:prstGeom>
          <a:solidFill>
            <a:srgbClr val="FFFAD5"/>
          </a:solidFill>
          <a:ln w="19050">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0" b="0" dirty="0">
                <a:latin typeface="Calibri" pitchFamily="34" charset="0"/>
                <a:cs typeface="Calibri" pitchFamily="34" charset="0"/>
              </a:rPr>
              <a:t>Hottest Functions</a:t>
            </a:r>
          </a:p>
        </p:txBody>
      </p:sp>
      <p:sp>
        <p:nvSpPr>
          <p:cNvPr id="10" name="Right Arrow 9"/>
          <p:cNvSpPr/>
          <p:nvPr/>
        </p:nvSpPr>
        <p:spPr>
          <a:xfrm rot="1312437">
            <a:off x="4129129" y="4151927"/>
            <a:ext cx="1167839" cy="901700"/>
          </a:xfrm>
          <a:prstGeom prst="rightArrow">
            <a:avLst/>
          </a:prstGeom>
          <a:solidFill>
            <a:srgbClr val="FFFAD5"/>
          </a:solidFill>
          <a:ln w="19050">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sz="1800" b="0">
              <a:latin typeface="Calibri" pitchFamily="34" charset="0"/>
              <a:cs typeface="Calibri" pitchFamily="34" charset="0"/>
            </a:endParaRPr>
          </a:p>
        </p:txBody>
      </p:sp>
      <p:sp>
        <p:nvSpPr>
          <p:cNvPr id="11" name="TextBox 10"/>
          <p:cNvSpPr txBox="1"/>
          <p:nvPr/>
        </p:nvSpPr>
        <p:spPr>
          <a:xfrm>
            <a:off x="1821216" y="6130718"/>
            <a:ext cx="5468226" cy="369332"/>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en-US"/>
            </a:defPPr>
            <a:lvl1pPr marL="168275" indent="-168275" algn="ctr">
              <a:defRPr sz="1800">
                <a:solidFill>
                  <a:schemeClr val="tx1"/>
                </a:solidFill>
                <a:latin typeface="Verdana" pitchFamily="34" charset="0"/>
                <a:cs typeface="Arial" charset="0"/>
              </a:defRPr>
            </a:lvl1pPr>
            <a:lvl2pPr>
              <a:defRPr>
                <a:solidFill>
                  <a:srgbClr val="FFFFFF"/>
                </a:solidFill>
                <a:latin typeface="Verdana" pitchFamily="34" charset="0"/>
                <a:cs typeface="Arial" charset="0"/>
              </a:defRPr>
            </a:lvl2pPr>
            <a:lvl3pPr>
              <a:defRPr>
                <a:solidFill>
                  <a:srgbClr val="FFFFFF"/>
                </a:solidFill>
                <a:latin typeface="Verdana" pitchFamily="34" charset="0"/>
                <a:cs typeface="Arial" charset="0"/>
              </a:defRPr>
            </a:lvl3pPr>
            <a:lvl4pPr>
              <a:defRPr>
                <a:solidFill>
                  <a:srgbClr val="FFFFFF"/>
                </a:solidFill>
                <a:latin typeface="Verdana" pitchFamily="34" charset="0"/>
                <a:cs typeface="Arial" charset="0"/>
              </a:defRPr>
            </a:lvl4pPr>
            <a:lvl5pPr>
              <a:defRPr>
                <a:solidFill>
                  <a:srgbClr val="FFFFFF"/>
                </a:solidFill>
                <a:latin typeface="Verdana" pitchFamily="34" charset="0"/>
                <a:cs typeface="Arial" charset="0"/>
              </a:defRPr>
            </a:lvl5pPr>
            <a:lvl6pPr>
              <a:defRPr>
                <a:solidFill>
                  <a:srgbClr val="FFFFFF"/>
                </a:solidFill>
                <a:latin typeface="Verdana" pitchFamily="34" charset="0"/>
                <a:cs typeface="Arial" charset="0"/>
              </a:defRPr>
            </a:lvl6pPr>
            <a:lvl7pPr>
              <a:defRPr>
                <a:solidFill>
                  <a:srgbClr val="FFFFFF"/>
                </a:solidFill>
                <a:latin typeface="Verdana" pitchFamily="34" charset="0"/>
                <a:cs typeface="Arial" charset="0"/>
              </a:defRPr>
            </a:lvl7pPr>
            <a:lvl8pPr>
              <a:defRPr>
                <a:solidFill>
                  <a:srgbClr val="FFFFFF"/>
                </a:solidFill>
                <a:latin typeface="Verdana" pitchFamily="34" charset="0"/>
                <a:cs typeface="Arial" charset="0"/>
              </a:defRPr>
            </a:lvl8pPr>
            <a:lvl9pPr>
              <a:defRPr>
                <a:solidFill>
                  <a:srgbClr val="FFFFFF"/>
                </a:solidFill>
                <a:latin typeface="Verdana" pitchFamily="34" charset="0"/>
                <a:cs typeface="Arial" charset="0"/>
              </a:defRPr>
            </a:lvl9pPr>
          </a:lstStyle>
          <a:p>
            <a:r>
              <a:rPr lang="en-US" b="0" dirty="0"/>
              <a:t>Quickly identify what is important</a:t>
            </a:r>
          </a:p>
        </p:txBody>
      </p:sp>
    </p:spTree>
    <p:extLst>
      <p:ext uri="{BB962C8B-B14F-4D97-AF65-F5344CB8AC3E}">
        <p14:creationId xmlns:p14="http://schemas.microsoft.com/office/powerpoint/2010/main" val="9646673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28600"/>
            <a:ext cx="8229600" cy="989013"/>
          </a:xfrm>
        </p:spPr>
        <p:txBody>
          <a:bodyPr/>
          <a:lstStyle/>
          <a:p>
            <a:r>
              <a:rPr lang="en-US" altLang="en-US" smtClean="0">
                <a:latin typeface="+mn-lt"/>
              </a:rPr>
              <a:t>Legal Disclaimer &amp; Optimization Notice</a:t>
            </a:r>
          </a:p>
        </p:txBody>
      </p:sp>
      <p:sp>
        <p:nvSpPr>
          <p:cNvPr id="24579" name="Content Placeholder 3"/>
          <p:cNvSpPr>
            <a:spLocks noGrp="1"/>
          </p:cNvSpPr>
          <p:nvPr>
            <p:ph idx="1"/>
          </p:nvPr>
        </p:nvSpPr>
        <p:spPr>
          <a:xfrm>
            <a:off x="455613" y="1600200"/>
            <a:ext cx="8167687" cy="4625975"/>
          </a:xfrm>
        </p:spPr>
        <p:txBody>
          <a:bodyPr/>
          <a:lstStyle/>
          <a:p>
            <a:r>
              <a:rPr lang="en-US" altLang="en-US" sz="1200" dirty="0" smtClean="0">
                <a:latin typeface="+mn-lt"/>
              </a:rPr>
              <a:t>INFORMATION IN THIS DOCUMENT IS PROVIDED “AS IS”. NO LICENSE, EXPRESS OR IMPLIED, BY ESTOPPEL OR OTHERWISE, TO ANY INTELLECTUAL PROPERTY RIGHTS IS GRANTED BY THIS DOCUMENT. INTEL ASSUMES NO LIABILITY WHATSOEVER AND INTEL DISCLAIMS ANY EXPRESS OR IMPLIED WARRANTY, RELATING TO THIS INFORMATION INCLUDING LIABILITY OR WARRANTIES RELATING TO FITNESS FOR A PARTICULAR PURPOSE, MERCHANTABILITY, OR INFRINGEMENT OF ANY PATENT, COPYRIGHT OR OTHER INTELLECTUAL PROPERTY RIGHT.</a:t>
            </a:r>
          </a:p>
          <a:p>
            <a:r>
              <a:rPr lang="en-US" altLang="en-US" sz="1200" dirty="0" smtClean="0">
                <a:latin typeface="+mn-lt"/>
              </a:rPr>
              <a:t>Software and workloads used in performance tests may have been optimized for performance only on Intel microprocessors.  Performance tests, such as </a:t>
            </a:r>
            <a:r>
              <a:rPr lang="en-US" altLang="en-US" sz="1200" dirty="0" err="1" smtClean="0">
                <a:latin typeface="+mn-lt"/>
              </a:rPr>
              <a:t>SYSmark</a:t>
            </a:r>
            <a:r>
              <a:rPr lang="en-US" altLang="en-US" sz="1200" dirty="0" smtClean="0">
                <a:latin typeface="+mn-lt"/>
              </a:rPr>
              <a:t> and </a:t>
            </a:r>
            <a:r>
              <a:rPr lang="en-US" altLang="en-US" sz="1200" dirty="0" err="1" smtClean="0">
                <a:latin typeface="+mn-lt"/>
              </a:rPr>
              <a:t>MobileMark</a:t>
            </a:r>
            <a:r>
              <a:rPr lang="en-US" altLang="en-US" sz="1200" dirty="0" smtClean="0">
                <a:latin typeface="+mn-lt"/>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a:t>
            </a:r>
          </a:p>
          <a:p>
            <a:r>
              <a:rPr lang="en-US" altLang="en-US" sz="1200" dirty="0" smtClean="0">
                <a:latin typeface="+mn-lt"/>
              </a:rPr>
              <a:t>Copyright © 2014, Intel Corporation. All rights reserved. Intel, Pentium, Xeon, Xeon Phi, Core, </a:t>
            </a:r>
            <a:r>
              <a:rPr lang="en-US" altLang="en-US" sz="1200" dirty="0" err="1" smtClean="0">
                <a:latin typeface="+mn-lt"/>
              </a:rPr>
              <a:t>VTune</a:t>
            </a:r>
            <a:r>
              <a:rPr lang="en-US" altLang="en-US" sz="1200" dirty="0" smtClean="0">
                <a:latin typeface="+mn-lt"/>
              </a:rPr>
              <a:t>, </a:t>
            </a:r>
            <a:r>
              <a:rPr lang="en-US" altLang="en-US" sz="1200" dirty="0" err="1" smtClean="0">
                <a:latin typeface="+mn-lt"/>
              </a:rPr>
              <a:t>Cilk</a:t>
            </a:r>
            <a:r>
              <a:rPr lang="en-US" altLang="en-US" sz="1200" dirty="0" smtClean="0">
                <a:latin typeface="+mn-lt"/>
              </a:rPr>
              <a:t>, and the Intel logo are trademarks of Intel Corporation in the U.S. and other countries.</a:t>
            </a:r>
          </a:p>
        </p:txBody>
      </p:sp>
      <p:graphicFrame>
        <p:nvGraphicFramePr>
          <p:cNvPr id="8" name="Table 7"/>
          <p:cNvGraphicFramePr>
            <a:graphicFrameLocks noGrp="1"/>
          </p:cNvGraphicFramePr>
          <p:nvPr/>
        </p:nvGraphicFramePr>
        <p:xfrm>
          <a:off x="457200" y="4319588"/>
          <a:ext cx="8251825" cy="1828800"/>
        </p:xfrm>
        <a:graphic>
          <a:graphicData uri="http://schemas.openxmlformats.org/drawingml/2006/table">
            <a:tbl>
              <a:tblPr/>
              <a:tblGrid>
                <a:gridCol w="8251825"/>
              </a:tblGrid>
              <a:tr h="2743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FFFFFF"/>
                          </a:solidFill>
                          <a:effectLst/>
                          <a:latin typeface="+mn-lt"/>
                          <a:ea typeface="MS PGothic" pitchFamily="34" charset="-128"/>
                        </a:rPr>
                        <a:t>Optimization Notice</a:t>
                      </a:r>
                    </a:p>
                  </a:txBody>
                  <a:tcPr marL="91425" marR="91425"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5544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mn-lt"/>
                          <a:ea typeface="MS PGothic" pitchFamily="34" charset="-128"/>
                        </a:rPr>
                        <a:t>Intel</a:t>
                      </a:r>
                      <a:r>
                        <a:rPr kumimoji="0" lang="en-US" altLang="en-US" sz="1200" b="0" i="0" u="none" strike="noStrike" cap="none" normalizeH="0" baseline="0" dirty="0" smtClean="0">
                          <a:ln>
                            <a:noFill/>
                          </a:ln>
                          <a:solidFill>
                            <a:srgbClr val="000000"/>
                          </a:solidFill>
                          <a:effectLst/>
                          <a:latin typeface="+mn-lt"/>
                          <a:ea typeface="MS PGothic" pitchFamily="34" charset="-128"/>
                        </a:rPr>
                        <a:t>’</a:t>
                      </a:r>
                      <a:r>
                        <a:rPr kumimoji="0" lang="en-US" sz="1200" b="0" i="0" u="none" strike="noStrike" cap="none" normalizeH="0" baseline="0" dirty="0" smtClean="0">
                          <a:ln>
                            <a:noFill/>
                          </a:ln>
                          <a:solidFill>
                            <a:srgbClr val="000000"/>
                          </a:solidFill>
                          <a:effectLst/>
                          <a:latin typeface="+mn-lt"/>
                          <a:ea typeface="MS PGothic" pitchFamily="34" charset="-128"/>
                        </a:rPr>
                        <a:t>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mn-lt"/>
                          <a:ea typeface="MS PGothic" pitchFamily="34" charset="-128"/>
                        </a:rPr>
                        <a:t>Notice revision #20110804</a:t>
                      </a:r>
                    </a:p>
                  </a:txBody>
                  <a:tcPr marL="91425" marR="91425"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
        <p:nvSpPr>
          <p:cNvPr id="2" name="Slide Number Placeholder 1"/>
          <p:cNvSpPr>
            <a:spLocks noGrp="1"/>
          </p:cNvSpPr>
          <p:nvPr>
            <p:ph type="sldNum" sz="quarter" idx="12"/>
          </p:nvPr>
        </p:nvSpPr>
        <p:spPr/>
        <p:txBody>
          <a:bodyPr/>
          <a:lstStyle/>
          <a:p>
            <a:pPr>
              <a:defRPr/>
            </a:pPr>
            <a:fld id="{E2E972C9-3D20-468C-BBF1-A1AAD9D360EF}" type="slidenum">
              <a:rPr lang="en-US" altLang="en-US" smtClean="0"/>
              <a:pPr>
                <a:defRPr/>
              </a:pPr>
              <a:t>70</a:t>
            </a:fld>
            <a:endParaRPr lang="en-US" altLang="en-US" dirty="0"/>
          </a:p>
        </p:txBody>
      </p:sp>
      <p:sp>
        <p:nvSpPr>
          <p:cNvPr id="4" name="Rectangle 3"/>
          <p:cNvSpPr/>
          <p:nvPr/>
        </p:nvSpPr>
        <p:spPr>
          <a:xfrm>
            <a:off x="16669" y="6700838"/>
            <a:ext cx="1078706" cy="1571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669021"/>
      </p:ext>
    </p:extLst>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470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8</a:t>
            </a:fld>
            <a:endParaRPr lang="en-US" dirty="0"/>
          </a:p>
        </p:txBody>
      </p:sp>
      <p:sp>
        <p:nvSpPr>
          <p:cNvPr id="4" name="Title 3"/>
          <p:cNvSpPr>
            <a:spLocks noGrp="1"/>
          </p:cNvSpPr>
          <p:nvPr>
            <p:ph type="title"/>
          </p:nvPr>
        </p:nvSpPr>
        <p:spPr/>
        <p:txBody>
          <a:bodyPr/>
          <a:lstStyle/>
          <a:p>
            <a:r>
              <a:rPr lang="en-US" sz="4000" dirty="0"/>
              <a:t>Intel</a:t>
            </a:r>
            <a:r>
              <a:rPr lang="en-US" sz="4000" baseline="30000" dirty="0"/>
              <a:t>®</a:t>
            </a:r>
            <a:r>
              <a:rPr lang="en-US" sz="4000" dirty="0"/>
              <a:t> VTune™ Amplifier </a:t>
            </a:r>
            <a:r>
              <a:rPr lang="en-US" sz="4000" dirty="0" smtClean="0"/>
              <a:t>for Systems</a:t>
            </a:r>
            <a:r>
              <a:rPr lang="en-US" dirty="0"/>
              <a:t/>
            </a:r>
            <a:br>
              <a:rPr lang="en-US" dirty="0"/>
            </a:br>
            <a:r>
              <a:rPr lang="en-US" sz="2400" dirty="0"/>
              <a:t>Identify threading inefficiency</a:t>
            </a:r>
          </a:p>
        </p:txBody>
      </p:sp>
      <p:pic>
        <p:nvPicPr>
          <p:cNvPr id="5" name="Picture 4"/>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2917031" y="1787374"/>
            <a:ext cx="3309938" cy="1662113"/>
          </a:xfrm>
          <a:prstGeom prst="rect">
            <a:avLst/>
          </a:prstGeom>
        </p:spPr>
      </p:pic>
      <p:pic>
        <p:nvPicPr>
          <p:cNvPr id="6" name="Picture 5"/>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919413" y="3561609"/>
            <a:ext cx="3305175" cy="1462088"/>
          </a:xfrm>
          <a:prstGeom prst="rect">
            <a:avLst/>
          </a:prstGeom>
        </p:spPr>
      </p:pic>
      <p:pic>
        <p:nvPicPr>
          <p:cNvPr id="7" name="Picture 6"/>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2924175" y="5179413"/>
            <a:ext cx="3295650" cy="1400175"/>
          </a:xfrm>
          <a:prstGeom prst="rect">
            <a:avLst/>
          </a:prstGeom>
        </p:spPr>
      </p:pic>
      <p:sp>
        <p:nvSpPr>
          <p:cNvPr id="8" name="Content Placeholder 35"/>
          <p:cNvSpPr txBox="1">
            <a:spLocks/>
          </p:cNvSpPr>
          <p:nvPr/>
        </p:nvSpPr>
        <p:spPr>
          <a:xfrm>
            <a:off x="455613" y="1787374"/>
            <a:ext cx="2287587" cy="831058"/>
          </a:xfrm>
          <a:prstGeom prst="rect">
            <a:avLst/>
          </a:prstGeom>
        </p:spPr>
        <p:txBody>
          <a:bodyPr vert="horz" lIns="0" tIns="0" rIns="0" bIns="0" rtlCol="0">
            <a:noAutofit/>
          </a:bodyPr>
          <a:lstStyle>
            <a:lvl1pPr marL="0" indent="0" algn="l" defTabSz="914400" rtl="0" eaLnBrk="1" latinLnBrk="0" hangingPunct="1">
              <a:spcBef>
                <a:spcPts val="2200"/>
              </a:spcBef>
              <a:buFont typeface="Arial" pitchFamily="34" charset="0"/>
              <a:buNone/>
              <a:defRPr lang="en-US" altLang="ja-JP" sz="2400" b="0" i="0" kern="1200" dirty="0" smtClean="0">
                <a:solidFill>
                  <a:schemeClr val="tx1"/>
                </a:solidFill>
                <a:latin typeface="+mn-lt"/>
                <a:ea typeface="+mn-ea"/>
                <a:cs typeface="+mn-cs"/>
              </a:defRPr>
            </a:lvl1pPr>
            <a:lvl2pPr marL="228600" indent="-228600" algn="l" defTabSz="914400" rtl="0" eaLnBrk="1" latinLnBrk="0" hangingPunct="1">
              <a:spcBef>
                <a:spcPts val="900"/>
              </a:spcBef>
              <a:buFont typeface="Arial" pitchFamily="34" charset="0"/>
              <a:buChar char="•"/>
              <a:defRPr lang="en-US" altLang="ja-JP" sz="2200" b="0" i="0" kern="1200" dirty="0" smtClean="0">
                <a:solidFill>
                  <a:schemeClr val="tx1"/>
                </a:solidFill>
                <a:latin typeface="+mn-lt"/>
                <a:ea typeface="+mn-ea"/>
                <a:cs typeface="+mn-cs"/>
              </a:defRPr>
            </a:lvl2pPr>
            <a:lvl3pPr marL="457200" indent="-228600" algn="l" defTabSz="914400" rtl="0" eaLnBrk="1" latinLnBrk="0" hangingPunct="1">
              <a:spcBef>
                <a:spcPts val="600"/>
              </a:spcBef>
              <a:buClr>
                <a:schemeClr val="tx2"/>
              </a:buClr>
              <a:buFont typeface="Neo Sans Intel" pitchFamily="34" charset="0"/>
              <a:buChar char="–"/>
              <a:defRPr lang="en-US" altLang="ja-JP" sz="2000" b="0" i="0" kern="1200" dirty="0" smtClean="0">
                <a:solidFill>
                  <a:schemeClr val="tx1"/>
                </a:solidFill>
                <a:latin typeface="+mn-lt"/>
                <a:ea typeface="+mn-ea"/>
                <a:cs typeface="+mn-cs"/>
              </a:defRPr>
            </a:lvl3pPr>
            <a:lvl4pPr marL="628650" indent="-171450" algn="l" defTabSz="914400" rtl="0" eaLnBrk="1" latinLnBrk="0" hangingPunct="1">
              <a:spcBef>
                <a:spcPts val="3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4pPr>
            <a:lvl5pPr marL="800100" indent="-171450" algn="l" defTabSz="914400" rtl="0" eaLnBrk="1" latinLnBrk="0" hangingPunct="1">
              <a:spcBef>
                <a:spcPts val="1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800" dirty="0" smtClean="0"/>
              <a:t>Coarse Grain</a:t>
            </a:r>
            <a:br>
              <a:rPr lang="en-US" sz="1800" dirty="0" smtClean="0"/>
            </a:br>
            <a:r>
              <a:rPr lang="en-US" sz="1800" dirty="0" smtClean="0"/>
              <a:t>Locks</a:t>
            </a:r>
            <a:endParaRPr lang="en-US" sz="1800" dirty="0"/>
          </a:p>
        </p:txBody>
      </p:sp>
      <p:sp>
        <p:nvSpPr>
          <p:cNvPr id="9" name="Content Placeholder 35"/>
          <p:cNvSpPr txBox="1">
            <a:spLocks/>
          </p:cNvSpPr>
          <p:nvPr/>
        </p:nvSpPr>
        <p:spPr>
          <a:xfrm>
            <a:off x="455613" y="3549024"/>
            <a:ext cx="2287587" cy="831058"/>
          </a:xfrm>
          <a:prstGeom prst="rect">
            <a:avLst/>
          </a:prstGeom>
        </p:spPr>
        <p:txBody>
          <a:bodyPr vert="horz" lIns="0" tIns="0" rIns="0" bIns="0" rtlCol="0">
            <a:noAutofit/>
          </a:bodyPr>
          <a:lstStyle>
            <a:lvl1pPr marL="0" indent="0" algn="l" defTabSz="914400" rtl="0" eaLnBrk="1" latinLnBrk="0" hangingPunct="1">
              <a:spcBef>
                <a:spcPts val="2200"/>
              </a:spcBef>
              <a:buFont typeface="Arial" pitchFamily="34" charset="0"/>
              <a:buNone/>
              <a:defRPr lang="en-US" altLang="ja-JP" sz="2400" b="0" i="0" kern="1200" dirty="0" smtClean="0">
                <a:solidFill>
                  <a:schemeClr val="tx1"/>
                </a:solidFill>
                <a:latin typeface="+mn-lt"/>
                <a:ea typeface="+mn-ea"/>
                <a:cs typeface="+mn-cs"/>
              </a:defRPr>
            </a:lvl1pPr>
            <a:lvl2pPr marL="228600" indent="-228600" algn="l" defTabSz="914400" rtl="0" eaLnBrk="1" latinLnBrk="0" hangingPunct="1">
              <a:spcBef>
                <a:spcPts val="900"/>
              </a:spcBef>
              <a:buFont typeface="Arial" pitchFamily="34" charset="0"/>
              <a:buChar char="•"/>
              <a:defRPr lang="en-US" altLang="ja-JP" sz="2200" b="0" i="0" kern="1200" dirty="0" smtClean="0">
                <a:solidFill>
                  <a:schemeClr val="tx1"/>
                </a:solidFill>
                <a:latin typeface="+mn-lt"/>
                <a:ea typeface="+mn-ea"/>
                <a:cs typeface="+mn-cs"/>
              </a:defRPr>
            </a:lvl2pPr>
            <a:lvl3pPr marL="457200" indent="-228600" algn="l" defTabSz="914400" rtl="0" eaLnBrk="1" latinLnBrk="0" hangingPunct="1">
              <a:spcBef>
                <a:spcPts val="600"/>
              </a:spcBef>
              <a:buClr>
                <a:schemeClr val="tx2"/>
              </a:buClr>
              <a:buFont typeface="Neo Sans Intel" pitchFamily="34" charset="0"/>
              <a:buChar char="–"/>
              <a:defRPr lang="en-US" altLang="ja-JP" sz="2000" b="0" i="0" kern="1200" dirty="0" smtClean="0">
                <a:solidFill>
                  <a:schemeClr val="tx1"/>
                </a:solidFill>
                <a:latin typeface="+mn-lt"/>
                <a:ea typeface="+mn-ea"/>
                <a:cs typeface="+mn-cs"/>
              </a:defRPr>
            </a:lvl3pPr>
            <a:lvl4pPr marL="628650" indent="-171450" algn="l" defTabSz="914400" rtl="0" eaLnBrk="1" latinLnBrk="0" hangingPunct="1">
              <a:spcBef>
                <a:spcPts val="3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4pPr>
            <a:lvl5pPr marL="800100" indent="-171450" algn="l" defTabSz="914400" rtl="0" eaLnBrk="1" latinLnBrk="0" hangingPunct="1">
              <a:spcBef>
                <a:spcPts val="1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800" dirty="0" smtClean="0"/>
              <a:t>High Lock</a:t>
            </a:r>
            <a:br>
              <a:rPr lang="en-US" sz="1800" dirty="0" smtClean="0"/>
            </a:br>
            <a:r>
              <a:rPr lang="en-US" sz="1800" dirty="0" smtClean="0"/>
              <a:t>Contention</a:t>
            </a:r>
            <a:endParaRPr lang="en-US" sz="1800" dirty="0"/>
          </a:p>
        </p:txBody>
      </p:sp>
      <p:sp>
        <p:nvSpPr>
          <p:cNvPr id="10" name="Content Placeholder 35"/>
          <p:cNvSpPr txBox="1">
            <a:spLocks/>
          </p:cNvSpPr>
          <p:nvPr/>
        </p:nvSpPr>
        <p:spPr>
          <a:xfrm>
            <a:off x="455612" y="5179413"/>
            <a:ext cx="2287587" cy="831058"/>
          </a:xfrm>
          <a:prstGeom prst="rect">
            <a:avLst/>
          </a:prstGeom>
        </p:spPr>
        <p:txBody>
          <a:bodyPr vert="horz" lIns="0" tIns="0" rIns="0" bIns="0" rtlCol="0">
            <a:noAutofit/>
          </a:bodyPr>
          <a:lstStyle>
            <a:lvl1pPr marL="0" indent="0" algn="l" defTabSz="914400" rtl="0" eaLnBrk="1" latinLnBrk="0" hangingPunct="1">
              <a:spcBef>
                <a:spcPts val="2200"/>
              </a:spcBef>
              <a:buFont typeface="Arial" pitchFamily="34" charset="0"/>
              <a:buNone/>
              <a:defRPr lang="en-US" altLang="ja-JP" sz="2400" b="0" i="0" kern="1200" dirty="0" smtClean="0">
                <a:solidFill>
                  <a:schemeClr val="tx1"/>
                </a:solidFill>
                <a:latin typeface="+mn-lt"/>
                <a:ea typeface="+mn-ea"/>
                <a:cs typeface="+mn-cs"/>
              </a:defRPr>
            </a:lvl1pPr>
            <a:lvl2pPr marL="228600" indent="-228600" algn="l" defTabSz="914400" rtl="0" eaLnBrk="1" latinLnBrk="0" hangingPunct="1">
              <a:spcBef>
                <a:spcPts val="900"/>
              </a:spcBef>
              <a:buFont typeface="Arial" pitchFamily="34" charset="0"/>
              <a:buChar char="•"/>
              <a:defRPr lang="en-US" altLang="ja-JP" sz="2200" b="0" i="0" kern="1200" dirty="0" smtClean="0">
                <a:solidFill>
                  <a:schemeClr val="tx1"/>
                </a:solidFill>
                <a:latin typeface="+mn-lt"/>
                <a:ea typeface="+mn-ea"/>
                <a:cs typeface="+mn-cs"/>
              </a:defRPr>
            </a:lvl2pPr>
            <a:lvl3pPr marL="457200" indent="-228600" algn="l" defTabSz="914400" rtl="0" eaLnBrk="1" latinLnBrk="0" hangingPunct="1">
              <a:spcBef>
                <a:spcPts val="600"/>
              </a:spcBef>
              <a:buClr>
                <a:schemeClr val="tx2"/>
              </a:buClr>
              <a:buFont typeface="Neo Sans Intel" pitchFamily="34" charset="0"/>
              <a:buChar char="–"/>
              <a:defRPr lang="en-US" altLang="ja-JP" sz="2000" b="0" i="0" kern="1200" dirty="0" smtClean="0">
                <a:solidFill>
                  <a:schemeClr val="tx1"/>
                </a:solidFill>
                <a:latin typeface="+mn-lt"/>
                <a:ea typeface="+mn-ea"/>
                <a:cs typeface="+mn-cs"/>
              </a:defRPr>
            </a:lvl3pPr>
            <a:lvl4pPr marL="628650" indent="-171450" algn="l" defTabSz="914400" rtl="0" eaLnBrk="1" latinLnBrk="0" hangingPunct="1">
              <a:spcBef>
                <a:spcPts val="3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4pPr>
            <a:lvl5pPr marL="800100" indent="-171450" algn="l" defTabSz="914400" rtl="0" eaLnBrk="1" latinLnBrk="0" hangingPunct="1">
              <a:spcBef>
                <a:spcPts val="100"/>
              </a:spcBef>
              <a:buClr>
                <a:schemeClr val="tx2"/>
              </a:buClr>
              <a:buFont typeface="Neo Sans Intel" pitchFamily="34" charset="0"/>
              <a:buChar char="–"/>
              <a:defRPr lang="en-US" altLang="ja-JP" sz="1800" b="0" i="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800" dirty="0" smtClean="0"/>
              <a:t>Load</a:t>
            </a:r>
            <a:br>
              <a:rPr lang="en-US" sz="1800" dirty="0" smtClean="0"/>
            </a:br>
            <a:r>
              <a:rPr lang="en-US" sz="1800" dirty="0" smtClean="0"/>
              <a:t>Imbalance</a:t>
            </a:r>
            <a:endParaRPr lang="en-US" sz="1800" dirty="0"/>
          </a:p>
        </p:txBody>
      </p:sp>
      <p:cxnSp>
        <p:nvCxnSpPr>
          <p:cNvPr id="11" name="Straight Arrow Connector 10"/>
          <p:cNvCxnSpPr/>
          <p:nvPr/>
        </p:nvCxnSpPr>
        <p:spPr bwMode="auto">
          <a:xfrm flipH="1" flipV="1">
            <a:off x="5530363" y="3207407"/>
            <a:ext cx="1320432" cy="1085246"/>
          </a:xfrm>
          <a:prstGeom prst="straightConnector1">
            <a:avLst/>
          </a:prstGeom>
          <a:solidFill>
            <a:srgbClr val="FFFAD5"/>
          </a:solidFill>
          <a:ln w="25400">
            <a:solidFill>
              <a:srgbClr val="FFC000"/>
            </a:solidFill>
            <a:tailEnd type="triangle" w="lg" len="med"/>
          </a:ln>
        </p:spPr>
        <p:style>
          <a:lnRef idx="1">
            <a:schemeClr val="accent3"/>
          </a:lnRef>
          <a:fillRef idx="2">
            <a:schemeClr val="accent3"/>
          </a:fillRef>
          <a:effectRef idx="1">
            <a:schemeClr val="accent3"/>
          </a:effectRef>
          <a:fontRef idx="minor">
            <a:schemeClr val="dk1"/>
          </a:fontRef>
        </p:style>
      </p:cxnSp>
      <p:cxnSp>
        <p:nvCxnSpPr>
          <p:cNvPr id="12" name="Straight Arrow Connector 11"/>
          <p:cNvCxnSpPr/>
          <p:nvPr/>
        </p:nvCxnSpPr>
        <p:spPr bwMode="auto">
          <a:xfrm flipH="1">
            <a:off x="5445371" y="4292653"/>
            <a:ext cx="1405424" cy="508187"/>
          </a:xfrm>
          <a:prstGeom prst="straightConnector1">
            <a:avLst/>
          </a:prstGeom>
          <a:solidFill>
            <a:srgbClr val="FFFAD5"/>
          </a:solidFill>
          <a:ln w="25400">
            <a:solidFill>
              <a:srgbClr val="FFC000"/>
            </a:solidFill>
            <a:tailEnd type="triangle" w="lg" len="med"/>
          </a:ln>
        </p:spPr>
        <p:style>
          <a:lnRef idx="1">
            <a:schemeClr val="accent3"/>
          </a:lnRef>
          <a:fillRef idx="2">
            <a:schemeClr val="accent3"/>
          </a:fillRef>
          <a:effectRef idx="1">
            <a:schemeClr val="accent3"/>
          </a:effectRef>
          <a:fontRef idx="minor">
            <a:schemeClr val="dk1"/>
          </a:fontRef>
        </p:style>
      </p:cxnSp>
      <p:cxnSp>
        <p:nvCxnSpPr>
          <p:cNvPr id="13" name="Straight Arrow Connector 12"/>
          <p:cNvCxnSpPr/>
          <p:nvPr/>
        </p:nvCxnSpPr>
        <p:spPr bwMode="auto">
          <a:xfrm flipH="1">
            <a:off x="5445373" y="4292653"/>
            <a:ext cx="1405422" cy="2079217"/>
          </a:xfrm>
          <a:prstGeom prst="straightConnector1">
            <a:avLst/>
          </a:prstGeom>
          <a:solidFill>
            <a:srgbClr val="FFFAD5"/>
          </a:solidFill>
          <a:ln w="25400">
            <a:solidFill>
              <a:srgbClr val="FFC000"/>
            </a:solidFill>
            <a:tailEnd type="triangle" w="lg" len="med"/>
          </a:ln>
        </p:spPr>
        <p:style>
          <a:lnRef idx="1">
            <a:schemeClr val="accent3"/>
          </a:lnRef>
          <a:fillRef idx="2">
            <a:schemeClr val="accent3"/>
          </a:fillRef>
          <a:effectRef idx="1">
            <a:schemeClr val="accent3"/>
          </a:effectRef>
          <a:fontRef idx="minor">
            <a:schemeClr val="dk1"/>
          </a:fontRef>
        </p:style>
      </p:cxnSp>
      <p:sp>
        <p:nvSpPr>
          <p:cNvPr id="14" name="Content Placeholder 35"/>
          <p:cNvSpPr txBox="1">
            <a:spLocks/>
          </p:cNvSpPr>
          <p:nvPr/>
        </p:nvSpPr>
        <p:spPr>
          <a:xfrm>
            <a:off x="6850795" y="3877124"/>
            <a:ext cx="1954115" cy="831058"/>
          </a:xfrm>
          <a:prstGeom prst="rect">
            <a:avLst/>
          </a:prstGeom>
          <a:solidFill>
            <a:srgbClr val="FFFAD5"/>
          </a:solidFill>
          <a:ln w="19050">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defRPr sz="1800" b="0">
                <a:latin typeface="Calibri" pitchFamily="34" charset="0"/>
                <a:cs typeface="Calibri" pitchFamily="34" charset="0"/>
              </a:defRPr>
            </a:lvl1pPr>
          </a:lstStyle>
          <a:p>
            <a:r>
              <a:rPr lang="en-US" dirty="0"/>
              <a:t>Low</a:t>
            </a:r>
            <a:br>
              <a:rPr lang="en-US" dirty="0"/>
            </a:br>
            <a:r>
              <a:rPr lang="en-US" dirty="0"/>
              <a:t>Concurrency</a:t>
            </a:r>
          </a:p>
        </p:txBody>
      </p:sp>
    </p:spTree>
    <p:extLst>
      <p:ext uri="{BB962C8B-B14F-4D97-AF65-F5344CB8AC3E}">
        <p14:creationId xmlns:p14="http://schemas.microsoft.com/office/powerpoint/2010/main" val="1348267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9</a:t>
            </a:fld>
            <a:endParaRPr lang="en-US" dirty="0"/>
          </a:p>
        </p:txBody>
      </p:sp>
      <p:sp>
        <p:nvSpPr>
          <p:cNvPr id="4" name="Title 3"/>
          <p:cNvSpPr>
            <a:spLocks noGrp="1"/>
          </p:cNvSpPr>
          <p:nvPr>
            <p:ph type="title"/>
          </p:nvPr>
        </p:nvSpPr>
        <p:spPr/>
        <p:txBody>
          <a:bodyPr/>
          <a:lstStyle/>
          <a:p>
            <a:r>
              <a:rPr lang="en-US" dirty="0"/>
              <a:t>Intel</a:t>
            </a:r>
            <a:r>
              <a:rPr lang="en-US" baseline="30000" dirty="0"/>
              <a:t>®</a:t>
            </a:r>
            <a:r>
              <a:rPr lang="en-US" dirty="0"/>
              <a:t> VTune™ Amplifier </a:t>
            </a:r>
            <a:r>
              <a:rPr lang="en-US" dirty="0" smtClean="0"/>
              <a:t>for Systems</a:t>
            </a:r>
            <a:r>
              <a:rPr lang="en-US" sz="3200" dirty="0"/>
              <a:t/>
            </a:r>
            <a:br>
              <a:rPr lang="en-US" sz="3200" dirty="0"/>
            </a:br>
            <a:r>
              <a:rPr lang="en-US" sz="2400" dirty="0"/>
              <a:t>Find Answers Fast</a:t>
            </a:r>
            <a:endParaRPr lang="en-US" dirty="0"/>
          </a:p>
        </p:txBody>
      </p:sp>
      <p:sp>
        <p:nvSpPr>
          <p:cNvPr id="5" name="TextBox 4"/>
          <p:cNvSpPr txBox="1"/>
          <p:nvPr/>
        </p:nvSpPr>
        <p:spPr>
          <a:xfrm>
            <a:off x="446313" y="3446524"/>
            <a:ext cx="2645898" cy="645098"/>
          </a:xfrm>
          <a:prstGeom prst="rect">
            <a:avLst/>
          </a:prstGeom>
          <a:gradFill flip="none" rotWithShape="1">
            <a:gsLst>
              <a:gs pos="0">
                <a:srgbClr val="002338"/>
              </a:gs>
              <a:gs pos="50000">
                <a:srgbClr val="006597"/>
              </a:gs>
              <a:gs pos="100000">
                <a:srgbClr val="0065C8"/>
              </a:gs>
            </a:gsLst>
            <a:lin ang="2700000" scaled="1"/>
            <a:tileRect/>
          </a:gradFill>
        </p:spPr>
        <p:txBody>
          <a:bodyPr wrap="square" rIns="0" rtlCol="0">
            <a:noAutofit/>
          </a:bodyPr>
          <a:lstStyle/>
          <a:p>
            <a:r>
              <a:rPr lang="en-US" sz="1600" dirty="0" smtClean="0">
                <a:solidFill>
                  <a:schemeClr val="bg1"/>
                </a:solidFill>
              </a:rPr>
              <a:t>Double Click Function </a:t>
            </a:r>
          </a:p>
          <a:p>
            <a:r>
              <a:rPr lang="en-US" sz="1600" dirty="0" smtClean="0">
                <a:solidFill>
                  <a:schemeClr val="bg1"/>
                </a:solidFill>
              </a:rPr>
              <a:t>to View Source</a:t>
            </a:r>
            <a:endParaRPr lang="en-US" sz="1600" dirty="0">
              <a:solidFill>
                <a:schemeClr val="bg1"/>
              </a:solidFill>
            </a:endParaRPr>
          </a:p>
        </p:txBody>
      </p:sp>
      <p:pic>
        <p:nvPicPr>
          <p:cNvPr id="6" name="Content Placeholder 5" descr="HS-01.png"/>
          <p:cNvPicPr>
            <a:picLocks noGrp="1" noChangeAspect="1"/>
          </p:cNvPicPr>
          <p:nvPr>
            <p:ph idx="1"/>
          </p:nvPr>
        </p:nvPicPr>
        <p:blipFill>
          <a:blip r:embed="rId2" cstate="print"/>
          <a:stretch>
            <a:fillRect/>
          </a:stretch>
        </p:blipFill>
        <p:spPr>
          <a:xfrm>
            <a:off x="3188799" y="1449581"/>
            <a:ext cx="5498033" cy="5010237"/>
          </a:xfrm>
        </p:spPr>
      </p:pic>
      <p:grpSp>
        <p:nvGrpSpPr>
          <p:cNvPr id="7" name="Group 29"/>
          <p:cNvGrpSpPr/>
          <p:nvPr/>
        </p:nvGrpSpPr>
        <p:grpSpPr>
          <a:xfrm>
            <a:off x="446312" y="1470524"/>
            <a:ext cx="2644757" cy="1465321"/>
            <a:chOff x="446312" y="979705"/>
            <a:chExt cx="2644757" cy="1465321"/>
          </a:xfrm>
        </p:grpSpPr>
        <p:sp>
          <p:nvSpPr>
            <p:cNvPr id="8" name="TextBox 7"/>
            <p:cNvSpPr txBox="1"/>
            <p:nvPr/>
          </p:nvSpPr>
          <p:spPr>
            <a:xfrm>
              <a:off x="446312" y="979705"/>
              <a:ext cx="2644757" cy="1465321"/>
            </a:xfrm>
            <a:prstGeom prst="rect">
              <a:avLst/>
            </a:prstGeom>
            <a:gradFill flip="none" rotWithShape="1">
              <a:gsLst>
                <a:gs pos="0">
                  <a:srgbClr val="002338"/>
                </a:gs>
                <a:gs pos="50000">
                  <a:srgbClr val="006597"/>
                </a:gs>
                <a:gs pos="100000">
                  <a:srgbClr val="0065C8"/>
                </a:gs>
              </a:gsLst>
              <a:lin ang="2700000" scaled="1"/>
              <a:tileRect/>
            </a:gradFill>
          </p:spPr>
          <p:txBody>
            <a:bodyPr wrap="square" rtlCol="0">
              <a:noAutofit/>
            </a:bodyPr>
            <a:lstStyle/>
            <a:p>
              <a:r>
                <a:rPr lang="en-US" sz="1600" dirty="0" smtClean="0">
                  <a:solidFill>
                    <a:schemeClr val="bg1"/>
                  </a:solidFill>
                </a:rPr>
                <a:t>Adjust Data Grouping</a:t>
              </a:r>
              <a:endParaRPr lang="en-US" sz="1600" dirty="0">
                <a:solidFill>
                  <a:schemeClr val="bg1"/>
                </a:solidFill>
              </a:endParaRPr>
            </a:p>
          </p:txBody>
        </p:sp>
        <p:pic>
          <p:nvPicPr>
            <p:cNvPr id="9" name="Picture 8" descr="HS-01---Data-Grouping.png"/>
            <p:cNvPicPr>
              <a:picLocks noChangeAspect="1"/>
            </p:cNvPicPr>
            <p:nvPr/>
          </p:nvPicPr>
          <p:blipFill>
            <a:blip r:embed="rId3" cstate="print"/>
            <a:srcRect l="5526" r="55757" b="68883"/>
            <a:stretch>
              <a:fillRect/>
            </a:stretch>
          </p:blipFill>
          <p:spPr>
            <a:xfrm>
              <a:off x="522220" y="1493059"/>
              <a:ext cx="1906579" cy="865470"/>
            </a:xfrm>
            <a:prstGeom prst="rect">
              <a:avLst/>
            </a:prstGeom>
          </p:spPr>
        </p:pic>
        <p:sp>
          <p:nvSpPr>
            <p:cNvPr id="10" name="TextBox 9"/>
            <p:cNvSpPr txBox="1"/>
            <p:nvPr/>
          </p:nvSpPr>
          <p:spPr>
            <a:xfrm>
              <a:off x="945477" y="2181225"/>
              <a:ext cx="1623560" cy="246221"/>
            </a:xfrm>
            <a:prstGeom prst="rect">
              <a:avLst/>
            </a:prstGeom>
            <a:noFill/>
          </p:spPr>
          <p:txBody>
            <a:bodyPr wrap="square" rtlCol="0">
              <a:noAutofit/>
            </a:bodyPr>
            <a:lstStyle/>
            <a:p>
              <a:r>
                <a:rPr lang="en-US" sz="1000" dirty="0" smtClean="0">
                  <a:solidFill>
                    <a:schemeClr val="bg1"/>
                  </a:solidFill>
                </a:rPr>
                <a:t>… (Partial list shown)</a:t>
              </a:r>
              <a:endParaRPr lang="en-US" sz="1000" dirty="0">
                <a:solidFill>
                  <a:schemeClr val="bg1"/>
                </a:solidFill>
              </a:endParaRPr>
            </a:p>
          </p:txBody>
        </p:sp>
      </p:grpSp>
      <p:sp>
        <p:nvSpPr>
          <p:cNvPr id="11" name="TextBox 10"/>
          <p:cNvSpPr txBox="1"/>
          <p:nvPr/>
        </p:nvSpPr>
        <p:spPr>
          <a:xfrm>
            <a:off x="446313" y="5835704"/>
            <a:ext cx="2645898" cy="620486"/>
          </a:xfrm>
          <a:prstGeom prst="rect">
            <a:avLst/>
          </a:prstGeom>
          <a:gradFill flip="none" rotWithShape="1">
            <a:gsLst>
              <a:gs pos="0">
                <a:srgbClr val="002338"/>
              </a:gs>
              <a:gs pos="50000">
                <a:srgbClr val="006597"/>
              </a:gs>
              <a:gs pos="100000">
                <a:srgbClr val="0065C8"/>
              </a:gs>
            </a:gsLst>
            <a:lin ang="2700000" scaled="1"/>
            <a:tileRect/>
          </a:gradFill>
        </p:spPr>
        <p:txBody>
          <a:bodyPr wrap="square" rtlCol="0">
            <a:noAutofit/>
          </a:bodyPr>
          <a:lstStyle/>
          <a:p>
            <a:r>
              <a:rPr lang="en-US" sz="1600" dirty="0" smtClean="0">
                <a:solidFill>
                  <a:schemeClr val="bg1"/>
                </a:solidFill>
              </a:rPr>
              <a:t>Filter by Module &amp;</a:t>
            </a:r>
            <a:br>
              <a:rPr lang="en-US" sz="1600" dirty="0" smtClean="0">
                <a:solidFill>
                  <a:schemeClr val="bg1"/>
                </a:solidFill>
              </a:rPr>
            </a:br>
            <a:r>
              <a:rPr lang="en-US" sz="1600" dirty="0" smtClean="0">
                <a:solidFill>
                  <a:schemeClr val="bg1"/>
                </a:solidFill>
              </a:rPr>
              <a:t>Other Controls</a:t>
            </a:r>
            <a:endParaRPr lang="en-US" sz="1600" dirty="0">
              <a:solidFill>
                <a:schemeClr val="bg1"/>
              </a:solidFill>
            </a:endParaRPr>
          </a:p>
        </p:txBody>
      </p:sp>
      <p:grpSp>
        <p:nvGrpSpPr>
          <p:cNvPr id="12" name="Group 41"/>
          <p:cNvGrpSpPr/>
          <p:nvPr/>
        </p:nvGrpSpPr>
        <p:grpSpPr>
          <a:xfrm>
            <a:off x="446313" y="4125462"/>
            <a:ext cx="2645898" cy="1676403"/>
            <a:chOff x="446313" y="3634643"/>
            <a:chExt cx="2645898" cy="1676403"/>
          </a:xfrm>
        </p:grpSpPr>
        <p:sp>
          <p:nvSpPr>
            <p:cNvPr id="13" name="TextBox 12"/>
            <p:cNvSpPr txBox="1"/>
            <p:nvPr/>
          </p:nvSpPr>
          <p:spPr>
            <a:xfrm>
              <a:off x="446313" y="3634643"/>
              <a:ext cx="2645898" cy="1676403"/>
            </a:xfrm>
            <a:prstGeom prst="rect">
              <a:avLst/>
            </a:prstGeom>
            <a:gradFill flip="none" rotWithShape="1">
              <a:gsLst>
                <a:gs pos="0">
                  <a:srgbClr val="002338"/>
                </a:gs>
                <a:gs pos="50000">
                  <a:srgbClr val="006597"/>
                </a:gs>
                <a:gs pos="100000">
                  <a:srgbClr val="0065C8"/>
                </a:gs>
              </a:gsLst>
              <a:lin ang="2700000" scaled="1"/>
              <a:tileRect/>
            </a:gradFill>
          </p:spPr>
          <p:txBody>
            <a:bodyPr wrap="square" rtlCol="0">
              <a:noAutofit/>
            </a:bodyPr>
            <a:lstStyle/>
            <a:p>
              <a:r>
                <a:rPr lang="en-US" sz="1600" dirty="0" smtClean="0">
                  <a:solidFill>
                    <a:schemeClr val="bg1"/>
                  </a:solidFill>
                </a:rPr>
                <a:t>Filter</a:t>
              </a:r>
            </a:p>
            <a:p>
              <a:r>
                <a:rPr lang="en-US" sz="1600" dirty="0" smtClean="0">
                  <a:solidFill>
                    <a:schemeClr val="bg1"/>
                  </a:solidFill>
                </a:rPr>
                <a:t>by Timeline Selection </a:t>
              </a:r>
            </a:p>
            <a:p>
              <a:r>
                <a:rPr lang="en-US" sz="1600" dirty="0" smtClean="0">
                  <a:solidFill>
                    <a:schemeClr val="bg1"/>
                  </a:solidFill>
                </a:rPr>
                <a:t>(or by Grid selection)</a:t>
              </a:r>
              <a:endParaRPr lang="en-US" sz="1600" dirty="0">
                <a:solidFill>
                  <a:schemeClr val="bg1"/>
                </a:solidFill>
              </a:endParaRPr>
            </a:p>
          </p:txBody>
        </p:sp>
        <p:pic>
          <p:nvPicPr>
            <p:cNvPr id="14" name="Picture 13" descr="HS-01---Filter-Menu.png"/>
            <p:cNvPicPr>
              <a:picLocks noChangeAspect="1"/>
            </p:cNvPicPr>
            <p:nvPr/>
          </p:nvPicPr>
          <p:blipFill>
            <a:blip r:embed="rId4" cstate="print"/>
            <a:srcRect l="8672" t="36130" r="16684" b="30028"/>
            <a:stretch>
              <a:fillRect/>
            </a:stretch>
          </p:blipFill>
          <p:spPr>
            <a:xfrm>
              <a:off x="947057" y="4559928"/>
              <a:ext cx="1926772" cy="664031"/>
            </a:xfrm>
            <a:prstGeom prst="rect">
              <a:avLst/>
            </a:prstGeom>
          </p:spPr>
        </p:pic>
        <p:sp>
          <p:nvSpPr>
            <p:cNvPr id="15" name="Oval 14"/>
            <p:cNvSpPr/>
            <p:nvPr/>
          </p:nvSpPr>
          <p:spPr bwMode="auto">
            <a:xfrm>
              <a:off x="958816" y="4676017"/>
              <a:ext cx="1252331" cy="476071"/>
            </a:xfrm>
            <a:prstGeom prst="ellipse">
              <a:avLst/>
            </a:prstGeom>
            <a:noFill/>
            <a:ln w="57150" cap="flat" cmpd="sng" algn="ctr">
              <a:solidFill>
                <a:srgbClr val="C08900">
                  <a:alpha val="69804"/>
                </a:srgbClr>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ndParaRPr>
            </a:p>
          </p:txBody>
        </p:sp>
      </p:grpSp>
      <p:sp>
        <p:nvSpPr>
          <p:cNvPr id="16" name="TextBox 15"/>
          <p:cNvSpPr txBox="1"/>
          <p:nvPr/>
        </p:nvSpPr>
        <p:spPr>
          <a:xfrm>
            <a:off x="446313" y="2969684"/>
            <a:ext cx="2645898" cy="443000"/>
          </a:xfrm>
          <a:prstGeom prst="rect">
            <a:avLst/>
          </a:prstGeom>
          <a:gradFill flip="none" rotWithShape="1">
            <a:gsLst>
              <a:gs pos="0">
                <a:srgbClr val="002338"/>
              </a:gs>
              <a:gs pos="50000">
                <a:srgbClr val="006597"/>
              </a:gs>
              <a:gs pos="100000">
                <a:srgbClr val="0065C8"/>
              </a:gs>
            </a:gsLst>
            <a:lin ang="2700000" scaled="1"/>
            <a:tileRect/>
          </a:gradFill>
        </p:spPr>
        <p:txBody>
          <a:bodyPr wrap="square" rIns="0" rtlCol="0">
            <a:noAutofit/>
          </a:bodyPr>
          <a:lstStyle/>
          <a:p>
            <a:r>
              <a:rPr lang="en-US" sz="1600" spc="-50" dirty="0" smtClean="0">
                <a:solidFill>
                  <a:schemeClr val="bg1"/>
                </a:solidFill>
              </a:rPr>
              <a:t>Click [+] for Call Stack</a:t>
            </a:r>
            <a:endParaRPr lang="en-US" sz="1600" spc="-50" dirty="0">
              <a:solidFill>
                <a:schemeClr val="bg1"/>
              </a:solidFill>
            </a:endParaRPr>
          </a:p>
        </p:txBody>
      </p:sp>
      <p:cxnSp>
        <p:nvCxnSpPr>
          <p:cNvPr id="17" name="Straight Arrow Connector 16"/>
          <p:cNvCxnSpPr/>
          <p:nvPr/>
        </p:nvCxnSpPr>
        <p:spPr bwMode="auto">
          <a:xfrm>
            <a:off x="2438959" y="2086537"/>
            <a:ext cx="1574241" cy="253402"/>
          </a:xfrm>
          <a:prstGeom prst="straightConnector1">
            <a:avLst/>
          </a:prstGeom>
          <a:solidFill>
            <a:srgbClr val="FFFAD5"/>
          </a:solidFill>
          <a:ln w="25400">
            <a:solidFill>
              <a:srgbClr val="FFC000"/>
            </a:solidFill>
            <a:tailEnd type="triangle" w="lg" len="med"/>
          </a:ln>
        </p:spPr>
        <p:style>
          <a:lnRef idx="1">
            <a:schemeClr val="accent3"/>
          </a:lnRef>
          <a:fillRef idx="2">
            <a:schemeClr val="accent3"/>
          </a:fillRef>
          <a:effectRef idx="1">
            <a:schemeClr val="accent3"/>
          </a:effectRef>
          <a:fontRef idx="minor">
            <a:schemeClr val="dk1"/>
          </a:fontRef>
        </p:style>
      </p:cxnSp>
      <p:cxnSp>
        <p:nvCxnSpPr>
          <p:cNvPr id="18" name="Straight Arrow Connector 17"/>
          <p:cNvCxnSpPr/>
          <p:nvPr/>
        </p:nvCxnSpPr>
        <p:spPr bwMode="auto">
          <a:xfrm>
            <a:off x="3087914" y="4550613"/>
            <a:ext cx="2662646" cy="674766"/>
          </a:xfrm>
          <a:prstGeom prst="straightConnector1">
            <a:avLst/>
          </a:prstGeom>
          <a:solidFill>
            <a:srgbClr val="FFFAD5"/>
          </a:solidFill>
          <a:ln w="25400">
            <a:solidFill>
              <a:srgbClr val="FFC000"/>
            </a:solidFill>
            <a:tailEnd type="triangle" w="lg" len="med"/>
          </a:ln>
        </p:spPr>
        <p:style>
          <a:lnRef idx="1">
            <a:schemeClr val="accent3"/>
          </a:lnRef>
          <a:fillRef idx="2">
            <a:schemeClr val="accent3"/>
          </a:fillRef>
          <a:effectRef idx="1">
            <a:schemeClr val="accent3"/>
          </a:effectRef>
          <a:fontRef idx="minor">
            <a:schemeClr val="dk1"/>
          </a:fontRef>
        </p:style>
      </p:cxnSp>
      <p:cxnSp>
        <p:nvCxnSpPr>
          <p:cNvPr id="19" name="Straight Arrow Connector 18"/>
          <p:cNvCxnSpPr/>
          <p:nvPr/>
        </p:nvCxnSpPr>
        <p:spPr bwMode="auto">
          <a:xfrm flipV="1">
            <a:off x="2873829" y="3170441"/>
            <a:ext cx="428171" cy="108402"/>
          </a:xfrm>
          <a:prstGeom prst="straightConnector1">
            <a:avLst/>
          </a:prstGeom>
          <a:solidFill>
            <a:srgbClr val="FFFAD5"/>
          </a:solidFill>
          <a:ln w="25400">
            <a:solidFill>
              <a:srgbClr val="FFC000"/>
            </a:solidFill>
            <a:tailEnd type="triangle" w="lg" len="med"/>
          </a:ln>
        </p:spPr>
        <p:style>
          <a:lnRef idx="1">
            <a:schemeClr val="accent3"/>
          </a:lnRef>
          <a:fillRef idx="2">
            <a:schemeClr val="accent3"/>
          </a:fillRef>
          <a:effectRef idx="1">
            <a:schemeClr val="accent3"/>
          </a:effectRef>
          <a:fontRef idx="minor">
            <a:schemeClr val="dk1"/>
          </a:fontRef>
        </p:style>
      </p:cxnSp>
      <p:cxnSp>
        <p:nvCxnSpPr>
          <p:cNvPr id="20" name="Straight Arrow Connector 19"/>
          <p:cNvCxnSpPr/>
          <p:nvPr/>
        </p:nvCxnSpPr>
        <p:spPr bwMode="auto">
          <a:xfrm flipV="1">
            <a:off x="2794559" y="3658121"/>
            <a:ext cx="720801" cy="203427"/>
          </a:xfrm>
          <a:prstGeom prst="straightConnector1">
            <a:avLst/>
          </a:prstGeom>
          <a:solidFill>
            <a:srgbClr val="FFFAD5"/>
          </a:solidFill>
          <a:ln w="25400">
            <a:solidFill>
              <a:srgbClr val="FFC000"/>
            </a:solidFill>
            <a:tailEnd type="triangle" w="lg" len="med"/>
          </a:ln>
        </p:spPr>
        <p:style>
          <a:lnRef idx="1">
            <a:schemeClr val="accent3"/>
          </a:lnRef>
          <a:fillRef idx="2">
            <a:schemeClr val="accent3"/>
          </a:fillRef>
          <a:effectRef idx="1">
            <a:schemeClr val="accent3"/>
          </a:effectRef>
          <a:fontRef idx="minor">
            <a:schemeClr val="dk1"/>
          </a:fontRef>
        </p:style>
      </p:cxnSp>
      <p:cxnSp>
        <p:nvCxnSpPr>
          <p:cNvPr id="21" name="Straight Arrow Connector 20"/>
          <p:cNvCxnSpPr/>
          <p:nvPr/>
        </p:nvCxnSpPr>
        <p:spPr bwMode="auto">
          <a:xfrm>
            <a:off x="2601519" y="6289845"/>
            <a:ext cx="741121" cy="1588"/>
          </a:xfrm>
          <a:prstGeom prst="straightConnector1">
            <a:avLst/>
          </a:prstGeom>
          <a:solidFill>
            <a:srgbClr val="FFFAD5"/>
          </a:solidFill>
          <a:ln w="25400">
            <a:solidFill>
              <a:srgbClr val="FFC000"/>
            </a:solidFill>
            <a:tailEnd type="triangle" w="lg" len="med"/>
          </a:ln>
        </p:spPr>
        <p:style>
          <a:lnRef idx="1">
            <a:schemeClr val="accent3"/>
          </a:lnRef>
          <a:fillRef idx="2">
            <a:schemeClr val="accent3"/>
          </a:fillRef>
          <a:effectRef idx="1">
            <a:schemeClr val="accent3"/>
          </a:effectRef>
          <a:fontRef idx="minor">
            <a:schemeClr val="dk1"/>
          </a:fontRef>
        </p:style>
      </p:cxnSp>
    </p:spTree>
    <p:extLst>
      <p:ext uri="{BB962C8B-B14F-4D97-AF65-F5344CB8AC3E}">
        <p14:creationId xmlns:p14="http://schemas.microsoft.com/office/powerpoint/2010/main" val="2825119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l_PPT_LgtTmplt_Stndrd_CLEAR_011414">
  <a:themeElements>
    <a:clrScheme name="Intel Clear Jan 2014">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AEEF"/>
      </a:hlink>
      <a:folHlink>
        <a:srgbClr val="0071C5"/>
      </a:folHlink>
    </a:clrScheme>
    <a:fontScheme name="IntelClearPPT">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cs typeface="Neo Sans Int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4077</TotalTime>
  <Words>3891</Words>
  <Application>Microsoft Office PowerPoint</Application>
  <PresentationFormat>On-screen Show (4:3)</PresentationFormat>
  <Paragraphs>763</Paragraphs>
  <Slides>71</Slides>
  <Notes>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Slide Titles</vt:lpstr>
      </vt:variant>
      <vt:variant>
        <vt:i4>71</vt:i4>
      </vt:variant>
      <vt:variant>
        <vt:lpstr>Custom Shows</vt:lpstr>
      </vt:variant>
      <vt:variant>
        <vt:i4>1</vt:i4>
      </vt:variant>
    </vt:vector>
  </HeadingPairs>
  <TitlesOfParts>
    <vt:vector size="84" baseType="lpstr">
      <vt:lpstr>Lucida Grande</vt:lpstr>
      <vt:lpstr>ＭＳ Ｐゴシック</vt:lpstr>
      <vt:lpstr>ＭＳ Ｐゴシック</vt:lpstr>
      <vt:lpstr>Arial</vt:lpstr>
      <vt:lpstr>Calibri</vt:lpstr>
      <vt:lpstr>Courier New</vt:lpstr>
      <vt:lpstr>Intel Clear</vt:lpstr>
      <vt:lpstr>Intel Clear Light</vt:lpstr>
      <vt:lpstr>Neo Sans Intel</vt:lpstr>
      <vt:lpstr>Verdana</vt:lpstr>
      <vt:lpstr>Wingdings</vt:lpstr>
      <vt:lpstr>intel_PPT_LgtTmplt_Stndrd_CLEAR_011414</vt:lpstr>
      <vt:lpstr>Intel® VTune™ Amplifier for Systems Generics</vt:lpstr>
      <vt:lpstr>Agenda</vt:lpstr>
      <vt:lpstr>Intel® VTune™ Amplifier for Systems Performance Profiler</vt:lpstr>
      <vt:lpstr>Intel® VTune™ Amplifier for Systems Tune Applications for Scalable Multicore Performance</vt:lpstr>
      <vt:lpstr>A set of instruments to identify performance problems</vt:lpstr>
      <vt:lpstr>Intel® VTune™ Amplifier for Systems Get a quick snapshot</vt:lpstr>
      <vt:lpstr>Intel® VTune™ Amplifier for Systems Identify hotspots</vt:lpstr>
      <vt:lpstr>Intel® VTune™ Amplifier for Systems Identify threading inefficiency</vt:lpstr>
      <vt:lpstr>Intel® VTune™ Amplifier for Systems Find Answers Fast</vt:lpstr>
      <vt:lpstr>Intel® VTune™ Amplifier for Systems Timeline Visualizes Thread Behavior</vt:lpstr>
      <vt:lpstr>Intel® VTune™ Amplifier for Systems See Profile Data On Source / Asm</vt:lpstr>
      <vt:lpstr>High-level Features</vt:lpstr>
      <vt:lpstr>Intel® VTune™ Amplifier for Systems Feature Highlights</vt:lpstr>
      <vt:lpstr>Intel® VTune™ Amplifier for Systems Feature Highlights</vt:lpstr>
      <vt:lpstr>Intel® VTune™ Amplifier for Systems Feature Highlights</vt:lpstr>
      <vt:lpstr>Data Collectors and Analysis Types</vt:lpstr>
      <vt:lpstr>Intel® VTune™ Amplifier for Systems Analysis Types (based on technology)</vt:lpstr>
      <vt:lpstr>Intel® VTune™ Amplifier for Systems Pre-defined Analysis Types</vt:lpstr>
      <vt:lpstr>GUI Layout</vt:lpstr>
      <vt:lpstr>Creating a Project GUI Layout</vt:lpstr>
      <vt:lpstr>Selecting type of data collection GUI Layout</vt:lpstr>
      <vt:lpstr>Profile a Running Application No need to stop and re-launch the app when profiling </vt:lpstr>
      <vt:lpstr>Summary View GUI Layout</vt:lpstr>
      <vt:lpstr>Bottom-Up View GUI Layout</vt:lpstr>
      <vt:lpstr>Top-Down View GUI Layout</vt:lpstr>
      <vt:lpstr>Caller/Callee View GUI Layout</vt:lpstr>
      <vt:lpstr>Adding User Marks to the Timeline GUI Controls</vt:lpstr>
      <vt:lpstr>Key Result Analysis and  GUI Concepts</vt:lpstr>
      <vt:lpstr>Result Analysis GUI Concepts</vt:lpstr>
      <vt:lpstr>Result Analysis GUI Concepts</vt:lpstr>
      <vt:lpstr>Viewpoints and Groupings</vt:lpstr>
      <vt:lpstr>Key Concepts Results Comparison</vt:lpstr>
      <vt:lpstr>Results Comparison</vt:lpstr>
      <vt:lpstr>Analysis Types Revisited Lab Activities</vt:lpstr>
      <vt:lpstr>Reminding the methodology of performance profiling and tuning</vt:lpstr>
      <vt:lpstr>Performance profiling Terminology</vt:lpstr>
      <vt:lpstr>Performance profiling CPU Usage</vt:lpstr>
      <vt:lpstr>CPU Usage How it’s presented by VTune Amplifier</vt:lpstr>
      <vt:lpstr>Performance profiling Overhead and spin</vt:lpstr>
      <vt:lpstr>CPU Usage How it’s presented by VTune Amplifier</vt:lpstr>
      <vt:lpstr>Hotspots analysis Hotspot  functions</vt:lpstr>
      <vt:lpstr>Hotspots analysis Hotspot  functions by CPU usage</vt:lpstr>
      <vt:lpstr>Hotspots analysis Source View</vt:lpstr>
      <vt:lpstr>Find the Performance Hotspot Lab 1</vt:lpstr>
      <vt:lpstr>Advanced Hotspot analysis</vt:lpstr>
      <vt:lpstr>Reminding methodology of performance profiling and tuning</vt:lpstr>
      <vt:lpstr>Performance profiling Concurrency</vt:lpstr>
      <vt:lpstr>Parallelism/Concurrency Analysis</vt:lpstr>
      <vt:lpstr>Concurrency Analysis Summary view. CPU Usage Histogram </vt:lpstr>
      <vt:lpstr>Concurrency Analysis Bottom-Up view. CPU Usage</vt:lpstr>
      <vt:lpstr>Concurrency Timeline Investigate reasons for transitions</vt:lpstr>
      <vt:lpstr>Concurrency Analysis Source Code View</vt:lpstr>
      <vt:lpstr>Analyzing Parallelism Lab 2</vt:lpstr>
      <vt:lpstr>Performance profiling Waiting on locks</vt:lpstr>
      <vt:lpstr>Locks and Waits Analysis</vt:lpstr>
      <vt:lpstr>Locks and Waits Analysis Sync/Wait objects</vt:lpstr>
      <vt:lpstr>Locks and Waits Analysis Source View</vt:lpstr>
      <vt:lpstr>Finding Parallelism Issues Lab 3</vt:lpstr>
      <vt:lpstr>Intel® VTune™ Amplifier for Systems User APIs</vt:lpstr>
      <vt:lpstr>User API</vt:lpstr>
      <vt:lpstr>User API Task APIs</vt:lpstr>
      <vt:lpstr>User API Task APIs reference</vt:lpstr>
      <vt:lpstr>User API Task APIs example</vt:lpstr>
      <vt:lpstr>Using Task API Hotspots analysis – Bottom-up view</vt:lpstr>
      <vt:lpstr>Using Task API Hotspots analysis – Task view</vt:lpstr>
      <vt:lpstr>Performance Profiling Frame Analysis</vt:lpstr>
      <vt:lpstr>Remote Data Collection</vt:lpstr>
      <vt:lpstr>Summary</vt:lpstr>
      <vt:lpstr>Questions?</vt:lpstr>
      <vt:lpstr>Legal Disclaimer &amp; Optimization Notice</vt:lpstr>
      <vt:lpstr>PowerPoint Presentation</vt:lpstr>
      <vt:lpstr>Opt Notice</vt:lpstr>
    </vt:vector>
  </TitlesOfParts>
  <Company>Red Peak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Tsymbal,Vladimir</dc:creator>
  <cp:lastModifiedBy>Geng, Shenghong</cp:lastModifiedBy>
  <cp:revision>364</cp:revision>
  <dcterms:created xsi:type="dcterms:W3CDTF">2013-06-17T18:04:50Z</dcterms:created>
  <dcterms:modified xsi:type="dcterms:W3CDTF">2015-10-12T14:51:45Z</dcterms:modified>
</cp:coreProperties>
</file>