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5" r:id="rId1"/>
  </p:sldMasterIdLst>
  <p:notesMasterIdLst>
    <p:notesMasterId r:id="rId19"/>
  </p:notesMasterIdLst>
  <p:handoutMasterIdLst>
    <p:handoutMasterId r:id="rId20"/>
  </p:handout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9144000" cy="6858000" type="screen4x3"/>
  <p:notesSz cx="6858000" cy="9144000"/>
  <p:embeddedFontLst>
    <p:embeddedFont>
      <p:font typeface="Copperplate Gothic Bold" panose="020E0705020206020404" pitchFamily="34" charset="0"/>
      <p:regular r:id="rId21"/>
    </p:embeddedFont>
    <p:embeddedFont>
      <p:font typeface="Ericsson Capital TT" panose="020B0604020202020204" charset="0"/>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algn="ctr" rtl="0" fontAlgn="base">
      <a:spcBef>
        <a:spcPct val="0"/>
      </a:spcBef>
      <a:spcAft>
        <a:spcPct val="0"/>
      </a:spcAft>
      <a:defRPr sz="2000" kern="1200">
        <a:solidFill>
          <a:schemeClr val="tx1"/>
        </a:solidFill>
        <a:latin typeface="Arial" charset="0"/>
        <a:ea typeface="+mn-ea"/>
        <a:cs typeface="+mn-cs"/>
      </a:defRPr>
    </a:lvl1pPr>
    <a:lvl2pPr marL="457200" algn="ctr" rtl="0" fontAlgn="base">
      <a:spcBef>
        <a:spcPct val="0"/>
      </a:spcBef>
      <a:spcAft>
        <a:spcPct val="0"/>
      </a:spcAft>
      <a:defRPr sz="2000" kern="1200">
        <a:solidFill>
          <a:schemeClr val="tx1"/>
        </a:solidFill>
        <a:latin typeface="Arial" charset="0"/>
        <a:ea typeface="+mn-ea"/>
        <a:cs typeface="+mn-cs"/>
      </a:defRPr>
    </a:lvl2pPr>
    <a:lvl3pPr marL="914400" algn="ctr" rtl="0" fontAlgn="base">
      <a:spcBef>
        <a:spcPct val="0"/>
      </a:spcBef>
      <a:spcAft>
        <a:spcPct val="0"/>
      </a:spcAft>
      <a:defRPr sz="2000" kern="1200">
        <a:solidFill>
          <a:schemeClr val="tx1"/>
        </a:solidFill>
        <a:latin typeface="Arial" charset="0"/>
        <a:ea typeface="+mn-ea"/>
        <a:cs typeface="+mn-cs"/>
      </a:defRPr>
    </a:lvl3pPr>
    <a:lvl4pPr marL="1371600" algn="ctr" rtl="0" fontAlgn="base">
      <a:spcBef>
        <a:spcPct val="0"/>
      </a:spcBef>
      <a:spcAft>
        <a:spcPct val="0"/>
      </a:spcAft>
      <a:defRPr sz="2000" kern="1200">
        <a:solidFill>
          <a:schemeClr val="tx1"/>
        </a:solidFill>
        <a:latin typeface="Arial" charset="0"/>
        <a:ea typeface="+mn-ea"/>
        <a:cs typeface="+mn-cs"/>
      </a:defRPr>
    </a:lvl4pPr>
    <a:lvl5pPr marL="1828800" algn="ctr"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67">
          <p15:clr>
            <a:srgbClr val="A4A3A4"/>
          </p15:clr>
        </p15:guide>
        <p15:guide id="2" orient="horz" pos="4110">
          <p15:clr>
            <a:srgbClr val="A4A3A4"/>
          </p15:clr>
        </p15:guide>
        <p15:guide id="3" orient="horz" pos="663">
          <p15:clr>
            <a:srgbClr val="A4A3A4"/>
          </p15:clr>
        </p15:guide>
        <p15:guide id="4" orient="horz" pos="2262">
          <p15:clr>
            <a:srgbClr val="A4A3A4"/>
          </p15:clr>
        </p15:guide>
        <p15:guide id="5" orient="horz" pos="2171">
          <p15:clr>
            <a:srgbClr val="A4A3A4"/>
          </p15:clr>
        </p15:guide>
        <p15:guide id="6" orient="horz" pos="3566">
          <p15:clr>
            <a:srgbClr val="A4A3A4"/>
          </p15:clr>
        </p15:guide>
        <p15:guide id="7" pos="5511">
          <p15:clr>
            <a:srgbClr val="A4A3A4"/>
          </p15:clr>
        </p15:guide>
        <p15:guide id="8" pos="1941">
          <p15:clr>
            <a:srgbClr val="A4A3A4"/>
          </p15:clr>
        </p15:guide>
        <p15:guide id="9" pos="3818">
          <p15:clr>
            <a:srgbClr val="A4A3A4"/>
          </p15:clr>
        </p15:guide>
        <p15:guide id="10" pos="3727">
          <p15:clr>
            <a:srgbClr val="A4A3A4"/>
          </p15:clr>
        </p15:guide>
        <p15:guide id="11" pos="2834">
          <p15:clr>
            <a:srgbClr val="A4A3A4"/>
          </p15:clr>
        </p15:guide>
        <p15:guide id="12" pos="2926">
          <p15:clr>
            <a:srgbClr val="A4A3A4"/>
          </p15:clr>
        </p15:guide>
        <p15:guide id="13" pos="248">
          <p15:clr>
            <a:srgbClr val="A4A3A4"/>
          </p15:clr>
        </p15:guide>
        <p15:guide id="14" pos="20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9D4"/>
    <a:srgbClr val="007B78"/>
    <a:srgbClr val="89BA17"/>
    <a:srgbClr val="FABB00"/>
    <a:srgbClr val="F08A00"/>
    <a:srgbClr val="E32119"/>
    <a:srgbClr val="8F3F7B"/>
    <a:srgbClr val="002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0" autoAdjust="0"/>
    <p:restoredTop sz="94660"/>
  </p:normalViewPr>
  <p:slideViewPr>
    <p:cSldViewPr>
      <p:cViewPr varScale="1">
        <p:scale>
          <a:sx n="42" d="100"/>
          <a:sy n="42" d="100"/>
        </p:scale>
        <p:origin x="1380" y="54"/>
      </p:cViewPr>
      <p:guideLst>
        <p:guide orient="horz" pos="867"/>
        <p:guide orient="horz" pos="4110"/>
        <p:guide orient="horz" pos="663"/>
        <p:guide orient="horz" pos="2262"/>
        <p:guide orient="horz" pos="2171"/>
        <p:guide orient="horz" pos="3566"/>
        <p:guide pos="5511"/>
        <p:guide pos="1941"/>
        <p:guide pos="3818"/>
        <p:guide pos="3727"/>
        <p:guide pos="2834"/>
        <p:guide pos="2926"/>
        <p:guide pos="248"/>
        <p:guide pos="2034"/>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r>
              <a:rPr lang="en-US" smtClean="0"/>
              <a:t>NEW Ways of working with GTT </a:t>
            </a: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r>
              <a:rPr lang="en-US" smtClean="0"/>
              <a:t>2015-11-04 </a:t>
            </a:r>
            <a:endParaRPr lang="en-US"/>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r>
              <a:rPr lang="en-US" smtClean="0"/>
              <a:t>BUCI-15:004819 Uen, Rev PA3 </a:t>
            </a: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4123952-5D2B-47DF-A794-6BF4285D7866}" type="slidenum">
              <a:rPr lang="en-US"/>
              <a:pPr/>
              <a:t>‹#›</a:t>
            </a:fld>
            <a:endParaRPr lang="en-US"/>
          </a:p>
        </p:txBody>
      </p:sp>
    </p:spTree>
    <p:extLst>
      <p:ext uri="{BB962C8B-B14F-4D97-AF65-F5344CB8AC3E}">
        <p14:creationId xmlns:p14="http://schemas.microsoft.com/office/powerpoint/2010/main" val="12326120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r>
              <a:rPr lang="en-US" smtClean="0"/>
              <a:t>NEW Ways of working with GTT </a:t>
            </a: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r>
              <a:rPr lang="en-US" smtClean="0"/>
              <a:t>2015-11-04 </a:t>
            </a: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Klicka här för att ändra format på bakgrundstexten</a:t>
            </a:r>
          </a:p>
          <a:p>
            <a:pPr lvl="1"/>
            <a:r>
              <a:rPr lang="en-US"/>
              <a:t>Nivå två</a:t>
            </a:r>
          </a:p>
          <a:p>
            <a:pPr lvl="2"/>
            <a:r>
              <a:rPr lang="en-US"/>
              <a:t>Nivå tre</a:t>
            </a:r>
          </a:p>
          <a:p>
            <a:pPr lvl="3"/>
            <a:r>
              <a:rPr lang="en-US"/>
              <a:t>Nivå fyra</a:t>
            </a:r>
          </a:p>
          <a:p>
            <a:pPr lvl="4"/>
            <a:r>
              <a:rPr lang="en-US"/>
              <a:t>Nivå fem</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r>
              <a:rPr lang="en-US" smtClean="0"/>
              <a:t>BUCI-15:004819 Uen, Rev PA3 </a:t>
            </a: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D427278-F97E-42FF-A14A-62BFB086AE7C}" type="slidenum">
              <a:rPr lang="en-US"/>
              <a:pPr/>
              <a:t>‹#›</a:t>
            </a:fld>
            <a:endParaRPr lang="en-US"/>
          </a:p>
        </p:txBody>
      </p:sp>
    </p:spTree>
    <p:extLst>
      <p:ext uri="{BB962C8B-B14F-4D97-AF65-F5344CB8AC3E}">
        <p14:creationId xmlns:p14="http://schemas.microsoft.com/office/powerpoint/2010/main" val="1066955346"/>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US" altLang="sv-SE" smtClean="0">
                <a:solidFill>
                  <a:prstClr val="black"/>
                </a:solidFill>
              </a:rPr>
              <a:t>NEW Ways of working with GTT </a:t>
            </a:r>
            <a:endParaRPr lang="en-US" altLang="sv-SE">
              <a:solidFill>
                <a:prstClr val="black"/>
              </a:solidFill>
            </a:endParaRPr>
          </a:p>
        </p:txBody>
      </p:sp>
      <p:sp>
        <p:nvSpPr>
          <p:cNvPr id="21507" name="Rectangle 3"/>
          <p:cNvSpPr>
            <a:spLocks noGrp="1" noChangeArrowheads="1"/>
          </p:cNvSpPr>
          <p:nvPr>
            <p:ph type="dt" sz="quarter" idx="1"/>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US" altLang="sv-SE" smtClean="0">
                <a:solidFill>
                  <a:prstClr val="black"/>
                </a:solidFill>
              </a:rPr>
              <a:t>2015-11-04 </a:t>
            </a:r>
            <a:endParaRPr lang="en-US" altLang="sv-SE">
              <a:solidFill>
                <a:prstClr val="black"/>
              </a:solidFill>
            </a:endParaRPr>
          </a:p>
        </p:txBody>
      </p:sp>
      <p:sp>
        <p:nvSpPr>
          <p:cNvPr id="21508" name="Rectangle 6"/>
          <p:cNvSpPr>
            <a:spLocks noGrp="1" noChangeArrowheads="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US" altLang="sv-SE" smtClean="0">
                <a:solidFill>
                  <a:prstClr val="black"/>
                </a:solidFill>
              </a:rPr>
              <a:t>BUCI-15:004819 Uen, Rev PA3 </a:t>
            </a:r>
            <a:endParaRPr lang="en-US" altLang="sv-SE">
              <a:solidFill>
                <a:prstClr val="black"/>
              </a:solidFill>
            </a:endParaRPr>
          </a:p>
        </p:txBody>
      </p:sp>
      <p:sp>
        <p:nvSpPr>
          <p:cNvPr id="21509"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B138DE1-2D94-42D4-BE0F-F09FB89B00BE}" type="slidenum">
              <a:rPr lang="en-US" altLang="sv-SE" smtClean="0">
                <a:solidFill>
                  <a:prstClr val="black"/>
                </a:solidFill>
              </a:rPr>
              <a:t>1</a:t>
            </a:fld>
            <a:endParaRPr lang="en-US" altLang="sv-SE">
              <a:solidFill>
                <a:prstClr val="black"/>
              </a:solidFill>
            </a:endParaRPr>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p:spPr>
        <p:txBody>
          <a:bodyPr/>
          <a:lstStyle/>
          <a:p>
            <a:pPr eaLnBrk="1" hangingPunct="1"/>
            <a:endParaRPr lang="sv-SE" altLang="sv-SE"/>
          </a:p>
        </p:txBody>
      </p:sp>
    </p:spTree>
    <p:extLst>
      <p:ext uri="{BB962C8B-B14F-4D97-AF65-F5344CB8AC3E}">
        <p14:creationId xmlns:p14="http://schemas.microsoft.com/office/powerpoint/2010/main" val="349867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A510CE3E-2401-429F-A12C-D446702F9D0A}" type="slidenum">
              <a:rPr lang="en-US" smtClean="0"/>
              <a:t>10</a:t>
            </a:fld>
            <a:endParaRPr lang="en-US"/>
          </a:p>
        </p:txBody>
      </p:sp>
    </p:spTree>
    <p:extLst>
      <p:ext uri="{BB962C8B-B14F-4D97-AF65-F5344CB8AC3E}">
        <p14:creationId xmlns:p14="http://schemas.microsoft.com/office/powerpoint/2010/main" val="2132223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4DB5F1B7-4DE3-4F83-AEC9-7FA96ADF022D}" type="slidenum">
              <a:rPr lang="en-US" smtClean="0"/>
              <a:t>11</a:t>
            </a:fld>
            <a:endParaRPr lang="en-US"/>
          </a:p>
        </p:txBody>
      </p:sp>
    </p:spTree>
    <p:extLst>
      <p:ext uri="{BB962C8B-B14F-4D97-AF65-F5344CB8AC3E}">
        <p14:creationId xmlns:p14="http://schemas.microsoft.com/office/powerpoint/2010/main" val="3093821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63C793BB-0A9E-4C69-A9BA-6D4FD6D01304}" type="slidenum">
              <a:rPr lang="en-US" smtClean="0"/>
              <a:t>12</a:t>
            </a:fld>
            <a:endParaRPr lang="en-US"/>
          </a:p>
        </p:txBody>
      </p:sp>
    </p:spTree>
    <p:extLst>
      <p:ext uri="{BB962C8B-B14F-4D97-AF65-F5344CB8AC3E}">
        <p14:creationId xmlns:p14="http://schemas.microsoft.com/office/powerpoint/2010/main" val="3459246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4A0B16BB-DFAC-47AB-BD72-CAEC9F08C388}" type="slidenum">
              <a:rPr lang="en-US" smtClean="0"/>
              <a:t>13</a:t>
            </a:fld>
            <a:endParaRPr lang="en-US"/>
          </a:p>
        </p:txBody>
      </p:sp>
    </p:spTree>
    <p:extLst>
      <p:ext uri="{BB962C8B-B14F-4D97-AF65-F5344CB8AC3E}">
        <p14:creationId xmlns:p14="http://schemas.microsoft.com/office/powerpoint/2010/main" val="2099446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A8C21AE0-AADA-4BC9-87A5-D16B462DB0E0}" type="slidenum">
              <a:rPr lang="en-US" smtClean="0"/>
              <a:t>14</a:t>
            </a:fld>
            <a:endParaRPr lang="en-US"/>
          </a:p>
        </p:txBody>
      </p:sp>
    </p:spTree>
    <p:extLst>
      <p:ext uri="{BB962C8B-B14F-4D97-AF65-F5344CB8AC3E}">
        <p14:creationId xmlns:p14="http://schemas.microsoft.com/office/powerpoint/2010/main" val="4277066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US" altLang="sv-SE" smtClean="0">
                <a:solidFill>
                  <a:prstClr val="black"/>
                </a:solidFill>
              </a:rPr>
              <a:t>NEW Ways of working with GTT </a:t>
            </a:r>
            <a:endParaRPr lang="en-US" altLang="sv-SE">
              <a:solidFill>
                <a:prstClr val="black"/>
              </a:solidFill>
            </a:endParaRPr>
          </a:p>
        </p:txBody>
      </p:sp>
      <p:sp>
        <p:nvSpPr>
          <p:cNvPr id="22531" name="Rectangle 3"/>
          <p:cNvSpPr>
            <a:spLocks noGrp="1" noChangeArrowheads="1"/>
          </p:cNvSpPr>
          <p:nvPr>
            <p:ph type="dt" sz="quarter" idx="1"/>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US" altLang="sv-SE" smtClean="0">
                <a:solidFill>
                  <a:prstClr val="black"/>
                </a:solidFill>
              </a:rPr>
              <a:t>2015-11-04 </a:t>
            </a:r>
            <a:endParaRPr lang="en-US" altLang="sv-SE">
              <a:solidFill>
                <a:prstClr val="black"/>
              </a:solidFill>
            </a:endParaRPr>
          </a:p>
        </p:txBody>
      </p:sp>
      <p:sp>
        <p:nvSpPr>
          <p:cNvPr id="22532" name="Rectangle 6"/>
          <p:cNvSpPr>
            <a:spLocks noGrp="1" noChangeArrowheads="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r>
              <a:rPr lang="en-US" altLang="sv-SE" smtClean="0">
                <a:solidFill>
                  <a:prstClr val="black"/>
                </a:solidFill>
              </a:rPr>
              <a:t>BUCI-15:004819 Uen, Rev PA3 </a:t>
            </a:r>
            <a:endParaRPr lang="en-US" altLang="sv-SE">
              <a:solidFill>
                <a:prstClr val="black"/>
              </a:solidFill>
            </a:endParaRPr>
          </a:p>
        </p:txBody>
      </p:sp>
      <p:sp>
        <p:nvSpPr>
          <p:cNvPr id="22533"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DD33B0C-4210-43DE-BD93-858670FCBEC6}" type="slidenum">
              <a:rPr lang="en-US" altLang="sv-SE" smtClean="0">
                <a:solidFill>
                  <a:prstClr val="black"/>
                </a:solidFill>
              </a:rPr>
              <a:t>15</a:t>
            </a:fld>
            <a:endParaRPr lang="en-US" altLang="sv-SE">
              <a:solidFill>
                <a:prstClr val="black"/>
              </a:solidFill>
            </a:endParaRPr>
          </a:p>
        </p:txBody>
      </p:sp>
      <p:sp>
        <p:nvSpPr>
          <p:cNvPr id="22534" name="Rectangle 2"/>
          <p:cNvSpPr>
            <a:spLocks noGrp="1" noRot="1" noChangeAspect="1" noChangeArrowheads="1" noTextEdit="1"/>
          </p:cNvSpPr>
          <p:nvPr>
            <p:ph type="sldImg"/>
          </p:nvPr>
        </p:nvSpPr>
        <p:spPr>
          <a:ln/>
        </p:spPr>
      </p:sp>
      <p:sp>
        <p:nvSpPr>
          <p:cNvPr id="22535" name="Rectangle 3"/>
          <p:cNvSpPr>
            <a:spLocks noGrp="1" noChangeArrowheads="1"/>
          </p:cNvSpPr>
          <p:nvPr>
            <p:ph type="body" idx="1"/>
          </p:nvPr>
        </p:nvSpPr>
        <p:spPr>
          <a:noFill/>
        </p:spPr>
        <p:txBody>
          <a:bodyPr/>
          <a:lstStyle/>
          <a:p>
            <a:pPr eaLnBrk="1" hangingPunct="1"/>
            <a:endParaRPr lang="sv-SE" altLang="sv-SE"/>
          </a:p>
        </p:txBody>
      </p:sp>
    </p:spTree>
    <p:extLst>
      <p:ext uri="{BB962C8B-B14F-4D97-AF65-F5344CB8AC3E}">
        <p14:creationId xmlns:p14="http://schemas.microsoft.com/office/powerpoint/2010/main" val="1404738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D6F2D7CF-8FAE-4B84-BB83-75A81D6FE7FD}" type="slidenum">
              <a:rPr lang="en-US" smtClean="0"/>
              <a:t>16</a:t>
            </a:fld>
            <a:endParaRPr lang="en-US"/>
          </a:p>
        </p:txBody>
      </p:sp>
    </p:spTree>
    <p:extLst>
      <p:ext uri="{BB962C8B-B14F-4D97-AF65-F5344CB8AC3E}">
        <p14:creationId xmlns:p14="http://schemas.microsoft.com/office/powerpoint/2010/main" val="3292411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9B284C64-66EC-4139-B30E-CE0979B31A2F}" type="slidenum">
              <a:rPr lang="en-US" smtClean="0"/>
              <a:t>17</a:t>
            </a:fld>
            <a:endParaRPr lang="en-US"/>
          </a:p>
        </p:txBody>
      </p:sp>
    </p:spTree>
    <p:extLst>
      <p:ext uri="{BB962C8B-B14F-4D97-AF65-F5344CB8AC3E}">
        <p14:creationId xmlns:p14="http://schemas.microsoft.com/office/powerpoint/2010/main" val="1858610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C68CAE3F-CB3A-4BD3-A6CC-8FC582DE4752}" type="slidenum">
              <a:rPr lang="en-US" smtClean="0"/>
              <a:t>2</a:t>
            </a:fld>
            <a:endParaRPr lang="en-US"/>
          </a:p>
        </p:txBody>
      </p:sp>
    </p:spTree>
    <p:extLst>
      <p:ext uri="{BB962C8B-B14F-4D97-AF65-F5344CB8AC3E}">
        <p14:creationId xmlns:p14="http://schemas.microsoft.com/office/powerpoint/2010/main" val="69262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6B2C14C1-0A92-4F55-8EEA-CEF0908A278C}" type="slidenum">
              <a:rPr lang="en-US" smtClean="0"/>
              <a:t>3</a:t>
            </a:fld>
            <a:endParaRPr lang="en-US"/>
          </a:p>
        </p:txBody>
      </p:sp>
    </p:spTree>
    <p:extLst>
      <p:ext uri="{BB962C8B-B14F-4D97-AF65-F5344CB8AC3E}">
        <p14:creationId xmlns:p14="http://schemas.microsoft.com/office/powerpoint/2010/main" val="171892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C5A26DF8-93FD-4D9F-A4F0-CF33D250CC83}" type="slidenum">
              <a:rPr lang="en-US" smtClean="0"/>
              <a:t>4</a:t>
            </a:fld>
            <a:endParaRPr lang="en-US"/>
          </a:p>
        </p:txBody>
      </p:sp>
    </p:spTree>
    <p:extLst>
      <p:ext uri="{BB962C8B-B14F-4D97-AF65-F5344CB8AC3E}">
        <p14:creationId xmlns:p14="http://schemas.microsoft.com/office/powerpoint/2010/main" val="3061232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6FCC273B-7138-42E7-BB1B-5C754C832D81}" type="slidenum">
              <a:rPr lang="en-US" smtClean="0"/>
              <a:t>5</a:t>
            </a:fld>
            <a:endParaRPr lang="en-US"/>
          </a:p>
        </p:txBody>
      </p:sp>
    </p:spTree>
    <p:extLst>
      <p:ext uri="{BB962C8B-B14F-4D97-AF65-F5344CB8AC3E}">
        <p14:creationId xmlns:p14="http://schemas.microsoft.com/office/powerpoint/2010/main" val="1282499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D17734F7-C090-4CE2-94A6-0C1C2BC2BB91}" type="slidenum">
              <a:rPr lang="en-US" smtClean="0"/>
              <a:t>6</a:t>
            </a:fld>
            <a:endParaRPr lang="en-US"/>
          </a:p>
        </p:txBody>
      </p:sp>
    </p:spTree>
    <p:extLst>
      <p:ext uri="{BB962C8B-B14F-4D97-AF65-F5344CB8AC3E}">
        <p14:creationId xmlns:p14="http://schemas.microsoft.com/office/powerpoint/2010/main" val="3308555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BF64E4C1-E737-4F9F-A765-4EF9ADBC20E9}" type="slidenum">
              <a:rPr lang="en-US" smtClean="0"/>
              <a:t>7</a:t>
            </a:fld>
            <a:endParaRPr lang="en-US"/>
          </a:p>
        </p:txBody>
      </p:sp>
    </p:spTree>
    <p:extLst>
      <p:ext uri="{BB962C8B-B14F-4D97-AF65-F5344CB8AC3E}">
        <p14:creationId xmlns:p14="http://schemas.microsoft.com/office/powerpoint/2010/main" val="2968841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DB2B599F-FCC6-4B2D-8237-E5962C15BD42}" type="slidenum">
              <a:rPr lang="en-US" smtClean="0"/>
              <a:t>8</a:t>
            </a:fld>
            <a:endParaRPr lang="en-US"/>
          </a:p>
        </p:txBody>
      </p:sp>
    </p:spTree>
    <p:extLst>
      <p:ext uri="{BB962C8B-B14F-4D97-AF65-F5344CB8AC3E}">
        <p14:creationId xmlns:p14="http://schemas.microsoft.com/office/powerpoint/2010/main" val="7197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NEW Ways of working with GTT </a:t>
            </a:r>
            <a:endParaRPr lang="en-US"/>
          </a:p>
        </p:txBody>
      </p:sp>
      <p:sp>
        <p:nvSpPr>
          <p:cNvPr id="5" name="Date Placeholder 4"/>
          <p:cNvSpPr>
            <a:spLocks noGrp="1"/>
          </p:cNvSpPr>
          <p:nvPr>
            <p:ph type="dt" idx="11"/>
          </p:nvPr>
        </p:nvSpPr>
        <p:spPr/>
        <p:txBody>
          <a:bodyPr/>
          <a:lstStyle/>
          <a:p>
            <a:r>
              <a:rPr lang="en-US" smtClean="0"/>
              <a:t>2015-11-04 </a:t>
            </a:r>
            <a:endParaRPr lang="en-US"/>
          </a:p>
        </p:txBody>
      </p:sp>
      <p:sp>
        <p:nvSpPr>
          <p:cNvPr id="6" name="Footer Placeholder 5"/>
          <p:cNvSpPr>
            <a:spLocks noGrp="1"/>
          </p:cNvSpPr>
          <p:nvPr>
            <p:ph type="ftr" sz="quarter" idx="12"/>
          </p:nvPr>
        </p:nvSpPr>
        <p:spPr/>
        <p:txBody>
          <a:bodyPr/>
          <a:lstStyle/>
          <a:p>
            <a:r>
              <a:rPr lang="en-US" smtClean="0"/>
              <a:t>BUCI-15:004819 Uen, Rev PA3 </a:t>
            </a:r>
            <a:endParaRPr lang="en-US"/>
          </a:p>
        </p:txBody>
      </p:sp>
      <p:sp>
        <p:nvSpPr>
          <p:cNvPr id="7" name="Slide Number Placeholder 6"/>
          <p:cNvSpPr>
            <a:spLocks noGrp="1"/>
          </p:cNvSpPr>
          <p:nvPr>
            <p:ph type="sldNum" sz="quarter" idx="13"/>
          </p:nvPr>
        </p:nvSpPr>
        <p:spPr/>
        <p:txBody>
          <a:bodyPr/>
          <a:lstStyle/>
          <a:p>
            <a:fld id="{6BC4BF6E-258E-4029-9D2D-18D31CCDA2BC}" type="slidenum">
              <a:rPr lang="en-US" smtClean="0"/>
              <a:t>9</a:t>
            </a:fld>
            <a:endParaRPr lang="en-US"/>
          </a:p>
        </p:txBody>
      </p:sp>
    </p:spTree>
    <p:extLst>
      <p:ext uri="{BB962C8B-B14F-4D97-AF65-F5344CB8AC3E}">
        <p14:creationId xmlns:p14="http://schemas.microsoft.com/office/powerpoint/2010/main" val="2578331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1514475" y="2540000"/>
            <a:ext cx="1476375"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defRPr/>
            </a:pPr>
            <a:r>
              <a:rPr lang="en-US" sz="1200">
                <a:solidFill>
                  <a:srgbClr val="FFFFFF"/>
                </a:solidFill>
              </a:rPr>
              <a:t>Slide title</a:t>
            </a:r>
          </a:p>
          <a:p>
            <a:pPr algn="r" eaLnBrk="1" hangingPunct="1">
              <a:defRPr/>
            </a:pPr>
            <a:r>
              <a:rPr lang="en-US" sz="1200">
                <a:solidFill>
                  <a:srgbClr val="FFFFFF"/>
                </a:solidFill>
              </a:rPr>
              <a:t>minimum 48 pt</a:t>
            </a:r>
          </a:p>
          <a:p>
            <a:pPr algn="r" eaLnBrk="1" hangingPunct="1">
              <a:defRPr/>
            </a:pPr>
            <a:endParaRPr lang="en-US" sz="1200">
              <a:solidFill>
                <a:srgbClr val="FFFFFF"/>
              </a:solidFill>
            </a:endParaRPr>
          </a:p>
          <a:p>
            <a:pPr algn="r" eaLnBrk="1" hangingPunct="1">
              <a:defRPr/>
            </a:pPr>
            <a:endParaRPr lang="en-US" sz="1200">
              <a:solidFill>
                <a:srgbClr val="FFFFFF"/>
              </a:solidFill>
            </a:endParaRPr>
          </a:p>
          <a:p>
            <a:pPr algn="r" eaLnBrk="1" hangingPunct="1">
              <a:defRPr/>
            </a:pPr>
            <a:endParaRPr lang="en-US" sz="1200">
              <a:solidFill>
                <a:srgbClr val="FFFFFF"/>
              </a:solidFill>
            </a:endParaRPr>
          </a:p>
          <a:p>
            <a:pPr algn="r" eaLnBrk="1" hangingPunct="1">
              <a:defRPr/>
            </a:pPr>
            <a:endParaRPr lang="en-US" sz="1200">
              <a:solidFill>
                <a:srgbClr val="FFFFFF"/>
              </a:solidFill>
            </a:endParaRPr>
          </a:p>
          <a:p>
            <a:pPr algn="r" eaLnBrk="1" hangingPunct="1">
              <a:defRPr/>
            </a:pPr>
            <a:endParaRPr lang="en-US" sz="1200">
              <a:solidFill>
                <a:srgbClr val="FFFFFF"/>
              </a:solidFill>
            </a:endParaRPr>
          </a:p>
          <a:p>
            <a:pPr algn="r" eaLnBrk="1" hangingPunct="1">
              <a:defRPr/>
            </a:pPr>
            <a:endParaRPr lang="en-US" sz="1200">
              <a:solidFill>
                <a:srgbClr val="FFFFFF"/>
              </a:solidFill>
            </a:endParaRPr>
          </a:p>
          <a:p>
            <a:pPr algn="r" eaLnBrk="1" hangingPunct="1">
              <a:defRPr/>
            </a:pPr>
            <a:endParaRPr lang="en-US" sz="1200">
              <a:solidFill>
                <a:srgbClr val="FFFFFF"/>
              </a:solidFill>
            </a:endParaRPr>
          </a:p>
          <a:p>
            <a:pPr algn="r" eaLnBrk="1" hangingPunct="1">
              <a:defRPr/>
            </a:pPr>
            <a:endParaRPr lang="en-US" sz="1200">
              <a:solidFill>
                <a:srgbClr val="FFFFFF"/>
              </a:solidFill>
            </a:endParaRPr>
          </a:p>
          <a:p>
            <a:pPr algn="r" eaLnBrk="1" hangingPunct="1">
              <a:defRPr/>
            </a:pPr>
            <a:r>
              <a:rPr lang="en-US" sz="1200">
                <a:solidFill>
                  <a:srgbClr val="FFFFFF"/>
                </a:solidFill>
              </a:rPr>
              <a:t>Slide subtitle </a:t>
            </a:r>
          </a:p>
          <a:p>
            <a:pPr algn="r" eaLnBrk="1" hangingPunct="1">
              <a:defRPr/>
            </a:pPr>
            <a:r>
              <a:rPr lang="en-US" sz="1200">
                <a:solidFill>
                  <a:srgbClr val="FFFFFF"/>
                </a:solidFill>
              </a:rPr>
              <a:t>minimum 30 pt</a:t>
            </a:r>
          </a:p>
          <a:p>
            <a:pPr algn="r" eaLnBrk="1" hangingPunct="1">
              <a:defRPr/>
            </a:pPr>
            <a:endParaRPr lang="en-US" sz="1200">
              <a:solidFill>
                <a:srgbClr val="FFFFFF"/>
              </a:solidFill>
            </a:endParaRPr>
          </a:p>
        </p:txBody>
      </p:sp>
      <p:pic>
        <p:nvPicPr>
          <p:cNvPr id="5" name="Logo_TM" descr="ERI_FH_rg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425" y="-17463"/>
            <a:ext cx="803275" cy="99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SubTitle_TM"/>
          <p:cNvSpPr>
            <a:spLocks noGrp="1" noChangeArrowheads="1"/>
          </p:cNvSpPr>
          <p:nvPr>
            <p:ph type="subTitle" idx="1"/>
          </p:nvPr>
        </p:nvSpPr>
        <p:spPr>
          <a:xfrm>
            <a:off x="393700" y="4090988"/>
            <a:ext cx="8355013" cy="2016125"/>
          </a:xfrm>
        </p:spPr>
        <p:txBody>
          <a:bodyPr/>
          <a:lstStyle>
            <a:lvl1pPr marL="0" indent="0">
              <a:buFont typeface="Arial" charset="0"/>
              <a:buNone/>
              <a:defRPr sz="3000"/>
            </a:lvl1pPr>
          </a:lstStyle>
          <a:p>
            <a:pPr lvl="0"/>
            <a:r>
              <a:rPr lang="en-US" noProof="0"/>
              <a:t>Click to edit Master subtitle style</a:t>
            </a:r>
          </a:p>
        </p:txBody>
      </p:sp>
      <p:sp>
        <p:nvSpPr>
          <p:cNvPr id="22531" name="Title_TM"/>
          <p:cNvSpPr>
            <a:spLocks noGrp="1" noChangeArrowheads="1"/>
          </p:cNvSpPr>
          <p:nvPr>
            <p:ph type="ctrTitle"/>
          </p:nvPr>
        </p:nvSpPr>
        <p:spPr>
          <a:xfrm>
            <a:off x="396875" y="2462213"/>
            <a:ext cx="8351838" cy="731837"/>
          </a:xfrm>
        </p:spPr>
        <p:txBody>
          <a:bodyPr anchor="ctr"/>
          <a:lstStyle>
            <a:lvl1pPr>
              <a:defRPr sz="4800"/>
            </a:lvl1pPr>
          </a:lstStyle>
          <a:p>
            <a:pPr lvl="0"/>
            <a:r>
              <a:rPr lang="en-US" noProof="0"/>
              <a:t>Click to edit Master title style</a:t>
            </a:r>
          </a:p>
        </p:txBody>
      </p:sp>
    </p:spTree>
    <p:extLst>
      <p:ext uri="{BB962C8B-B14F-4D97-AF65-F5344CB8AC3E}">
        <p14:creationId xmlns:p14="http://schemas.microsoft.com/office/powerpoint/2010/main" val="887883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571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565150"/>
            <a:ext cx="2087563" cy="5095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3700" y="565150"/>
            <a:ext cx="6115050" cy="5095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523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401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9889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6875" y="1376363"/>
            <a:ext cx="4098925" cy="4284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6363"/>
            <a:ext cx="4100513" cy="4284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833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54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051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027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903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621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_SM"/>
          <p:cNvSpPr>
            <a:spLocks noGrp="1" noChangeArrowheads="1"/>
          </p:cNvSpPr>
          <p:nvPr>
            <p:ph type="title"/>
          </p:nvPr>
        </p:nvSpPr>
        <p:spPr bwMode="auto">
          <a:xfrm>
            <a:off x="393700" y="565150"/>
            <a:ext cx="78263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b" anchorCtr="0" compatLnSpc="1">
            <a:prstTxWarp prst="textNoShape">
              <a:avLst/>
            </a:prstTxWarp>
            <a:spAutoFit/>
          </a:bodyPr>
          <a:lstStyle/>
          <a:p>
            <a:pPr lvl="0"/>
            <a:r>
              <a:rPr lang="en-US" altLang="sv-SE"/>
              <a:t>Click to edit Master style</a:t>
            </a:r>
          </a:p>
        </p:txBody>
      </p:sp>
      <p:sp>
        <p:nvSpPr>
          <p:cNvPr id="1027" name="Content_SM"/>
          <p:cNvSpPr>
            <a:spLocks noGrp="1" noChangeArrowheads="1"/>
          </p:cNvSpPr>
          <p:nvPr>
            <p:ph type="body" idx="1"/>
          </p:nvPr>
        </p:nvSpPr>
        <p:spPr bwMode="auto">
          <a:xfrm>
            <a:off x="396875" y="1376363"/>
            <a:ext cx="835183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sv-SE"/>
              <a:t>Click to edit Master text styles</a:t>
            </a:r>
          </a:p>
          <a:p>
            <a:pPr lvl="1"/>
            <a:r>
              <a:rPr lang="en-US" altLang="sv-SE"/>
              <a:t>Second level</a:t>
            </a:r>
          </a:p>
          <a:p>
            <a:pPr lvl="2"/>
            <a:r>
              <a:rPr lang="en-US" altLang="sv-SE"/>
              <a:t>Third level</a:t>
            </a:r>
          </a:p>
          <a:p>
            <a:pPr lvl="3"/>
            <a:r>
              <a:rPr lang="en-US" altLang="sv-SE"/>
              <a:t>Fourth level</a:t>
            </a:r>
          </a:p>
          <a:p>
            <a:pPr lvl="4"/>
            <a:r>
              <a:rPr lang="en-US" altLang="sv-SE"/>
              <a:t>Fifth level</a:t>
            </a:r>
          </a:p>
        </p:txBody>
      </p:sp>
      <p:sp>
        <p:nvSpPr>
          <p:cNvPr id="1028" name="LeftInfo"/>
          <p:cNvSpPr txBox="1">
            <a:spLocks noChangeArrowheads="1"/>
          </p:cNvSpPr>
          <p:nvPr/>
        </p:nvSpPr>
        <p:spPr bwMode="auto">
          <a:xfrm>
            <a:off x="-1706563" y="438150"/>
            <a:ext cx="1706563" cy="645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defRPr/>
            </a:pPr>
            <a:r>
              <a:rPr lang="en-US" sz="1200">
                <a:solidFill>
                  <a:srgbClr val="FFFFFF"/>
                </a:solidFill>
              </a:rPr>
              <a:t>Slide title </a:t>
            </a:r>
          </a:p>
          <a:p>
            <a:pPr algn="r" eaLnBrk="1" hangingPunct="1">
              <a:defRPr/>
            </a:pPr>
            <a:r>
              <a:rPr lang="en-US" sz="1200">
                <a:solidFill>
                  <a:srgbClr val="FFFFFF"/>
                </a:solidFill>
              </a:rPr>
              <a:t>minimum 32 pt</a:t>
            </a:r>
          </a:p>
          <a:p>
            <a:pPr algn="r" eaLnBrk="1" hangingPunct="1">
              <a:defRPr/>
            </a:pPr>
            <a:r>
              <a:rPr lang="en-US" sz="1200">
                <a:solidFill>
                  <a:srgbClr val="FFFFFF"/>
                </a:solidFill>
              </a:rPr>
              <a:t>(32 pt makes 2 rows</a:t>
            </a:r>
          </a:p>
          <a:p>
            <a:pPr algn="r" eaLnBrk="1" hangingPunct="1">
              <a:defRPr/>
            </a:pPr>
            <a:endParaRPr lang="en-US" sz="1200">
              <a:solidFill>
                <a:srgbClr val="FFFFFF"/>
              </a:solidFill>
            </a:endParaRPr>
          </a:p>
          <a:p>
            <a:pPr algn="r" eaLnBrk="1" hangingPunct="1">
              <a:defRPr/>
            </a:pPr>
            <a:endParaRPr lang="en-US" sz="1200">
              <a:solidFill>
                <a:srgbClr val="FFFFFF"/>
              </a:solidFill>
            </a:endParaRPr>
          </a:p>
          <a:p>
            <a:pPr algn="r" eaLnBrk="1" hangingPunct="1">
              <a:defRPr/>
            </a:pPr>
            <a:r>
              <a:rPr lang="en-US" sz="1200">
                <a:solidFill>
                  <a:srgbClr val="FFFFFF"/>
                </a:solidFill>
              </a:rPr>
              <a:t>Text and bullet level 1</a:t>
            </a:r>
          </a:p>
          <a:p>
            <a:pPr algn="r" eaLnBrk="1" hangingPunct="1">
              <a:defRPr/>
            </a:pPr>
            <a:r>
              <a:rPr lang="en-US" sz="1200">
                <a:solidFill>
                  <a:srgbClr val="FFFFFF"/>
                </a:solidFill>
              </a:rPr>
              <a:t> minimum 24 pt</a:t>
            </a:r>
          </a:p>
          <a:p>
            <a:pPr algn="r" eaLnBrk="1" hangingPunct="1">
              <a:defRPr/>
            </a:pPr>
            <a:endParaRPr lang="en-US" sz="1200">
              <a:solidFill>
                <a:srgbClr val="FFFFFF"/>
              </a:solidFill>
            </a:endParaRPr>
          </a:p>
          <a:p>
            <a:pPr algn="r" eaLnBrk="1" hangingPunct="1">
              <a:defRPr/>
            </a:pPr>
            <a:r>
              <a:rPr lang="en-US" sz="1200">
                <a:solidFill>
                  <a:srgbClr val="FFFFFF"/>
                </a:solidFill>
              </a:rPr>
              <a:t>Bullets level 2-5</a:t>
            </a:r>
          </a:p>
          <a:p>
            <a:pPr algn="r" eaLnBrk="1" hangingPunct="1">
              <a:defRPr/>
            </a:pPr>
            <a:r>
              <a:rPr lang="en-US" sz="1200">
                <a:solidFill>
                  <a:srgbClr val="FFFFFF"/>
                </a:solidFill>
              </a:rPr>
              <a:t>minimum 20 pt</a:t>
            </a:r>
          </a:p>
          <a:p>
            <a:pPr algn="r" eaLnBrk="1" hangingPunct="1">
              <a:defRPr/>
            </a:pPr>
            <a:endParaRPr lang="en-US" sz="1200">
              <a:solidFill>
                <a:srgbClr val="FFFFFF"/>
              </a:solidFill>
            </a:endParaRPr>
          </a:p>
          <a:p>
            <a:pPr algn="r" eaLnBrk="1" hangingPunct="1">
              <a:spcBef>
                <a:spcPct val="50000"/>
              </a:spcBef>
              <a:defRPr/>
            </a:pPr>
            <a:endParaRPr lang="en-US" sz="800">
              <a:solidFill>
                <a:srgbClr val="FFFFFF"/>
              </a:solidFill>
            </a:endParaRPr>
          </a:p>
          <a:p>
            <a:pPr algn="l" eaLnBrk="1" hangingPunct="1">
              <a:spcBef>
                <a:spcPct val="50000"/>
              </a:spcBef>
              <a:defRPr/>
            </a:pPr>
            <a:r>
              <a:rPr lang="sv-SE" sz="500">
                <a:solidFill>
                  <a:srgbClr val="9099AE"/>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ﬁﬂ</a:t>
            </a:r>
            <a:endParaRPr lang="sv-SE" sz="500" i="1">
              <a:solidFill>
                <a:srgbClr val="9099AE"/>
              </a:solidFill>
              <a:latin typeface="Ericsson Capital TT" pitchFamily="2" charset="0"/>
            </a:endParaRPr>
          </a:p>
          <a:p>
            <a:pPr algn="l" eaLnBrk="1" hangingPunct="1">
              <a:spcBef>
                <a:spcPct val="50000"/>
              </a:spcBef>
              <a:defRPr/>
            </a:pPr>
            <a:r>
              <a:rPr lang="sv-SE" sz="500">
                <a:solidFill>
                  <a:srgbClr val="9099AE"/>
                </a:solidFill>
                <a:latin typeface="Ericsson Capital TT" pitchFamily="2" charset="0"/>
              </a:rPr>
              <a:t>ĀĀĂĂĄĄĆĆĊĊČČĎĎĐĐĒĒĖĖĘĘĚĚĞĞĠĠĢĢĪĪĮĮİĶĶĹĹĻĻĽĽŃŃŅŅŇŇŌŌŐŐŔŔŖŖŘŘŚŚŞŞŢŢŤŤŪŪŮŮŰŰŲŲŴŴŶŶŹŹŻŻȘș</a:t>
            </a:r>
            <a:endParaRPr lang="sv-SE" sz="500" i="1">
              <a:solidFill>
                <a:srgbClr val="9099AE"/>
              </a:solidFill>
              <a:latin typeface="Ericsson Capital TT" pitchFamily="2" charset="0"/>
            </a:endParaRPr>
          </a:p>
          <a:p>
            <a:pPr algn="l" eaLnBrk="1" hangingPunct="1">
              <a:spcBef>
                <a:spcPct val="50000"/>
              </a:spcBef>
              <a:defRPr/>
            </a:pPr>
            <a:r>
              <a:rPr lang="sv-SE" sz="500">
                <a:solidFill>
                  <a:srgbClr val="9099AE"/>
                </a:solidFill>
                <a:latin typeface="Ericsson Capital TT" pitchFamily="2" charset="0"/>
              </a:rPr>
              <a:t>ΆΈΉΊΌΎΏΐΑΒΓΕΖΗΘΙΚΛΜΝΞΟΠΡΣΤΥΦΧΨΪΫΆΈΉΊΰαβγδεζηθικλνξορςΣΤΥΦΧΨΩΪΫΌΎΏ</a:t>
            </a:r>
            <a:endParaRPr lang="sv-SE" sz="500" i="1">
              <a:solidFill>
                <a:srgbClr val="9099AE"/>
              </a:solidFill>
              <a:latin typeface="Ericsson Capital TT" pitchFamily="2" charset="0"/>
            </a:endParaRPr>
          </a:p>
          <a:p>
            <a:pPr algn="l" eaLnBrk="1" hangingPunct="1">
              <a:spcBef>
                <a:spcPct val="50000"/>
              </a:spcBef>
              <a:defRPr/>
            </a:pPr>
            <a:r>
              <a:rPr lang="sv-SE" sz="500">
                <a:solidFill>
                  <a:srgbClr val="9099AE"/>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endParaRPr lang="en-US" sz="500">
              <a:solidFill>
                <a:srgbClr val="9099AE"/>
              </a:solidFill>
              <a:latin typeface="Ericsson Capital TT" pitchFamily="2" charset="0"/>
            </a:endParaRPr>
          </a:p>
          <a:p>
            <a:pPr algn="l" eaLnBrk="1" hangingPunct="1">
              <a:lnSpc>
                <a:spcPct val="80000"/>
              </a:lnSpc>
              <a:spcBef>
                <a:spcPct val="20000"/>
              </a:spcBef>
              <a:defRPr/>
            </a:pPr>
            <a:endParaRPr lang="en-US" sz="500">
              <a:solidFill>
                <a:srgbClr val="9099AE"/>
              </a:solidFill>
              <a:latin typeface="Ericsson Capital TT" pitchFamily="2" charset="0"/>
            </a:endParaRPr>
          </a:p>
          <a:p>
            <a:pPr algn="r" eaLnBrk="1" hangingPunct="1">
              <a:defRPr/>
            </a:pPr>
            <a:endParaRPr lang="en-US" sz="500">
              <a:solidFill>
                <a:srgbClr val="9099AE"/>
              </a:solidFill>
              <a:latin typeface="Ericsson Capital TT" pitchFamily="2" charset="0"/>
            </a:endParaRPr>
          </a:p>
          <a:p>
            <a:pPr algn="r" eaLnBrk="1" hangingPunct="1">
              <a:defRPr/>
            </a:pPr>
            <a:endParaRPr lang="en-US" sz="800">
              <a:solidFill>
                <a:srgbClr val="9099AE"/>
              </a:solidFill>
              <a:latin typeface="Ericsson Capital TT" pitchFamily="2" charset="0"/>
            </a:endParaRPr>
          </a:p>
          <a:p>
            <a:pPr algn="r" eaLnBrk="1" hangingPunct="1">
              <a:defRPr/>
            </a:pPr>
            <a:endParaRPr lang="en-US" sz="800">
              <a:solidFill>
                <a:srgbClr val="9099AE"/>
              </a:solidFill>
              <a:latin typeface="Ericsson Capital TT" pitchFamily="2" charset="0"/>
            </a:endParaRPr>
          </a:p>
          <a:p>
            <a:pPr algn="r" eaLnBrk="1" hangingPunct="1">
              <a:defRPr/>
            </a:pPr>
            <a:endParaRPr lang="en-US" sz="800">
              <a:solidFill>
                <a:srgbClr val="9099AE"/>
              </a:solidFill>
              <a:latin typeface="Ericsson Capital TT" pitchFamily="2" charset="0"/>
            </a:endParaRPr>
          </a:p>
          <a:p>
            <a:pPr algn="r" eaLnBrk="1" hangingPunct="1">
              <a:defRPr/>
            </a:pPr>
            <a:endParaRPr lang="en-US" sz="800">
              <a:solidFill>
                <a:srgbClr val="9099AE"/>
              </a:solidFill>
              <a:latin typeface="Ericsson Capital TT" pitchFamily="2" charset="0"/>
            </a:endParaRPr>
          </a:p>
          <a:p>
            <a:pPr algn="r" eaLnBrk="1" hangingPunct="1">
              <a:defRPr/>
            </a:pPr>
            <a:endParaRPr lang="en-US" sz="800">
              <a:solidFill>
                <a:srgbClr val="9099AE"/>
              </a:solidFill>
              <a:latin typeface="Ericsson Capital TT" pitchFamily="2" charset="0"/>
            </a:endParaRPr>
          </a:p>
          <a:p>
            <a:pPr algn="r" eaLnBrk="1" hangingPunct="1">
              <a:defRPr/>
            </a:pPr>
            <a:endParaRPr lang="en-US" sz="800">
              <a:solidFill>
                <a:srgbClr val="9099AE"/>
              </a:solidFill>
              <a:latin typeface="Ericsson Capital TT" pitchFamily="2" charset="0"/>
            </a:endParaRPr>
          </a:p>
          <a:p>
            <a:pPr algn="r" eaLnBrk="1" hangingPunct="1">
              <a:defRPr/>
            </a:pPr>
            <a:endParaRPr lang="en-US" sz="800">
              <a:solidFill>
                <a:srgbClr val="9099AE"/>
              </a:solidFill>
              <a:latin typeface="Ericsson Capital TT" pitchFamily="2" charset="0"/>
            </a:endParaRPr>
          </a:p>
          <a:p>
            <a:pPr algn="r" eaLnBrk="1" hangingPunct="1">
              <a:defRPr/>
            </a:pPr>
            <a:endParaRPr lang="en-US" sz="1400">
              <a:solidFill>
                <a:srgbClr val="FFFFFF"/>
              </a:solidFill>
            </a:endParaRPr>
          </a:p>
          <a:p>
            <a:pPr algn="r" eaLnBrk="1" hangingPunct="1">
              <a:defRPr/>
            </a:pPr>
            <a:endParaRPr lang="en-US" sz="1400">
              <a:solidFill>
                <a:srgbClr val="FFFFFF"/>
              </a:solidFill>
            </a:endParaRPr>
          </a:p>
          <a:p>
            <a:pPr algn="r" eaLnBrk="1" hangingPunct="1">
              <a:defRPr/>
            </a:pPr>
            <a:endParaRPr lang="en-US" sz="1400">
              <a:solidFill>
                <a:srgbClr val="FFFFFF"/>
              </a:solidFill>
            </a:endParaRPr>
          </a:p>
          <a:p>
            <a:pPr algn="r" eaLnBrk="1" hangingPunct="1">
              <a:defRPr/>
            </a:pPr>
            <a:endParaRPr lang="en-US" sz="1400">
              <a:solidFill>
                <a:srgbClr val="FFFFFF"/>
              </a:solidFill>
            </a:endParaRPr>
          </a:p>
          <a:p>
            <a:pPr algn="r" eaLnBrk="1" hangingPunct="1">
              <a:defRPr/>
            </a:pPr>
            <a:endParaRPr lang="en-US" sz="1400">
              <a:solidFill>
                <a:srgbClr val="FFFFFF"/>
              </a:solidFill>
            </a:endParaRPr>
          </a:p>
          <a:p>
            <a:pPr algn="r" eaLnBrk="1" hangingPunct="1">
              <a:defRPr/>
            </a:pPr>
            <a:endParaRPr lang="en-US" sz="1400">
              <a:solidFill>
                <a:srgbClr val="FFFFFF"/>
              </a:solidFill>
            </a:endParaRPr>
          </a:p>
          <a:p>
            <a:pPr algn="r" eaLnBrk="1" hangingPunct="1">
              <a:defRPr/>
            </a:pPr>
            <a:r>
              <a:rPr lang="en-US" sz="1200">
                <a:solidFill>
                  <a:srgbClr val="FFFFFF"/>
                </a:solidFill>
              </a:rPr>
              <a:t>Do not add objects or text in the footer area</a:t>
            </a:r>
          </a:p>
        </p:txBody>
      </p:sp>
      <p:sp>
        <p:nvSpPr>
          <p:cNvPr id="1029" name="Line_SM"/>
          <p:cNvSpPr>
            <a:spLocks noChangeArrowheads="1"/>
          </p:cNvSpPr>
          <p:nvPr/>
        </p:nvSpPr>
        <p:spPr bwMode="auto">
          <a:xfrm>
            <a:off x="153988" y="1093788"/>
            <a:ext cx="8828087" cy="22225"/>
          </a:xfrm>
          <a:prstGeom prst="roundRect">
            <a:avLst>
              <a:gd name="adj" fmla="val 50000"/>
            </a:avLst>
          </a:prstGeom>
          <a:solidFill>
            <a:schemeClr val="tx1"/>
          </a:solidFill>
          <a:ln>
            <a:noFill/>
          </a:ln>
          <a:effectLst/>
          <a:extLst>
            <a:ext uri="{91240B29-F687-4F45-9708-019B960494DF}">
              <a14:hiddenLine xmlns:a14="http://schemas.microsoft.com/office/drawing/2010/main" w="12700" algn="ctr">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l" eaLnBrk="1" hangingPunct="1">
              <a:spcBef>
                <a:spcPct val="50000"/>
              </a:spcBef>
              <a:defRPr/>
            </a:pPr>
            <a:endParaRPr lang="sv-SE" altLang="sv-SE">
              <a:solidFill>
                <a:srgbClr val="58585A"/>
              </a:solidFill>
            </a:endParaRPr>
          </a:p>
        </p:txBody>
      </p:sp>
      <p:sp>
        <p:nvSpPr>
          <p:cNvPr id="1030" name="Line"/>
          <p:cNvSpPr>
            <a:spLocks noChangeShapeType="1"/>
          </p:cNvSpPr>
          <p:nvPr userDrawn="1"/>
        </p:nvSpPr>
        <p:spPr bwMode="auto">
          <a:xfrm flipH="1">
            <a:off x="-792163" y="0"/>
            <a:ext cx="595313" cy="15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9099AE"/>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50000"/>
              </a:spcBef>
            </a:pPr>
            <a:endParaRPr lang="en-US">
              <a:solidFill>
                <a:srgbClr val="58585A"/>
              </a:solidFill>
            </a:endParaRPr>
          </a:p>
        </p:txBody>
      </p:sp>
      <p:pic>
        <p:nvPicPr>
          <p:cNvPr id="1031" name="Logo_SM" descr="ERI_FH_rgb"/>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456613" y="-17463"/>
            <a:ext cx="4746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xtfooterCopy"/>
          <p:cNvSpPr txBox="1">
            <a:spLocks noChangeArrowheads="1"/>
          </p:cNvSpPr>
          <p:nvPr userDrawn="1"/>
        </p:nvSpPr>
        <p:spPr bwMode="auto">
          <a:xfrm>
            <a:off x="395287" y="6524625"/>
            <a:ext cx="73993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rIns="72000"/>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l" eaLnBrk="1" hangingPunct="1">
              <a:spcBef>
                <a:spcPct val="50000"/>
              </a:spcBef>
              <a:defRPr/>
            </a:pPr>
            <a:r>
              <a:rPr lang="en-US" sz="800" b="0" i="0" u="none" smtClean="0">
                <a:solidFill>
                  <a:srgbClr val="87888A"/>
                </a:solidFill>
              </a:rPr>
              <a:t>NEW Ways of working with GTT  |  Ericsson Internal  |  BUCI-15:004819 Uen, Rev PA3  |  2015-11-04  |  Page </a:t>
            </a:r>
            <a:fld id="{ADEFCE76-B133-4304-B238-AE5DB61F8F87}" type="slidenum">
              <a:rPr lang="en-US" sz="800" b="0" i="0" u="none" smtClean="0">
                <a:solidFill>
                  <a:srgbClr val="87888A"/>
                </a:solidFill>
              </a:rPr>
              <a:t>‹#›</a:t>
            </a:fld>
            <a:endParaRPr lang="en-US" sz="800" b="0" i="0" u="none">
              <a:solidFill>
                <a:srgbClr val="87888A"/>
              </a:solidFill>
            </a:endParaRPr>
          </a:p>
        </p:txBody>
      </p:sp>
    </p:spTree>
    <p:extLst>
      <p:ext uri="{BB962C8B-B14F-4D97-AF65-F5344CB8AC3E}">
        <p14:creationId xmlns:p14="http://schemas.microsoft.com/office/powerpoint/2010/main" val="159197625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charset="0"/>
        </a:defRPr>
      </a:lvl2pPr>
      <a:lvl3pPr algn="l" rtl="0" eaLnBrk="0" fontAlgn="base" hangingPunct="0">
        <a:spcBef>
          <a:spcPct val="0"/>
        </a:spcBef>
        <a:spcAft>
          <a:spcPct val="0"/>
        </a:spcAft>
        <a:defRPr sz="3200">
          <a:solidFill>
            <a:schemeClr val="tx1"/>
          </a:solidFill>
          <a:latin typeface="Arial" charset="0"/>
        </a:defRPr>
      </a:lvl3pPr>
      <a:lvl4pPr algn="l" rtl="0" eaLnBrk="0" fontAlgn="base" hangingPunct="0">
        <a:spcBef>
          <a:spcPct val="0"/>
        </a:spcBef>
        <a:spcAft>
          <a:spcPct val="0"/>
        </a:spcAft>
        <a:defRPr sz="3200">
          <a:solidFill>
            <a:schemeClr val="tx1"/>
          </a:solidFill>
          <a:latin typeface="Arial" charset="0"/>
        </a:defRPr>
      </a:lvl4pPr>
      <a:lvl5pPr algn="l" rtl="0" eaLnBrk="0" fontAlgn="base" hangingPunct="0">
        <a:spcBef>
          <a:spcPct val="0"/>
        </a:spcBef>
        <a:spcAft>
          <a:spcPct val="0"/>
        </a:spcAft>
        <a:defRPr sz="3200">
          <a:solidFill>
            <a:schemeClr val="tx1"/>
          </a:solidFill>
          <a:latin typeface="Arial" charset="0"/>
        </a:defRPr>
      </a:lvl5pPr>
      <a:lvl6pPr marL="457200" algn="l" rtl="0" fontAlgn="base">
        <a:spcBef>
          <a:spcPct val="0"/>
        </a:spcBef>
        <a:spcAft>
          <a:spcPct val="0"/>
        </a:spcAft>
        <a:defRPr sz="3200">
          <a:solidFill>
            <a:schemeClr val="tx1"/>
          </a:solidFill>
          <a:latin typeface="Arial" charset="0"/>
        </a:defRPr>
      </a:lvl6pPr>
      <a:lvl7pPr marL="914400" algn="l" rtl="0" fontAlgn="base">
        <a:spcBef>
          <a:spcPct val="0"/>
        </a:spcBef>
        <a:spcAft>
          <a:spcPct val="0"/>
        </a:spcAft>
        <a:defRPr sz="3200">
          <a:solidFill>
            <a:schemeClr val="tx1"/>
          </a:solidFill>
          <a:latin typeface="Arial" charset="0"/>
        </a:defRPr>
      </a:lvl7pPr>
      <a:lvl8pPr marL="1371600" algn="l" rtl="0" fontAlgn="base">
        <a:spcBef>
          <a:spcPct val="0"/>
        </a:spcBef>
        <a:spcAft>
          <a:spcPct val="0"/>
        </a:spcAft>
        <a:defRPr sz="3200">
          <a:solidFill>
            <a:schemeClr val="tx1"/>
          </a:solidFill>
          <a:latin typeface="Arial" charset="0"/>
        </a:defRPr>
      </a:lvl8pPr>
      <a:lvl9pPr marL="1828800" algn="l" rtl="0" fontAlgn="base">
        <a:spcBef>
          <a:spcPct val="0"/>
        </a:spcBef>
        <a:spcAft>
          <a:spcPct val="0"/>
        </a:spcAft>
        <a:defRPr sz="3200">
          <a:solidFill>
            <a:schemeClr val="tx1"/>
          </a:solidFill>
          <a:latin typeface="Arial"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9"/>
          <p:cNvSpPr>
            <a:spLocks noGrp="1" noChangeArrowheads="1"/>
          </p:cNvSpPr>
          <p:nvPr>
            <p:ph type="ctrTitle"/>
          </p:nvPr>
        </p:nvSpPr>
        <p:spPr>
          <a:xfrm>
            <a:off x="385763" y="2798763"/>
            <a:ext cx="8351837" cy="1535112"/>
          </a:xfrm>
          <a:noFill/>
        </p:spPr>
        <p:txBody>
          <a:bodyPr/>
          <a:lstStyle/>
          <a:p>
            <a:pPr algn="ctr" eaLnBrk="1" hangingPunct="1"/>
            <a:r>
              <a:rPr lang="en-US" altLang="sv-SE" dirty="0">
                <a:solidFill>
                  <a:schemeClr val="accent1"/>
                </a:solidFill>
                <a:latin typeface="Ericsson Capital TT" pitchFamily="2" charset="0"/>
              </a:rPr>
              <a:t>NEW Ways of working with GTT</a:t>
            </a:r>
            <a:br>
              <a:rPr lang="en-US" altLang="sv-SE" dirty="0">
                <a:solidFill>
                  <a:schemeClr val="accent1"/>
                </a:solidFill>
                <a:latin typeface="Ericsson Capital TT" pitchFamily="2" charset="0"/>
              </a:rPr>
            </a:br>
            <a:r>
              <a:rPr lang="en-US" altLang="sv-SE" dirty="0">
                <a:solidFill>
                  <a:schemeClr val="accent1"/>
                </a:solidFill>
                <a:latin typeface="Ericsson Capital TT" pitchFamily="2" charset="0"/>
              </a:rPr>
              <a:t/>
            </a:r>
            <a:br>
              <a:rPr lang="en-US" altLang="sv-SE" dirty="0">
                <a:solidFill>
                  <a:schemeClr val="accent1"/>
                </a:solidFill>
                <a:latin typeface="Ericsson Capital TT" pitchFamily="2" charset="0"/>
              </a:rPr>
            </a:br>
            <a:endParaRPr lang="en-US" altLang="sv-SE" dirty="0">
              <a:solidFill>
                <a:schemeClr val="accent1"/>
              </a:solidFill>
              <a:latin typeface="Ericsson Capital TT" pitchFamily="2" charset="0"/>
            </a:endParaRPr>
          </a:p>
        </p:txBody>
      </p:sp>
    </p:spTree>
    <p:custDataLst>
      <p:tags r:id="rId1"/>
    </p:custDataLst>
    <p:extLst>
      <p:ext uri="{BB962C8B-B14F-4D97-AF65-F5344CB8AC3E}">
        <p14:creationId xmlns:p14="http://schemas.microsoft.com/office/powerpoint/2010/main" val="1827872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5763" y="544513"/>
            <a:ext cx="7826375" cy="492125"/>
          </a:xfrm>
        </p:spPr>
        <p:txBody>
          <a:bodyPr/>
          <a:lstStyle/>
          <a:p>
            <a:pPr eaLnBrk="1" hangingPunct="1"/>
            <a:r>
              <a:rPr lang="en-US" altLang="sv-SE">
                <a:solidFill>
                  <a:srgbClr val="E32119"/>
                </a:solidFill>
                <a:latin typeface="Ericsson Capital TT" pitchFamily="2" charset="0"/>
              </a:rPr>
              <a:t>Frequently Failing GTT TC emails</a:t>
            </a:r>
          </a:p>
        </p:txBody>
      </p:sp>
      <p:pic>
        <p:nvPicPr>
          <p:cNvPr id="122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425" y="3698875"/>
            <a:ext cx="7215188" cy="23749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Bent-Up Arrow 1"/>
          <p:cNvSpPr/>
          <p:nvPr/>
        </p:nvSpPr>
        <p:spPr bwMode="auto">
          <a:xfrm rot="5400000">
            <a:off x="-346869" y="3680620"/>
            <a:ext cx="2295525" cy="620712"/>
          </a:xfrm>
          <a:prstGeom prst="bentUpArrow">
            <a:avLst/>
          </a:prstGeom>
          <a:solidFill>
            <a:schemeClr val="accent1">
              <a:lumMod val="40000"/>
              <a:lumOff val="60000"/>
            </a:schemeClr>
          </a:solidFill>
          <a:ln w="12700" cap="flat" cmpd="sng" algn="ctr">
            <a:noFill/>
            <a:prstDash val="solid"/>
            <a:round/>
            <a:headEnd type="none" w="med" len="med"/>
            <a:tailEnd type="none" w="med" len="med"/>
          </a:ln>
          <a:effectLst/>
          <a:extLst/>
        </p:spPr>
        <p:txBody>
          <a:bodyPr wrap="none" lIns="72000" rIns="72000"/>
          <a:lstStyle/>
          <a:p>
            <a:pPr algn="l">
              <a:spcBef>
                <a:spcPct val="50000"/>
              </a:spcBef>
              <a:defRPr/>
            </a:pPr>
            <a:endParaRPr lang="en-US">
              <a:solidFill>
                <a:srgbClr val="58585A"/>
              </a:solidFill>
            </a:endParaRPr>
          </a:p>
        </p:txBody>
      </p:sp>
      <p:sp>
        <p:nvSpPr>
          <p:cNvPr id="4" name="TextBox 3"/>
          <p:cNvSpPr txBox="1"/>
          <p:nvPr/>
        </p:nvSpPr>
        <p:spPr>
          <a:xfrm>
            <a:off x="476250" y="1403350"/>
            <a:ext cx="7980363" cy="1939925"/>
          </a:xfrm>
          <a:prstGeom prst="rect">
            <a:avLst/>
          </a:prstGeom>
          <a:solidFill>
            <a:schemeClr val="accent1">
              <a:lumMod val="40000"/>
              <a:lumOff val="60000"/>
            </a:schemeClr>
          </a:solidFill>
        </p:spPr>
        <p:txBody>
          <a:bodyPr>
            <a:spAutoFit/>
          </a:bodyPr>
          <a:lstStyle/>
          <a:p>
            <a:pPr marL="800100" lvl="1" indent="-342900" algn="l">
              <a:spcBef>
                <a:spcPct val="50000"/>
              </a:spcBef>
              <a:buFont typeface="Arial" panose="020B0604020202020204" pitchFamily="34" charset="0"/>
              <a:buChar char="•"/>
              <a:tabLst>
                <a:tab pos="914400" algn="l"/>
              </a:tabLst>
              <a:defRPr/>
            </a:pPr>
            <a:r>
              <a:rPr lang="en-GB" altLang="sv-SE" kern="0" dirty="0">
                <a:solidFill>
                  <a:srgbClr val="58585A"/>
                </a:solidFill>
                <a:latin typeface="Times New Roman" panose="02020603050405020304" pitchFamily="18" charset="0"/>
                <a:cs typeface="Times New Roman" panose="02020603050405020304" pitchFamily="18" charset="0"/>
              </a:rPr>
              <a:t>All TSARs are automatically notified via email when a TC in one of their TS has failed more than 3 times over the last 30 regressions</a:t>
            </a:r>
          </a:p>
          <a:p>
            <a:pPr marL="800100" lvl="1" indent="-342900" algn="l">
              <a:spcBef>
                <a:spcPct val="50000"/>
              </a:spcBef>
              <a:buFont typeface="Arial" panose="020B0604020202020204" pitchFamily="34" charset="0"/>
              <a:buChar char="•"/>
              <a:tabLst>
                <a:tab pos="914400" algn="l"/>
              </a:tabLst>
              <a:defRPr/>
            </a:pPr>
            <a:r>
              <a:rPr lang="en-GB" altLang="sv-SE" kern="0" dirty="0">
                <a:solidFill>
                  <a:srgbClr val="58585A"/>
                </a:solidFill>
                <a:latin typeface="Times New Roman" panose="02020603050405020304" pitchFamily="18" charset="0"/>
                <a:cs typeface="Times New Roman" panose="02020603050405020304" pitchFamily="18" charset="0"/>
              </a:rPr>
              <a:t>This is the signal that a TR should be submitted</a:t>
            </a:r>
          </a:p>
          <a:p>
            <a:pPr marL="800100" lvl="1" indent="-342900" algn="l">
              <a:spcBef>
                <a:spcPct val="50000"/>
              </a:spcBef>
              <a:buFont typeface="Arial" panose="020B0604020202020204" pitchFamily="34" charset="0"/>
              <a:buChar char="•"/>
              <a:tabLst>
                <a:tab pos="914400" algn="l"/>
              </a:tabLst>
              <a:defRPr/>
            </a:pPr>
            <a:r>
              <a:rPr lang="en-GB" altLang="sv-SE" kern="0" dirty="0">
                <a:solidFill>
                  <a:srgbClr val="58585A"/>
                </a:solidFill>
                <a:latin typeface="Times New Roman" panose="02020603050405020304" pitchFamily="18" charset="0"/>
                <a:cs typeface="Times New Roman" panose="02020603050405020304" pitchFamily="18" charset="0"/>
              </a:rPr>
              <a:t>NOTE: The limit </a:t>
            </a:r>
            <a:r>
              <a:rPr lang="en-GB" altLang="sv-SE" kern="0">
                <a:solidFill>
                  <a:srgbClr val="58585A"/>
                </a:solidFill>
                <a:latin typeface="Times New Roman" panose="02020603050405020304" pitchFamily="18" charset="0"/>
                <a:cs typeface="Times New Roman" panose="02020603050405020304" pitchFamily="18" charset="0"/>
              </a:rPr>
              <a:t>of 30 </a:t>
            </a:r>
            <a:r>
              <a:rPr lang="en-GB" altLang="sv-SE" kern="0" dirty="0">
                <a:solidFill>
                  <a:srgbClr val="58585A"/>
                </a:solidFill>
                <a:latin typeface="Times New Roman" panose="02020603050405020304" pitchFamily="18" charset="0"/>
                <a:cs typeface="Times New Roman" panose="02020603050405020304" pitchFamily="18" charset="0"/>
              </a:rPr>
              <a:t>build will be increased later (target = 50) when we see a decrease in the inflow</a:t>
            </a:r>
            <a:endParaRPr lang="en-US" sz="2400" dirty="0">
              <a:solidFill>
                <a:srgbClr val="58585A"/>
              </a:solidFill>
            </a:endParaRPr>
          </a:p>
        </p:txBody>
      </p:sp>
    </p:spTree>
    <p:extLst>
      <p:ext uri="{BB962C8B-B14F-4D97-AF65-F5344CB8AC3E}">
        <p14:creationId xmlns:p14="http://schemas.microsoft.com/office/powerpoint/2010/main" val="410973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393700" y="3654425"/>
            <a:ext cx="8066088" cy="2376488"/>
          </a:xfrm>
          <a:prstGeom prst="round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4" name="Rounded Rectangle 3"/>
          <p:cNvSpPr/>
          <p:nvPr/>
        </p:nvSpPr>
        <p:spPr bwMode="auto">
          <a:xfrm>
            <a:off x="393700" y="1403350"/>
            <a:ext cx="8066088" cy="2070100"/>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13316" name="Rectangle 2"/>
          <p:cNvSpPr>
            <a:spLocks noGrp="1" noChangeArrowheads="1"/>
          </p:cNvSpPr>
          <p:nvPr>
            <p:ph type="title"/>
          </p:nvPr>
        </p:nvSpPr>
        <p:spPr>
          <a:xfrm>
            <a:off x="385763" y="544513"/>
            <a:ext cx="7826375" cy="492125"/>
          </a:xfrm>
        </p:spPr>
        <p:txBody>
          <a:bodyPr/>
          <a:lstStyle/>
          <a:p>
            <a:pPr marL="385763" indent="-285750">
              <a:tabLst>
                <a:tab pos="914400" algn="l"/>
              </a:tabLst>
            </a:pPr>
            <a:r>
              <a:rPr lang="en-US" altLang="sv-SE">
                <a:solidFill>
                  <a:srgbClr val="E32119"/>
                </a:solidFill>
                <a:latin typeface="Ericsson Capital TT" pitchFamily="2" charset="0"/>
              </a:rPr>
              <a:t>TR mapping responsibilities</a:t>
            </a:r>
          </a:p>
        </p:txBody>
      </p:sp>
      <p:sp>
        <p:nvSpPr>
          <p:cNvPr id="4099" name="Rectangle 3"/>
          <p:cNvSpPr>
            <a:spLocks noGrp="1" noChangeArrowheads="1"/>
          </p:cNvSpPr>
          <p:nvPr>
            <p:ph type="body" idx="1"/>
          </p:nvPr>
        </p:nvSpPr>
        <p:spPr>
          <a:xfrm>
            <a:off x="385763" y="1538288"/>
            <a:ext cx="8074025" cy="5176837"/>
          </a:xfrm>
        </p:spPr>
        <p:txBody>
          <a:bodyPr/>
          <a:lstStyle/>
          <a:p>
            <a:pPr marL="0" indent="0">
              <a:buFont typeface="Arial" charset="0"/>
              <a:buNone/>
              <a:defRPr/>
            </a:pPr>
            <a:r>
              <a:rPr lang="en-US" sz="2000" dirty="0">
                <a:solidFill>
                  <a:srgbClr val="002060"/>
                </a:solidFill>
              </a:rPr>
              <a:t>TC failing 3 out of 3 times (hard fault) after one delivery.</a:t>
            </a:r>
            <a:endParaRPr lang="sv-SE" sz="2000" dirty="0">
              <a:solidFill>
                <a:srgbClr val="002060"/>
              </a:solidFill>
            </a:endParaRPr>
          </a:p>
          <a:p>
            <a:pPr>
              <a:defRPr/>
            </a:pPr>
            <a:r>
              <a:rPr lang="en-US" sz="1600" dirty="0">
                <a:solidFill>
                  <a:schemeClr val="tx2">
                    <a:lumMod val="50000"/>
                    <a:lumOff val="50000"/>
                  </a:schemeClr>
                </a:solidFill>
              </a:rPr>
              <a:t>For these faults it is always </a:t>
            </a:r>
            <a:r>
              <a:rPr lang="en-US" sz="1800" dirty="0">
                <a:solidFill>
                  <a:srgbClr val="FF0000"/>
                </a:solidFill>
              </a:rPr>
              <a:t>the delivering XFT </a:t>
            </a:r>
            <a:r>
              <a:rPr lang="en-US" sz="1600" dirty="0">
                <a:solidFill>
                  <a:schemeClr val="tx2">
                    <a:lumMod val="50000"/>
                    <a:lumOff val="50000"/>
                  </a:schemeClr>
                </a:solidFill>
              </a:rPr>
              <a:t>that </a:t>
            </a:r>
            <a:r>
              <a:rPr lang="en-US" sz="1600" dirty="0">
                <a:solidFill>
                  <a:srgbClr val="FF0000"/>
                </a:solidFill>
              </a:rPr>
              <a:t>is responsible for submitting and</a:t>
            </a:r>
            <a:br>
              <a:rPr lang="en-US" sz="1600" dirty="0">
                <a:solidFill>
                  <a:srgbClr val="FF0000"/>
                </a:solidFill>
              </a:rPr>
            </a:br>
            <a:r>
              <a:rPr lang="en-US" sz="1600" dirty="0">
                <a:solidFill>
                  <a:srgbClr val="FF0000"/>
                </a:solidFill>
              </a:rPr>
              <a:t>for starting to resolve the TR</a:t>
            </a:r>
            <a:r>
              <a:rPr lang="en-US" sz="1600" dirty="0">
                <a:solidFill>
                  <a:schemeClr val="tx2">
                    <a:lumMod val="50000"/>
                    <a:lumOff val="50000"/>
                  </a:schemeClr>
                </a:solidFill>
              </a:rPr>
              <a:t>. This applies both to new TC and for legacy TC. </a:t>
            </a:r>
          </a:p>
          <a:p>
            <a:pPr marL="100013" indent="0">
              <a:buFont typeface="Arial" charset="0"/>
              <a:buNone/>
              <a:tabLst>
                <a:tab pos="914400" algn="l"/>
              </a:tabLst>
              <a:defRPr/>
            </a:pPr>
            <a:r>
              <a:rPr lang="en-US" altLang="sv-SE" sz="2000" dirty="0">
                <a:solidFill>
                  <a:srgbClr val="002060"/>
                </a:solidFill>
              </a:rPr>
              <a:t>TC failing 1 or 2 times out of 3 (unstable) after one delivery</a:t>
            </a:r>
          </a:p>
          <a:p>
            <a:pPr marL="385763" indent="-285750">
              <a:tabLst>
                <a:tab pos="914400" algn="l"/>
              </a:tabLst>
              <a:defRPr/>
            </a:pPr>
            <a:r>
              <a:rPr lang="en-US" altLang="sv-SE" sz="1600" dirty="0">
                <a:solidFill>
                  <a:schemeClr val="tx2">
                    <a:lumMod val="50000"/>
                    <a:lumOff val="50000"/>
                  </a:schemeClr>
                </a:solidFill>
              </a:rPr>
              <a:t>If the TC is related to the specific delivery, then it </a:t>
            </a:r>
            <a:r>
              <a:rPr lang="en-US" altLang="sv-SE" sz="1600" dirty="0">
                <a:solidFill>
                  <a:srgbClr val="FF0000"/>
                </a:solidFill>
              </a:rPr>
              <a:t>is the responsibility of the delivering XFT</a:t>
            </a:r>
            <a:r>
              <a:rPr lang="en-US" altLang="sv-SE" sz="1600" dirty="0">
                <a:solidFill>
                  <a:schemeClr val="tx2">
                    <a:lumMod val="50000"/>
                    <a:lumOff val="50000"/>
                  </a:schemeClr>
                </a:solidFill>
              </a:rPr>
              <a:t> to submit and start to resolve the TR.</a:t>
            </a:r>
            <a:r>
              <a:rPr lang="en-US" sz="1600" dirty="0"/>
              <a:t/>
            </a:r>
            <a:br>
              <a:rPr lang="en-US" sz="1600" dirty="0"/>
            </a:br>
            <a:r>
              <a:rPr lang="en-US" sz="1600" dirty="0"/>
              <a:t/>
            </a:r>
            <a:br>
              <a:rPr lang="en-US" sz="1600" dirty="0"/>
            </a:br>
            <a:r>
              <a:rPr lang="en-US" sz="1600" dirty="0"/>
              <a:t> </a:t>
            </a:r>
            <a:endParaRPr lang="sv-SE" sz="1600" dirty="0"/>
          </a:p>
          <a:p>
            <a:pPr marL="0" indent="0">
              <a:buFont typeface="Arial" charset="0"/>
              <a:buNone/>
              <a:defRPr/>
            </a:pPr>
            <a:r>
              <a:rPr lang="en-US" sz="2000" dirty="0">
                <a:solidFill>
                  <a:srgbClr val="002060"/>
                </a:solidFill>
              </a:rPr>
              <a:t>Frequently failing (unstable) test cases</a:t>
            </a:r>
            <a:r>
              <a:rPr lang="en-US" sz="1600" dirty="0"/>
              <a:t>:</a:t>
            </a:r>
            <a:endParaRPr lang="sv-SE" sz="1600" dirty="0"/>
          </a:p>
          <a:p>
            <a:pPr marL="342900" indent="-342900">
              <a:buFont typeface="+mj-lt"/>
              <a:buAutoNum type="arabicPeriod"/>
              <a:defRPr/>
            </a:pPr>
            <a:r>
              <a:rPr lang="en-US" sz="1600" dirty="0">
                <a:solidFill>
                  <a:schemeClr val="tx2">
                    <a:lumMod val="50000"/>
                    <a:lumOff val="50000"/>
                  </a:schemeClr>
                </a:solidFill>
              </a:rPr>
              <a:t>The basic rule is that </a:t>
            </a:r>
            <a:r>
              <a:rPr lang="en-US" sz="2000" dirty="0">
                <a:solidFill>
                  <a:srgbClr val="FF0000"/>
                </a:solidFill>
              </a:rPr>
              <a:t>the TSAR should submit a TR </a:t>
            </a:r>
            <a:r>
              <a:rPr lang="en-US" sz="1600" dirty="0">
                <a:solidFill>
                  <a:schemeClr val="tx2">
                    <a:lumMod val="50000"/>
                    <a:lumOff val="50000"/>
                  </a:schemeClr>
                </a:solidFill>
              </a:rPr>
              <a:t>(within 24 hours) when he/she receives an email notification about a frequently failing GTT TC in a TS. The TSAR should of course control that there is no TR already for the specific TC.</a:t>
            </a:r>
            <a:endParaRPr lang="sv-SE" sz="1600" dirty="0">
              <a:solidFill>
                <a:schemeClr val="tx2">
                  <a:lumMod val="50000"/>
                  <a:lumOff val="50000"/>
                </a:schemeClr>
              </a:solidFill>
            </a:endParaRPr>
          </a:p>
          <a:p>
            <a:pPr marL="342900" indent="-342900">
              <a:buFont typeface="+mj-lt"/>
              <a:buAutoNum type="arabicPeriod"/>
              <a:defRPr/>
            </a:pPr>
            <a:r>
              <a:rPr lang="en-US" sz="1600" dirty="0">
                <a:solidFill>
                  <a:srgbClr val="FF0000"/>
                </a:solidFill>
              </a:rPr>
              <a:t>In case this does not happen </a:t>
            </a:r>
            <a:r>
              <a:rPr lang="en-US" sz="1600" dirty="0">
                <a:solidFill>
                  <a:schemeClr val="tx2">
                    <a:lumMod val="50000"/>
                    <a:lumOff val="50000"/>
                  </a:schemeClr>
                </a:solidFill>
              </a:rPr>
              <a:t>(e.g. due to sickness, vacation, too high work load etc. of the TSAR ) </a:t>
            </a:r>
            <a:r>
              <a:rPr lang="en-US" sz="1600" dirty="0">
                <a:solidFill>
                  <a:srgbClr val="FF0000"/>
                </a:solidFill>
              </a:rPr>
              <a:t>then </a:t>
            </a:r>
            <a:r>
              <a:rPr lang="en-US" sz="2000" dirty="0">
                <a:solidFill>
                  <a:srgbClr val="FF0000"/>
                </a:solidFill>
              </a:rPr>
              <a:t>the Tiger team </a:t>
            </a:r>
            <a:r>
              <a:rPr lang="en-US" sz="1600" dirty="0">
                <a:solidFill>
                  <a:srgbClr val="FF0000"/>
                </a:solidFill>
              </a:rPr>
              <a:t>may submit a TR and if so they shall notify the TSAR</a:t>
            </a:r>
            <a:r>
              <a:rPr lang="en-US" sz="1600" dirty="0">
                <a:solidFill>
                  <a:schemeClr val="tx2">
                    <a:lumMod val="50000"/>
                    <a:lumOff val="50000"/>
                  </a:schemeClr>
                </a:solidFill>
              </a:rPr>
              <a:t>.</a:t>
            </a:r>
            <a:endParaRPr lang="sv-SE" sz="1600" dirty="0">
              <a:solidFill>
                <a:schemeClr val="tx2">
                  <a:lumMod val="50000"/>
                  <a:lumOff val="50000"/>
                </a:schemeClr>
              </a:solidFill>
            </a:endParaRPr>
          </a:p>
          <a:p>
            <a:pPr marL="385763" indent="-285750">
              <a:buFont typeface="Ericsson Capital TT" pitchFamily="2" charset="0"/>
              <a:buChar char="–"/>
              <a:tabLst>
                <a:tab pos="914400" algn="l"/>
              </a:tabLst>
              <a:defRPr/>
            </a:pPr>
            <a:endParaRPr lang="en-US" altLang="sv-SE" sz="1600" dirty="0">
              <a:latin typeface="Calibri" pitchFamily="34" charset="0"/>
              <a:cs typeface="Times New Roman" pitchFamily="18" charset="0"/>
            </a:endParaRPr>
          </a:p>
          <a:p>
            <a:pPr marL="742950" lvl="1" indent="-285750">
              <a:tabLst>
                <a:tab pos="914400" algn="l"/>
              </a:tabLst>
              <a:defRPr/>
            </a:pPr>
            <a:endParaRPr lang="en-US" altLang="sv-SE" sz="1400" dirty="0">
              <a:latin typeface="Calibri" pitchFamily="34" charset="0"/>
              <a:cs typeface="Times New Roman" pitchFamily="18" charset="0"/>
            </a:endParaRPr>
          </a:p>
          <a:p>
            <a:pPr marL="385763" indent="-285750">
              <a:buFont typeface="Ericsson Capital TT" pitchFamily="2" charset="0"/>
              <a:buChar char="–"/>
              <a:tabLst>
                <a:tab pos="914400" algn="l"/>
              </a:tabLst>
              <a:defRPr/>
            </a:pPr>
            <a:endParaRPr lang="en-US" altLang="sv-SE" sz="1100" dirty="0">
              <a:latin typeface="Calibri" pitchFamily="34" charset="0"/>
              <a:cs typeface="Times New Roman" pitchFamily="18" charset="0"/>
            </a:endParaRPr>
          </a:p>
        </p:txBody>
      </p:sp>
    </p:spTree>
    <p:extLst>
      <p:ext uri="{BB962C8B-B14F-4D97-AF65-F5344CB8AC3E}">
        <p14:creationId xmlns:p14="http://schemas.microsoft.com/office/powerpoint/2010/main" val="350639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Effect transition="in" filter="fade">
                                      <p:cBhvr>
                                        <p:cTn id="12" dur="500"/>
                                        <p:tgtEl>
                                          <p:spTgt spid="409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9">
                                            <p:txEl>
                                              <p:pRg st="1" end="1"/>
                                            </p:txEl>
                                          </p:spTgt>
                                        </p:tgtEl>
                                        <p:attrNameLst>
                                          <p:attrName>style.visibility</p:attrName>
                                        </p:attrNameLst>
                                      </p:cBhvr>
                                      <p:to>
                                        <p:strVal val="visible"/>
                                      </p:to>
                                    </p:set>
                                    <p:animEffect transition="in" filter="fade">
                                      <p:cBhvr>
                                        <p:cTn id="15" dur="500"/>
                                        <p:tgtEl>
                                          <p:spTgt spid="409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4099">
                                            <p:txEl>
                                              <p:pRg st="2" end="2"/>
                                            </p:txEl>
                                          </p:spTgt>
                                        </p:tgtEl>
                                        <p:attrNameLst>
                                          <p:attrName>style.visibility</p:attrName>
                                        </p:attrNameLst>
                                      </p:cBhvr>
                                      <p:to>
                                        <p:strVal val="visible"/>
                                      </p:to>
                                    </p:set>
                                    <p:animEffect transition="in" filter="fade">
                                      <p:cBhvr>
                                        <p:cTn id="20" dur="500"/>
                                        <p:tgtEl>
                                          <p:spTgt spid="4099">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099">
                                            <p:txEl>
                                              <p:pRg st="3" end="3"/>
                                            </p:txEl>
                                          </p:spTgt>
                                        </p:tgtEl>
                                        <p:attrNameLst>
                                          <p:attrName>style.visibility</p:attrName>
                                        </p:attrNameLst>
                                      </p:cBhvr>
                                      <p:to>
                                        <p:strVal val="visible"/>
                                      </p:to>
                                    </p:set>
                                    <p:animEffect transition="in" filter="fade">
                                      <p:cBhvr>
                                        <p:cTn id="23" dur="500"/>
                                        <p:tgtEl>
                                          <p:spTgt spid="409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4099">
                                            <p:txEl>
                                              <p:pRg st="4" end="4"/>
                                            </p:txEl>
                                          </p:spTgt>
                                        </p:tgtEl>
                                        <p:attrNameLst>
                                          <p:attrName>style.visibility</p:attrName>
                                        </p:attrNameLst>
                                      </p:cBhvr>
                                      <p:to>
                                        <p:strVal val="visible"/>
                                      </p:to>
                                    </p:set>
                                    <p:animEffect transition="in" filter="fade">
                                      <p:cBhvr>
                                        <p:cTn id="31" dur="500"/>
                                        <p:tgtEl>
                                          <p:spTgt spid="4099">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099">
                                            <p:txEl>
                                              <p:pRg st="5" end="5"/>
                                            </p:txEl>
                                          </p:spTgt>
                                        </p:tgtEl>
                                        <p:attrNameLst>
                                          <p:attrName>style.visibility</p:attrName>
                                        </p:attrNameLst>
                                      </p:cBhvr>
                                      <p:to>
                                        <p:strVal val="visible"/>
                                      </p:to>
                                    </p:set>
                                    <p:animEffect transition="in" filter="fade">
                                      <p:cBhvr>
                                        <p:cTn id="34" dur="500"/>
                                        <p:tgtEl>
                                          <p:spTgt spid="4099">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fade">
                                      <p:cBhvr>
                                        <p:cTn id="3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341313" y="1268413"/>
            <a:ext cx="8291512" cy="4500562"/>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14339" name="Rectangle 2"/>
          <p:cNvSpPr>
            <a:spLocks noGrp="1" noChangeArrowheads="1"/>
          </p:cNvSpPr>
          <p:nvPr>
            <p:ph type="title"/>
          </p:nvPr>
        </p:nvSpPr>
        <p:spPr>
          <a:xfrm>
            <a:off x="385763" y="52388"/>
            <a:ext cx="7826375" cy="984250"/>
          </a:xfrm>
        </p:spPr>
        <p:txBody>
          <a:bodyPr/>
          <a:lstStyle/>
          <a:p>
            <a:pPr marL="385763" indent="-285750">
              <a:tabLst>
                <a:tab pos="914400" algn="l"/>
              </a:tabLst>
            </a:pPr>
            <a:r>
              <a:rPr lang="en-US" altLang="sv-SE">
                <a:solidFill>
                  <a:srgbClr val="E32119"/>
                </a:solidFill>
                <a:latin typeface="Ericsson Capital TT" pitchFamily="2" charset="0"/>
              </a:rPr>
              <a:t>TR assignment due to frequently failing TC</a:t>
            </a:r>
          </a:p>
        </p:txBody>
      </p:sp>
      <p:sp>
        <p:nvSpPr>
          <p:cNvPr id="4099" name="Rectangle 3"/>
          <p:cNvSpPr>
            <a:spLocks noGrp="1" noChangeArrowheads="1"/>
          </p:cNvSpPr>
          <p:nvPr>
            <p:ph type="body" idx="1"/>
          </p:nvPr>
        </p:nvSpPr>
        <p:spPr>
          <a:xfrm>
            <a:off x="341313" y="1403350"/>
            <a:ext cx="8351837" cy="5176838"/>
          </a:xfrm>
        </p:spPr>
        <p:txBody>
          <a:bodyPr/>
          <a:lstStyle/>
          <a:p>
            <a:pPr marL="0" indent="0" algn="ctr">
              <a:buFont typeface="Arial" charset="0"/>
              <a:buNone/>
              <a:defRPr/>
            </a:pPr>
            <a:r>
              <a:rPr lang="en-US" dirty="0">
                <a:solidFill>
                  <a:schemeClr val="tx2"/>
                </a:solidFill>
                <a:latin typeface="Times New Roman" panose="02020603050405020304" pitchFamily="18" charset="0"/>
                <a:cs typeface="Times New Roman" panose="02020603050405020304" pitchFamily="18" charset="0"/>
              </a:rPr>
              <a:t>The TSAR should always attempt to track the unstable behavior</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 to an XFT delivery and assign the TR to that team</a:t>
            </a:r>
          </a:p>
          <a:p>
            <a:pPr lvl="1">
              <a:defRPr/>
            </a:pPr>
            <a:r>
              <a:rPr lang="en-US" sz="1800" dirty="0">
                <a:solidFill>
                  <a:schemeClr val="tx2">
                    <a:lumMod val="50000"/>
                    <a:lumOff val="50000"/>
                  </a:schemeClr>
                </a:solidFill>
                <a:ea typeface="+mn-ea"/>
                <a:cs typeface="+mn-cs"/>
              </a:rPr>
              <a:t>New or modified test cases should be possible to associate with an XFT delivery as this should be visible in test case history.</a:t>
            </a:r>
            <a:endParaRPr lang="sv-SE" sz="1800" dirty="0">
              <a:solidFill>
                <a:schemeClr val="tx2">
                  <a:lumMod val="50000"/>
                  <a:lumOff val="50000"/>
                </a:schemeClr>
              </a:solidFill>
              <a:ea typeface="+mn-ea"/>
              <a:cs typeface="+mn-cs"/>
            </a:endParaRPr>
          </a:p>
          <a:p>
            <a:pPr lvl="1">
              <a:defRPr/>
            </a:pPr>
            <a:r>
              <a:rPr lang="en-US" sz="1800" dirty="0">
                <a:solidFill>
                  <a:schemeClr val="tx2">
                    <a:lumMod val="50000"/>
                    <a:lumOff val="50000"/>
                  </a:schemeClr>
                </a:solidFill>
                <a:ea typeface="+mn-ea"/>
                <a:cs typeface="+mn-cs"/>
              </a:rPr>
              <a:t>For legacy TC that has become frequently unstable it is usually not obvious what has caused a TC to become unstable (see appendix for guidance). </a:t>
            </a:r>
          </a:p>
          <a:p>
            <a:pPr lvl="1">
              <a:defRPr/>
            </a:pPr>
            <a:r>
              <a:rPr lang="en-US" sz="1800" dirty="0">
                <a:solidFill>
                  <a:srgbClr val="FF0000"/>
                </a:solidFill>
                <a:ea typeface="+mn-ea"/>
                <a:cs typeface="+mn-cs"/>
              </a:rPr>
              <a:t>It is the responsibility of the TSAR to make sure that  something happens with these TRs. </a:t>
            </a:r>
          </a:p>
          <a:p>
            <a:pPr lvl="2">
              <a:defRPr/>
            </a:pPr>
            <a:r>
              <a:rPr lang="en-US" sz="1800" dirty="0">
                <a:solidFill>
                  <a:schemeClr val="tx2">
                    <a:lumMod val="50000"/>
                    <a:lumOff val="50000"/>
                  </a:schemeClr>
                </a:solidFill>
                <a:ea typeface="+mn-ea"/>
                <a:cs typeface="+mn-cs"/>
              </a:rPr>
              <a:t>The Tiger Team may however ask the TSAR to take over the responsibility in case e.g. a more general fault has been observed, or the fault is critical and must be corrected asap, or if the Tiger team has already identified the related XFT delivery.</a:t>
            </a:r>
            <a:endParaRPr lang="sv-SE" sz="1800" dirty="0">
              <a:solidFill>
                <a:schemeClr val="tx2">
                  <a:lumMod val="50000"/>
                  <a:lumOff val="50000"/>
                </a:schemeClr>
              </a:solidFill>
              <a:ea typeface="+mn-ea"/>
              <a:cs typeface="+mn-cs"/>
            </a:endParaRPr>
          </a:p>
          <a:p>
            <a:pPr lvl="1">
              <a:defRPr/>
            </a:pPr>
            <a:r>
              <a:rPr lang="en-US" sz="1800" dirty="0">
                <a:solidFill>
                  <a:schemeClr val="tx2">
                    <a:lumMod val="50000"/>
                    <a:lumOff val="50000"/>
                  </a:schemeClr>
                </a:solidFill>
                <a:ea typeface="+mn-ea"/>
                <a:cs typeface="+mn-cs"/>
              </a:rPr>
              <a:t>The TSAR may of course contact the Tiger Team for help.</a:t>
            </a:r>
          </a:p>
          <a:p>
            <a:pPr lvl="2">
              <a:defRPr/>
            </a:pPr>
            <a:endParaRPr lang="en-US" sz="1600" dirty="0">
              <a:solidFill>
                <a:schemeClr val="tx2"/>
              </a:solidFill>
              <a:latin typeface="Times New Roman" panose="02020603050405020304" pitchFamily="18" charset="0"/>
              <a:ea typeface="+mn-ea"/>
              <a:cs typeface="Times New Roman" panose="02020603050405020304" pitchFamily="18" charset="0"/>
            </a:endParaRPr>
          </a:p>
          <a:p>
            <a:pPr>
              <a:defRPr/>
            </a:pPr>
            <a:endParaRPr lang="sv-SE"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556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93700" y="1268413"/>
            <a:ext cx="8066088" cy="4995862"/>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15363" name="Rectangle 2"/>
          <p:cNvSpPr>
            <a:spLocks noGrp="1" noChangeArrowheads="1"/>
          </p:cNvSpPr>
          <p:nvPr>
            <p:ph type="title"/>
          </p:nvPr>
        </p:nvSpPr>
        <p:spPr>
          <a:xfrm>
            <a:off x="385763" y="52388"/>
            <a:ext cx="7826375" cy="984250"/>
          </a:xfrm>
        </p:spPr>
        <p:txBody>
          <a:bodyPr/>
          <a:lstStyle/>
          <a:p>
            <a:pPr marL="385763" indent="-285750">
              <a:tabLst>
                <a:tab pos="914400" algn="l"/>
              </a:tabLst>
            </a:pPr>
            <a:r>
              <a:rPr lang="en-US" altLang="sv-SE">
                <a:solidFill>
                  <a:srgbClr val="E32119"/>
                </a:solidFill>
                <a:latin typeface="Ericsson Capital TT" pitchFamily="2" charset="0"/>
              </a:rPr>
              <a:t>TSAR tr HANDLING for frequently failing TC</a:t>
            </a:r>
          </a:p>
        </p:txBody>
      </p:sp>
      <p:sp>
        <p:nvSpPr>
          <p:cNvPr id="12292" name="Rectangle 3"/>
          <p:cNvSpPr>
            <a:spLocks noGrp="1" noChangeArrowheads="1"/>
          </p:cNvSpPr>
          <p:nvPr>
            <p:ph type="body" idx="1"/>
          </p:nvPr>
        </p:nvSpPr>
        <p:spPr>
          <a:xfrm>
            <a:off x="385763" y="1538288"/>
            <a:ext cx="8074025" cy="4906962"/>
          </a:xfrm>
        </p:spPr>
        <p:txBody>
          <a:bodyPr/>
          <a:lstStyle/>
          <a:p>
            <a:pPr marL="0" indent="0" algn="ctr">
              <a:buFont typeface="Arial" charset="0"/>
              <a:buNone/>
            </a:pPr>
            <a:r>
              <a:rPr lang="en-US" altLang="sv-SE" sz="1800">
                <a:solidFill>
                  <a:srgbClr val="0070C0"/>
                </a:solidFill>
              </a:rPr>
              <a:t>The TSAR’s analysis of a TR for a frequently failing TC may </a:t>
            </a:r>
            <a:br>
              <a:rPr lang="en-US" altLang="sv-SE" sz="1800">
                <a:solidFill>
                  <a:srgbClr val="0070C0"/>
                </a:solidFill>
              </a:rPr>
            </a:br>
            <a:r>
              <a:rPr lang="en-US" altLang="sv-SE" sz="1800">
                <a:solidFill>
                  <a:srgbClr val="0070C0"/>
                </a:solidFill>
              </a:rPr>
              <a:t>result in the following actions:</a:t>
            </a:r>
            <a:br>
              <a:rPr lang="en-US" altLang="sv-SE" sz="1800">
                <a:solidFill>
                  <a:srgbClr val="0070C0"/>
                </a:solidFill>
              </a:rPr>
            </a:br>
            <a:endParaRPr lang="sv-SE" altLang="sv-SE" sz="1800">
              <a:solidFill>
                <a:srgbClr val="0070C0"/>
              </a:solidFill>
            </a:endParaRPr>
          </a:p>
          <a:p>
            <a:pPr marL="698500" lvl="1" indent="-342900">
              <a:buFont typeface="Arial" charset="0"/>
              <a:buAutoNum type="arabicPeriod"/>
            </a:pPr>
            <a:r>
              <a:rPr lang="en-US" altLang="sv-SE" sz="1600">
                <a:solidFill>
                  <a:srgbClr val="0070C0"/>
                </a:solidFill>
              </a:rPr>
              <a:t>Fault assumed to be related to GTT FW </a:t>
            </a:r>
            <a:r>
              <a:rPr lang="en-US" altLang="sv-SE" sz="1600">
                <a:solidFill>
                  <a:srgbClr val="0070C0"/>
                </a:solidFill>
                <a:sym typeface="Symbol" pitchFamily="18" charset="2"/>
              </a:rPr>
              <a:t></a:t>
            </a:r>
            <a:r>
              <a:rPr lang="en-US" altLang="sv-SE" sz="1600">
                <a:solidFill>
                  <a:srgbClr val="0070C0"/>
                </a:solidFill>
              </a:rPr>
              <a:t> Contact the GTT team and forward the TR to them.</a:t>
            </a:r>
            <a:br>
              <a:rPr lang="en-US" altLang="sv-SE" sz="1600">
                <a:solidFill>
                  <a:srgbClr val="0070C0"/>
                </a:solidFill>
              </a:rPr>
            </a:br>
            <a:endParaRPr lang="sv-SE" altLang="sv-SE" sz="1600">
              <a:solidFill>
                <a:srgbClr val="0070C0"/>
              </a:solidFill>
            </a:endParaRPr>
          </a:p>
          <a:p>
            <a:pPr marL="698500" lvl="1" indent="-342900">
              <a:buFont typeface="Arial" charset="0"/>
              <a:buAutoNum type="arabicPeriod"/>
            </a:pPr>
            <a:r>
              <a:rPr lang="en-US" altLang="sv-SE" sz="1600">
                <a:solidFill>
                  <a:srgbClr val="0070C0"/>
                </a:solidFill>
              </a:rPr>
              <a:t>The TC can be associated with an XFT delivery  </a:t>
            </a:r>
            <a:r>
              <a:rPr lang="en-US" altLang="sv-SE" sz="1600">
                <a:solidFill>
                  <a:srgbClr val="0070C0"/>
                </a:solidFill>
                <a:sym typeface="Symbol" pitchFamily="18" charset="2"/>
              </a:rPr>
              <a:t></a:t>
            </a:r>
            <a:r>
              <a:rPr lang="en-US" altLang="sv-SE" sz="1600">
                <a:solidFill>
                  <a:srgbClr val="0070C0"/>
                </a:solidFill>
              </a:rPr>
              <a:t> Contact the XFT</a:t>
            </a:r>
            <a:br>
              <a:rPr lang="en-US" altLang="sv-SE" sz="1600">
                <a:solidFill>
                  <a:srgbClr val="0070C0"/>
                </a:solidFill>
              </a:rPr>
            </a:br>
            <a:endParaRPr lang="sv-SE" altLang="sv-SE" sz="1600">
              <a:solidFill>
                <a:srgbClr val="0070C0"/>
              </a:solidFill>
            </a:endParaRPr>
          </a:p>
          <a:p>
            <a:pPr marL="698500" lvl="1" indent="-342900">
              <a:buFont typeface="Arial" charset="0"/>
              <a:buAutoNum type="arabicPeriod"/>
            </a:pPr>
            <a:r>
              <a:rPr lang="en-US" altLang="sv-SE" sz="1600">
                <a:solidFill>
                  <a:srgbClr val="0070C0"/>
                </a:solidFill>
              </a:rPr>
              <a:t>The TC is nonfunctional and the TSAR has the time to correct it  </a:t>
            </a:r>
            <a:r>
              <a:rPr lang="en-US" altLang="sv-SE" sz="1600">
                <a:solidFill>
                  <a:srgbClr val="0070C0"/>
                </a:solidFill>
                <a:sym typeface="Symbol" pitchFamily="18" charset="2"/>
              </a:rPr>
              <a:t>  </a:t>
            </a:r>
            <a:r>
              <a:rPr lang="en-US" altLang="sv-SE" sz="1600">
                <a:solidFill>
                  <a:srgbClr val="0070C0"/>
                </a:solidFill>
              </a:rPr>
              <a:t>The TSAR resolves the TR.</a:t>
            </a:r>
            <a:br>
              <a:rPr lang="en-US" altLang="sv-SE" sz="1600">
                <a:solidFill>
                  <a:srgbClr val="0070C0"/>
                </a:solidFill>
              </a:rPr>
            </a:br>
            <a:endParaRPr lang="sv-SE" altLang="sv-SE" sz="1600">
              <a:solidFill>
                <a:srgbClr val="0070C0"/>
              </a:solidFill>
            </a:endParaRPr>
          </a:p>
          <a:p>
            <a:pPr marL="698500" lvl="1" indent="-342900">
              <a:buFont typeface="Arial" charset="0"/>
              <a:buAutoNum type="arabicPeriod"/>
            </a:pPr>
            <a:r>
              <a:rPr lang="en-US" altLang="sv-SE" sz="1600">
                <a:solidFill>
                  <a:srgbClr val="0070C0"/>
                </a:solidFill>
              </a:rPr>
              <a:t>None of the above is true  </a:t>
            </a:r>
            <a:r>
              <a:rPr lang="en-US" altLang="sv-SE" sz="1600">
                <a:solidFill>
                  <a:srgbClr val="0070C0"/>
                </a:solidFill>
                <a:sym typeface="Symbol" pitchFamily="18" charset="2"/>
              </a:rPr>
              <a:t> </a:t>
            </a:r>
            <a:r>
              <a:rPr lang="en-US" altLang="sv-SE" sz="1600">
                <a:solidFill>
                  <a:srgbClr val="0070C0"/>
                </a:solidFill>
              </a:rPr>
              <a:t> Leave the TR in submitted until either the TSAR has more time or someone else can take it (e.g. TR-team), but follow up if the TC continues to fail  and close the TR if the fault has not been observed for another 50 builds.</a:t>
            </a:r>
            <a:br>
              <a:rPr lang="en-US" altLang="sv-SE" sz="1600">
                <a:solidFill>
                  <a:srgbClr val="0070C0"/>
                </a:solidFill>
              </a:rPr>
            </a:br>
            <a:endParaRPr lang="sv-SE" altLang="sv-SE" sz="1600">
              <a:solidFill>
                <a:srgbClr val="0070C0"/>
              </a:solidFill>
            </a:endParaRPr>
          </a:p>
          <a:p>
            <a:pPr marL="698500" lvl="1" indent="-342900">
              <a:buFont typeface="Arial" charset="0"/>
              <a:buAutoNum type="arabicPeriod"/>
            </a:pPr>
            <a:r>
              <a:rPr lang="en-US" altLang="sv-SE" sz="1600">
                <a:solidFill>
                  <a:srgbClr val="0070C0"/>
                </a:solidFill>
              </a:rPr>
              <a:t>Escalate to DO, TSAR-forum if TR-levels increase radically in a TS to get help</a:t>
            </a:r>
            <a:r>
              <a:rPr lang="en-US" altLang="sv-SE" sz="1600"/>
              <a:t>.</a:t>
            </a:r>
            <a:endParaRPr lang="sv-SE" altLang="sv-SE" sz="1600"/>
          </a:p>
        </p:txBody>
      </p:sp>
    </p:spTree>
    <p:extLst>
      <p:ext uri="{BB962C8B-B14F-4D97-AF65-F5344CB8AC3E}">
        <p14:creationId xmlns:p14="http://schemas.microsoft.com/office/powerpoint/2010/main" val="3977203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92">
                                            <p:txEl>
                                              <p:pRg st="1" end="1"/>
                                            </p:txEl>
                                          </p:spTgt>
                                        </p:tgtEl>
                                        <p:attrNameLst>
                                          <p:attrName>style.visibility</p:attrName>
                                        </p:attrNameLst>
                                      </p:cBhvr>
                                      <p:to>
                                        <p:strVal val="visible"/>
                                      </p:to>
                                    </p:set>
                                    <p:animEffect transition="in" filter="fade">
                                      <p:cBhvr>
                                        <p:cTn id="12" dur="500"/>
                                        <p:tgtEl>
                                          <p:spTgt spid="122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292">
                                            <p:txEl>
                                              <p:pRg st="2" end="2"/>
                                            </p:txEl>
                                          </p:spTgt>
                                        </p:tgtEl>
                                        <p:attrNameLst>
                                          <p:attrName>style.visibility</p:attrName>
                                        </p:attrNameLst>
                                      </p:cBhvr>
                                      <p:to>
                                        <p:strVal val="visible"/>
                                      </p:to>
                                    </p:set>
                                    <p:animEffect transition="in" filter="fade">
                                      <p:cBhvr>
                                        <p:cTn id="17" dur="500"/>
                                        <p:tgtEl>
                                          <p:spTgt spid="122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292">
                                            <p:txEl>
                                              <p:pRg st="3" end="3"/>
                                            </p:txEl>
                                          </p:spTgt>
                                        </p:tgtEl>
                                        <p:attrNameLst>
                                          <p:attrName>style.visibility</p:attrName>
                                        </p:attrNameLst>
                                      </p:cBhvr>
                                      <p:to>
                                        <p:strVal val="visible"/>
                                      </p:to>
                                    </p:set>
                                    <p:animEffect transition="in" filter="fade">
                                      <p:cBhvr>
                                        <p:cTn id="22" dur="500"/>
                                        <p:tgtEl>
                                          <p:spTgt spid="1229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292">
                                            <p:txEl>
                                              <p:pRg st="4" end="4"/>
                                            </p:txEl>
                                          </p:spTgt>
                                        </p:tgtEl>
                                        <p:attrNameLst>
                                          <p:attrName>style.visibility</p:attrName>
                                        </p:attrNameLst>
                                      </p:cBhvr>
                                      <p:to>
                                        <p:strVal val="visible"/>
                                      </p:to>
                                    </p:set>
                                    <p:animEffect transition="in" filter="fade">
                                      <p:cBhvr>
                                        <p:cTn id="27" dur="500"/>
                                        <p:tgtEl>
                                          <p:spTgt spid="1229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2292">
                                            <p:txEl>
                                              <p:pRg st="5" end="5"/>
                                            </p:txEl>
                                          </p:spTgt>
                                        </p:tgtEl>
                                        <p:attrNameLst>
                                          <p:attrName>style.visibility</p:attrName>
                                        </p:attrNameLst>
                                      </p:cBhvr>
                                      <p:to>
                                        <p:strVal val="visible"/>
                                      </p:to>
                                    </p:set>
                                    <p:animEffect transition="in" filter="fade">
                                      <p:cBhvr>
                                        <p:cTn id="32" dur="500"/>
                                        <p:tgtEl>
                                          <p:spTgt spid="122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69888" y="4194175"/>
            <a:ext cx="8066087" cy="809625"/>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7" name="Rounded Rectangle 6"/>
          <p:cNvSpPr/>
          <p:nvPr/>
        </p:nvSpPr>
        <p:spPr bwMode="auto">
          <a:xfrm>
            <a:off x="382588" y="3294063"/>
            <a:ext cx="8066087" cy="809625"/>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6" name="Rounded Rectangle 5"/>
          <p:cNvSpPr/>
          <p:nvPr/>
        </p:nvSpPr>
        <p:spPr bwMode="auto">
          <a:xfrm>
            <a:off x="403225" y="2203450"/>
            <a:ext cx="8066088" cy="977900"/>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5" name="Rounded Rectangle 4"/>
          <p:cNvSpPr/>
          <p:nvPr/>
        </p:nvSpPr>
        <p:spPr bwMode="auto">
          <a:xfrm>
            <a:off x="393700" y="1268413"/>
            <a:ext cx="8066088" cy="811212"/>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16390" name="Rectangle 2"/>
          <p:cNvSpPr>
            <a:spLocks noGrp="1" noChangeArrowheads="1"/>
          </p:cNvSpPr>
          <p:nvPr>
            <p:ph type="title"/>
          </p:nvPr>
        </p:nvSpPr>
        <p:spPr>
          <a:xfrm>
            <a:off x="385763" y="52388"/>
            <a:ext cx="7826375" cy="984250"/>
          </a:xfrm>
        </p:spPr>
        <p:txBody>
          <a:bodyPr/>
          <a:lstStyle/>
          <a:p>
            <a:pPr eaLnBrk="1" hangingPunct="1"/>
            <a:r>
              <a:rPr lang="en-US" altLang="sv-SE">
                <a:solidFill>
                  <a:srgbClr val="E32119"/>
                </a:solidFill>
                <a:latin typeface="Ericsson Capital TT" pitchFamily="2" charset="0"/>
              </a:rPr>
              <a:t>What happens when quality deteriorates?</a:t>
            </a:r>
          </a:p>
        </p:txBody>
      </p:sp>
      <p:sp>
        <p:nvSpPr>
          <p:cNvPr id="4" name="Rectangle 3"/>
          <p:cNvSpPr txBox="1">
            <a:spLocks noChangeArrowheads="1"/>
          </p:cNvSpPr>
          <p:nvPr/>
        </p:nvSpPr>
        <p:spPr bwMode="auto">
          <a:xfrm>
            <a:off x="385763" y="1358900"/>
            <a:ext cx="8074025"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72000" bIns="0"/>
          <a:lst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100013" indent="0">
              <a:buFont typeface="Arial" charset="0"/>
              <a:buNone/>
              <a:tabLst>
                <a:tab pos="914400" algn="l"/>
              </a:tabLst>
              <a:defRPr/>
            </a:pPr>
            <a:r>
              <a:rPr lang="en-US" altLang="sv-SE" sz="1800" u="sng" dirty="0">
                <a:solidFill>
                  <a:srgbClr val="0070C0"/>
                </a:solidFill>
              </a:rPr>
              <a:t>Case:</a:t>
            </a:r>
            <a:r>
              <a:rPr lang="en-US" altLang="sv-SE" sz="1800" dirty="0">
                <a:solidFill>
                  <a:srgbClr val="0070C0"/>
                </a:solidFill>
              </a:rPr>
              <a:t> Total </a:t>
            </a:r>
            <a:r>
              <a:rPr lang="en-US" altLang="sv-SE" sz="1800" dirty="0">
                <a:solidFill>
                  <a:srgbClr val="0070C0"/>
                </a:solidFill>
                <a:sym typeface="Wingdings" panose="05000000000000000000" pitchFamily="2" charset="2"/>
              </a:rPr>
              <a:t>GTT_LSV</a:t>
            </a:r>
            <a:r>
              <a:rPr lang="en-US" altLang="sv-SE" sz="1800" dirty="0">
                <a:solidFill>
                  <a:srgbClr val="0070C0"/>
                </a:solidFill>
              </a:rPr>
              <a:t> TR-level &amp; sub-system specific TR-levels below target </a:t>
            </a:r>
            <a:br>
              <a:rPr lang="en-US" altLang="sv-SE" sz="1800" dirty="0">
                <a:solidFill>
                  <a:srgbClr val="0070C0"/>
                </a:solidFill>
              </a:rPr>
            </a:br>
            <a:r>
              <a:rPr lang="en-US" altLang="sv-SE" sz="1800" u="sng" dirty="0">
                <a:solidFill>
                  <a:srgbClr val="0070C0"/>
                </a:solidFill>
                <a:sym typeface="Wingdings" panose="05000000000000000000" pitchFamily="2" charset="2"/>
              </a:rPr>
              <a:t>Action:</a:t>
            </a:r>
            <a:r>
              <a:rPr lang="en-US" altLang="sv-SE" sz="1800" dirty="0">
                <a:solidFill>
                  <a:srgbClr val="0070C0"/>
                </a:solidFill>
                <a:sym typeface="Wingdings" panose="05000000000000000000" pitchFamily="2" charset="2"/>
              </a:rPr>
              <a:t> </a:t>
            </a:r>
            <a:r>
              <a:rPr lang="en-US" altLang="sv-SE" sz="1800" dirty="0">
                <a:solidFill>
                  <a:srgbClr val="0070C0"/>
                </a:solidFill>
              </a:rPr>
              <a:t>TSARs and teams handles GTT_LSV TRs</a:t>
            </a:r>
            <a:br>
              <a:rPr lang="en-US" altLang="sv-SE" sz="1800" dirty="0">
                <a:solidFill>
                  <a:srgbClr val="0070C0"/>
                </a:solidFill>
              </a:rPr>
            </a:br>
            <a:endParaRPr lang="en-US" altLang="sv-SE" sz="1800" dirty="0">
              <a:solidFill>
                <a:srgbClr val="0070C0"/>
              </a:solidFill>
            </a:endParaRPr>
          </a:p>
          <a:p>
            <a:pPr marL="100013" indent="0">
              <a:buFont typeface="Arial" charset="0"/>
              <a:buNone/>
              <a:tabLst>
                <a:tab pos="914400" algn="l"/>
              </a:tabLst>
              <a:defRPr/>
            </a:pPr>
            <a:r>
              <a:rPr lang="en-US" altLang="sv-SE" sz="1800" u="sng" dirty="0">
                <a:solidFill>
                  <a:srgbClr val="0070C0"/>
                </a:solidFill>
              </a:rPr>
              <a:t>Case:</a:t>
            </a:r>
            <a:r>
              <a:rPr lang="en-US" altLang="sv-SE" sz="1800" dirty="0">
                <a:solidFill>
                  <a:srgbClr val="0070C0"/>
                </a:solidFill>
              </a:rPr>
              <a:t>   Sub-system specific </a:t>
            </a:r>
            <a:r>
              <a:rPr lang="en-US" altLang="sv-SE" sz="1800" dirty="0">
                <a:solidFill>
                  <a:srgbClr val="0070C0"/>
                </a:solidFill>
                <a:sym typeface="Wingdings" panose="05000000000000000000" pitchFamily="2" charset="2"/>
              </a:rPr>
              <a:t>GTT_LSV </a:t>
            </a:r>
            <a:r>
              <a:rPr lang="en-US" altLang="sv-SE" sz="1800" dirty="0">
                <a:solidFill>
                  <a:srgbClr val="0070C0"/>
                </a:solidFill>
              </a:rPr>
              <a:t>TR-levels too high </a:t>
            </a:r>
            <a:br>
              <a:rPr lang="en-US" altLang="sv-SE" sz="1800" dirty="0">
                <a:solidFill>
                  <a:srgbClr val="0070C0"/>
                </a:solidFill>
              </a:rPr>
            </a:br>
            <a:r>
              <a:rPr lang="en-US" altLang="sv-SE" sz="1800" u="sng" dirty="0">
                <a:solidFill>
                  <a:srgbClr val="0070C0"/>
                </a:solidFill>
                <a:sym typeface="Wingdings" panose="05000000000000000000" pitchFamily="2" charset="2"/>
              </a:rPr>
              <a:t>Action:</a:t>
            </a:r>
            <a:r>
              <a:rPr lang="en-US" altLang="sv-SE" sz="1800" dirty="0">
                <a:solidFill>
                  <a:srgbClr val="0070C0"/>
                </a:solidFill>
                <a:sym typeface="Wingdings" panose="05000000000000000000" pitchFamily="2" charset="2"/>
              </a:rPr>
              <a:t> Flag to DO/TSAR forum. Sub-system DO and or FT DO Escalate to</a:t>
            </a:r>
            <a:br>
              <a:rPr lang="en-US" altLang="sv-SE" sz="1800" dirty="0">
                <a:solidFill>
                  <a:srgbClr val="0070C0"/>
                </a:solidFill>
                <a:sym typeface="Wingdings" panose="05000000000000000000" pitchFamily="2" charset="2"/>
              </a:rPr>
            </a:br>
            <a:r>
              <a:rPr lang="en-US" altLang="sv-SE" sz="1800" dirty="0">
                <a:solidFill>
                  <a:srgbClr val="0070C0"/>
                </a:solidFill>
                <a:sym typeface="Wingdings" panose="05000000000000000000" pitchFamily="2" charset="2"/>
              </a:rPr>
              <a:t>            PO for help</a:t>
            </a:r>
            <a:br>
              <a:rPr lang="en-US" altLang="sv-SE" sz="1800" dirty="0">
                <a:solidFill>
                  <a:srgbClr val="0070C0"/>
                </a:solidFill>
                <a:sym typeface="Wingdings" panose="05000000000000000000" pitchFamily="2" charset="2"/>
              </a:rPr>
            </a:br>
            <a:endParaRPr lang="en-US" altLang="sv-SE" sz="1800" dirty="0">
              <a:solidFill>
                <a:srgbClr val="0070C0"/>
              </a:solidFill>
              <a:sym typeface="Wingdings" panose="05000000000000000000" pitchFamily="2" charset="2"/>
            </a:endParaRPr>
          </a:p>
          <a:p>
            <a:pPr marL="100013" indent="0">
              <a:buFont typeface="Arial" charset="0"/>
              <a:buNone/>
              <a:tabLst>
                <a:tab pos="914400" algn="l"/>
              </a:tabLst>
              <a:defRPr/>
            </a:pPr>
            <a:r>
              <a:rPr lang="en-US" altLang="sv-SE" sz="1800" u="sng" dirty="0">
                <a:solidFill>
                  <a:srgbClr val="0070C0"/>
                </a:solidFill>
                <a:sym typeface="Wingdings" panose="05000000000000000000" pitchFamily="2" charset="2"/>
              </a:rPr>
              <a:t>Case:</a:t>
            </a:r>
            <a:r>
              <a:rPr lang="en-US" altLang="sv-SE" sz="1800" dirty="0">
                <a:solidFill>
                  <a:srgbClr val="0070C0"/>
                </a:solidFill>
                <a:sym typeface="Wingdings" panose="05000000000000000000" pitchFamily="2" charset="2"/>
              </a:rPr>
              <a:t> Total GTT_LSV TR-levels too high </a:t>
            </a:r>
            <a:br>
              <a:rPr lang="en-US" altLang="sv-SE" sz="1800" dirty="0">
                <a:solidFill>
                  <a:srgbClr val="0070C0"/>
                </a:solidFill>
                <a:sym typeface="Wingdings" panose="05000000000000000000" pitchFamily="2" charset="2"/>
              </a:rPr>
            </a:br>
            <a:r>
              <a:rPr lang="en-US" altLang="sv-SE" sz="1800" u="sng" dirty="0">
                <a:solidFill>
                  <a:srgbClr val="0070C0"/>
                </a:solidFill>
                <a:sym typeface="Wingdings" panose="05000000000000000000" pitchFamily="2" charset="2"/>
              </a:rPr>
              <a:t>Action:</a:t>
            </a:r>
            <a:r>
              <a:rPr lang="en-US" altLang="sv-SE" sz="1800" dirty="0">
                <a:solidFill>
                  <a:srgbClr val="0070C0"/>
                </a:solidFill>
                <a:sym typeface="Wingdings" panose="05000000000000000000" pitchFamily="2" charset="2"/>
              </a:rPr>
              <a:t> FT DO escalates to PO for help</a:t>
            </a:r>
            <a:br>
              <a:rPr lang="en-US" altLang="sv-SE" sz="1800" dirty="0">
                <a:solidFill>
                  <a:srgbClr val="0070C0"/>
                </a:solidFill>
                <a:sym typeface="Wingdings" panose="05000000000000000000" pitchFamily="2" charset="2"/>
              </a:rPr>
            </a:br>
            <a:endParaRPr lang="en-US" altLang="sv-SE" sz="1800" dirty="0">
              <a:solidFill>
                <a:srgbClr val="0070C0"/>
              </a:solidFill>
              <a:sym typeface="Wingdings" panose="05000000000000000000" pitchFamily="2" charset="2"/>
            </a:endParaRPr>
          </a:p>
          <a:p>
            <a:pPr marL="100013" indent="0">
              <a:buFont typeface="Arial" charset="0"/>
              <a:buNone/>
              <a:tabLst>
                <a:tab pos="914400" algn="l"/>
              </a:tabLst>
              <a:defRPr/>
            </a:pPr>
            <a:r>
              <a:rPr lang="en-US" altLang="sv-SE" sz="1800" u="sng" dirty="0">
                <a:solidFill>
                  <a:srgbClr val="0070C0"/>
                </a:solidFill>
                <a:sym typeface="Wingdings" panose="05000000000000000000" pitchFamily="2" charset="2"/>
              </a:rPr>
              <a:t>Case:</a:t>
            </a:r>
            <a:r>
              <a:rPr lang="en-US" altLang="sv-SE" sz="1800" dirty="0">
                <a:solidFill>
                  <a:srgbClr val="0070C0"/>
                </a:solidFill>
                <a:sym typeface="Wingdings" panose="05000000000000000000" pitchFamily="2" charset="2"/>
              </a:rPr>
              <a:t>  GTT_LSV fault trend is too high </a:t>
            </a:r>
            <a:br>
              <a:rPr lang="en-US" altLang="sv-SE" sz="1800" dirty="0">
                <a:solidFill>
                  <a:srgbClr val="0070C0"/>
                </a:solidFill>
                <a:sym typeface="Wingdings" panose="05000000000000000000" pitchFamily="2" charset="2"/>
              </a:rPr>
            </a:br>
            <a:r>
              <a:rPr lang="en-US" altLang="sv-SE" sz="1800" u="sng" dirty="0">
                <a:solidFill>
                  <a:srgbClr val="0070C0"/>
                </a:solidFill>
                <a:sym typeface="Wingdings" panose="05000000000000000000" pitchFamily="2" charset="2"/>
              </a:rPr>
              <a:t>Action:</a:t>
            </a:r>
            <a:r>
              <a:rPr lang="en-US" altLang="sv-SE" sz="1800" dirty="0">
                <a:solidFill>
                  <a:srgbClr val="0070C0"/>
                </a:solidFill>
                <a:sym typeface="Wingdings" panose="05000000000000000000" pitchFamily="2" charset="2"/>
              </a:rPr>
              <a:t> Tiger team and/or FT DO escalates to PO</a:t>
            </a:r>
          </a:p>
          <a:p>
            <a:pPr marL="385763" indent="-285750">
              <a:buFont typeface="Ericsson Capital TT" pitchFamily="2" charset="0"/>
              <a:buChar char="–"/>
              <a:tabLst>
                <a:tab pos="914400" algn="l"/>
              </a:tabLst>
              <a:defRPr/>
            </a:pPr>
            <a:endParaRPr lang="en-US" altLang="sv-SE" sz="1800" dirty="0">
              <a:solidFill>
                <a:srgbClr val="0070C0"/>
              </a:solidFill>
              <a:sym typeface="Wingdings" panose="05000000000000000000" pitchFamily="2" charset="2"/>
            </a:endParaRPr>
          </a:p>
          <a:p>
            <a:pPr marL="100013" indent="0">
              <a:buFont typeface="Arial" charset="0"/>
              <a:buNone/>
              <a:tabLst>
                <a:tab pos="914400" algn="l"/>
              </a:tabLst>
              <a:defRPr/>
            </a:pPr>
            <a:endParaRPr lang="en-US" altLang="sv-SE" sz="2800" kern="0" dirty="0">
              <a:solidFill>
                <a:srgbClr val="58585A"/>
              </a:solidFill>
              <a:latin typeface="Calibri" pitchFamily="34" charset="0"/>
              <a:cs typeface="Times New Roman" pitchFamily="18" charset="0"/>
            </a:endParaRPr>
          </a:p>
          <a:p>
            <a:pPr marL="385763" indent="-285750">
              <a:buFont typeface="Ericsson Capital TT" pitchFamily="2" charset="0"/>
              <a:buChar char="–"/>
              <a:tabLst>
                <a:tab pos="914400" algn="l"/>
              </a:tabLst>
              <a:defRPr/>
            </a:pPr>
            <a:endParaRPr lang="en-US" altLang="sv-SE" sz="1600" kern="0" dirty="0">
              <a:solidFill>
                <a:srgbClr val="58585A"/>
              </a:solidFill>
              <a:latin typeface="Calibri" pitchFamily="34" charset="0"/>
              <a:cs typeface="Times New Roman" pitchFamily="18" charset="0"/>
            </a:endParaRPr>
          </a:p>
          <a:p>
            <a:pPr marL="742950" lvl="1" indent="-285750">
              <a:buClr>
                <a:srgbClr val="58585A"/>
              </a:buClr>
              <a:tabLst>
                <a:tab pos="914400" algn="l"/>
              </a:tabLst>
              <a:defRPr/>
            </a:pPr>
            <a:endParaRPr lang="en-US" altLang="sv-SE" sz="1200" kern="0" dirty="0">
              <a:solidFill>
                <a:srgbClr val="58585A"/>
              </a:solidFill>
              <a:latin typeface="Calibri" pitchFamily="34" charset="0"/>
              <a:cs typeface="Times New Roman" pitchFamily="18" charset="0"/>
            </a:endParaRPr>
          </a:p>
          <a:p>
            <a:pPr marL="385763" indent="-285750">
              <a:buFont typeface="Ericsson Capital TT" pitchFamily="2" charset="0"/>
              <a:buChar char="–"/>
              <a:tabLst>
                <a:tab pos="914400" algn="l"/>
              </a:tabLst>
              <a:defRPr/>
            </a:pPr>
            <a:endParaRPr lang="en-US" altLang="sv-SE" sz="1100" kern="0" dirty="0">
              <a:solidFill>
                <a:srgbClr val="58585A"/>
              </a:solidFill>
              <a:latin typeface="Calibri" pitchFamily="34" charset="0"/>
              <a:cs typeface="Times New Roman" pitchFamily="18" charset="0"/>
            </a:endParaRPr>
          </a:p>
        </p:txBody>
      </p:sp>
      <p:sp>
        <p:nvSpPr>
          <p:cNvPr id="2" name="TextBox 1"/>
          <p:cNvSpPr txBox="1"/>
          <p:nvPr/>
        </p:nvSpPr>
        <p:spPr>
          <a:xfrm>
            <a:off x="971550" y="5184775"/>
            <a:ext cx="6931025" cy="1076325"/>
          </a:xfrm>
          <a:prstGeom prst="rect">
            <a:avLst/>
          </a:prstGeom>
          <a:solidFill>
            <a:schemeClr val="tx2">
              <a:lumMod val="10000"/>
              <a:lumOff val="90000"/>
            </a:schemeClr>
          </a:solidFill>
        </p:spPr>
        <p:txBody>
          <a:bodyPr>
            <a:spAutoFit/>
          </a:bodyPr>
          <a:lstStyle/>
          <a:p>
            <a:pPr algn="l">
              <a:spcBef>
                <a:spcPct val="50000"/>
              </a:spcBef>
              <a:defRPr/>
            </a:pPr>
            <a:r>
              <a:rPr lang="en-US" altLang="sv-SE" sz="2400" kern="0" dirty="0">
                <a:solidFill>
                  <a:srgbClr val="FF0000"/>
                </a:solidFill>
                <a:latin typeface="Calibri" pitchFamily="34" charset="0"/>
                <a:cs typeface="Times New Roman" pitchFamily="18" charset="0"/>
                <a:sym typeface="Wingdings" panose="05000000000000000000" pitchFamily="2" charset="2"/>
              </a:rPr>
              <a:t>PO</a:t>
            </a:r>
            <a:r>
              <a:rPr lang="en-US" altLang="sv-SE" kern="0" dirty="0">
                <a:solidFill>
                  <a:srgbClr val="FF0000"/>
                </a:solidFill>
                <a:latin typeface="Calibri" pitchFamily="34" charset="0"/>
                <a:cs typeface="Times New Roman" pitchFamily="18" charset="0"/>
                <a:sym typeface="Wingdings" panose="05000000000000000000" pitchFamily="2" charset="2"/>
              </a:rPr>
              <a:t> should take action at escalation </a:t>
            </a:r>
            <a:r>
              <a:rPr lang="en-US" altLang="sv-SE" kern="0" dirty="0">
                <a:solidFill>
                  <a:srgbClr val="00285E">
                    <a:lumMod val="50000"/>
                    <a:lumOff val="50000"/>
                  </a:srgbClr>
                </a:solidFill>
                <a:latin typeface="Calibri" pitchFamily="34" charset="0"/>
                <a:cs typeface="Times New Roman" pitchFamily="18" charset="0"/>
                <a:sym typeface="Wingdings" panose="05000000000000000000" pitchFamily="2" charset="2"/>
              </a:rPr>
              <a:t>e.g. assign a dedicated resource in  a TR-team for a sprint, a full TR-team for a sprint or assign a number of frequently failing TRs to multiple teams</a:t>
            </a:r>
            <a:endParaRPr lang="en-US" dirty="0">
              <a:solidFill>
                <a:srgbClr val="00285E">
                  <a:lumMod val="50000"/>
                  <a:lumOff val="50000"/>
                </a:srgbClr>
              </a:solidFill>
            </a:endParaRPr>
          </a:p>
        </p:txBody>
      </p:sp>
      <p:sp>
        <p:nvSpPr>
          <p:cNvPr id="13321" name="Curved Left Arrow 9"/>
          <p:cNvSpPr>
            <a:spLocks noChangeArrowheads="1"/>
          </p:cNvSpPr>
          <p:nvPr/>
        </p:nvSpPr>
        <p:spPr bwMode="auto">
          <a:xfrm>
            <a:off x="8435975" y="3698875"/>
            <a:ext cx="390525" cy="2160588"/>
          </a:xfrm>
          <a:prstGeom prst="curvedLeftArrow">
            <a:avLst>
              <a:gd name="adj1" fmla="val 10655"/>
              <a:gd name="adj2" fmla="val 14395"/>
              <a:gd name="adj3" fmla="val 25000"/>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sp>
        <p:nvSpPr>
          <p:cNvPr id="13322" name="Curved Left Arrow 10"/>
          <p:cNvSpPr>
            <a:spLocks noChangeArrowheads="1"/>
          </p:cNvSpPr>
          <p:nvPr/>
        </p:nvSpPr>
        <p:spPr bwMode="auto">
          <a:xfrm>
            <a:off x="8459788" y="2692400"/>
            <a:ext cx="433387" cy="3257550"/>
          </a:xfrm>
          <a:prstGeom prst="curvedLeftArrow">
            <a:avLst>
              <a:gd name="adj1" fmla="val 6612"/>
              <a:gd name="adj2" fmla="val 45934"/>
              <a:gd name="adj3" fmla="val 11046"/>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sp>
        <p:nvSpPr>
          <p:cNvPr id="13323" name="Curved Left Arrow 11"/>
          <p:cNvSpPr>
            <a:spLocks noChangeArrowheads="1"/>
          </p:cNvSpPr>
          <p:nvPr/>
        </p:nvSpPr>
        <p:spPr bwMode="auto">
          <a:xfrm>
            <a:off x="8456613" y="1673225"/>
            <a:ext cx="525462" cy="4276725"/>
          </a:xfrm>
          <a:prstGeom prst="curvedLeftArrow">
            <a:avLst>
              <a:gd name="adj1" fmla="val 5878"/>
              <a:gd name="adj2" fmla="val 50040"/>
              <a:gd name="adj3" fmla="val 13514"/>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sp>
        <p:nvSpPr>
          <p:cNvPr id="13324" name="Curved Left Arrow 2"/>
          <p:cNvSpPr>
            <a:spLocks noChangeArrowheads="1"/>
          </p:cNvSpPr>
          <p:nvPr/>
        </p:nvSpPr>
        <p:spPr bwMode="auto">
          <a:xfrm>
            <a:off x="8435975" y="4598988"/>
            <a:ext cx="366713" cy="1350962"/>
          </a:xfrm>
          <a:prstGeom prst="curvedLeftArrow">
            <a:avLst>
              <a:gd name="adj1" fmla="val 25003"/>
              <a:gd name="adj2" fmla="val 76101"/>
              <a:gd name="adj3" fmla="val 25000"/>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spTree>
    <p:extLst>
      <p:ext uri="{BB962C8B-B14F-4D97-AF65-F5344CB8AC3E}">
        <p14:creationId xmlns:p14="http://schemas.microsoft.com/office/powerpoint/2010/main" val="323100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par>
                          <p:cTn id="40" fill="hold" nodeType="afterGroup">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3324"/>
                                        </p:tgtEl>
                                        <p:attrNameLst>
                                          <p:attrName>style.visibility</p:attrName>
                                        </p:attrNameLst>
                                      </p:cBhvr>
                                      <p:to>
                                        <p:strVal val="visible"/>
                                      </p:to>
                                    </p:set>
                                    <p:animEffect transition="in" filter="fade">
                                      <p:cBhvr>
                                        <p:cTn id="43" dur="500"/>
                                        <p:tgtEl>
                                          <p:spTgt spid="133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500"/>
                                        <p:tgtEl>
                                          <p:spTgt spid="133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322"/>
                                        </p:tgtEl>
                                        <p:attrNameLst>
                                          <p:attrName>style.visibility</p:attrName>
                                        </p:attrNameLst>
                                      </p:cBhvr>
                                      <p:to>
                                        <p:strVal val="visible"/>
                                      </p:to>
                                    </p:set>
                                    <p:animEffect transition="in" filter="fade">
                                      <p:cBhvr>
                                        <p:cTn id="49" dur="500"/>
                                        <p:tgtEl>
                                          <p:spTgt spid="133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323"/>
                                        </p:tgtEl>
                                        <p:attrNameLst>
                                          <p:attrName>style.visibility</p:attrName>
                                        </p:attrNameLst>
                                      </p:cBhvr>
                                      <p:to>
                                        <p:strVal val="visible"/>
                                      </p:to>
                                    </p:set>
                                    <p:animEffect transition="in" filter="fade">
                                      <p:cBhvr>
                                        <p:cTn id="52"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P spid="5" grpId="0" animBg="1"/>
      <p:bldP spid="2" grpId="0" animBg="1"/>
      <p:bldP spid="13321" grpId="0" animBg="1"/>
      <p:bldP spid="13322" grpId="0" animBg="1"/>
      <p:bldP spid="13323" grpId="0" animBg="1"/>
      <p:bldP spid="1332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Logo_ChapterSlide_Normal" descr="Logo_ChapterSlide_Norm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8" y="-7938"/>
            <a:ext cx="9144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7314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5763" y="52388"/>
            <a:ext cx="7826375" cy="984250"/>
          </a:xfrm>
        </p:spPr>
        <p:txBody>
          <a:bodyPr/>
          <a:lstStyle/>
          <a:p>
            <a:pPr marL="385763" indent="-285750">
              <a:tabLst>
                <a:tab pos="914400" algn="l"/>
              </a:tabLst>
            </a:pPr>
            <a:r>
              <a:rPr lang="en-US" altLang="sv-SE">
                <a:solidFill>
                  <a:srgbClr val="E32119"/>
                </a:solidFill>
                <a:latin typeface="Ericsson Capital TT" pitchFamily="2" charset="0"/>
              </a:rPr>
              <a:t>APPENDIX: TSAR and Tiger Team WoW with unstable GTT TC</a:t>
            </a:r>
          </a:p>
        </p:txBody>
      </p:sp>
      <p:sp>
        <p:nvSpPr>
          <p:cNvPr id="4099" name="Rectangle 3"/>
          <p:cNvSpPr>
            <a:spLocks noGrp="1" noChangeArrowheads="1"/>
          </p:cNvSpPr>
          <p:nvPr>
            <p:ph type="body" idx="1"/>
          </p:nvPr>
        </p:nvSpPr>
        <p:spPr>
          <a:xfrm>
            <a:off x="385763" y="1179513"/>
            <a:ext cx="8351837" cy="5400675"/>
          </a:xfrm>
        </p:spPr>
        <p:txBody>
          <a:bodyPr/>
          <a:lstStyle/>
          <a:p>
            <a:pPr>
              <a:defRPr/>
            </a:pPr>
            <a:r>
              <a:rPr lang="en-US" sz="1600" u="sng" dirty="0"/>
              <a:t>TC failing 3 out of 3 times (hard fault) after one delivery.</a:t>
            </a:r>
            <a:endParaRPr lang="sv-SE" sz="1600" dirty="0"/>
          </a:p>
          <a:p>
            <a:pPr>
              <a:defRPr/>
            </a:pPr>
            <a:r>
              <a:rPr lang="en-US" sz="1600" dirty="0"/>
              <a:t>For these faults it is always the delivering XFT that is responsible for submitting and for starting to resolve the TR. This applies both to new TC and for legacy TC. In case multiple teams delivers at the same time and it cannot be determined who caused a TC to fail, then the delivering teams needs to resolve this together and make sure that one of the teams submits a TR for the fault and starts to resolve it.</a:t>
            </a:r>
            <a:br>
              <a:rPr lang="en-US" sz="1600" dirty="0"/>
            </a:br>
            <a:r>
              <a:rPr lang="en-US" sz="1600" dirty="0"/>
              <a:t> </a:t>
            </a:r>
            <a:endParaRPr lang="sv-SE" sz="1600" dirty="0"/>
          </a:p>
          <a:p>
            <a:pPr>
              <a:defRPr/>
            </a:pPr>
            <a:r>
              <a:rPr lang="en-US" sz="1600" u="sng" dirty="0"/>
              <a:t>TR mapping of frequently failing (unstable) test cases:</a:t>
            </a:r>
            <a:endParaRPr lang="sv-SE" sz="1600" dirty="0"/>
          </a:p>
          <a:p>
            <a:pPr marL="342900" indent="-342900">
              <a:buFont typeface="+mj-lt"/>
              <a:buAutoNum type="arabicPeriod"/>
              <a:defRPr/>
            </a:pPr>
            <a:r>
              <a:rPr lang="en-US" sz="1600" dirty="0"/>
              <a:t>The basic rule is that the TSAR should submit a TR (within 24 hours) when he/she receives an email notification about a frequently failing GTT TC in a TS. The TSAR should of course control that there is no TR already for the specific TC.</a:t>
            </a:r>
            <a:endParaRPr lang="sv-SE" sz="1600" dirty="0"/>
          </a:p>
          <a:p>
            <a:pPr lvl="1">
              <a:defRPr/>
            </a:pPr>
            <a:r>
              <a:rPr lang="en-US" sz="1400" dirty="0"/>
              <a:t>Motivation: Reduce load on tiger team</a:t>
            </a:r>
            <a:endParaRPr lang="sv-SE" sz="1400" dirty="0"/>
          </a:p>
          <a:p>
            <a:pPr lvl="1">
              <a:defRPr/>
            </a:pPr>
            <a:r>
              <a:rPr lang="en-US" sz="1400" dirty="0"/>
              <a:t>It is also good that the TSAR is aware of the TR situation in the TS.</a:t>
            </a:r>
          </a:p>
          <a:p>
            <a:pPr marL="342900" indent="-342900">
              <a:buFont typeface="+mj-lt"/>
              <a:buAutoNum type="arabicPeriod"/>
              <a:defRPr/>
            </a:pPr>
            <a:r>
              <a:rPr lang="en-US" sz="1600" dirty="0"/>
              <a:t>In case this does not happen (e.g. due to sickness, vacation, too high work load etc. of the TSAR ) then the tiger team will submit a TR and notify the TSAR.</a:t>
            </a:r>
            <a:endParaRPr lang="sv-SE" sz="1600" dirty="0"/>
          </a:p>
          <a:p>
            <a:pPr lvl="1">
              <a:defRPr/>
            </a:pPr>
            <a:r>
              <a:rPr lang="en-US" sz="1400" dirty="0"/>
              <a:t>Tiger team may use the frequently failing GTT TC notification email to determine this i.e. number of failures for a TC is more than 3 (since TSAR should react when it is 3 this makes sense).</a:t>
            </a:r>
            <a:endParaRPr lang="sv-SE" sz="1400" dirty="0"/>
          </a:p>
          <a:p>
            <a:pPr marL="385763" indent="-285750">
              <a:buFont typeface="Ericsson Capital TT" pitchFamily="2" charset="0"/>
              <a:buChar char="–"/>
              <a:tabLst>
                <a:tab pos="914400" algn="l"/>
              </a:tabLst>
              <a:defRPr/>
            </a:pPr>
            <a:endParaRPr lang="en-US" altLang="sv-SE" sz="1600" dirty="0">
              <a:latin typeface="Calibri" pitchFamily="34" charset="0"/>
              <a:cs typeface="Times New Roman" pitchFamily="18" charset="0"/>
            </a:endParaRPr>
          </a:p>
          <a:p>
            <a:pPr marL="385763" indent="-285750">
              <a:buFont typeface="Ericsson Capital TT" pitchFamily="2" charset="0"/>
              <a:buChar char="–"/>
              <a:tabLst>
                <a:tab pos="914400" algn="l"/>
              </a:tabLst>
              <a:defRPr/>
            </a:pPr>
            <a:endParaRPr lang="en-US" altLang="sv-SE" sz="1600" dirty="0">
              <a:latin typeface="Calibri" pitchFamily="34" charset="0"/>
              <a:cs typeface="Times New Roman" pitchFamily="18" charset="0"/>
            </a:endParaRPr>
          </a:p>
          <a:p>
            <a:pPr marL="742950" lvl="1" indent="-285750">
              <a:tabLst>
                <a:tab pos="914400" algn="l"/>
              </a:tabLst>
              <a:defRPr/>
            </a:pPr>
            <a:endParaRPr lang="en-US" altLang="sv-SE" sz="1200" dirty="0">
              <a:latin typeface="Calibri" pitchFamily="34" charset="0"/>
              <a:cs typeface="Times New Roman" pitchFamily="18" charset="0"/>
            </a:endParaRPr>
          </a:p>
          <a:p>
            <a:pPr marL="385763" indent="-285750">
              <a:buFont typeface="Ericsson Capital TT" pitchFamily="2" charset="0"/>
              <a:buChar char="–"/>
              <a:tabLst>
                <a:tab pos="914400" algn="l"/>
              </a:tabLst>
              <a:defRPr/>
            </a:pPr>
            <a:endParaRPr lang="en-US" altLang="sv-SE" sz="1100" dirty="0">
              <a:latin typeface="Calibri" pitchFamily="34" charset="0"/>
              <a:cs typeface="Times New Roman" pitchFamily="18" charset="0"/>
            </a:endParaRPr>
          </a:p>
        </p:txBody>
      </p:sp>
    </p:spTree>
    <p:extLst>
      <p:ext uri="{BB962C8B-B14F-4D97-AF65-F5344CB8AC3E}">
        <p14:creationId xmlns:p14="http://schemas.microsoft.com/office/powerpoint/2010/main" val="247020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5763" y="52388"/>
            <a:ext cx="7826375" cy="984250"/>
          </a:xfrm>
        </p:spPr>
        <p:txBody>
          <a:bodyPr/>
          <a:lstStyle/>
          <a:p>
            <a:pPr marL="385763" indent="-285750">
              <a:tabLst>
                <a:tab pos="914400" algn="l"/>
              </a:tabLst>
            </a:pPr>
            <a:r>
              <a:rPr lang="en-US" altLang="sv-SE">
                <a:solidFill>
                  <a:srgbClr val="E32119"/>
                </a:solidFill>
                <a:latin typeface="Ericsson Capital TT" pitchFamily="2" charset="0"/>
              </a:rPr>
              <a:t>APPENDIX: TSAR and Tiger Team WoW with unstable GTT TC</a:t>
            </a:r>
          </a:p>
        </p:txBody>
      </p:sp>
      <p:sp>
        <p:nvSpPr>
          <p:cNvPr id="4099" name="Rectangle 3"/>
          <p:cNvSpPr>
            <a:spLocks noGrp="1" noChangeArrowheads="1"/>
          </p:cNvSpPr>
          <p:nvPr>
            <p:ph type="body" idx="1"/>
          </p:nvPr>
        </p:nvSpPr>
        <p:spPr>
          <a:xfrm>
            <a:off x="341313" y="1179513"/>
            <a:ext cx="8351837" cy="5400675"/>
          </a:xfrm>
        </p:spPr>
        <p:txBody>
          <a:bodyPr/>
          <a:lstStyle/>
          <a:p>
            <a:pPr>
              <a:defRPr/>
            </a:pPr>
            <a:r>
              <a:rPr lang="en-US" sz="1800" u="sng" dirty="0"/>
              <a:t>Follow up with XFT and assignment of TR due to frequently failing GTT TC</a:t>
            </a:r>
            <a:endParaRPr lang="sv-SE" sz="1800" dirty="0"/>
          </a:p>
          <a:p>
            <a:pPr>
              <a:defRPr/>
            </a:pPr>
            <a:r>
              <a:rPr lang="en-US" sz="1800" dirty="0"/>
              <a:t>NOTE: For this situation it is the TSAR that drives the correction of specific TCs</a:t>
            </a:r>
            <a:endParaRPr lang="sv-SE" sz="1800" dirty="0"/>
          </a:p>
          <a:p>
            <a:pPr marL="342900" indent="-342900">
              <a:buFont typeface="+mj-lt"/>
              <a:buAutoNum type="arabicPeriod"/>
              <a:defRPr/>
            </a:pPr>
            <a:r>
              <a:rPr lang="en-US" sz="1800" dirty="0"/>
              <a:t>The TSAR should attempt to track the unstable behavior to an XFT delivery (not always so easy of course). Some options:</a:t>
            </a:r>
            <a:endParaRPr lang="sv-SE" sz="1800" dirty="0"/>
          </a:p>
          <a:p>
            <a:pPr lvl="1">
              <a:defRPr/>
            </a:pPr>
            <a:r>
              <a:rPr lang="en-US" sz="1600" dirty="0"/>
              <a:t>New or modified test cases should be possible to associate with an XFT delivery as this should be visible in test case history.</a:t>
            </a:r>
            <a:endParaRPr lang="sv-SE" sz="1600" dirty="0"/>
          </a:p>
          <a:p>
            <a:pPr lvl="1">
              <a:defRPr/>
            </a:pPr>
            <a:r>
              <a:rPr lang="en-US" sz="1600" dirty="0"/>
              <a:t>For legacy TC that has become frequently unstable it is usually not obvious what has caused a TC to become unstable. In most cases an analysis of GTT-logs in the portal is needed. Unless the Tiger Team has said otherwise, it is the responsibility of the TSAR to make sure that  something happens with these TRs. The Tiger Team may however ask the TSAR to take over the responsibility in case the following has happened:</a:t>
            </a:r>
            <a:endParaRPr lang="sv-SE" sz="1600" dirty="0"/>
          </a:p>
          <a:p>
            <a:pPr lvl="2">
              <a:defRPr/>
            </a:pPr>
            <a:r>
              <a:rPr lang="en-US" sz="1600" dirty="0"/>
              <a:t>A more general fault has been observed that affect multiple TC.</a:t>
            </a:r>
            <a:endParaRPr lang="sv-SE" sz="1600" dirty="0"/>
          </a:p>
          <a:p>
            <a:pPr lvl="2">
              <a:defRPr/>
            </a:pPr>
            <a:r>
              <a:rPr lang="en-US" sz="1600" dirty="0"/>
              <a:t>The Tiger Team believes that the fault is critical and must be corrected asap (best effort is not good enough).</a:t>
            </a:r>
            <a:endParaRPr lang="sv-SE" sz="1600" dirty="0"/>
          </a:p>
          <a:p>
            <a:pPr lvl="2">
              <a:defRPr/>
            </a:pPr>
            <a:r>
              <a:rPr lang="en-US" sz="1600" dirty="0"/>
              <a:t>The Tiger Team successfully identified the XFT that caused the problem. In this case the Tiger Team assigns the TR to that specific XFT.</a:t>
            </a:r>
            <a:endParaRPr lang="sv-SE" sz="1600" dirty="0"/>
          </a:p>
          <a:p>
            <a:pPr lvl="1">
              <a:defRPr/>
            </a:pPr>
            <a:r>
              <a:rPr lang="en-US" sz="1600" dirty="0"/>
              <a:t>The TSAR may of course contact the Tiger Team for help.</a:t>
            </a:r>
            <a:endParaRPr lang="sv-SE" sz="1600" dirty="0"/>
          </a:p>
        </p:txBody>
      </p:sp>
    </p:spTree>
    <p:extLst>
      <p:ext uri="{BB962C8B-B14F-4D97-AF65-F5344CB8AC3E}">
        <p14:creationId xmlns:p14="http://schemas.microsoft.com/office/powerpoint/2010/main" val="329611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76363"/>
            <a:ext cx="4130675" cy="2251075"/>
          </a:xfrm>
          <a:solidFill>
            <a:schemeClr val="accent1">
              <a:lumMod val="40000"/>
              <a:lumOff val="60000"/>
            </a:schemeClr>
          </a:solidFill>
        </p:spPr>
        <p:txBody>
          <a:bodyPr/>
          <a:lstStyle/>
          <a:p>
            <a:pPr marL="0" indent="0">
              <a:buFont typeface="Arial" charset="0"/>
              <a:buNone/>
              <a:defRPr/>
            </a:pPr>
            <a:r>
              <a:rPr lang="en-US" sz="1800" u="sng" dirty="0">
                <a:latin typeface="Ericsson Capital TT" pitchFamily="2" charset="0"/>
                <a:cs typeface="Times New Roman" pitchFamily="18" charset="0"/>
              </a:rPr>
              <a:t>Initiatives 2014/2015:</a:t>
            </a:r>
          </a:p>
          <a:p>
            <a:pPr>
              <a:defRPr/>
            </a:pPr>
            <a:r>
              <a:rPr lang="en-US" sz="1800" dirty="0">
                <a:latin typeface="Ericsson Capital TT" pitchFamily="2" charset="0"/>
                <a:cs typeface="Times New Roman" pitchFamily="18" charset="0"/>
              </a:rPr>
              <a:t>Team Shadow</a:t>
            </a:r>
          </a:p>
          <a:p>
            <a:pPr>
              <a:defRPr/>
            </a:pPr>
            <a:r>
              <a:rPr lang="en-US" sz="1800" dirty="0">
                <a:latin typeface="Ericsson Capital TT" pitchFamily="2" charset="0"/>
                <a:cs typeface="Times New Roman" pitchFamily="18" charset="0"/>
              </a:rPr>
              <a:t>Tiger Team</a:t>
            </a:r>
          </a:p>
          <a:p>
            <a:pPr>
              <a:defRPr/>
            </a:pPr>
            <a:r>
              <a:rPr lang="en-US" sz="1800" dirty="0">
                <a:latin typeface="Ericsson Capital TT" pitchFamily="2" charset="0"/>
                <a:cs typeface="Times New Roman" pitchFamily="18" charset="0"/>
              </a:rPr>
              <a:t>TSAR rotations to Shadow</a:t>
            </a:r>
          </a:p>
          <a:p>
            <a:pPr>
              <a:defRPr/>
            </a:pPr>
            <a:r>
              <a:rPr lang="en-US" sz="1800" dirty="0">
                <a:latin typeface="Ericsson Capital TT" pitchFamily="2" charset="0"/>
                <a:cs typeface="Times New Roman" pitchFamily="18" charset="0"/>
              </a:rPr>
              <a:t>Shadow rotation to TR team</a:t>
            </a:r>
          </a:p>
          <a:p>
            <a:pPr>
              <a:defRPr/>
            </a:pPr>
            <a:r>
              <a:rPr lang="en-US" sz="1800" dirty="0">
                <a:latin typeface="Ericsson Capital TT" pitchFamily="2" charset="0"/>
                <a:cs typeface="Times New Roman" pitchFamily="18" charset="0"/>
              </a:rPr>
              <a:t>GTT_LSV TR sprints</a:t>
            </a:r>
          </a:p>
        </p:txBody>
      </p:sp>
      <p:pic>
        <p:nvPicPr>
          <p:cNvPr id="4099" name="Picture 2"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263" y="1403350"/>
            <a:ext cx="3452812"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00" name="Straight Connector 5"/>
          <p:cNvCxnSpPr>
            <a:cxnSpLocks noChangeShapeType="1"/>
          </p:cNvCxnSpPr>
          <p:nvPr/>
        </p:nvCxnSpPr>
        <p:spPr bwMode="auto">
          <a:xfrm>
            <a:off x="5021263" y="3473450"/>
            <a:ext cx="3452812"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1" name="TextBox 6"/>
          <p:cNvSpPr txBox="1">
            <a:spLocks noChangeArrowheads="1"/>
          </p:cNvSpPr>
          <p:nvPr/>
        </p:nvSpPr>
        <p:spPr bwMode="auto">
          <a:xfrm>
            <a:off x="8521700" y="3319463"/>
            <a:ext cx="404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r>
              <a:rPr lang="en-US" altLang="sv-SE" sz="1400">
                <a:solidFill>
                  <a:srgbClr val="FF0000"/>
                </a:solidFill>
              </a:rPr>
              <a:t>30</a:t>
            </a:r>
          </a:p>
        </p:txBody>
      </p:sp>
      <p:sp>
        <p:nvSpPr>
          <p:cNvPr id="8" name="Rectangle 7"/>
          <p:cNvSpPr/>
          <p:nvPr/>
        </p:nvSpPr>
        <p:spPr>
          <a:xfrm>
            <a:off x="4751388" y="3937000"/>
            <a:ext cx="4175125" cy="646113"/>
          </a:xfrm>
          <a:prstGeom prst="rect">
            <a:avLst/>
          </a:prstGeom>
        </p:spPr>
        <p:txBody>
          <a:bodyPr>
            <a:spAutoFit/>
          </a:bodyPr>
          <a:lstStyle/>
          <a:p>
            <a:pPr marL="385763" indent="-285750">
              <a:spcBef>
                <a:spcPct val="50000"/>
              </a:spcBef>
              <a:tabLst>
                <a:tab pos="914400" algn="l"/>
              </a:tabLst>
              <a:defRPr/>
            </a:pPr>
            <a:r>
              <a:rPr lang="en-GB" altLang="sv-SE" sz="1200" kern="0" dirty="0">
                <a:solidFill>
                  <a:srgbClr val="58585A"/>
                </a:solidFill>
                <a:latin typeface="Ericsson Capital TT" pitchFamily="2" charset="0"/>
                <a:cs typeface="Times New Roman" pitchFamily="18" charset="0"/>
              </a:rPr>
              <a:t>GTT_LSV FAULTS per regression</a:t>
            </a:r>
            <a:br>
              <a:rPr lang="en-GB" altLang="sv-SE" sz="1200" kern="0" dirty="0">
                <a:solidFill>
                  <a:srgbClr val="58585A"/>
                </a:solidFill>
                <a:latin typeface="Ericsson Capital TT" pitchFamily="2" charset="0"/>
                <a:cs typeface="Times New Roman" pitchFamily="18" charset="0"/>
              </a:rPr>
            </a:br>
            <a:r>
              <a:rPr lang="en-GB" altLang="sv-SE" sz="1200" kern="0" dirty="0">
                <a:solidFill>
                  <a:srgbClr val="58585A"/>
                </a:solidFill>
                <a:latin typeface="Ericsson Capital TT" pitchFamily="2" charset="0"/>
                <a:cs typeface="Times New Roman" pitchFamily="18" charset="0"/>
              </a:rPr>
              <a:t> 10-point median filter </a:t>
            </a:r>
            <a:br>
              <a:rPr lang="en-GB" altLang="sv-SE" sz="1200" kern="0" dirty="0">
                <a:solidFill>
                  <a:srgbClr val="58585A"/>
                </a:solidFill>
                <a:latin typeface="Ericsson Capital TT" pitchFamily="2" charset="0"/>
                <a:cs typeface="Times New Roman" pitchFamily="18" charset="0"/>
              </a:rPr>
            </a:br>
            <a:r>
              <a:rPr lang="en-GB" altLang="sv-SE" sz="1200" kern="0" dirty="0">
                <a:solidFill>
                  <a:srgbClr val="58585A"/>
                </a:solidFill>
                <a:latin typeface="Ericsson Capital TT" pitchFamily="2" charset="0"/>
                <a:cs typeface="Times New Roman" pitchFamily="18" charset="0"/>
              </a:rPr>
              <a:t>Aug 2014 – Aug 2015</a:t>
            </a:r>
          </a:p>
        </p:txBody>
      </p:sp>
      <p:sp>
        <p:nvSpPr>
          <p:cNvPr id="4103" name="Rectangle 2"/>
          <p:cNvSpPr>
            <a:spLocks noGrp="1" noChangeArrowheads="1"/>
          </p:cNvSpPr>
          <p:nvPr>
            <p:ph type="title"/>
          </p:nvPr>
        </p:nvSpPr>
        <p:spPr>
          <a:xfrm>
            <a:off x="385763" y="544513"/>
            <a:ext cx="7826375" cy="492125"/>
          </a:xfrm>
        </p:spPr>
        <p:txBody>
          <a:bodyPr/>
          <a:lstStyle/>
          <a:p>
            <a:pPr eaLnBrk="1" hangingPunct="1"/>
            <a:r>
              <a:rPr lang="en-US" altLang="sv-SE">
                <a:solidFill>
                  <a:srgbClr val="E32119"/>
                </a:solidFill>
                <a:latin typeface="Ericsson Capital TT" pitchFamily="2" charset="0"/>
              </a:rPr>
              <a:t>GTT_LSV quality improvements</a:t>
            </a:r>
          </a:p>
        </p:txBody>
      </p:sp>
      <p:sp>
        <p:nvSpPr>
          <p:cNvPr id="11" name="Content Placeholder 2"/>
          <p:cNvSpPr txBox="1">
            <a:spLocks/>
          </p:cNvSpPr>
          <p:nvPr/>
        </p:nvSpPr>
        <p:spPr bwMode="auto">
          <a:xfrm>
            <a:off x="341313" y="4768850"/>
            <a:ext cx="8131175" cy="153987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000" tIns="0" rIns="72000" bIns="0"/>
          <a:lst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en-US" sz="1400" dirty="0">
                <a:solidFill>
                  <a:srgbClr val="58585A"/>
                </a:solidFill>
                <a:latin typeface="Ericsson Capital TT" pitchFamily="2" charset="0"/>
                <a:cs typeface="Times New Roman" pitchFamily="18" charset="0"/>
              </a:rPr>
              <a:t>Targets:</a:t>
            </a:r>
          </a:p>
          <a:p>
            <a:pPr marL="442913" indent="-342900">
              <a:buFont typeface="+mj-lt"/>
              <a:buAutoNum type="arabicPeriod"/>
              <a:tabLst>
                <a:tab pos="914400" algn="l"/>
              </a:tabLst>
              <a:defRPr/>
            </a:pPr>
            <a:r>
              <a:rPr lang="sv-SE" sz="1600" dirty="0">
                <a:solidFill>
                  <a:srgbClr val="58585A"/>
                </a:solidFill>
                <a:latin typeface="Ericsson Capital TT" pitchFamily="2" charset="0"/>
                <a:cs typeface="Times New Roman" pitchFamily="18" charset="0"/>
              </a:rPr>
              <a:t>R</a:t>
            </a:r>
            <a:r>
              <a:rPr lang="en-GB" altLang="sv-SE" sz="1600" dirty="0" err="1">
                <a:solidFill>
                  <a:srgbClr val="58585A"/>
                </a:solidFill>
                <a:latin typeface="Ericsson Capital TT" pitchFamily="2" charset="0"/>
                <a:cs typeface="Times New Roman" pitchFamily="18" charset="0"/>
              </a:rPr>
              <a:t>emove</a:t>
            </a:r>
            <a:r>
              <a:rPr lang="en-GB" altLang="sv-SE" sz="1600" dirty="0">
                <a:solidFill>
                  <a:srgbClr val="58585A"/>
                </a:solidFill>
                <a:latin typeface="Ericsson Capital TT" pitchFamily="2" charset="0"/>
                <a:cs typeface="Times New Roman" pitchFamily="18" charset="0"/>
              </a:rPr>
              <a:t> umbrella TR at 35 faults/build (10 point median)</a:t>
            </a:r>
          </a:p>
          <a:p>
            <a:pPr marL="442913" indent="-342900">
              <a:buFont typeface="+mj-lt"/>
              <a:buAutoNum type="arabicPeriod"/>
              <a:tabLst>
                <a:tab pos="914400" algn="l"/>
              </a:tabLst>
              <a:defRPr/>
            </a:pPr>
            <a:r>
              <a:rPr lang="en-GB" altLang="sv-SE" sz="1600" dirty="0">
                <a:solidFill>
                  <a:srgbClr val="58585A"/>
                </a:solidFill>
                <a:latin typeface="Ericsson Capital TT" pitchFamily="2" charset="0"/>
                <a:cs typeface="Times New Roman" pitchFamily="18" charset="0"/>
              </a:rPr>
              <a:t>Remove team Shadow at 30 faults/build (10 point median)</a:t>
            </a:r>
          </a:p>
          <a:p>
            <a:pPr marL="442913" indent="-342900">
              <a:buFont typeface="+mj-lt"/>
              <a:buAutoNum type="arabicPeriod"/>
              <a:tabLst>
                <a:tab pos="914400" algn="l"/>
              </a:tabLst>
              <a:defRPr/>
            </a:pPr>
            <a:r>
              <a:rPr lang="en-GB" sz="1600" dirty="0">
                <a:solidFill>
                  <a:srgbClr val="58585A"/>
                </a:solidFill>
                <a:latin typeface="Ericsson Capital TT" pitchFamily="2" charset="0"/>
                <a:cs typeface="Times New Roman" pitchFamily="18" charset="0"/>
              </a:rPr>
              <a:t>Establish long term quality plan</a:t>
            </a:r>
            <a:endParaRPr lang="en-US" sz="1600" dirty="0">
              <a:solidFill>
                <a:srgbClr val="58585A"/>
              </a:solidFill>
              <a:latin typeface="Ericsson Capital TT" pitchFamily="2" charset="0"/>
              <a:cs typeface="Times New Roman" pitchFamily="18" charset="0"/>
            </a:endParaRPr>
          </a:p>
        </p:txBody>
      </p:sp>
      <p:sp>
        <p:nvSpPr>
          <p:cNvPr id="4105" name="TextBox 11"/>
          <p:cNvSpPr txBox="1">
            <a:spLocks noChangeArrowheads="1"/>
          </p:cNvSpPr>
          <p:nvPr/>
        </p:nvSpPr>
        <p:spPr bwMode="auto">
          <a:xfrm>
            <a:off x="7558024" y="4984750"/>
            <a:ext cx="449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r>
              <a:rPr lang="en-GB" altLang="sv-SE" sz="2000" b="1">
                <a:solidFill>
                  <a:srgbClr val="00B050"/>
                </a:solidFill>
                <a:cs typeface="Times New Roman" pitchFamily="18" charset="0"/>
                <a:sym typeface="Symbol" pitchFamily="18" charset="2"/>
              </a:rPr>
              <a:t></a:t>
            </a:r>
            <a:endParaRPr lang="en-US" altLang="sv-SE" sz="2000">
              <a:solidFill>
                <a:srgbClr val="00B050"/>
              </a:solidFill>
            </a:endParaRPr>
          </a:p>
        </p:txBody>
      </p:sp>
      <p:sp>
        <p:nvSpPr>
          <p:cNvPr id="4106" name="TextBox 13"/>
          <p:cNvSpPr txBox="1">
            <a:spLocks noChangeArrowheads="1"/>
          </p:cNvSpPr>
          <p:nvPr/>
        </p:nvSpPr>
        <p:spPr bwMode="auto">
          <a:xfrm>
            <a:off x="7558024" y="5241990"/>
            <a:ext cx="449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r>
              <a:rPr lang="en-GB" altLang="sv-SE" sz="2000" b="1" dirty="0">
                <a:solidFill>
                  <a:srgbClr val="00B050"/>
                </a:solidFill>
                <a:cs typeface="Times New Roman" pitchFamily="18" charset="0"/>
                <a:sym typeface="Symbol" pitchFamily="18" charset="2"/>
              </a:rPr>
              <a:t></a:t>
            </a:r>
            <a:endParaRPr lang="en-US" altLang="sv-SE" sz="2000" dirty="0">
              <a:solidFill>
                <a:srgbClr val="00B050"/>
              </a:solidFill>
            </a:endParaRPr>
          </a:p>
        </p:txBody>
      </p:sp>
      <p:sp>
        <p:nvSpPr>
          <p:cNvPr id="12" name="TextBox 13"/>
          <p:cNvSpPr txBox="1">
            <a:spLocks noChangeArrowheads="1"/>
          </p:cNvSpPr>
          <p:nvPr/>
        </p:nvSpPr>
        <p:spPr bwMode="auto">
          <a:xfrm>
            <a:off x="7558024" y="5499230"/>
            <a:ext cx="449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r>
              <a:rPr lang="en-GB" altLang="sv-SE" sz="2000" b="1" dirty="0">
                <a:solidFill>
                  <a:srgbClr val="00B050"/>
                </a:solidFill>
                <a:cs typeface="Times New Roman" pitchFamily="18" charset="0"/>
                <a:sym typeface="Symbol" pitchFamily="18" charset="2"/>
              </a:rPr>
              <a:t></a:t>
            </a:r>
            <a:endParaRPr lang="en-US" altLang="sv-SE" sz="2000" dirty="0">
              <a:solidFill>
                <a:srgbClr val="00B050"/>
              </a:solidFill>
            </a:endParaRPr>
          </a:p>
        </p:txBody>
      </p:sp>
    </p:spTree>
    <p:extLst>
      <p:ext uri="{BB962C8B-B14F-4D97-AF65-F5344CB8AC3E}">
        <p14:creationId xmlns:p14="http://schemas.microsoft.com/office/powerpoint/2010/main" val="3573953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transition="in" filter="fade">
                                      <p:cBhvr>
                                        <p:cTn id="10" dur="500"/>
                                        <p:tgtEl>
                                          <p:spTgt spid="410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06"/>
                                        </p:tgtEl>
                                        <p:attrNameLst>
                                          <p:attrName>style.visibility</p:attrName>
                                        </p:attrNameLst>
                                      </p:cBhvr>
                                      <p:to>
                                        <p:strVal val="visible"/>
                                      </p:to>
                                    </p:set>
                                    <p:animEffect transition="in" filter="fade">
                                      <p:cBhvr>
                                        <p:cTn id="13" dur="500"/>
                                        <p:tgtEl>
                                          <p:spTgt spid="410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105" grpId="0"/>
      <p:bldP spid="4106"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5763" y="544513"/>
            <a:ext cx="7826375" cy="492125"/>
          </a:xfrm>
        </p:spPr>
        <p:txBody>
          <a:bodyPr/>
          <a:lstStyle/>
          <a:p>
            <a:pPr eaLnBrk="1" hangingPunct="1"/>
            <a:r>
              <a:rPr lang="en-US" altLang="sv-SE">
                <a:solidFill>
                  <a:srgbClr val="E32119"/>
                </a:solidFill>
                <a:latin typeface="Ericsson Capital TT" pitchFamily="2" charset="0"/>
              </a:rPr>
              <a:t>GTT_LSV Long term plan</a:t>
            </a:r>
          </a:p>
        </p:txBody>
      </p:sp>
      <p:sp>
        <p:nvSpPr>
          <p:cNvPr id="13" name="Rectangle 3"/>
          <p:cNvSpPr txBox="1">
            <a:spLocks noChangeArrowheads="1"/>
          </p:cNvSpPr>
          <p:nvPr/>
        </p:nvSpPr>
        <p:spPr bwMode="auto">
          <a:xfrm>
            <a:off x="385763" y="3429000"/>
            <a:ext cx="8351837"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72000" bIns="0"/>
          <a:lst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385763" indent="-285750">
              <a:tabLst>
                <a:tab pos="914400" algn="l"/>
              </a:tabLst>
              <a:defRPr/>
            </a:pPr>
            <a:r>
              <a:rPr lang="en-GB" altLang="sv-SE" kern="0" dirty="0">
                <a:solidFill>
                  <a:srgbClr val="58585A"/>
                </a:solidFill>
                <a:latin typeface="Times New Roman" panose="02020603050405020304" pitchFamily="18" charset="0"/>
                <a:cs typeface="Times New Roman" panose="02020603050405020304" pitchFamily="18" charset="0"/>
              </a:rPr>
              <a:t>TR map GTT_LSV faults – stable and unstable</a:t>
            </a:r>
          </a:p>
          <a:p>
            <a:pPr marL="385763" indent="-285750">
              <a:tabLst>
                <a:tab pos="914400" algn="l"/>
              </a:tabLst>
              <a:defRPr/>
            </a:pPr>
            <a:r>
              <a:rPr lang="en-GB" altLang="sv-SE" kern="0" dirty="0">
                <a:solidFill>
                  <a:srgbClr val="58585A"/>
                </a:solidFill>
                <a:latin typeface="Times New Roman" panose="02020603050405020304" pitchFamily="18" charset="0"/>
                <a:cs typeface="Times New Roman" panose="02020603050405020304" pitchFamily="18" charset="0"/>
              </a:rPr>
              <a:t>Unstable faults shall result in a TR if it occurs frequently</a:t>
            </a:r>
          </a:p>
          <a:p>
            <a:pPr marL="385763" indent="-285750">
              <a:tabLst>
                <a:tab pos="914400" algn="l"/>
              </a:tabLst>
              <a:defRPr/>
            </a:pPr>
            <a:r>
              <a:rPr lang="en-GB" altLang="sv-SE" kern="0" dirty="0">
                <a:solidFill>
                  <a:srgbClr val="58585A"/>
                </a:solidFill>
                <a:latin typeface="Times New Roman" panose="02020603050405020304" pitchFamily="18" charset="0"/>
                <a:cs typeface="Times New Roman" panose="02020603050405020304" pitchFamily="18" charset="0"/>
              </a:rPr>
              <a:t>To start with we will submit TRs for faults that occur 3 times or more per 15 builds</a:t>
            </a:r>
          </a:p>
          <a:p>
            <a:pPr marL="742950" lvl="1" indent="-285750">
              <a:buClr>
                <a:srgbClr val="58585A"/>
              </a:buClr>
              <a:tabLst>
                <a:tab pos="914400" algn="l"/>
              </a:tabLst>
              <a:defRPr/>
            </a:pPr>
            <a:r>
              <a:rPr lang="en-GB" altLang="sv-SE" kern="0" dirty="0">
                <a:solidFill>
                  <a:srgbClr val="58585A"/>
                </a:solidFill>
                <a:latin typeface="Times New Roman" panose="02020603050405020304" pitchFamily="18" charset="0"/>
                <a:cs typeface="Times New Roman" panose="02020603050405020304" pitchFamily="18" charset="0"/>
              </a:rPr>
              <a:t>TR levels are expected to go up – but this is reality</a:t>
            </a:r>
          </a:p>
          <a:p>
            <a:pPr marL="742950" lvl="1" indent="-285750">
              <a:buClr>
                <a:srgbClr val="58585A"/>
              </a:buClr>
              <a:tabLst>
                <a:tab pos="914400" algn="l"/>
              </a:tabLst>
              <a:defRPr/>
            </a:pPr>
            <a:r>
              <a:rPr lang="en-GB" altLang="sv-SE" kern="0" dirty="0">
                <a:solidFill>
                  <a:srgbClr val="58585A"/>
                </a:solidFill>
                <a:latin typeface="Times New Roman" panose="02020603050405020304" pitchFamily="18" charset="0"/>
                <a:cs typeface="Times New Roman" panose="02020603050405020304" pitchFamily="18" charset="0"/>
              </a:rPr>
              <a:t>A supporting notification mechanism has been implemented</a:t>
            </a:r>
          </a:p>
          <a:p>
            <a:pPr marL="742950" lvl="1" indent="-285750">
              <a:buClr>
                <a:srgbClr val="58585A"/>
              </a:buClr>
              <a:tabLst>
                <a:tab pos="914400" algn="l"/>
              </a:tabLst>
              <a:defRPr/>
            </a:pPr>
            <a:r>
              <a:rPr lang="en-GB" altLang="sv-SE" kern="0" dirty="0">
                <a:solidFill>
                  <a:srgbClr val="58585A"/>
                </a:solidFill>
                <a:latin typeface="Times New Roman" panose="02020603050405020304" pitchFamily="18" charset="0"/>
                <a:cs typeface="Times New Roman" panose="02020603050405020304" pitchFamily="18" charset="0"/>
              </a:rPr>
              <a:t>Thresholds will be lowered when TR inflow decrease</a:t>
            </a:r>
          </a:p>
          <a:p>
            <a:pPr marL="742950" lvl="1" indent="-285750">
              <a:buClr>
                <a:srgbClr val="58585A"/>
              </a:buClr>
              <a:tabLst>
                <a:tab pos="914400" algn="l"/>
              </a:tabLst>
              <a:defRPr/>
            </a:pPr>
            <a:endParaRPr lang="en-GB" altLang="sv-SE" sz="1800" kern="0" dirty="0">
              <a:solidFill>
                <a:srgbClr val="58585A"/>
              </a:solidFill>
              <a:latin typeface="Ericsson Capital TT" pitchFamily="2" charset="0"/>
              <a:cs typeface="Times New Roman" pitchFamily="18" charset="0"/>
            </a:endParaRPr>
          </a:p>
          <a:p>
            <a:pPr marL="385763" indent="-285750">
              <a:buFont typeface="Ericsson Capital TT" pitchFamily="2" charset="0"/>
              <a:buChar char="–"/>
              <a:tabLst>
                <a:tab pos="914400" algn="l"/>
              </a:tabLst>
              <a:defRPr/>
            </a:pPr>
            <a:endParaRPr lang="en-GB" altLang="sv-SE" sz="2200" kern="0" dirty="0">
              <a:solidFill>
                <a:srgbClr val="58585A"/>
              </a:solidFill>
              <a:latin typeface="Calibri" pitchFamily="34" charset="0"/>
              <a:cs typeface="Times New Roman" pitchFamily="18" charset="0"/>
            </a:endParaRPr>
          </a:p>
          <a:p>
            <a:pPr marL="742950" lvl="1" indent="-285750">
              <a:buClr>
                <a:srgbClr val="58585A"/>
              </a:buClr>
              <a:tabLst>
                <a:tab pos="914400" algn="l"/>
              </a:tabLst>
              <a:defRPr/>
            </a:pPr>
            <a:endParaRPr lang="en-GB" altLang="sv-SE" sz="1800" kern="0" dirty="0">
              <a:solidFill>
                <a:srgbClr val="58585A"/>
              </a:solidFill>
              <a:latin typeface="Calibri" pitchFamily="34" charset="0"/>
              <a:cs typeface="Times New Roman" pitchFamily="18" charset="0"/>
            </a:endParaRPr>
          </a:p>
          <a:p>
            <a:pPr marL="385763" indent="-285750">
              <a:buFont typeface="Ericsson Capital TT" pitchFamily="2" charset="0"/>
              <a:buChar char="–"/>
              <a:tabLst>
                <a:tab pos="914400" algn="l"/>
              </a:tabLst>
              <a:defRPr/>
            </a:pPr>
            <a:endParaRPr lang="en-GB" altLang="sv-SE" sz="1600" kern="0" dirty="0">
              <a:solidFill>
                <a:srgbClr val="58585A"/>
              </a:solidFill>
              <a:latin typeface="Calibri" pitchFamily="34" charset="0"/>
              <a:cs typeface="Times New Roman" pitchFamily="18" charset="0"/>
            </a:endParaRPr>
          </a:p>
        </p:txBody>
      </p:sp>
      <p:pic>
        <p:nvPicPr>
          <p:cNvPr id="5124" name="Picture 2" descr="http://www.app47.com/wp-content/uploads/2012/12/morphe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8" y="1314450"/>
            <a:ext cx="3309937"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373688" y="1374775"/>
            <a:ext cx="3286125" cy="1754188"/>
          </a:xfrm>
          <a:prstGeom prst="rect">
            <a:avLst/>
          </a:prstGeom>
          <a:noFill/>
        </p:spPr>
        <p:txBody>
          <a:bodyPr>
            <a:spAutoFit/>
          </a:bodyPr>
          <a:lstStyle/>
          <a:p>
            <a:pPr algn="l">
              <a:spcBef>
                <a:spcPct val="50000"/>
              </a:spcBef>
              <a:defRPr/>
            </a:pPr>
            <a:r>
              <a:rPr lang="en-GB" altLang="sv-SE" sz="3600" kern="0" dirty="0">
                <a:solidFill>
                  <a:srgbClr val="58585A"/>
                </a:solidFill>
                <a:latin typeface="Copperplate Gothic Bold" panose="020E0705020206020404" pitchFamily="34" charset="0"/>
                <a:cs typeface="Times New Roman" pitchFamily="18" charset="0"/>
              </a:rPr>
              <a:t>No umbrella </a:t>
            </a:r>
            <a:r>
              <a:rPr lang="en-GB" altLang="sv-SE" sz="3600" kern="0" dirty="0" err="1">
                <a:solidFill>
                  <a:srgbClr val="58585A"/>
                </a:solidFill>
                <a:latin typeface="Copperplate Gothic Bold" panose="020E0705020206020404" pitchFamily="34" charset="0"/>
                <a:cs typeface="Times New Roman" pitchFamily="18" charset="0"/>
              </a:rPr>
              <a:t>tr</a:t>
            </a:r>
            <a:endParaRPr lang="en-US" sz="3600" dirty="0">
              <a:solidFill>
                <a:srgbClr val="58585A"/>
              </a:solidFill>
              <a:latin typeface="Copperplate Gothic Bold" panose="020E0705020206020404" pitchFamily="34" charset="0"/>
            </a:endParaRPr>
          </a:p>
        </p:txBody>
      </p:sp>
      <p:sp>
        <p:nvSpPr>
          <p:cNvPr id="5126" name="Right Arrow 9"/>
          <p:cNvSpPr>
            <a:spLocks noChangeArrowheads="1"/>
          </p:cNvSpPr>
          <p:nvPr/>
        </p:nvSpPr>
        <p:spPr bwMode="auto">
          <a:xfrm>
            <a:off x="4346575" y="1970088"/>
            <a:ext cx="855663" cy="558800"/>
          </a:xfrm>
          <a:prstGeom prst="rightArrow">
            <a:avLst>
              <a:gd name="adj1" fmla="val 50000"/>
              <a:gd name="adj2" fmla="val 49978"/>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spTree>
    <p:extLst>
      <p:ext uri="{BB962C8B-B14F-4D97-AF65-F5344CB8AC3E}">
        <p14:creationId xmlns:p14="http://schemas.microsoft.com/office/powerpoint/2010/main" val="2771234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5763" y="544513"/>
            <a:ext cx="7826375" cy="492125"/>
          </a:xfrm>
        </p:spPr>
        <p:txBody>
          <a:bodyPr/>
          <a:lstStyle/>
          <a:p>
            <a:pPr eaLnBrk="1" hangingPunct="1"/>
            <a:r>
              <a:rPr lang="en-US" altLang="sv-SE">
                <a:solidFill>
                  <a:srgbClr val="E32119"/>
                </a:solidFill>
                <a:latin typeface="Ericsson Capital TT" pitchFamily="2" charset="0"/>
              </a:rPr>
              <a:t>How to interpret the dashboard</a:t>
            </a:r>
          </a:p>
        </p:txBody>
      </p:sp>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358900"/>
            <a:ext cx="5597525" cy="307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pic>
      <p:sp>
        <p:nvSpPr>
          <p:cNvPr id="6148" name="Oval 1"/>
          <p:cNvSpPr>
            <a:spLocks noChangeArrowheads="1"/>
          </p:cNvSpPr>
          <p:nvPr/>
        </p:nvSpPr>
        <p:spPr bwMode="auto">
          <a:xfrm>
            <a:off x="3627438" y="3121025"/>
            <a:ext cx="358775" cy="358775"/>
          </a:xfrm>
          <a:prstGeom prst="ellipse">
            <a:avLst/>
          </a:prstGeom>
          <a:noFill/>
          <a:ln w="381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sp>
        <p:nvSpPr>
          <p:cNvPr id="6149" name="Oval 6"/>
          <p:cNvSpPr>
            <a:spLocks noChangeArrowheads="1"/>
          </p:cNvSpPr>
          <p:nvPr/>
        </p:nvSpPr>
        <p:spPr bwMode="auto">
          <a:xfrm>
            <a:off x="4041775" y="3121025"/>
            <a:ext cx="358775" cy="358775"/>
          </a:xfrm>
          <a:prstGeom prst="ellipse">
            <a:avLst/>
          </a:prstGeom>
          <a:noFill/>
          <a:ln w="381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sp>
        <p:nvSpPr>
          <p:cNvPr id="6150" name="Oval 7"/>
          <p:cNvSpPr>
            <a:spLocks noChangeArrowheads="1"/>
          </p:cNvSpPr>
          <p:nvPr/>
        </p:nvSpPr>
        <p:spPr bwMode="auto">
          <a:xfrm>
            <a:off x="3567113" y="3490913"/>
            <a:ext cx="1184275" cy="477837"/>
          </a:xfrm>
          <a:prstGeom prst="ellipse">
            <a:avLst/>
          </a:prstGeom>
          <a:noFill/>
          <a:ln w="381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cxnSp>
        <p:nvCxnSpPr>
          <p:cNvPr id="6151" name="Straight Arrow Connector 3"/>
          <p:cNvCxnSpPr>
            <a:cxnSpLocks noChangeShapeType="1"/>
            <a:stCxn id="5131" idx="1"/>
          </p:cNvCxnSpPr>
          <p:nvPr/>
        </p:nvCxnSpPr>
        <p:spPr bwMode="auto">
          <a:xfrm flipH="1" flipV="1">
            <a:off x="4400550" y="3300413"/>
            <a:ext cx="1971675" cy="795337"/>
          </a:xfrm>
          <a:prstGeom prst="straightConnector1">
            <a:avLst/>
          </a:prstGeom>
          <a:noFill/>
          <a:ln w="38100" algn="ctr">
            <a:solidFill>
              <a:srgbClr val="0070C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2" name="Straight Arrow Connector 12"/>
          <p:cNvCxnSpPr>
            <a:cxnSpLocks noChangeShapeType="1"/>
          </p:cNvCxnSpPr>
          <p:nvPr/>
        </p:nvCxnSpPr>
        <p:spPr bwMode="auto">
          <a:xfrm flipH="1">
            <a:off x="3949700" y="2259013"/>
            <a:ext cx="2422525" cy="893762"/>
          </a:xfrm>
          <a:prstGeom prst="straightConnector1">
            <a:avLst/>
          </a:prstGeom>
          <a:noFill/>
          <a:ln w="38100" algn="ctr">
            <a:solidFill>
              <a:srgbClr val="0070C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3" name="Straight Arrow Connector 14"/>
          <p:cNvCxnSpPr>
            <a:cxnSpLocks noChangeShapeType="1"/>
            <a:stCxn id="5132" idx="1"/>
            <a:endCxn id="6150" idx="5"/>
          </p:cNvCxnSpPr>
          <p:nvPr/>
        </p:nvCxnSpPr>
        <p:spPr bwMode="auto">
          <a:xfrm flipH="1" flipV="1">
            <a:off x="4578350" y="3898900"/>
            <a:ext cx="1922463" cy="1616075"/>
          </a:xfrm>
          <a:prstGeom prst="straightConnector1">
            <a:avLst/>
          </a:prstGeom>
          <a:noFill/>
          <a:ln w="38100" algn="ctr">
            <a:solidFill>
              <a:srgbClr val="0070C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0" name="TextBox 16"/>
          <p:cNvSpPr txBox="1">
            <a:spLocks noChangeArrowheads="1"/>
          </p:cNvSpPr>
          <p:nvPr/>
        </p:nvSpPr>
        <p:spPr bwMode="auto">
          <a:xfrm>
            <a:off x="6372225" y="1808163"/>
            <a:ext cx="2520950" cy="1200150"/>
          </a:xfrm>
          <a:prstGeom prst="rect">
            <a:avLst/>
          </a:prstGeom>
          <a:solidFill>
            <a:schemeClr val="accent2">
              <a:lumMod val="40000"/>
              <a:lumOff val="60000"/>
            </a:schemeClr>
          </a:solidFill>
          <a:ln>
            <a:noFill/>
          </a:ln>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l" eaLnBrk="1" hangingPunct="1">
              <a:spcBef>
                <a:spcPct val="50000"/>
              </a:spcBef>
              <a:defRPr/>
            </a:pPr>
            <a:r>
              <a:rPr lang="en-US" altLang="sv-SE" sz="1800" dirty="0">
                <a:solidFill>
                  <a:srgbClr val="58585A"/>
                </a:solidFill>
              </a:rPr>
              <a:t>Hard fault </a:t>
            </a:r>
            <a:br>
              <a:rPr lang="en-US" altLang="sv-SE" sz="1800" dirty="0">
                <a:solidFill>
                  <a:srgbClr val="58585A"/>
                </a:solidFill>
              </a:rPr>
            </a:br>
            <a:r>
              <a:rPr lang="en-US" altLang="sv-SE" sz="1800" dirty="0">
                <a:solidFill>
                  <a:srgbClr val="58585A"/>
                </a:solidFill>
              </a:rPr>
              <a:t> - Failing 3 out 3 times</a:t>
            </a:r>
            <a:br>
              <a:rPr lang="en-US" altLang="sv-SE" sz="1800" dirty="0">
                <a:solidFill>
                  <a:srgbClr val="58585A"/>
                </a:solidFill>
              </a:rPr>
            </a:br>
            <a:r>
              <a:rPr lang="en-US" altLang="sv-SE" sz="1800" dirty="0">
                <a:solidFill>
                  <a:srgbClr val="58585A"/>
                </a:solidFill>
              </a:rPr>
              <a:t> - No TR</a:t>
            </a:r>
            <a:br>
              <a:rPr lang="en-US" altLang="sv-SE" sz="1800" dirty="0">
                <a:solidFill>
                  <a:srgbClr val="58585A"/>
                </a:solidFill>
              </a:rPr>
            </a:br>
            <a:r>
              <a:rPr lang="en-US" altLang="sv-SE" sz="1800" dirty="0">
                <a:solidFill>
                  <a:srgbClr val="58585A"/>
                </a:solidFill>
              </a:rPr>
              <a:t> </a:t>
            </a:r>
            <a:r>
              <a:rPr lang="en-US" altLang="sv-SE" sz="1800" dirty="0">
                <a:solidFill>
                  <a:srgbClr val="58585A"/>
                </a:solidFill>
                <a:sym typeface="Symbol" pitchFamily="18" charset="2"/>
              </a:rPr>
              <a:t> </a:t>
            </a:r>
            <a:r>
              <a:rPr lang="en-US" altLang="sv-SE" sz="1800" dirty="0">
                <a:solidFill>
                  <a:srgbClr val="58585A"/>
                </a:solidFill>
              </a:rPr>
              <a:t>RED</a:t>
            </a:r>
          </a:p>
        </p:txBody>
      </p:sp>
      <p:sp>
        <p:nvSpPr>
          <p:cNvPr id="5131" name="TextBox 20"/>
          <p:cNvSpPr txBox="1">
            <a:spLocks noChangeArrowheads="1"/>
          </p:cNvSpPr>
          <p:nvPr/>
        </p:nvSpPr>
        <p:spPr bwMode="auto">
          <a:xfrm>
            <a:off x="6372225" y="3495675"/>
            <a:ext cx="2520950" cy="1200150"/>
          </a:xfrm>
          <a:prstGeom prst="rect">
            <a:avLst/>
          </a:prstGeom>
          <a:solidFill>
            <a:schemeClr val="accent2">
              <a:lumMod val="40000"/>
              <a:lumOff val="60000"/>
            </a:schemeClr>
          </a:solidFill>
          <a:ln>
            <a:noFill/>
          </a:ln>
        </p:spPr>
        <p:txBody>
          <a:bodyPr>
            <a:spAutoFit/>
          </a:bodyPr>
          <a:lstStyle>
            <a:defPPr>
              <a:defRPr lang="en-US"/>
            </a:defPPr>
            <a:lvl1pPr eaLnBrk="1" hangingPunct="1">
              <a:defRPr sz="180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50000"/>
              </a:spcBef>
              <a:spcAft>
                <a:spcPct val="0"/>
              </a:spcAft>
            </a:lvl6pPr>
            <a:lvl7pPr marL="2971800" indent="-228600" eaLnBrk="0" fontAlgn="base" hangingPunct="0">
              <a:spcBef>
                <a:spcPct val="50000"/>
              </a:spcBef>
              <a:spcAft>
                <a:spcPct val="0"/>
              </a:spcAft>
            </a:lvl7pPr>
            <a:lvl8pPr marL="3429000" indent="-228600" eaLnBrk="0" fontAlgn="base" hangingPunct="0">
              <a:spcBef>
                <a:spcPct val="50000"/>
              </a:spcBef>
              <a:spcAft>
                <a:spcPct val="0"/>
              </a:spcAft>
            </a:lvl8pPr>
            <a:lvl9pPr marL="3886200" indent="-228600" eaLnBrk="0" fontAlgn="base" hangingPunct="0">
              <a:spcBef>
                <a:spcPct val="50000"/>
              </a:spcBef>
              <a:spcAft>
                <a:spcPct val="0"/>
              </a:spcAft>
            </a:lvl9pPr>
          </a:lstStyle>
          <a:p>
            <a:pPr algn="l">
              <a:spcBef>
                <a:spcPct val="50000"/>
              </a:spcBef>
              <a:defRPr/>
            </a:pPr>
            <a:r>
              <a:rPr lang="en-US" altLang="sv-SE" dirty="0">
                <a:solidFill>
                  <a:srgbClr val="58585A"/>
                </a:solidFill>
              </a:rPr>
              <a:t>Unstable faults</a:t>
            </a:r>
            <a:br>
              <a:rPr lang="en-US" altLang="sv-SE" dirty="0">
                <a:solidFill>
                  <a:srgbClr val="58585A"/>
                </a:solidFill>
              </a:rPr>
            </a:br>
            <a:r>
              <a:rPr lang="en-US" altLang="sv-SE" dirty="0">
                <a:solidFill>
                  <a:srgbClr val="58585A"/>
                </a:solidFill>
              </a:rPr>
              <a:t>- Failing 1or 2 out 3 times</a:t>
            </a:r>
            <a:br>
              <a:rPr lang="en-US" altLang="sv-SE" dirty="0">
                <a:solidFill>
                  <a:srgbClr val="58585A"/>
                </a:solidFill>
              </a:rPr>
            </a:br>
            <a:r>
              <a:rPr lang="en-US" altLang="sv-SE" dirty="0">
                <a:solidFill>
                  <a:srgbClr val="58585A"/>
                </a:solidFill>
              </a:rPr>
              <a:t>- No TR</a:t>
            </a:r>
          </a:p>
        </p:txBody>
      </p:sp>
      <p:sp>
        <p:nvSpPr>
          <p:cNvPr id="5132" name="TextBox 23"/>
          <p:cNvSpPr txBox="1">
            <a:spLocks noChangeArrowheads="1"/>
          </p:cNvSpPr>
          <p:nvPr/>
        </p:nvSpPr>
        <p:spPr bwMode="auto">
          <a:xfrm>
            <a:off x="6500813" y="4914900"/>
            <a:ext cx="2392362" cy="1200150"/>
          </a:xfrm>
          <a:prstGeom prst="rect">
            <a:avLst/>
          </a:prstGeom>
          <a:solidFill>
            <a:schemeClr val="accent2">
              <a:lumMod val="40000"/>
              <a:lumOff val="60000"/>
            </a:schemeClr>
          </a:solidFill>
          <a:ln>
            <a:noFill/>
          </a:ln>
        </p:spPr>
        <p:txBody>
          <a:bodyPr>
            <a:spAutoFit/>
          </a:bodyPr>
          <a:lstStyle>
            <a:defPPr>
              <a:defRPr lang="en-US"/>
            </a:defPPr>
            <a:lvl1pPr eaLnBrk="1" hangingPunct="1">
              <a:defRPr sz="180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50000"/>
              </a:spcBef>
              <a:spcAft>
                <a:spcPct val="0"/>
              </a:spcAft>
            </a:lvl6pPr>
            <a:lvl7pPr marL="2971800" indent="-228600" eaLnBrk="0" fontAlgn="base" hangingPunct="0">
              <a:spcBef>
                <a:spcPct val="50000"/>
              </a:spcBef>
              <a:spcAft>
                <a:spcPct val="0"/>
              </a:spcAft>
            </a:lvl7pPr>
            <a:lvl8pPr marL="3429000" indent="-228600" eaLnBrk="0" fontAlgn="base" hangingPunct="0">
              <a:spcBef>
                <a:spcPct val="50000"/>
              </a:spcBef>
              <a:spcAft>
                <a:spcPct val="0"/>
              </a:spcAft>
            </a:lvl8pPr>
            <a:lvl9pPr marL="3886200" indent="-228600" eaLnBrk="0" fontAlgn="base" hangingPunct="0">
              <a:spcBef>
                <a:spcPct val="50000"/>
              </a:spcBef>
              <a:spcAft>
                <a:spcPct val="0"/>
              </a:spcAft>
            </a:lvl9pPr>
          </a:lstStyle>
          <a:p>
            <a:pPr algn="l">
              <a:spcBef>
                <a:spcPct val="50000"/>
              </a:spcBef>
              <a:defRPr/>
            </a:pPr>
            <a:r>
              <a:rPr lang="en-US" altLang="sv-SE" dirty="0">
                <a:solidFill>
                  <a:srgbClr val="58585A"/>
                </a:solidFill>
              </a:rPr>
              <a:t>No new hard fault and unstable faults </a:t>
            </a:r>
            <a:br>
              <a:rPr lang="en-US" altLang="sv-SE" dirty="0">
                <a:solidFill>
                  <a:srgbClr val="58585A"/>
                </a:solidFill>
              </a:rPr>
            </a:br>
            <a:r>
              <a:rPr lang="en-US" altLang="sv-SE" u="sng" dirty="0">
                <a:solidFill>
                  <a:srgbClr val="58585A"/>
                </a:solidFill>
              </a:rPr>
              <a:t>&lt;</a:t>
            </a:r>
            <a:r>
              <a:rPr lang="en-US" altLang="sv-SE" dirty="0">
                <a:solidFill>
                  <a:srgbClr val="58585A"/>
                </a:solidFill>
              </a:rPr>
              <a:t> 30</a:t>
            </a:r>
            <a:br>
              <a:rPr lang="en-US" altLang="sv-SE" dirty="0">
                <a:solidFill>
                  <a:srgbClr val="58585A"/>
                </a:solidFill>
              </a:rPr>
            </a:br>
            <a:r>
              <a:rPr lang="en-US" altLang="sv-SE" dirty="0">
                <a:solidFill>
                  <a:srgbClr val="58585A"/>
                </a:solidFill>
                <a:sym typeface="Symbol" pitchFamily="18" charset="2"/>
              </a:rPr>
              <a:t> GREEN</a:t>
            </a:r>
            <a:endParaRPr lang="en-US" altLang="sv-SE" dirty="0">
              <a:solidFill>
                <a:srgbClr val="58585A"/>
              </a:solidFill>
            </a:endParaRPr>
          </a:p>
        </p:txBody>
      </p:sp>
      <p:sp>
        <p:nvSpPr>
          <p:cNvPr id="6157" name="TextBox 25"/>
          <p:cNvSpPr txBox="1">
            <a:spLocks noChangeArrowheads="1"/>
          </p:cNvSpPr>
          <p:nvPr/>
        </p:nvSpPr>
        <p:spPr bwMode="auto">
          <a:xfrm>
            <a:off x="493713" y="4948238"/>
            <a:ext cx="5086350" cy="1062037"/>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r>
              <a:rPr lang="en-US" altLang="sv-SE" sz="1800" b="1">
                <a:solidFill>
                  <a:srgbClr val="00B050"/>
                </a:solidFill>
              </a:rPr>
              <a:t>GREEN</a:t>
            </a:r>
            <a:r>
              <a:rPr lang="en-US" altLang="sv-SE" sz="1800">
                <a:solidFill>
                  <a:srgbClr val="58585A"/>
                </a:solidFill>
              </a:rPr>
              <a:t> = No hard fault and unstable faults &lt; 30</a:t>
            </a:r>
            <a:endParaRPr lang="en-US" altLang="sv-SE" sz="1800" u="sng">
              <a:solidFill>
                <a:srgbClr val="58585A"/>
              </a:solidFill>
            </a:endParaRPr>
          </a:p>
          <a:p>
            <a:pPr algn="l" eaLnBrk="1" hangingPunct="1">
              <a:spcBef>
                <a:spcPct val="50000"/>
              </a:spcBef>
              <a:buClrTx/>
              <a:buFontTx/>
              <a:buNone/>
            </a:pPr>
            <a:r>
              <a:rPr lang="en-US" altLang="sv-SE" sz="1800" b="1">
                <a:solidFill>
                  <a:srgbClr val="FF0000"/>
                </a:solidFill>
              </a:rPr>
              <a:t>RED</a:t>
            </a:r>
            <a:r>
              <a:rPr lang="en-US" altLang="sv-SE" sz="1800">
                <a:solidFill>
                  <a:srgbClr val="58585A"/>
                </a:solidFill>
              </a:rPr>
              <a:t> = At least one new hard fault and/or number unstable faults &gt;30</a:t>
            </a:r>
          </a:p>
        </p:txBody>
      </p:sp>
    </p:spTree>
    <p:extLst>
      <p:ext uri="{BB962C8B-B14F-4D97-AF65-F5344CB8AC3E}">
        <p14:creationId xmlns:p14="http://schemas.microsoft.com/office/powerpoint/2010/main" val="14034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366713" y="3789363"/>
            <a:ext cx="8066087" cy="1260475"/>
          </a:xfrm>
          <a:prstGeom prst="round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5" name="Rounded Rectangle 4"/>
          <p:cNvSpPr/>
          <p:nvPr/>
        </p:nvSpPr>
        <p:spPr bwMode="auto">
          <a:xfrm>
            <a:off x="385763" y="2547938"/>
            <a:ext cx="8066087" cy="1106487"/>
          </a:xfrm>
          <a:prstGeom prst="round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4" name="Rounded Rectangle 3"/>
          <p:cNvSpPr/>
          <p:nvPr/>
        </p:nvSpPr>
        <p:spPr bwMode="auto">
          <a:xfrm>
            <a:off x="366713" y="1358900"/>
            <a:ext cx="8066087" cy="1036638"/>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7173" name="Rectangle 2"/>
          <p:cNvSpPr>
            <a:spLocks noGrp="1" noChangeArrowheads="1"/>
          </p:cNvSpPr>
          <p:nvPr>
            <p:ph type="title"/>
          </p:nvPr>
        </p:nvSpPr>
        <p:spPr>
          <a:xfrm>
            <a:off x="385763" y="52388"/>
            <a:ext cx="7826375" cy="984250"/>
          </a:xfrm>
        </p:spPr>
        <p:txBody>
          <a:bodyPr/>
          <a:lstStyle/>
          <a:p>
            <a:pPr eaLnBrk="1" hangingPunct="1"/>
            <a:r>
              <a:rPr lang="en-US" altLang="sv-SE">
                <a:solidFill>
                  <a:srgbClr val="E32119"/>
                </a:solidFill>
                <a:latin typeface="Ericsson Capital TT" pitchFamily="2" charset="0"/>
              </a:rPr>
              <a:t>Team responsibility – </a:t>
            </a:r>
            <a:br>
              <a:rPr lang="en-US" altLang="sv-SE">
                <a:solidFill>
                  <a:srgbClr val="E32119"/>
                </a:solidFill>
                <a:latin typeface="Ericsson Capital TT" pitchFamily="2" charset="0"/>
              </a:rPr>
            </a:br>
            <a:r>
              <a:rPr lang="en-GB" altLang="sv-SE">
                <a:solidFill>
                  <a:srgbClr val="E32119"/>
                </a:solidFill>
                <a:latin typeface="Ericsson Capital TT" pitchFamily="2" charset="0"/>
              </a:rPr>
              <a:t>Before delivery </a:t>
            </a:r>
            <a:endParaRPr lang="en-US" altLang="sv-SE">
              <a:solidFill>
                <a:srgbClr val="E32119"/>
              </a:solidFill>
              <a:latin typeface="Ericsson Capital TT" pitchFamily="2" charset="0"/>
            </a:endParaRPr>
          </a:p>
        </p:txBody>
      </p:sp>
      <p:sp>
        <p:nvSpPr>
          <p:cNvPr id="14" name="Rectangle 3"/>
          <p:cNvSpPr txBox="1">
            <a:spLocks noChangeArrowheads="1"/>
          </p:cNvSpPr>
          <p:nvPr/>
        </p:nvSpPr>
        <p:spPr bwMode="auto">
          <a:xfrm>
            <a:off x="385763" y="1403350"/>
            <a:ext cx="8351837"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72000" bIns="0"/>
          <a:lst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en-GB" dirty="0">
                <a:solidFill>
                  <a:srgbClr val="00285E">
                    <a:lumMod val="50000"/>
                    <a:lumOff val="50000"/>
                  </a:srgbClr>
                </a:solidFill>
              </a:rPr>
              <a:t>For all teams: </a:t>
            </a:r>
          </a:p>
          <a:p>
            <a:pPr lvl="1">
              <a:buClr>
                <a:srgbClr val="58585A"/>
              </a:buClr>
              <a:defRPr/>
            </a:pPr>
            <a:r>
              <a:rPr lang="en-GB" sz="1600" dirty="0">
                <a:solidFill>
                  <a:srgbClr val="00285E">
                    <a:lumMod val="50000"/>
                    <a:lumOff val="50000"/>
                  </a:srgbClr>
                </a:solidFill>
              </a:rPr>
              <a:t>Check the history of TCs that are unstable on your LLV. </a:t>
            </a:r>
          </a:p>
          <a:p>
            <a:pPr lvl="1">
              <a:buClr>
                <a:srgbClr val="58585A"/>
              </a:buClr>
              <a:defRPr/>
            </a:pPr>
            <a:r>
              <a:rPr lang="en-GB" sz="1600" dirty="0">
                <a:solidFill>
                  <a:srgbClr val="00285E">
                    <a:lumMod val="50000"/>
                    <a:lumOff val="50000"/>
                  </a:srgbClr>
                </a:solidFill>
              </a:rPr>
              <a:t>New instabilities should be fixed prior to delivery.</a:t>
            </a:r>
            <a:br>
              <a:rPr lang="en-GB" sz="1600" dirty="0">
                <a:solidFill>
                  <a:srgbClr val="00285E">
                    <a:lumMod val="50000"/>
                    <a:lumOff val="50000"/>
                  </a:srgbClr>
                </a:solidFill>
              </a:rPr>
            </a:br>
            <a:r>
              <a:rPr lang="en-GB" sz="1600" dirty="0">
                <a:solidFill>
                  <a:srgbClr val="00285E">
                    <a:lumMod val="50000"/>
                    <a:lumOff val="50000"/>
                  </a:srgbClr>
                </a:solidFill>
              </a:rPr>
              <a:t>  </a:t>
            </a:r>
          </a:p>
          <a:p>
            <a:pPr marL="0" indent="0">
              <a:buFont typeface="Arial" charset="0"/>
              <a:buNone/>
              <a:defRPr/>
            </a:pPr>
            <a:r>
              <a:rPr lang="en-GB" dirty="0">
                <a:solidFill>
                  <a:srgbClr val="00285E">
                    <a:lumMod val="50000"/>
                    <a:lumOff val="50000"/>
                  </a:srgbClr>
                </a:solidFill>
              </a:rPr>
              <a:t>For application teams: </a:t>
            </a:r>
          </a:p>
          <a:p>
            <a:pPr lvl="1">
              <a:buClr>
                <a:srgbClr val="58585A"/>
              </a:buClr>
              <a:defRPr/>
            </a:pPr>
            <a:r>
              <a:rPr lang="en-GB" sz="1600" dirty="0">
                <a:solidFill>
                  <a:srgbClr val="00285E">
                    <a:lumMod val="50000"/>
                    <a:lumOff val="50000"/>
                  </a:srgbClr>
                </a:solidFill>
              </a:rPr>
              <a:t>Run </a:t>
            </a:r>
            <a:r>
              <a:rPr lang="en-GB" sz="1600" dirty="0" err="1">
                <a:solidFill>
                  <a:srgbClr val="00285E">
                    <a:lumMod val="50000"/>
                    <a:lumOff val="50000"/>
                  </a:srgbClr>
                </a:solidFill>
              </a:rPr>
              <a:t>exmachina</a:t>
            </a:r>
            <a:r>
              <a:rPr lang="en-GB" sz="1600" dirty="0">
                <a:solidFill>
                  <a:srgbClr val="00285E">
                    <a:lumMod val="50000"/>
                    <a:lumOff val="50000"/>
                  </a:srgbClr>
                </a:solidFill>
              </a:rPr>
              <a:t> </a:t>
            </a:r>
            <a:r>
              <a:rPr lang="en-GB" sz="1600" dirty="0" err="1">
                <a:solidFill>
                  <a:srgbClr val="00285E">
                    <a:lumMod val="50000"/>
                    <a:lumOff val="50000"/>
                  </a:srgbClr>
                </a:solidFill>
              </a:rPr>
              <a:t>lite</a:t>
            </a:r>
            <a:r>
              <a:rPr lang="en-GB" sz="1600" dirty="0">
                <a:solidFill>
                  <a:srgbClr val="00285E">
                    <a:lumMod val="50000"/>
                    <a:lumOff val="50000"/>
                  </a:srgbClr>
                </a:solidFill>
              </a:rPr>
              <a:t> before delivery</a:t>
            </a:r>
          </a:p>
          <a:p>
            <a:pPr lvl="1">
              <a:buClr>
                <a:srgbClr val="58585A"/>
              </a:buClr>
              <a:defRPr/>
            </a:pPr>
            <a:r>
              <a:rPr lang="en-GB" sz="1600" dirty="0">
                <a:solidFill>
                  <a:srgbClr val="00285E">
                    <a:lumMod val="50000"/>
                    <a:lumOff val="50000"/>
                  </a:srgbClr>
                </a:solidFill>
              </a:rPr>
              <a:t>Run full regression only if needed</a:t>
            </a:r>
            <a:br>
              <a:rPr lang="en-GB" sz="1600" dirty="0">
                <a:solidFill>
                  <a:srgbClr val="00285E">
                    <a:lumMod val="50000"/>
                    <a:lumOff val="50000"/>
                  </a:srgbClr>
                </a:solidFill>
              </a:rPr>
            </a:br>
            <a:endParaRPr lang="en-GB" sz="1600" dirty="0">
              <a:solidFill>
                <a:srgbClr val="00285E">
                  <a:lumMod val="50000"/>
                  <a:lumOff val="50000"/>
                </a:srgbClr>
              </a:solidFill>
            </a:endParaRPr>
          </a:p>
          <a:p>
            <a:pPr marL="0" indent="0">
              <a:buFont typeface="Arial" charset="0"/>
              <a:buNone/>
              <a:defRPr/>
            </a:pPr>
            <a:r>
              <a:rPr lang="en-GB" dirty="0">
                <a:solidFill>
                  <a:srgbClr val="00285E">
                    <a:lumMod val="50000"/>
                    <a:lumOff val="50000"/>
                  </a:srgbClr>
                </a:solidFill>
              </a:rPr>
              <a:t>For platform teams:</a:t>
            </a:r>
          </a:p>
          <a:p>
            <a:pPr lvl="1">
              <a:buClr>
                <a:srgbClr val="58585A"/>
              </a:buClr>
              <a:defRPr/>
            </a:pPr>
            <a:r>
              <a:rPr lang="en-GB" sz="1600" dirty="0">
                <a:solidFill>
                  <a:srgbClr val="00285E">
                    <a:lumMod val="50000"/>
                    <a:lumOff val="50000"/>
                  </a:srgbClr>
                </a:solidFill>
              </a:rPr>
              <a:t>Run platform scope before delivery</a:t>
            </a:r>
          </a:p>
          <a:p>
            <a:pPr lvl="1">
              <a:buClr>
                <a:srgbClr val="58585A"/>
              </a:buClr>
              <a:defRPr/>
            </a:pPr>
            <a:r>
              <a:rPr lang="en-GB" sz="1600" dirty="0">
                <a:solidFill>
                  <a:srgbClr val="00285E">
                    <a:lumMod val="50000"/>
                    <a:lumOff val="50000"/>
                  </a:srgbClr>
                </a:solidFill>
              </a:rPr>
              <a:t>Run full scope if needed (team decides) before delivery </a:t>
            </a:r>
            <a:r>
              <a:rPr lang="en-GB" sz="1800" kern="0" dirty="0">
                <a:solidFill>
                  <a:srgbClr val="00285E"/>
                </a:solidFill>
                <a:latin typeface="Times New Roman" panose="02020603050405020304" pitchFamily="18" charset="0"/>
                <a:cs typeface="Times New Roman" panose="02020603050405020304" pitchFamily="18" charset="0"/>
              </a:rPr>
              <a:t> </a:t>
            </a:r>
            <a:endParaRPr lang="en-GB" altLang="sv-SE" sz="1800" kern="0" dirty="0">
              <a:solidFill>
                <a:srgbClr val="FF0000"/>
              </a:solidFill>
              <a:latin typeface="Times New Roman" panose="02020603050405020304" pitchFamily="18" charset="0"/>
              <a:cs typeface="Times New Roman" panose="02020603050405020304" pitchFamily="18" charset="0"/>
            </a:endParaRPr>
          </a:p>
          <a:p>
            <a:pPr marL="385763" indent="-285750">
              <a:tabLst>
                <a:tab pos="914400" algn="l"/>
              </a:tabLst>
              <a:defRPr/>
            </a:pPr>
            <a:endParaRPr lang="en-GB" altLang="sv-SE" sz="2200" kern="0" dirty="0">
              <a:solidFill>
                <a:srgbClr val="58585A"/>
              </a:solidFill>
              <a:latin typeface="Ericsson Capital TT" pitchFamily="2" charset="0"/>
              <a:cs typeface="Times New Roman" pitchFamily="18" charset="0"/>
            </a:endParaRPr>
          </a:p>
          <a:p>
            <a:pPr marL="385763" indent="-285750">
              <a:buFont typeface="Ericsson Capital TT" pitchFamily="2" charset="0"/>
              <a:buChar char="–"/>
              <a:tabLst>
                <a:tab pos="914400" algn="l"/>
              </a:tabLst>
              <a:defRPr/>
            </a:pPr>
            <a:endParaRPr lang="en-GB" altLang="sv-SE" sz="2200" kern="0" dirty="0">
              <a:solidFill>
                <a:srgbClr val="58585A"/>
              </a:solidFill>
              <a:latin typeface="Calibri" pitchFamily="34" charset="0"/>
              <a:cs typeface="Times New Roman" pitchFamily="18" charset="0"/>
            </a:endParaRPr>
          </a:p>
          <a:p>
            <a:pPr marL="742950" lvl="1" indent="-285750">
              <a:buClr>
                <a:srgbClr val="58585A"/>
              </a:buClr>
              <a:tabLst>
                <a:tab pos="914400" algn="l"/>
              </a:tabLst>
              <a:defRPr/>
            </a:pPr>
            <a:endParaRPr lang="en-GB" altLang="sv-SE" sz="1800" kern="0" dirty="0">
              <a:solidFill>
                <a:srgbClr val="58585A"/>
              </a:solidFill>
              <a:latin typeface="Calibri" pitchFamily="34" charset="0"/>
              <a:cs typeface="Times New Roman" pitchFamily="18" charset="0"/>
            </a:endParaRPr>
          </a:p>
          <a:p>
            <a:pPr marL="385763" indent="-285750">
              <a:buFont typeface="Ericsson Capital TT" pitchFamily="2" charset="0"/>
              <a:buChar char="–"/>
              <a:tabLst>
                <a:tab pos="914400" algn="l"/>
              </a:tabLst>
              <a:defRPr/>
            </a:pPr>
            <a:endParaRPr lang="en-GB" altLang="sv-SE" sz="1600" kern="0" dirty="0">
              <a:solidFill>
                <a:srgbClr val="58585A"/>
              </a:solidFill>
              <a:latin typeface="Calibri" pitchFamily="34" charset="0"/>
              <a:cs typeface="Times New Roman" pitchFamily="18" charset="0"/>
            </a:endParaRPr>
          </a:p>
        </p:txBody>
      </p:sp>
    </p:spTree>
    <p:extLst>
      <p:ext uri="{BB962C8B-B14F-4D97-AF65-F5344CB8AC3E}">
        <p14:creationId xmlns:p14="http://schemas.microsoft.com/office/powerpoint/2010/main" val="1703963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500"/>
                                        <p:tgtEl>
                                          <p:spTgt spid="1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fade">
                                      <p:cBhvr>
                                        <p:cTn id="16" dur="500"/>
                                        <p:tgtEl>
                                          <p:spTgt spid="1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3" end="3"/>
                                            </p:txEl>
                                          </p:spTgt>
                                        </p:tgtEl>
                                        <p:attrNameLst>
                                          <p:attrName>style.visibility</p:attrName>
                                        </p:attrNameLst>
                                      </p:cBhvr>
                                      <p:to>
                                        <p:strVal val="visible"/>
                                      </p:to>
                                    </p:set>
                                    <p:animEffect transition="in" filter="fade">
                                      <p:cBhvr>
                                        <p:cTn id="24" dur="500"/>
                                        <p:tgtEl>
                                          <p:spTgt spid="1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xEl>
                                              <p:pRg st="5" end="5"/>
                                            </p:txEl>
                                          </p:spTgt>
                                        </p:tgtEl>
                                        <p:attrNameLst>
                                          <p:attrName>style.visibility</p:attrName>
                                        </p:attrNameLst>
                                      </p:cBhvr>
                                      <p:to>
                                        <p:strVal val="visible"/>
                                      </p:to>
                                    </p:set>
                                    <p:animEffect transition="in" filter="fade">
                                      <p:cBhvr>
                                        <p:cTn id="30" dur="500"/>
                                        <p:tgtEl>
                                          <p:spTgt spid="1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6" end="6"/>
                                            </p:txEl>
                                          </p:spTgt>
                                        </p:tgtEl>
                                        <p:attrNameLst>
                                          <p:attrName>style.visibility</p:attrName>
                                        </p:attrNameLst>
                                      </p:cBhvr>
                                      <p:to>
                                        <p:strVal val="visible"/>
                                      </p:to>
                                    </p:set>
                                    <p:animEffect transition="in" filter="fade">
                                      <p:cBhvr>
                                        <p:cTn id="38" dur="500"/>
                                        <p:tgtEl>
                                          <p:spTgt spid="14">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xEl>
                                              <p:pRg st="7" end="7"/>
                                            </p:txEl>
                                          </p:spTgt>
                                        </p:tgtEl>
                                        <p:attrNameLst>
                                          <p:attrName>style.visibility</p:attrName>
                                        </p:attrNameLst>
                                      </p:cBhvr>
                                      <p:to>
                                        <p:strVal val="visible"/>
                                      </p:to>
                                    </p:set>
                                    <p:animEffect transition="in" filter="fade">
                                      <p:cBhvr>
                                        <p:cTn id="41" dur="500"/>
                                        <p:tgtEl>
                                          <p:spTgt spid="14">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xEl>
                                              <p:pRg st="8" end="8"/>
                                            </p:txEl>
                                          </p:spTgt>
                                        </p:tgtEl>
                                        <p:attrNameLst>
                                          <p:attrName>style.visibility</p:attrName>
                                        </p:attrNameLst>
                                      </p:cBhvr>
                                      <p:to>
                                        <p:strVal val="visible"/>
                                      </p:to>
                                    </p:set>
                                    <p:animEffect transition="in" filter="fade">
                                      <p:cBhvr>
                                        <p:cTn id="44"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519113" y="2862263"/>
            <a:ext cx="8066087" cy="1106487"/>
          </a:xfrm>
          <a:prstGeom prst="round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8195" name="Rectangle 2"/>
          <p:cNvSpPr>
            <a:spLocks noGrp="1" noChangeArrowheads="1"/>
          </p:cNvSpPr>
          <p:nvPr>
            <p:ph type="title"/>
          </p:nvPr>
        </p:nvSpPr>
        <p:spPr>
          <a:xfrm>
            <a:off x="385763" y="52388"/>
            <a:ext cx="7826375" cy="984250"/>
          </a:xfrm>
        </p:spPr>
        <p:txBody>
          <a:bodyPr/>
          <a:lstStyle/>
          <a:p>
            <a:pPr eaLnBrk="1" hangingPunct="1"/>
            <a:r>
              <a:rPr lang="en-US" altLang="sv-SE">
                <a:solidFill>
                  <a:srgbClr val="E32119"/>
                </a:solidFill>
                <a:latin typeface="Ericsson Capital TT" pitchFamily="2" charset="0"/>
              </a:rPr>
              <a:t>Team responsibility for GTT – </a:t>
            </a:r>
            <a:br>
              <a:rPr lang="en-US" altLang="sv-SE">
                <a:solidFill>
                  <a:srgbClr val="E32119"/>
                </a:solidFill>
                <a:latin typeface="Ericsson Capital TT" pitchFamily="2" charset="0"/>
              </a:rPr>
            </a:br>
            <a:r>
              <a:rPr lang="en-US" altLang="sv-SE">
                <a:solidFill>
                  <a:srgbClr val="E32119"/>
                </a:solidFill>
                <a:latin typeface="Ericsson Capital TT" pitchFamily="2" charset="0"/>
              </a:rPr>
              <a:t>after delivery</a:t>
            </a:r>
          </a:p>
        </p:txBody>
      </p:sp>
      <p:sp>
        <p:nvSpPr>
          <p:cNvPr id="10" name="Rounded Rectangle 9"/>
          <p:cNvSpPr/>
          <p:nvPr/>
        </p:nvSpPr>
        <p:spPr bwMode="auto">
          <a:xfrm>
            <a:off x="366713" y="1223963"/>
            <a:ext cx="8370887" cy="1439862"/>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14" name="Rectangle 3"/>
          <p:cNvSpPr txBox="1">
            <a:spLocks noChangeArrowheads="1"/>
          </p:cNvSpPr>
          <p:nvPr/>
        </p:nvSpPr>
        <p:spPr bwMode="auto">
          <a:xfrm>
            <a:off x="385763" y="1268413"/>
            <a:ext cx="83518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72000" bIns="0"/>
          <a:lst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a:defRPr/>
            </a:pPr>
            <a:r>
              <a:rPr lang="en-US" sz="1600" b="1" dirty="0">
                <a:solidFill>
                  <a:srgbClr val="00285E">
                    <a:lumMod val="50000"/>
                    <a:lumOff val="50000"/>
                  </a:srgbClr>
                </a:solidFill>
              </a:rPr>
              <a:t>For LSV: </a:t>
            </a:r>
            <a:r>
              <a:rPr lang="en-US" sz="1600" dirty="0">
                <a:solidFill>
                  <a:srgbClr val="00285E">
                    <a:lumMod val="50000"/>
                    <a:lumOff val="50000"/>
                  </a:srgbClr>
                </a:solidFill>
              </a:rPr>
              <a:t>Follow up faults on LSV  i.e. hard faults and instabilities caused by your delivery, and then after rebase to LSV NS, also follow up the result there. Note that TSARs may submit TRs for your test cases and assign them to you if they are frequently unstable.</a:t>
            </a:r>
            <a:endParaRPr lang="sv-SE" sz="1600" dirty="0">
              <a:solidFill>
                <a:srgbClr val="00285E">
                  <a:lumMod val="50000"/>
                  <a:lumOff val="50000"/>
                </a:srgbClr>
              </a:solidFill>
            </a:endParaRPr>
          </a:p>
          <a:p>
            <a:pPr>
              <a:tabLst>
                <a:tab pos="914400" algn="l"/>
              </a:tabLst>
              <a:defRPr/>
            </a:pPr>
            <a:r>
              <a:rPr lang="en-US" sz="1600" b="1" dirty="0">
                <a:solidFill>
                  <a:srgbClr val="00285E">
                    <a:lumMod val="50000"/>
                    <a:lumOff val="50000"/>
                  </a:srgbClr>
                </a:solidFill>
              </a:rPr>
              <a:t>For LSV NS:</a:t>
            </a:r>
            <a:r>
              <a:rPr lang="en-US" sz="1600" dirty="0">
                <a:solidFill>
                  <a:srgbClr val="00285E">
                    <a:lumMod val="50000"/>
                    <a:lumOff val="50000"/>
                  </a:srgbClr>
                </a:solidFill>
              </a:rPr>
              <a:t> Follow up on LSV NS only</a:t>
            </a:r>
            <a:br>
              <a:rPr lang="en-US" sz="1600" dirty="0">
                <a:solidFill>
                  <a:srgbClr val="00285E">
                    <a:lumMod val="50000"/>
                    <a:lumOff val="50000"/>
                  </a:srgbClr>
                </a:solidFill>
              </a:rPr>
            </a:br>
            <a:r>
              <a:rPr lang="en-US" sz="1600" dirty="0">
                <a:solidFill>
                  <a:srgbClr val="00285E">
                    <a:lumMod val="50000"/>
                    <a:lumOff val="50000"/>
                  </a:srgbClr>
                </a:solidFill>
              </a:rPr>
              <a:t/>
            </a:r>
            <a:br>
              <a:rPr lang="en-US" sz="1600" dirty="0">
                <a:solidFill>
                  <a:srgbClr val="00285E">
                    <a:lumMod val="50000"/>
                    <a:lumOff val="50000"/>
                  </a:srgbClr>
                </a:solidFill>
              </a:rPr>
            </a:br>
            <a:endParaRPr lang="en-US" sz="1600" kern="0" dirty="0">
              <a:solidFill>
                <a:srgbClr val="00285E">
                  <a:lumMod val="50000"/>
                  <a:lumOff val="50000"/>
                </a:srgbClr>
              </a:solidFill>
              <a:latin typeface="Times New Roman" panose="02020603050405020304" pitchFamily="18" charset="0"/>
              <a:cs typeface="Times New Roman" panose="02020603050405020304" pitchFamily="18" charset="0"/>
            </a:endParaRPr>
          </a:p>
          <a:p>
            <a:pPr marL="100013" indent="0" algn="ctr">
              <a:buFont typeface="Arial" charset="0"/>
              <a:buNone/>
              <a:tabLst>
                <a:tab pos="914400" algn="l"/>
              </a:tabLst>
              <a:defRPr/>
            </a:pPr>
            <a:r>
              <a:rPr lang="en-GB" altLang="sv-SE" sz="2000" kern="0" dirty="0">
                <a:solidFill>
                  <a:srgbClr val="FF0000"/>
                </a:solidFill>
                <a:latin typeface="Times New Roman" panose="02020603050405020304" pitchFamily="18" charset="0"/>
                <a:cs typeface="Times New Roman" panose="02020603050405020304" pitchFamily="18" charset="0"/>
              </a:rPr>
              <a:t>NOTE: Faults that are TR-mapped are excluded from the dashboard</a:t>
            </a:r>
          </a:p>
          <a:p>
            <a:pPr marL="100013" indent="0" algn="ctr">
              <a:buFont typeface="Arial" charset="0"/>
              <a:buNone/>
              <a:tabLst>
                <a:tab pos="914400" algn="l"/>
              </a:tabLst>
              <a:defRPr/>
            </a:pPr>
            <a:r>
              <a:rPr lang="en-GB" altLang="sv-SE" sz="2000" kern="0" dirty="0">
                <a:solidFill>
                  <a:srgbClr val="FF0000"/>
                </a:solidFill>
                <a:latin typeface="Times New Roman" panose="02020603050405020304" pitchFamily="18" charset="0"/>
                <a:cs typeface="Times New Roman" panose="02020603050405020304" pitchFamily="18" charset="0"/>
              </a:rPr>
              <a:t>NOTE: unless the result is “0/0” the Teams </a:t>
            </a:r>
            <a:r>
              <a:rPr lang="en-GB" altLang="sv-SE" sz="2000" u="sng" kern="0" dirty="0">
                <a:solidFill>
                  <a:srgbClr val="FF0000"/>
                </a:solidFill>
                <a:latin typeface="Times New Roman" panose="02020603050405020304" pitchFamily="18" charset="0"/>
                <a:cs typeface="Times New Roman" panose="02020603050405020304" pitchFamily="18" charset="0"/>
              </a:rPr>
              <a:t>still</a:t>
            </a:r>
            <a:r>
              <a:rPr lang="en-GB" altLang="sv-SE" sz="2000" kern="0" dirty="0">
                <a:solidFill>
                  <a:srgbClr val="FF0000"/>
                </a:solidFill>
                <a:latin typeface="Times New Roman" panose="02020603050405020304" pitchFamily="18" charset="0"/>
                <a:cs typeface="Times New Roman" panose="02020603050405020304" pitchFamily="18" charset="0"/>
              </a:rPr>
              <a:t> need to check the result </a:t>
            </a:r>
            <a:r>
              <a:rPr lang="en-US" sz="1800" kern="0" dirty="0">
                <a:solidFill>
                  <a:srgbClr val="00285E"/>
                </a:solidFill>
                <a:latin typeface="Times New Roman" panose="02020603050405020304" pitchFamily="18" charset="0"/>
                <a:cs typeface="Times New Roman" panose="02020603050405020304" pitchFamily="18" charset="0"/>
              </a:rPr>
              <a:t/>
            </a:r>
            <a:br>
              <a:rPr lang="en-US" sz="1800" kern="0" dirty="0">
                <a:solidFill>
                  <a:srgbClr val="00285E"/>
                </a:solidFill>
                <a:latin typeface="Times New Roman" panose="02020603050405020304" pitchFamily="18" charset="0"/>
                <a:cs typeface="Times New Roman" panose="02020603050405020304" pitchFamily="18" charset="0"/>
              </a:rPr>
            </a:br>
            <a:r>
              <a:rPr lang="en-GB" altLang="sv-SE" sz="1600" kern="0" dirty="0">
                <a:solidFill>
                  <a:srgbClr val="FF0000"/>
                </a:solidFill>
                <a:latin typeface="Times New Roman" panose="02020603050405020304" pitchFamily="18" charset="0"/>
                <a:cs typeface="Times New Roman" panose="02020603050405020304" pitchFamily="18" charset="0"/>
              </a:rPr>
              <a:t/>
            </a:r>
            <a:br>
              <a:rPr lang="en-GB" altLang="sv-SE" sz="1600" kern="0" dirty="0">
                <a:solidFill>
                  <a:srgbClr val="FF0000"/>
                </a:solidFill>
                <a:latin typeface="Times New Roman" panose="02020603050405020304" pitchFamily="18" charset="0"/>
                <a:cs typeface="Times New Roman" panose="02020603050405020304" pitchFamily="18" charset="0"/>
              </a:rPr>
            </a:br>
            <a:endParaRPr lang="en-GB" altLang="sv-SE" sz="1800" kern="0" dirty="0">
              <a:solidFill>
                <a:srgbClr val="FF0000"/>
              </a:solidFill>
              <a:latin typeface="Times New Roman" panose="02020603050405020304" pitchFamily="18" charset="0"/>
              <a:cs typeface="Times New Roman" panose="02020603050405020304" pitchFamily="18" charset="0"/>
            </a:endParaRPr>
          </a:p>
          <a:p>
            <a:pPr marL="385763" indent="-285750">
              <a:tabLst>
                <a:tab pos="914400" algn="l"/>
              </a:tabLst>
              <a:defRPr/>
            </a:pPr>
            <a:endParaRPr lang="en-GB" altLang="sv-SE" sz="2200" kern="0" dirty="0">
              <a:solidFill>
                <a:srgbClr val="58585A"/>
              </a:solidFill>
              <a:latin typeface="Ericsson Capital TT" pitchFamily="2" charset="0"/>
              <a:cs typeface="Times New Roman" pitchFamily="18" charset="0"/>
            </a:endParaRPr>
          </a:p>
          <a:p>
            <a:pPr marL="385763" indent="-285750">
              <a:buFont typeface="Ericsson Capital TT" pitchFamily="2" charset="0"/>
              <a:buChar char="–"/>
              <a:tabLst>
                <a:tab pos="914400" algn="l"/>
              </a:tabLst>
              <a:defRPr/>
            </a:pPr>
            <a:endParaRPr lang="en-GB" altLang="sv-SE" sz="2200" kern="0" dirty="0">
              <a:solidFill>
                <a:srgbClr val="58585A"/>
              </a:solidFill>
              <a:latin typeface="Calibri" pitchFamily="34" charset="0"/>
              <a:cs typeface="Times New Roman" pitchFamily="18" charset="0"/>
            </a:endParaRPr>
          </a:p>
          <a:p>
            <a:pPr marL="742950" lvl="1" indent="-285750">
              <a:buClr>
                <a:srgbClr val="58585A"/>
              </a:buClr>
              <a:tabLst>
                <a:tab pos="914400" algn="l"/>
              </a:tabLst>
              <a:defRPr/>
            </a:pPr>
            <a:endParaRPr lang="en-GB" altLang="sv-SE" sz="1800" kern="0" dirty="0">
              <a:solidFill>
                <a:srgbClr val="58585A"/>
              </a:solidFill>
              <a:latin typeface="Calibri" pitchFamily="34" charset="0"/>
              <a:cs typeface="Times New Roman" pitchFamily="18" charset="0"/>
            </a:endParaRPr>
          </a:p>
          <a:p>
            <a:pPr marL="385763" indent="-285750">
              <a:buFont typeface="Ericsson Capital TT" pitchFamily="2" charset="0"/>
              <a:buChar char="–"/>
              <a:tabLst>
                <a:tab pos="914400" algn="l"/>
              </a:tabLst>
              <a:defRPr/>
            </a:pPr>
            <a:endParaRPr lang="en-GB" altLang="sv-SE" sz="1600" kern="0" dirty="0">
              <a:solidFill>
                <a:srgbClr val="58585A"/>
              </a:solidFill>
              <a:latin typeface="Calibri" pitchFamily="34" charset="0"/>
              <a:cs typeface="Times New Roman" pitchFamily="18" charset="0"/>
            </a:endParaRPr>
          </a:p>
        </p:txBody>
      </p:sp>
    </p:spTree>
    <p:extLst>
      <p:ext uri="{BB962C8B-B14F-4D97-AF65-F5344CB8AC3E}">
        <p14:creationId xmlns:p14="http://schemas.microsoft.com/office/powerpoint/2010/main" val="949719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500"/>
                                        <p:tgtEl>
                                          <p:spTgt spid="14">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500"/>
                                        <p:tgtEl>
                                          <p:spTgt spid="1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3" end="3"/>
                                            </p:txEl>
                                          </p:spTgt>
                                        </p:tgtEl>
                                        <p:attrNameLst>
                                          <p:attrName>style.visibility</p:attrName>
                                        </p:attrNameLst>
                                      </p:cBhvr>
                                      <p:to>
                                        <p:strVal val="visible"/>
                                      </p:to>
                                    </p:set>
                                    <p:animEffect transition="in" filter="fade">
                                      <p:cBhvr>
                                        <p:cTn id="24"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366713" y="1223963"/>
            <a:ext cx="8370887" cy="1439862"/>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9219" name="Rectangle 2"/>
          <p:cNvSpPr>
            <a:spLocks noGrp="1" noChangeArrowheads="1"/>
          </p:cNvSpPr>
          <p:nvPr>
            <p:ph type="title"/>
          </p:nvPr>
        </p:nvSpPr>
        <p:spPr>
          <a:xfrm>
            <a:off x="385763" y="52388"/>
            <a:ext cx="7826375" cy="984250"/>
          </a:xfrm>
        </p:spPr>
        <p:txBody>
          <a:bodyPr/>
          <a:lstStyle/>
          <a:p>
            <a:pPr eaLnBrk="1" hangingPunct="1"/>
            <a:r>
              <a:rPr lang="en-US" altLang="sv-SE">
                <a:solidFill>
                  <a:srgbClr val="E32119"/>
                </a:solidFill>
                <a:latin typeface="Ericsson Capital TT" pitchFamily="2" charset="0"/>
              </a:rPr>
              <a:t>Team responsibility for GTT – </a:t>
            </a:r>
            <a:br>
              <a:rPr lang="en-US" altLang="sv-SE">
                <a:solidFill>
                  <a:srgbClr val="E32119"/>
                </a:solidFill>
                <a:latin typeface="Ericsson Capital TT" pitchFamily="2" charset="0"/>
              </a:rPr>
            </a:br>
            <a:r>
              <a:rPr lang="en-US" altLang="sv-SE">
                <a:solidFill>
                  <a:srgbClr val="E32119"/>
                </a:solidFill>
                <a:latin typeface="Ericsson Capital TT" pitchFamily="2" charset="0"/>
              </a:rPr>
              <a:t>after delivery</a:t>
            </a:r>
          </a:p>
        </p:txBody>
      </p:sp>
      <p:sp>
        <p:nvSpPr>
          <p:cNvPr id="14" name="Rectangle 3"/>
          <p:cNvSpPr txBox="1">
            <a:spLocks noChangeArrowheads="1"/>
          </p:cNvSpPr>
          <p:nvPr/>
        </p:nvSpPr>
        <p:spPr bwMode="auto">
          <a:xfrm>
            <a:off x="385763" y="1314450"/>
            <a:ext cx="8351837"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72000" bIns="0"/>
          <a:lst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a:defRPr/>
            </a:pPr>
            <a:r>
              <a:rPr lang="en-US" sz="1600" b="1" dirty="0">
                <a:solidFill>
                  <a:srgbClr val="00285E">
                    <a:lumMod val="50000"/>
                    <a:lumOff val="50000"/>
                  </a:srgbClr>
                </a:solidFill>
              </a:rPr>
              <a:t>For LSV: </a:t>
            </a:r>
            <a:r>
              <a:rPr lang="en-US" sz="1600" dirty="0">
                <a:solidFill>
                  <a:srgbClr val="00285E">
                    <a:lumMod val="50000"/>
                    <a:lumOff val="50000"/>
                  </a:srgbClr>
                </a:solidFill>
              </a:rPr>
              <a:t>Follow up faults on LSV  i.e. hard faults and instabilities caused by your delivery, and then after rebase to LSV NS, also follow up the result there. Note that TSARs may submit TRs for your test cases and assign them to you if they are frequently unstable.</a:t>
            </a:r>
            <a:endParaRPr lang="sv-SE" sz="1600" dirty="0">
              <a:solidFill>
                <a:srgbClr val="00285E">
                  <a:lumMod val="50000"/>
                  <a:lumOff val="50000"/>
                </a:srgbClr>
              </a:solidFill>
            </a:endParaRPr>
          </a:p>
          <a:p>
            <a:pPr>
              <a:tabLst>
                <a:tab pos="914400" algn="l"/>
              </a:tabLst>
              <a:defRPr/>
            </a:pPr>
            <a:r>
              <a:rPr lang="en-US" sz="1600" b="1" dirty="0">
                <a:solidFill>
                  <a:srgbClr val="00285E">
                    <a:lumMod val="50000"/>
                    <a:lumOff val="50000"/>
                  </a:srgbClr>
                </a:solidFill>
              </a:rPr>
              <a:t>For LSV NS:</a:t>
            </a:r>
            <a:r>
              <a:rPr lang="en-US" sz="1600" dirty="0">
                <a:solidFill>
                  <a:srgbClr val="00285E">
                    <a:lumMod val="50000"/>
                    <a:lumOff val="50000"/>
                  </a:srgbClr>
                </a:solidFill>
              </a:rPr>
              <a:t> Follow up on LSV NS only</a:t>
            </a:r>
            <a:r>
              <a:rPr lang="en-US" sz="1800" kern="0" dirty="0">
                <a:solidFill>
                  <a:srgbClr val="00285E"/>
                </a:solidFill>
                <a:latin typeface="Times New Roman" panose="02020603050405020304" pitchFamily="18" charset="0"/>
                <a:cs typeface="Times New Roman" panose="02020603050405020304" pitchFamily="18" charset="0"/>
              </a:rPr>
              <a:t/>
            </a:r>
            <a:br>
              <a:rPr lang="en-US" sz="1800" kern="0" dirty="0">
                <a:solidFill>
                  <a:srgbClr val="00285E"/>
                </a:solidFill>
                <a:latin typeface="Times New Roman" panose="02020603050405020304" pitchFamily="18" charset="0"/>
                <a:cs typeface="Times New Roman" panose="02020603050405020304" pitchFamily="18" charset="0"/>
              </a:rPr>
            </a:br>
            <a:r>
              <a:rPr lang="en-GB" altLang="sv-SE" sz="1600" kern="0" dirty="0">
                <a:solidFill>
                  <a:srgbClr val="FF0000"/>
                </a:solidFill>
                <a:latin typeface="Times New Roman" panose="02020603050405020304" pitchFamily="18" charset="0"/>
                <a:cs typeface="Times New Roman" panose="02020603050405020304" pitchFamily="18" charset="0"/>
              </a:rPr>
              <a:t/>
            </a:r>
            <a:br>
              <a:rPr lang="en-GB" altLang="sv-SE" sz="1600" kern="0" dirty="0">
                <a:solidFill>
                  <a:srgbClr val="FF0000"/>
                </a:solidFill>
                <a:latin typeface="Times New Roman" panose="02020603050405020304" pitchFamily="18" charset="0"/>
                <a:cs typeface="Times New Roman" panose="02020603050405020304" pitchFamily="18" charset="0"/>
              </a:rPr>
            </a:br>
            <a:endParaRPr lang="en-GB" altLang="sv-SE" sz="1800" kern="0" dirty="0">
              <a:solidFill>
                <a:srgbClr val="FF0000"/>
              </a:solidFill>
              <a:latin typeface="Times New Roman" panose="02020603050405020304" pitchFamily="18" charset="0"/>
              <a:cs typeface="Times New Roman" panose="02020603050405020304" pitchFamily="18" charset="0"/>
            </a:endParaRPr>
          </a:p>
          <a:p>
            <a:pPr marL="385763" indent="-285750">
              <a:tabLst>
                <a:tab pos="914400" algn="l"/>
              </a:tabLst>
              <a:defRPr/>
            </a:pPr>
            <a:endParaRPr lang="en-GB" altLang="sv-SE" sz="2200" kern="0" dirty="0">
              <a:solidFill>
                <a:srgbClr val="58585A"/>
              </a:solidFill>
              <a:latin typeface="Ericsson Capital TT" pitchFamily="2" charset="0"/>
              <a:cs typeface="Times New Roman" pitchFamily="18" charset="0"/>
            </a:endParaRPr>
          </a:p>
          <a:p>
            <a:pPr marL="385763" indent="-285750">
              <a:buFont typeface="Ericsson Capital TT" pitchFamily="2" charset="0"/>
              <a:buChar char="–"/>
              <a:tabLst>
                <a:tab pos="914400" algn="l"/>
              </a:tabLst>
              <a:defRPr/>
            </a:pPr>
            <a:endParaRPr lang="en-GB" altLang="sv-SE" sz="2200" kern="0" dirty="0">
              <a:solidFill>
                <a:srgbClr val="58585A"/>
              </a:solidFill>
              <a:latin typeface="Calibri" pitchFamily="34" charset="0"/>
              <a:cs typeface="Times New Roman" pitchFamily="18" charset="0"/>
            </a:endParaRPr>
          </a:p>
          <a:p>
            <a:pPr marL="742950" lvl="1" indent="-285750">
              <a:buClr>
                <a:srgbClr val="58585A"/>
              </a:buClr>
              <a:tabLst>
                <a:tab pos="914400" algn="l"/>
              </a:tabLst>
              <a:defRPr/>
            </a:pPr>
            <a:endParaRPr lang="en-GB" altLang="sv-SE" sz="1800" kern="0" dirty="0">
              <a:solidFill>
                <a:srgbClr val="58585A"/>
              </a:solidFill>
              <a:latin typeface="Calibri" pitchFamily="34" charset="0"/>
              <a:cs typeface="Times New Roman" pitchFamily="18" charset="0"/>
            </a:endParaRPr>
          </a:p>
          <a:p>
            <a:pPr marL="385763" indent="-285750">
              <a:buFont typeface="Ericsson Capital TT" pitchFamily="2" charset="0"/>
              <a:buChar char="–"/>
              <a:tabLst>
                <a:tab pos="914400" algn="l"/>
              </a:tabLst>
              <a:defRPr/>
            </a:pPr>
            <a:endParaRPr lang="en-GB" altLang="sv-SE" sz="1600" kern="0" dirty="0">
              <a:solidFill>
                <a:srgbClr val="58585A"/>
              </a:solidFill>
              <a:latin typeface="Calibri" pitchFamily="34" charset="0"/>
              <a:cs typeface="Times New Roman" pitchFamily="18" charset="0"/>
            </a:endParaRP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82650" y="2754313"/>
            <a:ext cx="4768850" cy="35718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Lst>
        </p:spPr>
      </p:pic>
      <p:sp>
        <p:nvSpPr>
          <p:cNvPr id="5" name="Oval 3"/>
          <p:cNvSpPr>
            <a:spLocks noChangeArrowheads="1"/>
          </p:cNvSpPr>
          <p:nvPr/>
        </p:nvSpPr>
        <p:spPr bwMode="auto">
          <a:xfrm>
            <a:off x="1781175" y="5795963"/>
            <a:ext cx="4140200" cy="360362"/>
          </a:xfrm>
          <a:prstGeom prst="ellipse">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sp>
        <p:nvSpPr>
          <p:cNvPr id="7" name="Rectangular Callout 6"/>
          <p:cNvSpPr/>
          <p:nvPr/>
        </p:nvSpPr>
        <p:spPr bwMode="auto">
          <a:xfrm>
            <a:off x="6237288" y="2889250"/>
            <a:ext cx="1755775" cy="1484313"/>
          </a:xfrm>
          <a:prstGeom prst="wedgeRectCallout">
            <a:avLst>
              <a:gd name="adj1" fmla="val -69819"/>
              <a:gd name="adj2" fmla="val 152195"/>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a:extLst/>
        </p:spPr>
        <p:txBody>
          <a:bodyPr wrap="none" lIns="72000" rIns="72000"/>
          <a:lstStyle/>
          <a:p>
            <a:pPr algn="l">
              <a:spcBef>
                <a:spcPct val="50000"/>
              </a:spcBef>
              <a:defRPr/>
            </a:pPr>
            <a:r>
              <a:rPr lang="en-GB" altLang="sv-SE" dirty="0">
                <a:solidFill>
                  <a:srgbClr val="58585A"/>
                </a:solidFill>
              </a:rPr>
              <a:t>How to find </a:t>
            </a:r>
            <a:br>
              <a:rPr lang="en-GB" altLang="sv-SE" dirty="0">
                <a:solidFill>
                  <a:srgbClr val="58585A"/>
                </a:solidFill>
              </a:rPr>
            </a:br>
            <a:r>
              <a:rPr lang="en-GB" altLang="sv-SE" dirty="0">
                <a:solidFill>
                  <a:srgbClr val="58585A"/>
                </a:solidFill>
              </a:rPr>
              <a:t>failing TCs </a:t>
            </a:r>
            <a:br>
              <a:rPr lang="en-GB" altLang="sv-SE" dirty="0">
                <a:solidFill>
                  <a:srgbClr val="58585A"/>
                </a:solidFill>
              </a:rPr>
            </a:br>
            <a:r>
              <a:rPr lang="en-GB" altLang="sv-SE" dirty="0">
                <a:solidFill>
                  <a:srgbClr val="58585A"/>
                </a:solidFill>
              </a:rPr>
              <a:t>related to the </a:t>
            </a:r>
            <a:br>
              <a:rPr lang="en-GB" altLang="sv-SE" dirty="0">
                <a:solidFill>
                  <a:srgbClr val="58585A"/>
                </a:solidFill>
              </a:rPr>
            </a:br>
            <a:r>
              <a:rPr lang="en-GB" altLang="sv-SE" dirty="0">
                <a:solidFill>
                  <a:srgbClr val="58585A"/>
                </a:solidFill>
              </a:rPr>
              <a:t>delivery (*)</a:t>
            </a:r>
            <a:endParaRPr lang="en-GB" dirty="0">
              <a:solidFill>
                <a:srgbClr val="58585A"/>
              </a:solidFill>
            </a:endParaRPr>
          </a:p>
          <a:p>
            <a:pPr algn="l">
              <a:spcBef>
                <a:spcPct val="50000"/>
              </a:spcBef>
              <a:defRPr/>
            </a:pPr>
            <a:endParaRPr lang="en-US" dirty="0">
              <a:solidFill>
                <a:srgbClr val="58585A"/>
              </a:solidFill>
            </a:endParaRPr>
          </a:p>
        </p:txBody>
      </p:sp>
      <p:sp>
        <p:nvSpPr>
          <p:cNvPr id="8" name="TextBox 7"/>
          <p:cNvSpPr txBox="1"/>
          <p:nvPr/>
        </p:nvSpPr>
        <p:spPr>
          <a:xfrm>
            <a:off x="6777245" y="5769312"/>
            <a:ext cx="2115235" cy="707886"/>
          </a:xfrm>
          <a:prstGeom prst="rect">
            <a:avLst/>
          </a:prstGeom>
          <a:solidFill>
            <a:schemeClr val="accent6">
              <a:lumMod val="20000"/>
              <a:lumOff val="80000"/>
            </a:schemeClr>
          </a:solidFill>
        </p:spPr>
        <p:txBody>
          <a:bodyPr wrap="square" rtlCol="0">
            <a:spAutoFit/>
          </a:bodyPr>
          <a:lstStyle/>
          <a:p>
            <a:pPr algn="l">
              <a:spcBef>
                <a:spcPct val="50000"/>
              </a:spcBef>
            </a:pPr>
            <a:r>
              <a:rPr lang="en-US" dirty="0">
                <a:solidFill>
                  <a:srgbClr val="58585A"/>
                </a:solidFill>
              </a:rPr>
              <a:t>(*)Applicable for </a:t>
            </a:r>
            <a:r>
              <a:rPr lang="en-US" dirty="0" err="1">
                <a:solidFill>
                  <a:srgbClr val="58585A"/>
                </a:solidFill>
              </a:rPr>
              <a:t>Erlang</a:t>
            </a:r>
            <a:r>
              <a:rPr lang="en-US" dirty="0">
                <a:solidFill>
                  <a:srgbClr val="58585A"/>
                </a:solidFill>
              </a:rPr>
              <a:t> code </a:t>
            </a:r>
          </a:p>
        </p:txBody>
      </p:sp>
    </p:spTree>
    <p:extLst>
      <p:ext uri="{BB962C8B-B14F-4D97-AF65-F5344CB8AC3E}">
        <p14:creationId xmlns:p14="http://schemas.microsoft.com/office/powerpoint/2010/main" val="2083065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5763" y="52388"/>
            <a:ext cx="7826375" cy="984250"/>
          </a:xfrm>
        </p:spPr>
        <p:txBody>
          <a:bodyPr/>
          <a:lstStyle/>
          <a:p>
            <a:pPr eaLnBrk="1" hangingPunct="1"/>
            <a:r>
              <a:rPr lang="en-US" altLang="sv-SE">
                <a:solidFill>
                  <a:srgbClr val="E32119"/>
                </a:solidFill>
                <a:latin typeface="Ericsson Capital TT" pitchFamily="2" charset="0"/>
              </a:rPr>
              <a:t>Team responsibility for GTT – </a:t>
            </a:r>
            <a:br>
              <a:rPr lang="en-US" altLang="sv-SE">
                <a:solidFill>
                  <a:srgbClr val="E32119"/>
                </a:solidFill>
                <a:latin typeface="Ericsson Capital TT" pitchFamily="2" charset="0"/>
              </a:rPr>
            </a:br>
            <a:r>
              <a:rPr lang="en-US" altLang="sv-SE">
                <a:solidFill>
                  <a:srgbClr val="E32119"/>
                </a:solidFill>
                <a:latin typeface="Ericsson Capital TT" pitchFamily="2" charset="0"/>
              </a:rPr>
              <a:t>after delivery</a:t>
            </a: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23875" y="2754313"/>
            <a:ext cx="7635875" cy="37353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3"/>
          <p:cNvSpPr>
            <a:spLocks noChangeArrowheads="1"/>
          </p:cNvSpPr>
          <p:nvPr/>
        </p:nvSpPr>
        <p:spPr bwMode="auto">
          <a:xfrm>
            <a:off x="611188" y="4487863"/>
            <a:ext cx="2251075" cy="966787"/>
          </a:xfrm>
          <a:prstGeom prst="ellipse">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sp>
        <p:nvSpPr>
          <p:cNvPr id="6" name="Rectangular Callout 5"/>
          <p:cNvSpPr/>
          <p:nvPr/>
        </p:nvSpPr>
        <p:spPr bwMode="auto">
          <a:xfrm>
            <a:off x="6192837" y="4043363"/>
            <a:ext cx="1754537" cy="1185862"/>
          </a:xfrm>
          <a:prstGeom prst="wedgeRectCallout">
            <a:avLst>
              <a:gd name="adj1" fmla="val -257368"/>
              <a:gd name="adj2" fmla="val 35544"/>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a:extLst/>
        </p:spPr>
        <p:txBody>
          <a:bodyPr wrap="none" lIns="72000" rIns="72000"/>
          <a:lstStyle/>
          <a:p>
            <a:pPr algn="l">
              <a:spcBef>
                <a:spcPct val="50000"/>
              </a:spcBef>
              <a:defRPr/>
            </a:pPr>
            <a:r>
              <a:rPr lang="en-US" dirty="0">
                <a:solidFill>
                  <a:srgbClr val="58585A"/>
                </a:solidFill>
              </a:rPr>
              <a:t>Failed TCs </a:t>
            </a:r>
            <a:br>
              <a:rPr lang="en-US" dirty="0">
                <a:solidFill>
                  <a:srgbClr val="58585A"/>
                </a:solidFill>
              </a:rPr>
            </a:br>
            <a:r>
              <a:rPr lang="en-US" dirty="0">
                <a:solidFill>
                  <a:srgbClr val="58585A"/>
                </a:solidFill>
              </a:rPr>
              <a:t>related to </a:t>
            </a:r>
            <a:br>
              <a:rPr lang="en-US" dirty="0">
                <a:solidFill>
                  <a:srgbClr val="58585A"/>
                </a:solidFill>
              </a:rPr>
            </a:br>
            <a:r>
              <a:rPr lang="en-US" dirty="0">
                <a:solidFill>
                  <a:srgbClr val="58585A"/>
                </a:solidFill>
              </a:rPr>
              <a:t>the delivery (*)</a:t>
            </a:r>
          </a:p>
        </p:txBody>
      </p:sp>
      <p:sp>
        <p:nvSpPr>
          <p:cNvPr id="11" name="Rounded Rectangle 10"/>
          <p:cNvSpPr/>
          <p:nvPr/>
        </p:nvSpPr>
        <p:spPr bwMode="auto">
          <a:xfrm>
            <a:off x="366713" y="1223963"/>
            <a:ext cx="8370887" cy="1439862"/>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lIns="72000" rIns="72000"/>
          <a:lstStyle/>
          <a:p>
            <a:pPr algn="l">
              <a:spcBef>
                <a:spcPct val="50000"/>
              </a:spcBef>
              <a:defRPr/>
            </a:pPr>
            <a:endParaRPr lang="en-US">
              <a:solidFill>
                <a:srgbClr val="58585A"/>
              </a:solidFill>
            </a:endParaRPr>
          </a:p>
        </p:txBody>
      </p:sp>
      <p:sp>
        <p:nvSpPr>
          <p:cNvPr id="12" name="Rectangle 3"/>
          <p:cNvSpPr txBox="1">
            <a:spLocks noChangeArrowheads="1"/>
          </p:cNvSpPr>
          <p:nvPr/>
        </p:nvSpPr>
        <p:spPr bwMode="auto">
          <a:xfrm>
            <a:off x="385763" y="1314450"/>
            <a:ext cx="8351837"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72000" bIns="0"/>
          <a:lst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a:defRPr/>
            </a:pPr>
            <a:r>
              <a:rPr lang="en-US" sz="1600" b="1" dirty="0">
                <a:solidFill>
                  <a:srgbClr val="00285E">
                    <a:lumMod val="50000"/>
                    <a:lumOff val="50000"/>
                  </a:srgbClr>
                </a:solidFill>
              </a:rPr>
              <a:t>For LSV: </a:t>
            </a:r>
            <a:r>
              <a:rPr lang="en-US" sz="1600" dirty="0">
                <a:solidFill>
                  <a:srgbClr val="00285E">
                    <a:lumMod val="50000"/>
                    <a:lumOff val="50000"/>
                  </a:srgbClr>
                </a:solidFill>
              </a:rPr>
              <a:t>Follow up faults on LSV  i.e. hard faults and instabilities caused by your delivery, and then after rebase to LSV NS, also follow up the result there. Note that TSARs may submit TRs for your test cases and assign them to you if they are frequently unstable.</a:t>
            </a:r>
            <a:endParaRPr lang="sv-SE" sz="1600" dirty="0">
              <a:solidFill>
                <a:srgbClr val="00285E">
                  <a:lumMod val="50000"/>
                  <a:lumOff val="50000"/>
                </a:srgbClr>
              </a:solidFill>
            </a:endParaRPr>
          </a:p>
          <a:p>
            <a:pPr>
              <a:tabLst>
                <a:tab pos="914400" algn="l"/>
              </a:tabLst>
              <a:defRPr/>
            </a:pPr>
            <a:r>
              <a:rPr lang="en-US" sz="1600" b="1" dirty="0">
                <a:solidFill>
                  <a:srgbClr val="00285E">
                    <a:lumMod val="50000"/>
                    <a:lumOff val="50000"/>
                  </a:srgbClr>
                </a:solidFill>
              </a:rPr>
              <a:t>For LSV NS:</a:t>
            </a:r>
            <a:r>
              <a:rPr lang="en-US" sz="1600" dirty="0">
                <a:solidFill>
                  <a:srgbClr val="00285E">
                    <a:lumMod val="50000"/>
                    <a:lumOff val="50000"/>
                  </a:srgbClr>
                </a:solidFill>
              </a:rPr>
              <a:t> Follow up on LSV NS only</a:t>
            </a:r>
            <a:r>
              <a:rPr lang="en-US" sz="1800" kern="0" dirty="0">
                <a:solidFill>
                  <a:srgbClr val="00285E"/>
                </a:solidFill>
                <a:latin typeface="Times New Roman" panose="02020603050405020304" pitchFamily="18" charset="0"/>
                <a:cs typeface="Times New Roman" panose="02020603050405020304" pitchFamily="18" charset="0"/>
              </a:rPr>
              <a:t/>
            </a:r>
            <a:br>
              <a:rPr lang="en-US" sz="1800" kern="0" dirty="0">
                <a:solidFill>
                  <a:srgbClr val="00285E"/>
                </a:solidFill>
                <a:latin typeface="Times New Roman" panose="02020603050405020304" pitchFamily="18" charset="0"/>
                <a:cs typeface="Times New Roman" panose="02020603050405020304" pitchFamily="18" charset="0"/>
              </a:rPr>
            </a:br>
            <a:r>
              <a:rPr lang="en-GB" altLang="sv-SE" sz="1600" kern="0" dirty="0">
                <a:solidFill>
                  <a:srgbClr val="FF0000"/>
                </a:solidFill>
                <a:latin typeface="Times New Roman" panose="02020603050405020304" pitchFamily="18" charset="0"/>
                <a:cs typeface="Times New Roman" panose="02020603050405020304" pitchFamily="18" charset="0"/>
              </a:rPr>
              <a:t/>
            </a:r>
            <a:br>
              <a:rPr lang="en-GB" altLang="sv-SE" sz="1600" kern="0" dirty="0">
                <a:solidFill>
                  <a:srgbClr val="FF0000"/>
                </a:solidFill>
                <a:latin typeface="Times New Roman" panose="02020603050405020304" pitchFamily="18" charset="0"/>
                <a:cs typeface="Times New Roman" panose="02020603050405020304" pitchFamily="18" charset="0"/>
              </a:rPr>
            </a:br>
            <a:endParaRPr lang="en-GB" altLang="sv-SE" sz="1800" kern="0" dirty="0">
              <a:solidFill>
                <a:srgbClr val="FF0000"/>
              </a:solidFill>
              <a:latin typeface="Times New Roman" panose="02020603050405020304" pitchFamily="18" charset="0"/>
              <a:cs typeface="Times New Roman" panose="02020603050405020304" pitchFamily="18" charset="0"/>
            </a:endParaRPr>
          </a:p>
          <a:p>
            <a:pPr marL="385763" indent="-285750">
              <a:tabLst>
                <a:tab pos="914400" algn="l"/>
              </a:tabLst>
              <a:defRPr/>
            </a:pPr>
            <a:endParaRPr lang="en-GB" altLang="sv-SE" sz="2200" kern="0" dirty="0">
              <a:solidFill>
                <a:srgbClr val="58585A"/>
              </a:solidFill>
              <a:latin typeface="Ericsson Capital TT" pitchFamily="2" charset="0"/>
              <a:cs typeface="Times New Roman" pitchFamily="18" charset="0"/>
            </a:endParaRPr>
          </a:p>
          <a:p>
            <a:pPr marL="385763" indent="-285750">
              <a:buFont typeface="Ericsson Capital TT" pitchFamily="2" charset="0"/>
              <a:buChar char="–"/>
              <a:tabLst>
                <a:tab pos="914400" algn="l"/>
              </a:tabLst>
              <a:defRPr/>
            </a:pPr>
            <a:endParaRPr lang="en-GB" altLang="sv-SE" sz="2200" kern="0" dirty="0">
              <a:solidFill>
                <a:srgbClr val="58585A"/>
              </a:solidFill>
              <a:latin typeface="Calibri" pitchFamily="34" charset="0"/>
              <a:cs typeface="Times New Roman" pitchFamily="18" charset="0"/>
            </a:endParaRPr>
          </a:p>
          <a:p>
            <a:pPr marL="742950" lvl="1" indent="-285750">
              <a:buClr>
                <a:srgbClr val="58585A"/>
              </a:buClr>
              <a:tabLst>
                <a:tab pos="914400" algn="l"/>
              </a:tabLst>
              <a:defRPr/>
            </a:pPr>
            <a:endParaRPr lang="en-GB" altLang="sv-SE" sz="1800" kern="0" dirty="0">
              <a:solidFill>
                <a:srgbClr val="58585A"/>
              </a:solidFill>
              <a:latin typeface="Calibri" pitchFamily="34" charset="0"/>
              <a:cs typeface="Times New Roman" pitchFamily="18" charset="0"/>
            </a:endParaRPr>
          </a:p>
          <a:p>
            <a:pPr marL="385763" indent="-285750">
              <a:buFont typeface="Ericsson Capital TT" pitchFamily="2" charset="0"/>
              <a:buChar char="–"/>
              <a:tabLst>
                <a:tab pos="914400" algn="l"/>
              </a:tabLst>
              <a:defRPr/>
            </a:pPr>
            <a:endParaRPr lang="en-GB" altLang="sv-SE" sz="1600" kern="0" dirty="0">
              <a:solidFill>
                <a:srgbClr val="58585A"/>
              </a:solidFill>
              <a:latin typeface="Calibri" pitchFamily="34" charset="0"/>
              <a:cs typeface="Times New Roman" pitchFamily="18" charset="0"/>
            </a:endParaRPr>
          </a:p>
        </p:txBody>
      </p:sp>
      <p:sp>
        <p:nvSpPr>
          <p:cNvPr id="9" name="TextBox 8"/>
          <p:cNvSpPr txBox="1"/>
          <p:nvPr/>
        </p:nvSpPr>
        <p:spPr>
          <a:xfrm>
            <a:off x="6710020" y="5746098"/>
            <a:ext cx="2115235" cy="707886"/>
          </a:xfrm>
          <a:prstGeom prst="rect">
            <a:avLst/>
          </a:prstGeom>
          <a:solidFill>
            <a:schemeClr val="accent6">
              <a:lumMod val="20000"/>
              <a:lumOff val="80000"/>
            </a:schemeClr>
          </a:solidFill>
        </p:spPr>
        <p:txBody>
          <a:bodyPr wrap="square" rtlCol="0">
            <a:spAutoFit/>
          </a:bodyPr>
          <a:lstStyle/>
          <a:p>
            <a:pPr algn="l">
              <a:spcBef>
                <a:spcPct val="50000"/>
              </a:spcBef>
            </a:pPr>
            <a:r>
              <a:rPr lang="en-US" dirty="0">
                <a:solidFill>
                  <a:srgbClr val="58585A"/>
                </a:solidFill>
              </a:rPr>
              <a:t>(*)Applicable for </a:t>
            </a:r>
            <a:r>
              <a:rPr lang="en-US" dirty="0" err="1">
                <a:solidFill>
                  <a:srgbClr val="58585A"/>
                </a:solidFill>
              </a:rPr>
              <a:t>Erlang</a:t>
            </a:r>
            <a:r>
              <a:rPr lang="en-US" dirty="0">
                <a:solidFill>
                  <a:srgbClr val="58585A"/>
                </a:solidFill>
              </a:rPr>
              <a:t> code</a:t>
            </a:r>
          </a:p>
        </p:txBody>
      </p:sp>
    </p:spTree>
    <p:extLst>
      <p:ext uri="{BB962C8B-B14F-4D97-AF65-F5344CB8AC3E}">
        <p14:creationId xmlns:p14="http://schemas.microsoft.com/office/powerpoint/2010/main" val="3718304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5763" y="52388"/>
            <a:ext cx="7826375" cy="984250"/>
          </a:xfrm>
        </p:spPr>
        <p:txBody>
          <a:bodyPr/>
          <a:lstStyle/>
          <a:p>
            <a:pPr eaLnBrk="1" hangingPunct="1"/>
            <a:r>
              <a:rPr lang="en-US" altLang="sv-SE">
                <a:solidFill>
                  <a:srgbClr val="E32119"/>
                </a:solidFill>
                <a:latin typeface="Ericsson Capital TT" pitchFamily="2" charset="0"/>
              </a:rPr>
              <a:t>Team responsibility for GTT – </a:t>
            </a:r>
            <a:br>
              <a:rPr lang="en-US" altLang="sv-SE">
                <a:solidFill>
                  <a:srgbClr val="E32119"/>
                </a:solidFill>
                <a:latin typeface="Ericsson Capital TT" pitchFamily="2" charset="0"/>
              </a:rPr>
            </a:br>
            <a:r>
              <a:rPr lang="en-US" altLang="sv-SE">
                <a:solidFill>
                  <a:srgbClr val="E32119"/>
                </a:solidFill>
                <a:latin typeface="Ericsson Capital TT" pitchFamily="2" charset="0"/>
              </a:rPr>
              <a:t>after delivery</a:t>
            </a:r>
          </a:p>
        </p:txBody>
      </p:sp>
      <p:pic>
        <p:nvPicPr>
          <p:cNvPr id="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25513" y="4062413"/>
            <a:ext cx="5535612" cy="22955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3" y="1406525"/>
            <a:ext cx="5534025" cy="2659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pic>
      <p:sp>
        <p:nvSpPr>
          <p:cNvPr id="13" name="Oval 3"/>
          <p:cNvSpPr>
            <a:spLocks noChangeArrowheads="1"/>
          </p:cNvSpPr>
          <p:nvPr/>
        </p:nvSpPr>
        <p:spPr bwMode="auto">
          <a:xfrm>
            <a:off x="341313" y="4643438"/>
            <a:ext cx="2114550" cy="450850"/>
          </a:xfrm>
          <a:prstGeom prst="ellipse">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lvl1pPr eaLnBrk="0" hangingPunct="0">
              <a:spcBef>
                <a:spcPct val="20000"/>
              </a:spcBef>
              <a:buClr>
                <a:srgbClr val="00A9D4"/>
              </a:buClr>
              <a:buFont typeface="Arial" charset="0"/>
              <a:buChar char="›"/>
              <a:defRPr sz="2400">
                <a:solidFill>
                  <a:schemeClr val="tx1"/>
                </a:solidFill>
                <a:latin typeface="Arial" charset="0"/>
              </a:defRPr>
            </a:lvl1pPr>
            <a:lvl2pPr marL="742950" indent="-285750"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l" eaLnBrk="1" hangingPunct="1">
              <a:spcBef>
                <a:spcPct val="50000"/>
              </a:spcBef>
              <a:buClrTx/>
              <a:buFontTx/>
              <a:buNone/>
            </a:pPr>
            <a:endParaRPr lang="sv-SE" altLang="sv-SE" sz="2000">
              <a:solidFill>
                <a:srgbClr val="58585A"/>
              </a:solidFill>
            </a:endParaRPr>
          </a:p>
        </p:txBody>
      </p:sp>
      <p:sp>
        <p:nvSpPr>
          <p:cNvPr id="20" name="Rectangular Callout 19"/>
          <p:cNvSpPr/>
          <p:nvPr/>
        </p:nvSpPr>
        <p:spPr bwMode="auto">
          <a:xfrm>
            <a:off x="6597650" y="4281488"/>
            <a:ext cx="2249488" cy="1176337"/>
          </a:xfrm>
          <a:prstGeom prst="wedgeRectCallout">
            <a:avLst>
              <a:gd name="adj1" fmla="val -233383"/>
              <a:gd name="adj2" fmla="val 1103"/>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a:extLst/>
        </p:spPr>
        <p:txBody>
          <a:bodyPr wrap="none" lIns="72000" rIns="72000"/>
          <a:lstStyle/>
          <a:p>
            <a:pPr algn="l">
              <a:spcBef>
                <a:spcPct val="50000"/>
              </a:spcBef>
              <a:defRPr/>
            </a:pPr>
            <a:r>
              <a:rPr lang="en-GB" altLang="sv-SE" dirty="0">
                <a:solidFill>
                  <a:srgbClr val="58585A"/>
                </a:solidFill>
              </a:rPr>
              <a:t>Make a comment </a:t>
            </a:r>
            <a:br>
              <a:rPr lang="en-GB" altLang="sv-SE" dirty="0">
                <a:solidFill>
                  <a:srgbClr val="58585A"/>
                </a:solidFill>
              </a:rPr>
            </a:br>
            <a:r>
              <a:rPr lang="en-GB" altLang="sv-SE" dirty="0">
                <a:solidFill>
                  <a:srgbClr val="58585A"/>
                </a:solidFill>
              </a:rPr>
              <a:t>to show that you </a:t>
            </a:r>
            <a:br>
              <a:rPr lang="en-GB" altLang="sv-SE" dirty="0">
                <a:solidFill>
                  <a:srgbClr val="58585A"/>
                </a:solidFill>
              </a:rPr>
            </a:br>
            <a:r>
              <a:rPr lang="en-GB" altLang="sv-SE" dirty="0">
                <a:solidFill>
                  <a:srgbClr val="58585A"/>
                </a:solidFill>
              </a:rPr>
              <a:t>are investigating</a:t>
            </a:r>
          </a:p>
          <a:p>
            <a:pPr algn="l">
              <a:spcBef>
                <a:spcPct val="50000"/>
              </a:spcBef>
              <a:defRPr/>
            </a:pPr>
            <a:endParaRPr lang="en-GB" dirty="0">
              <a:solidFill>
                <a:srgbClr val="58585A"/>
              </a:solidFill>
            </a:endParaRPr>
          </a:p>
          <a:p>
            <a:pPr algn="l">
              <a:spcBef>
                <a:spcPct val="50000"/>
              </a:spcBef>
              <a:defRPr/>
            </a:pPr>
            <a:endParaRPr lang="en-US" dirty="0">
              <a:solidFill>
                <a:srgbClr val="58585A"/>
              </a:solidFill>
            </a:endParaRPr>
          </a:p>
        </p:txBody>
      </p:sp>
    </p:spTree>
    <p:extLst>
      <p:ext uri="{BB962C8B-B14F-4D97-AF65-F5344CB8AC3E}">
        <p14:creationId xmlns:p14="http://schemas.microsoft.com/office/powerpoint/2010/main" val="1660069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nodeType="afterGroup">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ags/tag2.xml><?xml version="1.0" encoding="utf-8"?>
<p:tagLst xmlns:a="http://schemas.openxmlformats.org/drawingml/2006/main" xmlns:r="http://schemas.openxmlformats.org/officeDocument/2006/relationships" xmlns:p="http://schemas.openxmlformats.org/presentationml/2006/main">
  <p:tag name="TYPE" val="ChapterPage"/>
</p:tagLst>
</file>

<file path=ppt/theme/theme1.xml><?xml version="1.0" encoding="utf-8"?>
<a:theme xmlns:a="http://schemas.openxmlformats.org/drawingml/2006/main" name="Landscape2009">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PresentationTemplate2011</Template>
  <TotalTime>1603</TotalTime>
  <Words>1098</Words>
  <Application>Microsoft Office PowerPoint</Application>
  <PresentationFormat>On-screen Show (4:3)</PresentationFormat>
  <Paragraphs>193</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Times New Roman</vt:lpstr>
      <vt:lpstr>Copperplate Gothic Bold</vt:lpstr>
      <vt:lpstr>Ericsson Capital TT</vt:lpstr>
      <vt:lpstr>Wingdings</vt:lpstr>
      <vt:lpstr>Arial</vt:lpstr>
      <vt:lpstr>Symbol</vt:lpstr>
      <vt:lpstr>Calibri</vt:lpstr>
      <vt:lpstr>Landscape2009</vt:lpstr>
      <vt:lpstr>NEW Ways of working with GTT  </vt:lpstr>
      <vt:lpstr>GTT_LSV quality improvements</vt:lpstr>
      <vt:lpstr>GTT_LSV Long term plan</vt:lpstr>
      <vt:lpstr>How to interpret the dashboard</vt:lpstr>
      <vt:lpstr>Team responsibility –  Before delivery </vt:lpstr>
      <vt:lpstr>Team responsibility for GTT –  after delivery</vt:lpstr>
      <vt:lpstr>Team responsibility for GTT –  after delivery</vt:lpstr>
      <vt:lpstr>Team responsibility for GTT –  after delivery</vt:lpstr>
      <vt:lpstr>Team responsibility for GTT –  after delivery</vt:lpstr>
      <vt:lpstr>Frequently Failing GTT TC emails</vt:lpstr>
      <vt:lpstr>TR mapping responsibilities</vt:lpstr>
      <vt:lpstr>TR assignment due to frequently failing TC</vt:lpstr>
      <vt:lpstr>TSAR tr HANDLING for frequently failing TC</vt:lpstr>
      <vt:lpstr>What happens when quality deteriorates?</vt:lpstr>
      <vt:lpstr>PowerPoint Presentation</vt:lpstr>
      <vt:lpstr>APPENDIX: TSAR and Tiger Team WoW with unstable GTT TC</vt:lpstr>
      <vt:lpstr>APPENDIX: TSAR and Tiger Team WoW with unstable GTT TC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Ways of working with GTT</dc:title>
  <dc:subject>NEW Ways of working with GTT</dc:subject>
  <dc:creator>ESVEGUS Sverker Gustavsson</dc:creator>
  <cp:keywords/>
  <dc:description>BUCI-15:004819 Uen_x000d_
Rev PA3</dc:description>
  <cp:lastModifiedBy>PAM WHIP</cp:lastModifiedBy>
  <cp:revision>129</cp:revision>
  <dcterms:created xsi:type="dcterms:W3CDTF">2009-08-18T09:58:28Z</dcterms:created>
  <dcterms:modified xsi:type="dcterms:W3CDTF">2016-07-06T20:03:57Z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BUCI-15:004819 Uen, Rev PA3</vt:lpwstr>
  </property>
  <property fmtid="{D5CDD505-2E9C-101B-9397-08002B2CF9AE}" pid="27" name="MiddleFooterField">
    <vt:lpwstr>Ericsson Internal</vt:lpwstr>
  </property>
  <property fmtid="{D5CDD505-2E9C-101B-9397-08002B2CF9AE}" pid="28" name="RightFooterField">
    <vt:lpwstr>NEW Ways of working with GTT</vt:lpwstr>
  </property>
  <property fmtid="{D5CDD505-2E9C-101B-9397-08002B2CF9AE}" pid="29" name="RightFooterField2">
    <vt:lpwstr>2015-11-04</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ApprovedBy">
    <vt:lpwstr/>
  </property>
  <property fmtid="{D5CDD505-2E9C-101B-9397-08002B2CF9AE}" pid="38" name="Checked">
    <vt:lpwstr/>
  </property>
  <property fmtid="{D5CDD505-2E9C-101B-9397-08002B2CF9AE}" pid="39" name="Reference">
    <vt:lpwstr/>
  </property>
  <property fmtid="{D5CDD505-2E9C-101B-9397-08002B2CF9AE}" pid="40" name="Keyword">
    <vt:lpwstr/>
  </property>
  <property fmtid="{D5CDD505-2E9C-101B-9397-08002B2CF9AE}" pid="41" name="UpdateProcess">
    <vt:lpwstr>End</vt:lpwstr>
  </property>
  <property fmtid="{D5CDD505-2E9C-101B-9397-08002B2CF9AE}" pid="42" name="Title">
    <vt:lpwstr>NEW Ways of working with GTT</vt:lpwstr>
  </property>
  <property fmtid="{D5CDD505-2E9C-101B-9397-08002B2CF9AE}" pid="43" name="DocName">
    <vt:lpwstr>PRESENTATION</vt:lpwstr>
  </property>
  <property fmtid="{D5CDD505-2E9C-101B-9397-08002B2CF9AE}" pid="44" name="DocNo">
    <vt:lpwstr>BUCI-15:004819 Uen</vt:lpwstr>
  </property>
  <property fmtid="{D5CDD505-2E9C-101B-9397-08002B2CF9AE}" pid="45" name="Date">
    <vt:lpwstr>2016-07-05</vt:lpwstr>
  </property>
  <property fmtid="{D5CDD505-2E9C-101B-9397-08002B2CF9AE}" pid="46" name="Revision">
    <vt:lpwstr>PA3</vt:lpwstr>
  </property>
  <property fmtid="{D5CDD505-2E9C-101B-9397-08002B2CF9AE}" pid="47" name="Prepared">
    <vt:lpwstr>ESVEGUS Sverker Gustavsson</vt:lpwstr>
  </property>
</Properties>
</file>