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61" r:id="rId3"/>
    <p:sldId id="262" r:id="rId4"/>
    <p:sldId id="259" r:id="rId5"/>
    <p:sldId id="260" r:id="rId6"/>
    <p:sldId id="263" r:id="rId7"/>
    <p:sldId id="265" r:id="rId8"/>
    <p:sldId id="266" r:id="rId9"/>
    <p:sldId id="264" r:id="rId10"/>
    <p:sldId id="268" r:id="rId11"/>
    <p:sldId id="269" r:id="rId12"/>
    <p:sldId id="270" r:id="rId13"/>
    <p:sldId id="258" r:id="rId14"/>
    <p:sldId id="271" r:id="rId15"/>
    <p:sldId id="272" r:id="rId16"/>
    <p:sldId id="274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A21E7-5C61-40BA-9EB0-C8E69ED2FE2F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287F-78A6-4495-9A86-6C6118707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5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2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1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2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60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3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9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3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9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7E4A5-B3CA-4946-A861-F3A2CCDA3091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7245" y="1593670"/>
            <a:ext cx="7175622" cy="15065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13.3.1 </a:t>
            </a:r>
            <a:r>
              <a:rPr lang="zh-CN" altLang="en-US" dirty="0"/>
              <a:t>系统调用</a:t>
            </a:r>
            <a:r>
              <a:rPr lang="zh-CN" altLang="en-US" dirty="0" smtClean="0"/>
              <a:t>的结构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处理程序函数的实现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		</a:t>
            </a:r>
            <a:r>
              <a:rPr lang="zh-CN" altLang="en-US" sz="2000" dirty="0" smtClean="0"/>
              <a:t>学号：</a:t>
            </a:r>
            <a:r>
              <a:rPr lang="en-US" altLang="zh-CN" sz="2000" dirty="0" smtClean="0"/>
              <a:t>SA13011099</a:t>
            </a:r>
          </a:p>
          <a:p>
            <a:r>
              <a:rPr lang="en-US" altLang="zh-CN" sz="2000" dirty="0" smtClean="0"/>
              <a:t>									</a:t>
            </a:r>
            <a:r>
              <a:rPr lang="zh-CN" altLang="en-US" sz="2000" dirty="0" smtClean="0"/>
              <a:t>姓名：马</a:t>
            </a:r>
            <a:r>
              <a:rPr lang="zh-CN" altLang="en-US" sz="2000" dirty="0"/>
              <a:t>翔</a:t>
            </a:r>
          </a:p>
        </p:txBody>
      </p:sp>
    </p:spTree>
    <p:extLst>
      <p:ext uri="{BB962C8B-B14F-4D97-AF65-F5344CB8AC3E}">
        <p14:creationId xmlns:p14="http://schemas.microsoft.com/office/powerpoint/2010/main" val="38887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4575" y="582177"/>
            <a:ext cx="653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示例</a:t>
            </a:r>
            <a:r>
              <a:rPr lang="en-US" altLang="zh-CN" sz="4000" b="1" dirty="0" smtClean="0"/>
              <a:t>——4.</a:t>
            </a:r>
            <a:r>
              <a:rPr lang="zh-CN" altLang="en-US" sz="4000" b="1" dirty="0" smtClean="0"/>
              <a:t>进入</a:t>
            </a:r>
            <a:r>
              <a:rPr lang="en-US" altLang="zh-CN" sz="4000" b="1" dirty="0" err="1" smtClean="0"/>
              <a:t>system_call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671738" y="1508474"/>
            <a:ext cx="788760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如何进入某一系统调用对应的处理函数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sz="2000" dirty="0" smtClean="0"/>
              <a:t>在执行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$0x80 </a:t>
            </a:r>
            <a:r>
              <a:rPr lang="zh-CN" altLang="en-US" sz="2000" dirty="0" smtClean="0"/>
              <a:t>指令时，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硬件会完成一系列的工作，比如切换用户堆栈至系统堆栈，保护中断现场，把寄存器</a:t>
            </a:r>
            <a:r>
              <a:rPr lang="en-US" altLang="zh-CN" sz="2000" dirty="0" smtClean="0"/>
              <a:t>%</a:t>
            </a:r>
            <a:r>
              <a:rPr lang="en-US" altLang="zh-CN" sz="2000" dirty="0" err="1" smtClean="0"/>
              <a:t>eip</a:t>
            </a:r>
            <a:r>
              <a:rPr lang="zh-CN" altLang="en-US" sz="2000" dirty="0" smtClean="0"/>
              <a:t>指向中断服务处理程序等工作。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中的寄存器</a:t>
            </a:r>
            <a:r>
              <a:rPr lang="en-US" altLang="zh-CN" sz="2000" dirty="0" smtClean="0"/>
              <a:t>IDTR</a:t>
            </a:r>
            <a:r>
              <a:rPr lang="zh-CN" altLang="en-US" sz="2000" dirty="0" smtClean="0"/>
              <a:t>指向了</a:t>
            </a:r>
            <a:r>
              <a:rPr lang="en-US" altLang="zh-CN" sz="2000" dirty="0" smtClean="0">
                <a:solidFill>
                  <a:srgbClr val="FF0000"/>
                </a:solidFill>
              </a:rPr>
              <a:t>IDT</a:t>
            </a:r>
            <a:r>
              <a:rPr lang="zh-CN" altLang="en-US" sz="2000" dirty="0" smtClean="0">
                <a:solidFill>
                  <a:srgbClr val="FF0000"/>
                </a:solidFill>
              </a:rPr>
              <a:t>（中断描述符表</a:t>
            </a:r>
            <a:r>
              <a:rPr lang="zh-CN" altLang="en-US" sz="2000" dirty="0" smtClean="0"/>
              <a:t>），然后根据</a:t>
            </a:r>
            <a:r>
              <a:rPr lang="en-US" altLang="zh-CN" sz="2000" dirty="0" smtClean="0"/>
              <a:t>0x80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IDT</a:t>
            </a:r>
            <a:r>
              <a:rPr lang="zh-CN" altLang="en-US" sz="2000" dirty="0" smtClean="0"/>
              <a:t>中找到相对应的表项。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该表项其实为一个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陷阱门</a:t>
            </a:r>
            <a:r>
              <a:rPr lang="zh-CN" altLang="en-US" sz="2000" dirty="0" smtClean="0"/>
              <a:t>结构，包含了中断服务处理程序所在的</a:t>
            </a:r>
            <a:r>
              <a:rPr lang="zh-CN" altLang="en-US" sz="2000" dirty="0" smtClean="0">
                <a:solidFill>
                  <a:srgbClr val="FF0000"/>
                </a:solidFill>
              </a:rPr>
              <a:t>段（</a:t>
            </a:r>
            <a:r>
              <a:rPr lang="en-US" altLang="zh-CN" sz="2000" dirty="0" smtClean="0">
                <a:solidFill>
                  <a:srgbClr val="FF0000"/>
                </a:solidFill>
              </a:rPr>
              <a:t>selector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和在该</a:t>
            </a:r>
            <a:r>
              <a:rPr lang="zh-CN" altLang="en-US" sz="2000" dirty="0" smtClean="0">
                <a:solidFill>
                  <a:srgbClr val="FF0000"/>
                </a:solidFill>
              </a:rPr>
              <a:t>段内偏移量（</a:t>
            </a:r>
            <a:r>
              <a:rPr lang="en-US" altLang="zh-CN" sz="2000" dirty="0" smtClean="0">
                <a:solidFill>
                  <a:srgbClr val="FF0000"/>
                </a:solidFill>
              </a:rPr>
              <a:t>offset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等信息。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根据段的信息，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在</a:t>
            </a:r>
            <a:r>
              <a:rPr lang="en-US" altLang="zh-CN" sz="2000" dirty="0" smtClean="0">
                <a:solidFill>
                  <a:srgbClr val="FF0000"/>
                </a:solidFill>
              </a:rPr>
              <a:t>GDT/IDT</a:t>
            </a:r>
            <a:r>
              <a:rPr lang="zh-CN" altLang="en-US" sz="2000" dirty="0" smtClean="0">
                <a:solidFill>
                  <a:srgbClr val="FF0000"/>
                </a:solidFill>
              </a:rPr>
              <a:t>（全局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局部描述表，</a:t>
            </a:r>
            <a:r>
              <a:rPr lang="zh-CN" altLang="en-US" sz="2000" dirty="0" smtClean="0"/>
              <a:t>由寄存器</a:t>
            </a:r>
            <a:r>
              <a:rPr lang="en-US" altLang="zh-CN" sz="2000" dirty="0" smtClean="0"/>
              <a:t>GDTR/LDTR</a:t>
            </a:r>
            <a:r>
              <a:rPr lang="zh-CN" altLang="en-US" sz="2000" dirty="0" smtClean="0"/>
              <a:t>指向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中找到那个段的基址位置，然后 </a:t>
            </a:r>
            <a:r>
              <a:rPr lang="zh-CN" altLang="en-US" sz="2000" dirty="0" smtClean="0">
                <a:solidFill>
                  <a:srgbClr val="FF0000"/>
                </a:solidFill>
              </a:rPr>
              <a:t>基地址</a:t>
            </a:r>
            <a:r>
              <a:rPr lang="en-US" altLang="zh-CN" sz="2000" dirty="0" smtClean="0">
                <a:solidFill>
                  <a:srgbClr val="FF0000"/>
                </a:solidFill>
              </a:rPr>
              <a:t>+</a:t>
            </a:r>
            <a:r>
              <a:rPr lang="zh-CN" altLang="en-US" sz="2000" dirty="0" smtClean="0">
                <a:solidFill>
                  <a:srgbClr val="FF0000"/>
                </a:solidFill>
              </a:rPr>
              <a:t>段内偏移量</a:t>
            </a:r>
            <a:r>
              <a:rPr lang="zh-CN" altLang="en-US" sz="2000" dirty="0" smtClean="0"/>
              <a:t>就是要找的中断服务处理程序的地址。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0" y="1351618"/>
            <a:ext cx="8151913" cy="53709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4575" y="582177"/>
            <a:ext cx="653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示例</a:t>
            </a:r>
            <a:r>
              <a:rPr lang="en-US" altLang="zh-CN" sz="4000" b="1" dirty="0" smtClean="0"/>
              <a:t>——4.</a:t>
            </a:r>
            <a:r>
              <a:rPr lang="zh-CN" altLang="en-US" sz="4000" b="1" dirty="0" smtClean="0"/>
              <a:t>进入</a:t>
            </a:r>
            <a:r>
              <a:rPr lang="en-US" altLang="zh-CN" sz="4000" b="1" dirty="0" err="1" smtClean="0"/>
              <a:t>system_call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83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1286" y="1973439"/>
            <a:ext cx="7283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</a:t>
            </a:r>
            <a:r>
              <a:rPr lang="en-US" altLang="zh-CN" sz="2000" dirty="0" smtClean="0"/>
              <a:t>IDT</a:t>
            </a:r>
            <a:r>
              <a:rPr lang="zh-CN" altLang="en-US" sz="2000" dirty="0" smtClean="0"/>
              <a:t>中的每个表项的初始化工作是在</a:t>
            </a:r>
            <a:r>
              <a:rPr lang="en-US" altLang="zh-CN" sz="2000" b="1" dirty="0" err="1" smtClean="0"/>
              <a:t>trap_init</a:t>
            </a:r>
            <a:r>
              <a:rPr lang="en-US" altLang="zh-CN" sz="2000" b="1" dirty="0" smtClean="0"/>
              <a:t>()</a:t>
            </a:r>
            <a:r>
              <a:rPr lang="zh-CN" altLang="en-US" sz="2000" dirty="0" smtClean="0"/>
              <a:t>函数中进行的，其中对</a:t>
            </a:r>
            <a:r>
              <a:rPr lang="en-US" altLang="zh-CN" sz="2000" dirty="0" smtClean="0"/>
              <a:t>0x80</a:t>
            </a:r>
            <a:r>
              <a:rPr lang="zh-CN" altLang="en-US" sz="2000" dirty="0" smtClean="0"/>
              <a:t>号表项的初始化工作如下所示：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Arch\x86\kernel\</a:t>
            </a:r>
            <a:r>
              <a:rPr lang="en-US" altLang="zh-CN" sz="2000" dirty="0" err="1" smtClean="0"/>
              <a:t>Traps.c</a:t>
            </a:r>
            <a:endParaRPr lang="en-US" altLang="zh-CN" sz="2000" dirty="0" smtClean="0"/>
          </a:p>
          <a:p>
            <a:r>
              <a:rPr lang="en-US" altLang="zh-CN" sz="2000" b="1" dirty="0" err="1" smtClean="0"/>
              <a:t>set_system_trap_gate</a:t>
            </a:r>
            <a:r>
              <a:rPr lang="en-US" altLang="zh-CN" sz="2000" b="1" dirty="0" smtClean="0"/>
              <a:t>(SYSCALL_VECTOR</a:t>
            </a:r>
            <a:r>
              <a:rPr lang="en-US" altLang="zh-CN" sz="2000" b="1" dirty="0"/>
              <a:t>, &amp;</a:t>
            </a:r>
            <a:r>
              <a:rPr lang="en-US" altLang="zh-CN" sz="2000" b="1" dirty="0" err="1"/>
              <a:t>system_call</a:t>
            </a:r>
            <a:r>
              <a:rPr lang="en-US" altLang="zh-CN" sz="2000" b="1" dirty="0" smtClean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Arch\x86\include\</a:t>
            </a:r>
            <a:r>
              <a:rPr lang="en-US" altLang="zh-CN" sz="2000" dirty="0" err="1" smtClean="0"/>
              <a:t>asm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Irq_vectors.h</a:t>
            </a:r>
            <a:endParaRPr lang="en-US" altLang="zh-CN" sz="2000" dirty="0" smtClean="0"/>
          </a:p>
          <a:p>
            <a:r>
              <a:rPr lang="en-US" altLang="zh-CN" sz="2000" b="1" dirty="0"/>
              <a:t># define SYSCALL_VECTOR	</a:t>
            </a:r>
            <a:r>
              <a:rPr lang="en-US" altLang="zh-CN" sz="2000" b="1" dirty="0" smtClean="0"/>
              <a:t>0x80</a:t>
            </a:r>
          </a:p>
          <a:p>
            <a:endParaRPr lang="en-US" altLang="zh-CN" sz="2000" b="1" dirty="0"/>
          </a:p>
          <a:p>
            <a:r>
              <a:rPr lang="en-US" altLang="zh-CN" sz="2000" b="1" dirty="0" err="1" smtClean="0"/>
              <a:t>system_call</a:t>
            </a:r>
            <a:r>
              <a:rPr lang="zh-CN" altLang="en-US" sz="2000" dirty="0" smtClean="0"/>
              <a:t>就是</a:t>
            </a:r>
            <a:r>
              <a:rPr lang="en-US" altLang="zh-CN" sz="2000" dirty="0" smtClean="0"/>
              <a:t>0x80</a:t>
            </a:r>
            <a:r>
              <a:rPr lang="zh-CN" altLang="en-US" sz="2000" dirty="0" smtClean="0"/>
              <a:t>号中断向量对应的中断服务处理程序地址，所有的系统调用刚开始</a:t>
            </a:r>
            <a:r>
              <a:rPr lang="zh-CN" altLang="en-US" sz="2000" dirty="0" smtClean="0"/>
              <a:t>都</a:t>
            </a:r>
            <a:r>
              <a:rPr lang="zh-CN" altLang="en-US" sz="2000" dirty="0"/>
              <a:t>会</a:t>
            </a:r>
            <a:r>
              <a:rPr lang="zh-CN" altLang="en-US" sz="2000" dirty="0" smtClean="0"/>
              <a:t>进入</a:t>
            </a:r>
            <a:r>
              <a:rPr lang="zh-CN" altLang="en-US" sz="2000" dirty="0" smtClean="0"/>
              <a:t>这里。</a:t>
            </a:r>
            <a:endParaRPr lang="en-US" altLang="zh-CN" sz="2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544575" y="582177"/>
            <a:ext cx="653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示例</a:t>
            </a:r>
            <a:r>
              <a:rPr lang="en-US" altLang="zh-CN" sz="4000" b="1" dirty="0" smtClean="0"/>
              <a:t>——4.</a:t>
            </a:r>
            <a:r>
              <a:rPr lang="zh-CN" altLang="en-US" sz="4000" b="1" dirty="0" smtClean="0"/>
              <a:t>进入</a:t>
            </a:r>
            <a:r>
              <a:rPr lang="en-US" altLang="zh-CN" sz="4000" b="1" dirty="0" err="1" smtClean="0"/>
              <a:t>system_call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08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8121" y="1359137"/>
            <a:ext cx="467787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Arch\x86\kernel\entry_32.S</a:t>
            </a:r>
          </a:p>
          <a:p>
            <a:r>
              <a:rPr lang="en-US" altLang="zh-CN" sz="2000" b="1" dirty="0" smtClean="0"/>
              <a:t>ENTRY(</a:t>
            </a:r>
            <a:r>
              <a:rPr lang="en-US" altLang="zh-CN" sz="2000" b="1" dirty="0" err="1" smtClean="0"/>
              <a:t>system_call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……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pushl</a:t>
            </a:r>
            <a:r>
              <a:rPr lang="en-US" altLang="zh-CN" sz="2000" b="1" dirty="0" smtClean="0"/>
              <a:t> %</a:t>
            </a:r>
            <a:r>
              <a:rPr lang="en-US" altLang="zh-CN" sz="2000" b="1" dirty="0" err="1" smtClean="0"/>
              <a:t>eax</a:t>
            </a:r>
            <a:endParaRPr lang="en-US" altLang="zh-CN" sz="2000" b="1" dirty="0" smtClean="0"/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……</a:t>
            </a:r>
            <a:endParaRPr lang="en-US" altLang="zh-CN" sz="2000" b="1" dirty="0"/>
          </a:p>
          <a:p>
            <a:r>
              <a:rPr lang="en-US" altLang="zh-CN" sz="2000" b="1" dirty="0"/>
              <a:t>	SAVE_ALL</a:t>
            </a:r>
          </a:p>
          <a:p>
            <a:r>
              <a:rPr lang="en-US" altLang="zh-CN" sz="2000" b="1" dirty="0" smtClean="0"/>
              <a:t>	……</a:t>
            </a:r>
          </a:p>
          <a:p>
            <a:r>
              <a:rPr lang="en-US" altLang="zh-CN" sz="2000" b="1" dirty="0" err="1" smtClean="0"/>
              <a:t>syscall_call</a:t>
            </a:r>
            <a:r>
              <a:rPr lang="en-US" altLang="zh-CN" sz="2000" b="1" dirty="0"/>
              <a:t>: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call *</a:t>
            </a:r>
            <a:r>
              <a:rPr lang="en-US" altLang="zh-CN" sz="2000" b="1" dirty="0" err="1">
                <a:solidFill>
                  <a:srgbClr val="FF0000"/>
                </a:solidFill>
              </a:rPr>
              <a:t>sys_call_table</a:t>
            </a:r>
            <a:r>
              <a:rPr lang="en-US" altLang="zh-CN" sz="2000" b="1" dirty="0">
                <a:solidFill>
                  <a:srgbClr val="FF0000"/>
                </a:solidFill>
              </a:rPr>
              <a:t>(,%eax,4)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movl</a:t>
            </a:r>
            <a:r>
              <a:rPr lang="en-US" altLang="zh-CN" sz="2000" b="1" dirty="0">
                <a:solidFill>
                  <a:srgbClr val="FF0000"/>
                </a:solidFill>
              </a:rPr>
              <a:t> 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eax,PT_EAX</a:t>
            </a:r>
            <a:r>
              <a:rPr lang="en-US" altLang="zh-CN" sz="2000" b="1" dirty="0">
                <a:solidFill>
                  <a:srgbClr val="FF0000"/>
                </a:solidFill>
              </a:rPr>
              <a:t>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b="1" dirty="0" smtClean="0"/>
              <a:t>…………		………..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err="1" smtClean="0"/>
              <a:t>restore_nocheck</a:t>
            </a:r>
            <a:r>
              <a:rPr lang="en-US" altLang="zh-CN" sz="2000" b="1" dirty="0"/>
              <a:t>:</a:t>
            </a:r>
          </a:p>
          <a:p>
            <a:r>
              <a:rPr lang="en-US" altLang="zh-CN" sz="2000" b="1" dirty="0"/>
              <a:t>	RESTORE_REGS </a:t>
            </a:r>
            <a:r>
              <a:rPr lang="en-US" altLang="zh-CN" sz="2000" b="1" dirty="0" smtClean="0"/>
              <a:t>4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……</a:t>
            </a:r>
            <a:endParaRPr lang="en-US" altLang="zh-CN" sz="2000" b="1" dirty="0"/>
          </a:p>
          <a:p>
            <a:r>
              <a:rPr lang="en-US" altLang="zh-CN" sz="2000" b="1" dirty="0" err="1"/>
              <a:t>irq_return</a:t>
            </a:r>
            <a:r>
              <a:rPr lang="en-US" altLang="zh-CN" sz="2000" b="1" dirty="0"/>
              <a:t>:</a:t>
            </a:r>
          </a:p>
          <a:p>
            <a:r>
              <a:rPr lang="en-US" altLang="zh-CN" sz="2000" b="1" dirty="0"/>
              <a:t>	INTERRUPT_RETURN</a:t>
            </a:r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70699" y="625720"/>
            <a:ext cx="705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示例</a:t>
            </a:r>
            <a:r>
              <a:rPr lang="en-US" altLang="zh-CN" sz="3600" b="1" dirty="0" smtClean="0"/>
              <a:t>——5.</a:t>
            </a:r>
            <a:r>
              <a:rPr lang="zh-CN" altLang="en-US" sz="3600" b="1" dirty="0" smtClean="0"/>
              <a:t> </a:t>
            </a:r>
            <a:r>
              <a:rPr lang="en-US" altLang="zh-CN" sz="3600" b="1" dirty="0" err="1" smtClean="0"/>
              <a:t>system_call</a:t>
            </a:r>
            <a:r>
              <a:rPr lang="zh-CN" altLang="en-US" sz="3600" b="1" dirty="0" smtClean="0"/>
              <a:t>内部实现</a:t>
            </a:r>
            <a:endParaRPr lang="zh-CN" altLang="en-US" sz="3600" dirty="0"/>
          </a:p>
        </p:txBody>
      </p:sp>
      <p:sp>
        <p:nvSpPr>
          <p:cNvPr id="7" name="右大括号 6"/>
          <p:cNvSpPr/>
          <p:nvPr/>
        </p:nvSpPr>
        <p:spPr>
          <a:xfrm>
            <a:off x="3936274" y="2481943"/>
            <a:ext cx="1628503" cy="670560"/>
          </a:xfrm>
          <a:prstGeom prst="rightBrace">
            <a:avLst>
              <a:gd name="adj1" fmla="val 8333"/>
              <a:gd name="adj2" fmla="val 4870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64777" y="1359137"/>
            <a:ext cx="2429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此时的堆栈已经是系统堆栈，处理程序把装有系统调用号（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存入堆栈，接着</a:t>
            </a:r>
            <a:r>
              <a:rPr lang="zh-CN" altLang="en-US" dirty="0"/>
              <a:t>再</a:t>
            </a:r>
            <a:r>
              <a:rPr lang="zh-CN" altLang="en-US" dirty="0" smtClean="0"/>
              <a:t>通过宏</a:t>
            </a:r>
            <a:r>
              <a:rPr lang="en-US" altLang="zh-CN" dirty="0" smtClean="0"/>
              <a:t>SAVE_ALL</a:t>
            </a:r>
            <a:r>
              <a:rPr lang="zh-CN" altLang="en-US" dirty="0" smtClean="0"/>
              <a:t>把剩下的所有寄存器的内容保存在堆栈上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017623" y="3805646"/>
            <a:ext cx="235131" cy="215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65817" y="3482480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进入处理程序函数，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号系统调用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651863" y="4346539"/>
            <a:ext cx="531223" cy="305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183086" y="4220829"/>
            <a:ext cx="2804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处理程序函数把要返回的值存入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中，然后再把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保存在堆栈上，地址为</a:t>
            </a:r>
            <a:r>
              <a:rPr lang="en-US" altLang="zh-CN" dirty="0" smtClean="0"/>
              <a:t>SAVE_ALL</a:t>
            </a:r>
            <a:r>
              <a:rPr lang="zh-CN" altLang="en-US" dirty="0" smtClean="0"/>
              <a:t>指令保存的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的地址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467497" y="5521234"/>
            <a:ext cx="1184366" cy="6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89674" y="5785243"/>
            <a:ext cx="3214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SAVE_ALL</a:t>
            </a:r>
            <a:r>
              <a:rPr lang="zh-CN" altLang="en-US" dirty="0" smtClean="0"/>
              <a:t>的逆操作，把堆栈里的值还原到寄存器中，其中返回值也回到了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6" idx="1"/>
          </p:cNvCxnSpPr>
          <p:nvPr/>
        </p:nvCxnSpPr>
        <p:spPr>
          <a:xfrm flipV="1">
            <a:off x="4667794" y="6449304"/>
            <a:ext cx="242463" cy="14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10257" y="624924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iret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5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2410" y="1724297"/>
            <a:ext cx="67404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Arch\x86\kernel\syscall_table_32.S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b="1" dirty="0" smtClean="0"/>
              <a:t>ENTRY(</a:t>
            </a:r>
            <a:r>
              <a:rPr lang="en-US" altLang="zh-CN" sz="2800" b="1" dirty="0" err="1" smtClean="0"/>
              <a:t>sys_call_table</a:t>
            </a:r>
            <a:r>
              <a:rPr lang="en-US" altLang="zh-CN" sz="2800" b="1" dirty="0"/>
              <a:t>)</a:t>
            </a:r>
          </a:p>
          <a:p>
            <a:r>
              <a:rPr lang="en-US" altLang="zh-CN" sz="2800" b="1" dirty="0"/>
              <a:t>	.long </a:t>
            </a:r>
            <a:r>
              <a:rPr lang="en-US" altLang="zh-CN" sz="2800" b="1" dirty="0" err="1"/>
              <a:t>sys_restart_syscall</a:t>
            </a:r>
            <a:r>
              <a:rPr lang="en-US" altLang="zh-CN" sz="2800" b="1" dirty="0"/>
              <a:t>	</a:t>
            </a:r>
            <a:r>
              <a:rPr lang="en-US" altLang="zh-CN" sz="2800" dirty="0"/>
              <a:t>/* 0 </a:t>
            </a:r>
            <a:r>
              <a:rPr lang="en-US" altLang="zh-CN" sz="2800" dirty="0" smtClean="0"/>
              <a:t>*/</a:t>
            </a:r>
            <a:endParaRPr lang="en-US" altLang="zh-CN" sz="2800" dirty="0"/>
          </a:p>
          <a:p>
            <a:r>
              <a:rPr lang="en-US" altLang="zh-CN" sz="2800" b="1" dirty="0"/>
              <a:t>	.long </a:t>
            </a:r>
            <a:r>
              <a:rPr lang="en-US" altLang="zh-CN" sz="2800" b="1" dirty="0" err="1"/>
              <a:t>sys_exit</a:t>
            </a:r>
            <a:endParaRPr lang="en-US" altLang="zh-CN" sz="2800" b="1" dirty="0"/>
          </a:p>
          <a:p>
            <a:r>
              <a:rPr lang="en-US" altLang="zh-CN" sz="2800" b="1" dirty="0"/>
              <a:t>	.long </a:t>
            </a:r>
            <a:r>
              <a:rPr lang="en-US" altLang="zh-CN" sz="2800" b="1" dirty="0" err="1"/>
              <a:t>ptregs_fork</a:t>
            </a:r>
            <a:endParaRPr lang="en-US" altLang="zh-CN" sz="2800" b="1" dirty="0"/>
          </a:p>
          <a:p>
            <a:r>
              <a:rPr lang="en-US" altLang="zh-CN" sz="2800" b="1" dirty="0"/>
              <a:t>	</a:t>
            </a:r>
            <a:r>
              <a:rPr lang="en-US" altLang="zh-CN" sz="2800" b="1" dirty="0">
                <a:solidFill>
                  <a:srgbClr val="FF0000"/>
                </a:solidFill>
              </a:rPr>
              <a:t>.long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sys_read</a:t>
            </a:r>
            <a:r>
              <a:rPr lang="en-US" altLang="zh-CN" sz="2800" b="1" dirty="0" smtClean="0"/>
              <a:t>			</a:t>
            </a:r>
            <a:r>
              <a:rPr lang="en-US" altLang="zh-CN" sz="2800" dirty="0" smtClean="0"/>
              <a:t>/* 3 */</a:t>
            </a:r>
            <a:endParaRPr lang="en-US" altLang="zh-CN" sz="2800" dirty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……….. </a:t>
            </a:r>
            <a:r>
              <a:rPr lang="en-US" altLang="zh-CN" sz="2800" b="1" dirty="0"/>
              <a:t>		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44575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——6.</a:t>
            </a:r>
            <a:r>
              <a:rPr lang="zh-CN" altLang="en-US" sz="4400" b="1" dirty="0" smtClean="0"/>
              <a:t>系统调用表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845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4575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——7.</a:t>
            </a:r>
            <a:r>
              <a:rPr lang="zh-CN" altLang="en-US" sz="4400" b="1" dirty="0" smtClean="0"/>
              <a:t>处理程序函数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58135" y="1534499"/>
            <a:ext cx="828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Arch\x86\kernel\</a:t>
            </a:r>
            <a:r>
              <a:rPr lang="en-US" altLang="zh-CN" dirty="0" err="1" smtClean="0"/>
              <a:t>Syscalls.h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asmlinkage</a:t>
            </a:r>
            <a:r>
              <a:rPr lang="en-US" altLang="zh-CN" b="1" dirty="0" smtClean="0"/>
              <a:t> </a:t>
            </a:r>
            <a:r>
              <a:rPr lang="en-US" altLang="zh-CN" b="1" dirty="0"/>
              <a:t>long </a:t>
            </a:r>
            <a:r>
              <a:rPr lang="en-US" altLang="zh-CN" b="1" dirty="0" err="1"/>
              <a:t>sys_read</a:t>
            </a:r>
            <a:r>
              <a:rPr lang="en-US" altLang="zh-CN" b="1" dirty="0"/>
              <a:t>(unsigned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fd</a:t>
            </a:r>
            <a:r>
              <a:rPr lang="en-US" altLang="zh-CN" b="1" dirty="0"/>
              <a:t>, char __user *</a:t>
            </a:r>
            <a:r>
              <a:rPr lang="en-US" altLang="zh-CN" b="1" dirty="0" err="1"/>
              <a:t>buf</a:t>
            </a:r>
            <a:r>
              <a:rPr lang="en-US" altLang="zh-CN" b="1" dirty="0"/>
              <a:t>, </a:t>
            </a:r>
            <a:r>
              <a:rPr lang="en-US" altLang="zh-CN" b="1" dirty="0" err="1"/>
              <a:t>size_t</a:t>
            </a:r>
            <a:r>
              <a:rPr lang="en-US" altLang="zh-CN" b="1" dirty="0"/>
              <a:t> count);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8134" y="2363711"/>
            <a:ext cx="82889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Arch\x86\include\</a:t>
            </a:r>
            <a:r>
              <a:rPr lang="en-US" altLang="zh-CN" sz="2000" dirty="0" err="1" smtClean="0"/>
              <a:t>asmLinkage.h</a:t>
            </a:r>
            <a:endParaRPr lang="en-US" altLang="zh-CN" sz="2000" dirty="0" smtClean="0"/>
          </a:p>
          <a:p>
            <a:r>
              <a:rPr lang="en-US" altLang="zh-CN" sz="2000" b="1" dirty="0" smtClean="0"/>
              <a:t>#</a:t>
            </a:r>
            <a:r>
              <a:rPr lang="en-US" altLang="zh-CN" sz="2000" b="1" dirty="0"/>
              <a:t>define </a:t>
            </a:r>
            <a:r>
              <a:rPr lang="en-US" altLang="zh-CN" sz="2000" b="1" dirty="0" err="1">
                <a:solidFill>
                  <a:srgbClr val="FF0000"/>
                </a:solidFill>
              </a:rPr>
              <a:t>asmlinkage</a:t>
            </a:r>
            <a:r>
              <a:rPr lang="en-US" altLang="zh-CN" sz="2000" b="1" dirty="0"/>
              <a:t> CPP_ASMLINKAGE __attribute__((</a:t>
            </a:r>
            <a:r>
              <a:rPr lang="en-US" altLang="zh-CN" sz="2000" b="1" dirty="0" err="1"/>
              <a:t>regparm</a:t>
            </a:r>
            <a:r>
              <a:rPr lang="en-US" altLang="zh-CN" sz="2000" b="1" dirty="0"/>
              <a:t>(0</a:t>
            </a:r>
            <a:r>
              <a:rPr lang="en-US" altLang="zh-CN" sz="2000" b="1" dirty="0" smtClean="0"/>
              <a:t>)))</a:t>
            </a:r>
          </a:p>
          <a:p>
            <a:r>
              <a:rPr lang="zh-CN" altLang="en-US" sz="2000" dirty="0"/>
              <a:t>表示用</a:t>
            </a:r>
            <a:r>
              <a:rPr lang="en-US" altLang="zh-CN" sz="2000" dirty="0"/>
              <a:t>0</a:t>
            </a:r>
            <a:r>
              <a:rPr lang="zh-CN" altLang="en-US" sz="2000" dirty="0"/>
              <a:t>个寄存器传递函数参数，这样，所有的函数参数强迫从栈中</a:t>
            </a:r>
            <a:r>
              <a:rPr lang="zh-CN" altLang="en-US" sz="2000" dirty="0" smtClean="0"/>
              <a:t>提取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/>
              <a:t>问题：</a:t>
            </a:r>
            <a:r>
              <a:rPr lang="zh-CN" altLang="en-US" sz="2000" dirty="0" smtClean="0"/>
              <a:t>所有的参数从栈中提取，是不是与之前说的“系统调用参数都是通过寄存器直接传递”相矛盾？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所谓的系统调用参数都是通过寄存器直接传递，是指在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$0x80</a:t>
            </a:r>
            <a:r>
              <a:rPr lang="zh-CN" altLang="en-US" sz="2000" dirty="0" smtClean="0"/>
              <a:t>之前，也就是还处于用户态时，参数都是放在寄存器中的。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进入内核态后，也就从用户空间的堆栈切换到了系统空间堆栈，</a:t>
            </a:r>
            <a:r>
              <a:rPr lang="en-US" altLang="zh-CN" sz="2000" b="1" dirty="0" smtClean="0"/>
              <a:t>SAVA_ALL</a:t>
            </a:r>
            <a:r>
              <a:rPr lang="zh-CN" altLang="en-US" sz="2000" dirty="0" smtClean="0"/>
              <a:t>宏把寄存器的信息保存在了系统堆栈中，创建了</a:t>
            </a:r>
            <a:r>
              <a:rPr lang="zh-CN" altLang="en-US" sz="2000" dirty="0"/>
              <a:t>一个函数调用的栈帧环境，然后调用相应的系统调用</a:t>
            </a:r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25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44575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——7.</a:t>
            </a:r>
            <a:r>
              <a:rPr lang="zh-CN" altLang="en-US" sz="4400" b="1" dirty="0" smtClean="0"/>
              <a:t>处理程序函数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5" y="1351618"/>
            <a:ext cx="5709663" cy="53395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546" y="1351618"/>
            <a:ext cx="32886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之前在</a:t>
            </a:r>
            <a:r>
              <a:rPr lang="en-US" altLang="zh-CN" sz="2000" dirty="0" err="1" smtClean="0"/>
              <a:t>glibc</a:t>
            </a:r>
            <a:r>
              <a:rPr lang="zh-CN" altLang="en-US" sz="2000" dirty="0" smtClean="0"/>
              <a:t>中，调用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$0x80</a:t>
            </a:r>
            <a:r>
              <a:rPr lang="zh-CN" altLang="en-US" sz="2000" dirty="0" smtClean="0"/>
              <a:t>之前，我们的参数保存在如下寄存器中：</a:t>
            </a:r>
            <a:endParaRPr lang="en-US" altLang="zh-CN" sz="2000" dirty="0" smtClean="0"/>
          </a:p>
          <a:p>
            <a:r>
              <a:rPr lang="en-US" altLang="zh-CN" sz="2000" b="1" dirty="0" smtClean="0"/>
              <a:t>%</a:t>
            </a:r>
            <a:r>
              <a:rPr lang="en-US" altLang="zh-CN" sz="2000" b="1" dirty="0" err="1"/>
              <a:t>edx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16</a:t>
            </a:r>
          </a:p>
          <a:p>
            <a:r>
              <a:rPr lang="en-US" altLang="zh-CN" sz="2000" b="1" dirty="0"/>
              <a:t>%</a:t>
            </a:r>
            <a:r>
              <a:rPr lang="en-US" altLang="zh-CN" sz="2000" b="1" dirty="0" err="1"/>
              <a:t>ecx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buf</a:t>
            </a:r>
            <a:endParaRPr lang="en-US" altLang="zh-CN" sz="2000" b="1" dirty="0"/>
          </a:p>
          <a:p>
            <a:r>
              <a:rPr lang="en-US" altLang="zh-CN" sz="2000" b="1" dirty="0"/>
              <a:t>%</a:t>
            </a:r>
            <a:r>
              <a:rPr lang="en-US" altLang="zh-CN" sz="2000" b="1" dirty="0" err="1"/>
              <a:t>ebx</a:t>
            </a:r>
            <a:r>
              <a:rPr lang="zh-CN" altLang="en-US" sz="2000" b="1" dirty="0"/>
              <a:t>：</a:t>
            </a:r>
            <a:r>
              <a:rPr lang="en-US" altLang="zh-CN" sz="2000" b="1" dirty="0" smtClean="0"/>
              <a:t>0</a:t>
            </a:r>
          </a:p>
          <a:p>
            <a:r>
              <a:rPr lang="zh-CN" altLang="en-US" sz="2000" dirty="0" smtClean="0"/>
              <a:t>进入</a:t>
            </a:r>
            <a:r>
              <a:rPr lang="en-US" altLang="zh-CN" sz="2000" dirty="0" err="1" smtClean="0"/>
              <a:t>system_call</a:t>
            </a:r>
            <a:r>
              <a:rPr lang="zh-CN" altLang="en-US" sz="2000" dirty="0" smtClean="0"/>
              <a:t>后，在调用</a:t>
            </a:r>
            <a:r>
              <a:rPr lang="en-US" altLang="zh-CN" sz="2000" dirty="0" smtClean="0"/>
              <a:t>read</a:t>
            </a:r>
            <a:r>
              <a:rPr lang="zh-CN" altLang="en-US" sz="2000" dirty="0" smtClean="0"/>
              <a:t>函数（处理程序函数）之前，系统的堆栈如右图所示：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0927" y="5291158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正好创造了一个</a:t>
            </a:r>
            <a:r>
              <a:rPr lang="zh-CN" altLang="en-US" dirty="0"/>
              <a:t>函数调用的栈帧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6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4562" y="1706669"/>
            <a:ext cx="8359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Read_write.c</a:t>
            </a:r>
            <a:endParaRPr lang="en-US" altLang="zh-CN" dirty="0" smtClean="0"/>
          </a:p>
          <a:p>
            <a:r>
              <a:rPr lang="en-US" altLang="zh-CN" b="1" dirty="0" smtClean="0"/>
              <a:t>SYSCALL_DEFINE3(read</a:t>
            </a:r>
            <a:r>
              <a:rPr lang="en-US" altLang="zh-CN" b="1" dirty="0"/>
              <a:t>, 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, </a:t>
            </a:r>
            <a:r>
              <a:rPr lang="en-US" altLang="zh-CN" b="1" dirty="0" err="1"/>
              <a:t>fd</a:t>
            </a:r>
            <a:r>
              <a:rPr lang="en-US" altLang="zh-CN" b="1" dirty="0"/>
              <a:t>, char __user *, </a:t>
            </a:r>
            <a:r>
              <a:rPr lang="en-US" altLang="zh-CN" b="1" dirty="0" err="1"/>
              <a:t>buf</a:t>
            </a:r>
            <a:r>
              <a:rPr lang="en-US" altLang="zh-CN" b="1" dirty="0"/>
              <a:t>, </a:t>
            </a:r>
            <a:r>
              <a:rPr lang="en-US" altLang="zh-CN" b="1" dirty="0" err="1"/>
              <a:t>size_t</a:t>
            </a:r>
            <a:r>
              <a:rPr lang="en-US" altLang="zh-CN" b="1" dirty="0"/>
              <a:t>, count)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struct</a:t>
            </a:r>
            <a:r>
              <a:rPr lang="en-US" altLang="zh-CN" b="1" dirty="0"/>
              <a:t> file *file;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ssize_t</a:t>
            </a:r>
            <a:r>
              <a:rPr lang="en-US" altLang="zh-CN" b="1" dirty="0"/>
              <a:t> ret = -EBADF;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fput_needed</a:t>
            </a:r>
            <a:r>
              <a:rPr lang="en-US" altLang="zh-CN" b="1" dirty="0" smtClean="0"/>
              <a:t>;</a:t>
            </a:r>
            <a:endParaRPr lang="en-US" altLang="zh-CN" b="1" dirty="0"/>
          </a:p>
          <a:p>
            <a:r>
              <a:rPr lang="en-US" altLang="zh-CN" b="1" dirty="0"/>
              <a:t>	file = </a:t>
            </a:r>
            <a:r>
              <a:rPr lang="en-US" altLang="zh-CN" b="1" dirty="0" err="1"/>
              <a:t>fget_light</a:t>
            </a:r>
            <a:r>
              <a:rPr lang="en-US" altLang="zh-CN" b="1" dirty="0"/>
              <a:t>(</a:t>
            </a:r>
            <a:r>
              <a:rPr lang="en-US" altLang="zh-CN" b="1" dirty="0" err="1"/>
              <a:t>fd</a:t>
            </a:r>
            <a:r>
              <a:rPr lang="en-US" altLang="zh-CN" b="1" dirty="0"/>
              <a:t>, &amp;</a:t>
            </a:r>
            <a:r>
              <a:rPr lang="en-US" altLang="zh-CN" b="1" dirty="0" err="1"/>
              <a:t>fput_needed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	if (file) {</a:t>
            </a:r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loff_t</a:t>
            </a:r>
            <a:r>
              <a:rPr lang="en-US" altLang="zh-CN" b="1" dirty="0"/>
              <a:t> </a:t>
            </a:r>
            <a:r>
              <a:rPr lang="en-US" altLang="zh-CN" b="1" dirty="0" err="1"/>
              <a:t>pos</a:t>
            </a:r>
            <a:r>
              <a:rPr lang="en-US" altLang="zh-CN" b="1" dirty="0"/>
              <a:t> = </a:t>
            </a:r>
            <a:r>
              <a:rPr lang="en-US" altLang="zh-CN" b="1" dirty="0" err="1"/>
              <a:t>file_pos_read</a:t>
            </a:r>
            <a:r>
              <a:rPr lang="en-US" altLang="zh-CN" b="1" dirty="0"/>
              <a:t>(file);</a:t>
            </a:r>
          </a:p>
          <a:p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ret = </a:t>
            </a:r>
            <a:r>
              <a:rPr lang="en-US" altLang="zh-CN" b="1" dirty="0" err="1">
                <a:solidFill>
                  <a:srgbClr val="FF0000"/>
                </a:solidFill>
              </a:rPr>
              <a:t>vfs_read</a:t>
            </a:r>
            <a:r>
              <a:rPr lang="en-US" altLang="zh-CN" b="1" dirty="0">
                <a:solidFill>
                  <a:srgbClr val="FF0000"/>
                </a:solidFill>
              </a:rPr>
              <a:t>(file, </a:t>
            </a:r>
            <a:r>
              <a:rPr lang="en-US" altLang="zh-CN" b="1" dirty="0" err="1">
                <a:solidFill>
                  <a:srgbClr val="FF0000"/>
                </a:solidFill>
              </a:rPr>
              <a:t>buf</a:t>
            </a:r>
            <a:r>
              <a:rPr lang="en-US" altLang="zh-CN" b="1" dirty="0">
                <a:solidFill>
                  <a:srgbClr val="FF0000"/>
                </a:solidFill>
              </a:rPr>
              <a:t>, count, &amp;</a:t>
            </a:r>
            <a:r>
              <a:rPr lang="en-US" altLang="zh-CN" b="1" dirty="0" err="1">
                <a:solidFill>
                  <a:srgbClr val="FF0000"/>
                </a:solidFill>
              </a:rPr>
              <a:t>pos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file_pos_write</a:t>
            </a:r>
            <a:r>
              <a:rPr lang="en-US" altLang="zh-CN" b="1" dirty="0"/>
              <a:t>(file, </a:t>
            </a:r>
            <a:r>
              <a:rPr lang="en-US" altLang="zh-CN" b="1" dirty="0" err="1"/>
              <a:t>pos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fput_light</a:t>
            </a:r>
            <a:r>
              <a:rPr lang="en-US" altLang="zh-CN" b="1" dirty="0"/>
              <a:t>(file, </a:t>
            </a:r>
            <a:r>
              <a:rPr lang="en-US" altLang="zh-CN" b="1" dirty="0" err="1"/>
              <a:t>fput_needed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en-US" altLang="zh-CN" b="1" dirty="0"/>
          </a:p>
          <a:p>
            <a:r>
              <a:rPr lang="en-US" altLang="zh-CN" b="1" dirty="0"/>
              <a:t>	return ret;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44575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——7.</a:t>
            </a:r>
            <a:r>
              <a:rPr lang="zh-CN" altLang="en-US" sz="4400" b="1" dirty="0" smtClean="0"/>
              <a:t>处理程序函数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33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45201" y="542250"/>
            <a:ext cx="6589199" cy="8051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 smtClean="0"/>
              <a:t>处理程序函数实现方式</a:t>
            </a:r>
            <a:endParaRPr lang="zh-CN" altLang="en-US" sz="44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37020" y="2009297"/>
            <a:ext cx="6591985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简单的方式，直接返回所要求的值，如</a:t>
            </a:r>
            <a:r>
              <a:rPr lang="en-US" altLang="zh-CN" sz="2800" dirty="0" err="1" smtClean="0"/>
              <a:t>sys_getuid</a:t>
            </a:r>
            <a:r>
              <a:rPr lang="en-US" altLang="zh-CN" sz="2800" dirty="0" smtClean="0"/>
              <a:t>()</a:t>
            </a:r>
            <a:endParaRPr lang="zh-CN" altLang="en-US" sz="2800" dirty="0" smtClean="0"/>
          </a:p>
          <a:p>
            <a:r>
              <a:rPr lang="zh-CN" altLang="en-US" sz="2800" dirty="0" smtClean="0"/>
              <a:t>复杂的方式，它会调用一个更通用的内核辅助函数，如</a:t>
            </a:r>
            <a:r>
              <a:rPr lang="en-US" altLang="zh-CN" sz="2800" dirty="0" err="1" smtClean="0"/>
              <a:t>sys_read</a:t>
            </a:r>
            <a:r>
              <a:rPr lang="en-US" altLang="zh-CN" sz="2800" dirty="0" smtClean="0"/>
              <a:t>()</a:t>
            </a:r>
          </a:p>
          <a:p>
            <a:r>
              <a:rPr lang="zh-CN" altLang="en-US" sz="2800" dirty="0" smtClean="0"/>
              <a:t>充当多路分解器的方式，多路分解器使用常数，将系统调用委派给执行不同任务的函数，如</a:t>
            </a:r>
            <a:r>
              <a:rPr lang="en-US" altLang="zh-CN" sz="2800" dirty="0" err="1" smtClean="0"/>
              <a:t>sys_socketcall</a:t>
            </a:r>
            <a:r>
              <a:rPr lang="en-US" altLang="zh-CN" sz="2800" dirty="0" smtClean="0"/>
              <a:t>()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7184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3195" y="2714786"/>
            <a:ext cx="49968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  <a:r>
              <a:rPr lang="en-US" altLang="zh-CN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~~</a:t>
            </a:r>
            <a:endParaRPr lang="zh-CN" alt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43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2415" y="589273"/>
            <a:ext cx="6589199" cy="82295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/>
              <a:t>处理程序函数的共性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每个函数名称前缀都是</a:t>
            </a:r>
            <a:r>
              <a:rPr lang="en-US" altLang="zh-CN" sz="2800" dirty="0" smtClean="0"/>
              <a:t>sys_</a:t>
            </a:r>
            <a:r>
              <a:rPr lang="zh-CN" altLang="en-US" sz="2800" dirty="0" smtClean="0"/>
              <a:t>，如</a:t>
            </a:r>
            <a:r>
              <a:rPr lang="en-US" altLang="zh-CN" sz="2800" dirty="0" err="1" smtClean="0"/>
              <a:t>sys_fork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sys_read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等。</a:t>
            </a:r>
            <a:endParaRPr lang="en-US" altLang="zh-CN" sz="2800" dirty="0" smtClean="0"/>
          </a:p>
          <a:p>
            <a:r>
              <a:rPr lang="zh-CN" altLang="en-US" sz="2800" dirty="0" smtClean="0"/>
              <a:t>所有的处理程序函数都最多接受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个参数，这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个参数放置在了寄存器</a:t>
            </a:r>
            <a:r>
              <a:rPr lang="en-US" altLang="zh-CN" sz="2800" dirty="0" err="1" smtClean="0"/>
              <a:t>ebx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ecx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edx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esi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edi</a:t>
            </a:r>
            <a:r>
              <a:rPr lang="zh-CN" altLang="en-US" sz="2800" dirty="0" smtClean="0"/>
              <a:t>中。</a:t>
            </a:r>
            <a:endParaRPr lang="en-US" altLang="zh-CN" sz="2800" dirty="0" smtClean="0"/>
          </a:p>
          <a:p>
            <a:r>
              <a:rPr lang="zh-CN" altLang="en-US" sz="2800" dirty="0" smtClean="0"/>
              <a:t>所有的系统调用都在内核态执行。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146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542250"/>
            <a:ext cx="6589199" cy="805195"/>
          </a:xfrm>
        </p:spPr>
        <p:txBody>
          <a:bodyPr>
            <a:normAutofit/>
          </a:bodyPr>
          <a:lstStyle/>
          <a:p>
            <a:r>
              <a:rPr lang="zh-CN" altLang="en-US" sz="4400" b="1" dirty="0" smtClean="0"/>
              <a:t>系统调用的处理流程</a:t>
            </a:r>
            <a:endParaRPr lang="zh-CN" altLang="en-US" sz="4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270" y="1580124"/>
            <a:ext cx="7751130" cy="20312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0" y="3844031"/>
            <a:ext cx="7751130" cy="25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48" y="3039399"/>
            <a:ext cx="6316105" cy="27809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8450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——1.</a:t>
            </a:r>
            <a:r>
              <a:rPr lang="zh-CN" altLang="en-US" sz="4400" b="1" dirty="0" smtClean="0"/>
              <a:t>源代码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18448" y="1595344"/>
            <a:ext cx="631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gcc</a:t>
            </a:r>
            <a:r>
              <a:rPr lang="en-US" altLang="zh-CN" sz="2400" dirty="0" smtClean="0">
                <a:solidFill>
                  <a:srgbClr val="FF0000"/>
                </a:solidFill>
              </a:rPr>
              <a:t> –g –o Test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Test.c</a:t>
            </a:r>
            <a:r>
              <a:rPr lang="en-US" altLang="zh-CN" sz="2400" dirty="0" smtClean="0">
                <a:solidFill>
                  <a:srgbClr val="FF0000"/>
                </a:solidFill>
              </a:rPr>
              <a:t> –static</a:t>
            </a:r>
          </a:p>
          <a:p>
            <a:r>
              <a:rPr lang="zh-CN" altLang="en-US" sz="2400" dirty="0" smtClean="0"/>
              <a:t>来进行编译，然后采用了静态链接的方式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570518" y="5820370"/>
            <a:ext cx="2203268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Test.c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50" y="2108654"/>
            <a:ext cx="6477904" cy="44106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18450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——2.</a:t>
            </a:r>
            <a:r>
              <a:rPr lang="zh-CN" altLang="en-US" sz="4400" b="1" dirty="0" smtClean="0"/>
              <a:t>反汇编</a:t>
            </a:r>
            <a:endParaRPr lang="zh-CN" altLang="en-US" sz="4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18450" y="1351618"/>
            <a:ext cx="647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工具来进行反汇编工作，进入界面以后，使用命令：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disassemble main</a:t>
            </a:r>
            <a:r>
              <a:rPr lang="zh-CN" altLang="en-US" dirty="0" smtClean="0"/>
              <a:t>来查看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函数反汇编后的汇编代码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9877" y="2581538"/>
            <a:ext cx="4917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</a:p>
          <a:p>
            <a:r>
              <a:rPr lang="en-US" altLang="zh-CN" b="1" dirty="0" smtClean="0"/>
              <a:t>push	%</a:t>
            </a:r>
            <a:r>
              <a:rPr lang="en-US" altLang="zh-CN" b="1" dirty="0" err="1" smtClean="0"/>
              <a:t>ebp</a:t>
            </a:r>
            <a:endParaRPr lang="en-US" altLang="zh-CN" b="1" dirty="0" smtClean="0"/>
          </a:p>
          <a:p>
            <a:r>
              <a:rPr lang="en-US" altLang="zh-CN" b="1" dirty="0" err="1" smtClean="0"/>
              <a:t>mov</a:t>
            </a:r>
            <a:r>
              <a:rPr lang="en-US" altLang="zh-CN" b="1" dirty="0"/>
              <a:t>	</a:t>
            </a:r>
            <a:r>
              <a:rPr lang="en-US" altLang="zh-CN" b="1" dirty="0" smtClean="0"/>
              <a:t>%</a:t>
            </a:r>
            <a:r>
              <a:rPr lang="en-US" altLang="zh-CN" b="1" dirty="0" err="1" smtClean="0"/>
              <a:t>esp</a:t>
            </a:r>
            <a:r>
              <a:rPr lang="en-US" altLang="zh-CN" b="1" dirty="0" smtClean="0"/>
              <a:t>,		%</a:t>
            </a:r>
            <a:r>
              <a:rPr lang="en-US" altLang="zh-CN" b="1" dirty="0" err="1" smtClean="0"/>
              <a:t>ebp</a:t>
            </a:r>
            <a:endParaRPr lang="en-US" altLang="zh-CN" b="1" dirty="0" smtClean="0"/>
          </a:p>
          <a:p>
            <a:r>
              <a:rPr lang="en-US" altLang="zh-CN" b="1" dirty="0" smtClean="0"/>
              <a:t>……</a:t>
            </a:r>
          </a:p>
          <a:p>
            <a:r>
              <a:rPr lang="en-US" altLang="zh-CN" b="1" dirty="0" smtClean="0"/>
              <a:t>sub	$0x30,		%</a:t>
            </a:r>
            <a:r>
              <a:rPr lang="en-US" altLang="zh-CN" b="1" dirty="0" err="1" smtClean="0"/>
              <a:t>esp</a:t>
            </a:r>
            <a:endParaRPr lang="en-US" altLang="zh-CN" b="1" dirty="0" smtClean="0"/>
          </a:p>
          <a:p>
            <a:r>
              <a:rPr lang="en-US" altLang="zh-CN" b="1" dirty="0" smtClean="0"/>
              <a:t>……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movl</a:t>
            </a:r>
            <a:r>
              <a:rPr lang="en-US" altLang="zh-CN" b="1" dirty="0" smtClean="0">
                <a:solidFill>
                  <a:srgbClr val="002060"/>
                </a:solidFill>
              </a:rPr>
              <a:t>	$0x10,		0x8(%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esp</a:t>
            </a:r>
            <a:r>
              <a:rPr lang="en-US" altLang="zh-CN" b="1" dirty="0" smtClean="0">
                <a:solidFill>
                  <a:srgbClr val="002060"/>
                </a:solidFill>
              </a:rPr>
              <a:t>)—〉16</a:t>
            </a:r>
          </a:p>
          <a:p>
            <a:r>
              <a:rPr lang="en-US" altLang="zh-CN" b="1" dirty="0" smtClean="0"/>
              <a:t>lea	0x1c(%</a:t>
            </a:r>
            <a:r>
              <a:rPr lang="en-US" altLang="zh-CN" b="1" dirty="0" err="1" smtClean="0"/>
              <a:t>esp</a:t>
            </a:r>
            <a:r>
              <a:rPr lang="en-US" altLang="zh-CN" b="1" dirty="0" smtClean="0"/>
              <a:t>),	%</a:t>
            </a:r>
            <a:r>
              <a:rPr lang="en-US" altLang="zh-CN" b="1" dirty="0" err="1" smtClean="0"/>
              <a:t>eax</a:t>
            </a:r>
            <a:endParaRPr lang="en-US" altLang="zh-CN" b="1" dirty="0" smtClean="0"/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movl</a:t>
            </a:r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</a:rPr>
              <a:t>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eax</a:t>
            </a:r>
            <a:r>
              <a:rPr lang="en-US" altLang="zh-CN" b="1" dirty="0" smtClean="0">
                <a:solidFill>
                  <a:srgbClr val="002060"/>
                </a:solidFill>
              </a:rPr>
              <a:t>,		0x4(%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esp</a:t>
            </a:r>
            <a:r>
              <a:rPr lang="en-US" altLang="zh-CN" b="1" dirty="0" smtClean="0">
                <a:solidFill>
                  <a:srgbClr val="002060"/>
                </a:solidFill>
              </a:rPr>
              <a:t>)—〉</a:t>
            </a:r>
            <a:r>
              <a:rPr lang="en-US" altLang="zh-CN" b="1" dirty="0" err="1" smtClean="0">
                <a:solidFill>
                  <a:srgbClr val="002060"/>
                </a:solidFill>
              </a:rPr>
              <a:t>buf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movl</a:t>
            </a:r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</a:rPr>
              <a:t>$0x0,		(%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esp</a:t>
            </a:r>
            <a:r>
              <a:rPr lang="en-US" altLang="zh-CN" b="1" dirty="0" smtClean="0">
                <a:solidFill>
                  <a:srgbClr val="002060"/>
                </a:solidFill>
              </a:rPr>
              <a:t>)      —〉0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call	0x8053bf0 &lt;read&gt;</a:t>
            </a:r>
          </a:p>
          <a:p>
            <a:r>
              <a:rPr lang="en-US" altLang="zh-CN" b="1" dirty="0" smtClean="0"/>
              <a:t>……</a:t>
            </a:r>
          </a:p>
          <a:p>
            <a:r>
              <a:rPr lang="en-US" altLang="zh-CN" b="1" dirty="0" smtClean="0"/>
              <a:t>ret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544575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——2.</a:t>
            </a:r>
            <a:r>
              <a:rPr lang="zh-CN" altLang="en-US" sz="4400" b="1" dirty="0" smtClean="0"/>
              <a:t>反汇编</a:t>
            </a:r>
            <a:endParaRPr lang="zh-CN" altLang="en-US" sz="4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58" y="1652666"/>
            <a:ext cx="2450539" cy="627824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850677" y="2581538"/>
            <a:ext cx="3823063" cy="3615553"/>
            <a:chOff x="4963886" y="2485847"/>
            <a:chExt cx="3823063" cy="3615553"/>
          </a:xfrm>
        </p:grpSpPr>
        <p:sp>
          <p:nvSpPr>
            <p:cNvPr id="14" name="矩形 13"/>
            <p:cNvSpPr/>
            <p:nvPr/>
          </p:nvSpPr>
          <p:spPr>
            <a:xfrm>
              <a:off x="6165669" y="2485847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%</a:t>
              </a:r>
              <a:r>
                <a:rPr lang="en-US" altLang="zh-CN" dirty="0" err="1" smtClean="0"/>
                <a:t>ebp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65669" y="3000924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……..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65669" y="3521830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165669" y="4040816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buf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65669" y="4557882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669" y="5071108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返回值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165669" y="5578574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747657" y="5578574"/>
              <a:ext cx="4180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963886" y="5393908"/>
              <a:ext cx="79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%</a:t>
              </a:r>
              <a:r>
                <a:rPr lang="en-US" altLang="zh-CN" dirty="0" err="1" smtClean="0"/>
                <a:t>esp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79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4575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——3.</a:t>
            </a:r>
            <a:r>
              <a:rPr lang="zh-CN" altLang="en-US" sz="4400" b="1" dirty="0" smtClean="0"/>
              <a:t>库函数</a:t>
            </a:r>
            <a:endParaRPr lang="zh-CN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2760723"/>
            <a:ext cx="7045235" cy="33812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2114" y="1594506"/>
            <a:ext cx="69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根据指令：</a:t>
            </a:r>
            <a:r>
              <a:rPr lang="en-US" altLang="zh-CN" dirty="0" smtClean="0">
                <a:solidFill>
                  <a:srgbClr val="FF0000"/>
                </a:solidFill>
              </a:rPr>
              <a:t>call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0x8053bf0 &lt;read&gt;</a:t>
            </a:r>
          </a:p>
          <a:p>
            <a:r>
              <a:rPr lang="zh-CN" altLang="en-US" dirty="0" smtClean="0"/>
              <a:t>输入 </a:t>
            </a:r>
            <a:r>
              <a:rPr lang="en-US" altLang="zh-CN" dirty="0" smtClean="0">
                <a:solidFill>
                  <a:srgbClr val="FF0000"/>
                </a:solidFill>
              </a:rPr>
              <a:t>disassemble 0x8053bf0 </a:t>
            </a:r>
            <a:r>
              <a:rPr lang="zh-CN" altLang="en-US" dirty="0" smtClean="0"/>
              <a:t>来反汇编此处代码，此时已经离开了我们刚开始的原函数中，进入了</a:t>
            </a:r>
            <a:r>
              <a:rPr lang="en-US" altLang="zh-CN" dirty="0" err="1" smtClean="0"/>
              <a:t>glibc</a:t>
            </a:r>
            <a:r>
              <a:rPr lang="zh-CN" altLang="en-US" dirty="0" smtClean="0"/>
              <a:t>运行时库封装的</a:t>
            </a:r>
            <a:r>
              <a:rPr lang="en-US" altLang="zh-CN" dirty="0" smtClean="0"/>
              <a:t>read()</a:t>
            </a:r>
            <a:r>
              <a:rPr lang="zh-CN" altLang="en-US" dirty="0" smtClean="0"/>
              <a:t>函数里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244" y="1412581"/>
            <a:ext cx="38927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</a:p>
          <a:p>
            <a:r>
              <a:rPr lang="en-US" altLang="zh-CN" b="1" dirty="0" smtClean="0"/>
              <a:t>push	%</a:t>
            </a:r>
            <a:r>
              <a:rPr lang="en-US" altLang="zh-CN" b="1" dirty="0" err="1" smtClean="0"/>
              <a:t>ebx</a:t>
            </a:r>
            <a:endParaRPr lang="en-US" altLang="zh-CN" b="1" dirty="0" smtClean="0"/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movl</a:t>
            </a:r>
            <a:r>
              <a:rPr lang="en-US" altLang="zh-CN" b="1" dirty="0" smtClean="0">
                <a:solidFill>
                  <a:srgbClr val="002060"/>
                </a:solidFill>
              </a:rPr>
              <a:t>	0x10(%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esp</a:t>
            </a:r>
            <a:r>
              <a:rPr lang="en-US" altLang="zh-CN" b="1" dirty="0" smtClean="0">
                <a:solidFill>
                  <a:srgbClr val="002060"/>
                </a:solidFill>
              </a:rPr>
              <a:t>),	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edx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en-US" altLang="zh-CN" b="1" dirty="0" err="1">
                <a:solidFill>
                  <a:srgbClr val="002060"/>
                </a:solidFill>
              </a:rPr>
              <a:t>m</a:t>
            </a:r>
            <a:r>
              <a:rPr lang="en-US" altLang="zh-CN" b="1" dirty="0" err="1" smtClean="0">
                <a:solidFill>
                  <a:srgbClr val="002060"/>
                </a:solidFill>
              </a:rPr>
              <a:t>ovl</a:t>
            </a:r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</a:rPr>
              <a:t>0xc(%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esp</a:t>
            </a:r>
            <a:r>
              <a:rPr lang="en-US" altLang="zh-CN" b="1" dirty="0" smtClean="0">
                <a:solidFill>
                  <a:srgbClr val="002060"/>
                </a:solidFill>
              </a:rPr>
              <a:t>),	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ecx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en-US" altLang="zh-CN" b="1" dirty="0" err="1">
                <a:solidFill>
                  <a:srgbClr val="002060"/>
                </a:solidFill>
              </a:rPr>
              <a:t>m</a:t>
            </a:r>
            <a:r>
              <a:rPr lang="en-US" altLang="zh-CN" b="1" dirty="0" err="1" smtClean="0">
                <a:solidFill>
                  <a:srgbClr val="002060"/>
                </a:solidFill>
              </a:rPr>
              <a:t>ovl</a:t>
            </a:r>
            <a:r>
              <a:rPr lang="en-US" altLang="zh-CN" b="1" dirty="0" smtClean="0">
                <a:solidFill>
                  <a:srgbClr val="002060"/>
                </a:solidFill>
              </a:rPr>
              <a:t>	0x8(%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esp</a:t>
            </a:r>
            <a:r>
              <a:rPr lang="en-US" altLang="zh-CN" b="1" dirty="0" smtClean="0">
                <a:solidFill>
                  <a:srgbClr val="002060"/>
                </a:solidFill>
              </a:rPr>
              <a:t>),	%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ebx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m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ovl</a:t>
            </a:r>
            <a:r>
              <a:rPr lang="en-US" altLang="zh-CN" b="1" dirty="0" smtClean="0">
                <a:solidFill>
                  <a:srgbClr val="FF0000"/>
                </a:solidFill>
              </a:rPr>
              <a:t>	$0x3,		%eax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</a:rPr>
              <a:t>all	*0x80ef5a4</a:t>
            </a:r>
          </a:p>
          <a:p>
            <a:r>
              <a:rPr lang="en-US" altLang="zh-CN" b="1" dirty="0"/>
              <a:t>p</a:t>
            </a:r>
            <a:r>
              <a:rPr lang="en-US" altLang="zh-CN" b="1" dirty="0" smtClean="0"/>
              <a:t>op	%</a:t>
            </a:r>
            <a:r>
              <a:rPr lang="en-US" altLang="zh-CN" b="1" dirty="0" err="1" smtClean="0"/>
              <a:t>ebx</a:t>
            </a:r>
            <a:endParaRPr lang="en-US" altLang="zh-CN" b="1" dirty="0" smtClean="0"/>
          </a:p>
          <a:p>
            <a:r>
              <a:rPr lang="en-US" altLang="zh-CN" b="1" dirty="0" smtClean="0"/>
              <a:t>……</a:t>
            </a:r>
          </a:p>
          <a:p>
            <a:r>
              <a:rPr lang="en-US" altLang="zh-CN" b="1" dirty="0" smtClean="0"/>
              <a:t>ret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544575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——3.</a:t>
            </a:r>
            <a:r>
              <a:rPr lang="zh-CN" altLang="en-US" sz="4400" b="1" dirty="0" smtClean="0"/>
              <a:t>库函数</a:t>
            </a:r>
            <a:endParaRPr lang="zh-CN" altLang="en-US" sz="4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97975" y="1412581"/>
            <a:ext cx="4220393" cy="3765601"/>
            <a:chOff x="4100645" y="1783350"/>
            <a:chExt cx="4220393" cy="3765601"/>
          </a:xfrm>
        </p:grpSpPr>
        <p:sp>
          <p:nvSpPr>
            <p:cNvPr id="7" name="矩形 6"/>
            <p:cNvSpPr/>
            <p:nvPr/>
          </p:nvSpPr>
          <p:spPr>
            <a:xfrm>
              <a:off x="5699758" y="1783350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%</a:t>
              </a:r>
              <a:r>
                <a:rPr lang="en-US" altLang="zh-CN" dirty="0" err="1" smtClean="0"/>
                <a:t>ebp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99758" y="2298427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……..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99758" y="2819333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699758" y="3338319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buf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699758" y="3855385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699758" y="4368611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返回值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699758" y="4876077"/>
              <a:ext cx="2621280" cy="52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%</a:t>
              </a:r>
              <a:r>
                <a:rPr lang="en-US" altLang="zh-CN" dirty="0" err="1" smtClean="0">
                  <a:solidFill>
                    <a:srgbClr val="002060"/>
                  </a:solidFill>
                </a:rPr>
                <a:t>ebx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281746" y="5389471"/>
              <a:ext cx="4180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100645" y="3678171"/>
              <a:ext cx="121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%esp+12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14943" y="4191396"/>
              <a:ext cx="1066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%esp+8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24101" y="5179619"/>
              <a:ext cx="79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%</a:t>
              </a:r>
              <a:r>
                <a:rPr lang="en-US" altLang="zh-CN" dirty="0" err="1" smtClean="0"/>
                <a:t>esp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00645" y="3142402"/>
              <a:ext cx="121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%esp+16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5281746" y="4378211"/>
              <a:ext cx="4180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281746" y="3855385"/>
              <a:ext cx="4180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281746" y="3350247"/>
              <a:ext cx="4180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036315" y="5233908"/>
            <a:ext cx="5111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由此可知，系统调用的参数被放置在了寄存器中</a:t>
            </a:r>
            <a:endParaRPr lang="en-US" altLang="zh-CN" dirty="0" smtClean="0"/>
          </a:p>
          <a:p>
            <a:r>
              <a:rPr lang="en-US" altLang="zh-CN" b="1" dirty="0" smtClean="0"/>
              <a:t>%</a:t>
            </a:r>
            <a:r>
              <a:rPr lang="en-US" altLang="zh-CN" b="1" dirty="0" err="1" smtClean="0"/>
              <a:t>edx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16</a:t>
            </a:r>
          </a:p>
          <a:p>
            <a:r>
              <a:rPr lang="en-US" altLang="zh-CN" b="1" dirty="0" smtClean="0"/>
              <a:t>%</a:t>
            </a:r>
            <a:r>
              <a:rPr lang="en-US" altLang="zh-CN" b="1" dirty="0" err="1" smtClean="0"/>
              <a:t>ecx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buf</a:t>
            </a:r>
            <a:endParaRPr lang="en-US" altLang="zh-CN" b="1" dirty="0" smtClean="0"/>
          </a:p>
          <a:p>
            <a:r>
              <a:rPr lang="en-US" altLang="zh-CN" b="1" dirty="0" smtClean="0"/>
              <a:t>%</a:t>
            </a:r>
            <a:r>
              <a:rPr lang="en-US" altLang="zh-CN" b="1" dirty="0" err="1" smtClean="0"/>
              <a:t>ebx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0</a:t>
            </a:r>
          </a:p>
          <a:p>
            <a:r>
              <a:rPr lang="zh-CN" altLang="en-US" dirty="0" smtClean="0"/>
              <a:t>其中</a:t>
            </a:r>
            <a:r>
              <a:rPr lang="en-US" altLang="zh-CN" b="1" dirty="0" smtClean="0"/>
              <a:t>%</a:t>
            </a:r>
            <a:r>
              <a:rPr lang="en-US" altLang="zh-CN" b="1" dirty="0" err="1" smtClean="0"/>
              <a:t>eax</a:t>
            </a:r>
            <a:r>
              <a:rPr lang="zh-CN" altLang="en-US" dirty="0" smtClean="0"/>
              <a:t>中存放的为系统调用号，为</a:t>
            </a:r>
            <a:r>
              <a:rPr lang="en-US" altLang="zh-CN" b="1" dirty="0" smtClean="0"/>
              <a:t>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29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00" y="2541497"/>
            <a:ext cx="5299874" cy="5378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00" y="4125134"/>
            <a:ext cx="5772956" cy="11145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4575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示例</a:t>
            </a:r>
            <a:r>
              <a:rPr lang="en-US" altLang="zh-CN" sz="4400" b="1" dirty="0" smtClean="0"/>
              <a:t>——3.</a:t>
            </a:r>
            <a:r>
              <a:rPr lang="zh-CN" altLang="en-US" sz="4400" b="1" dirty="0" smtClean="0"/>
              <a:t>库函数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59100" y="1525834"/>
            <a:ext cx="5299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首先，</a:t>
            </a:r>
            <a:r>
              <a:rPr lang="zh-CN" altLang="en-US" sz="2000" dirty="0" smtClean="0"/>
              <a:t>根据指令：</a:t>
            </a:r>
            <a:r>
              <a:rPr lang="en-US" altLang="zh-CN" sz="2000" dirty="0" smtClean="0">
                <a:solidFill>
                  <a:srgbClr val="FF0000"/>
                </a:solidFill>
              </a:rPr>
              <a:t>call</a:t>
            </a:r>
            <a:r>
              <a:rPr lang="en-US" altLang="zh-CN" sz="2000" dirty="0">
                <a:solidFill>
                  <a:srgbClr val="FF0000"/>
                </a:solidFill>
              </a:rPr>
              <a:t>	*</a:t>
            </a:r>
            <a:r>
              <a:rPr lang="en-US" altLang="zh-CN" sz="2000" dirty="0" smtClean="0">
                <a:solidFill>
                  <a:srgbClr val="FF0000"/>
                </a:solidFill>
              </a:rPr>
              <a:t>0x80ef5a4</a:t>
            </a:r>
          </a:p>
          <a:p>
            <a:r>
              <a:rPr lang="zh-CN" altLang="en-US" sz="2000" dirty="0" smtClean="0"/>
              <a:t>输入 </a:t>
            </a:r>
            <a:r>
              <a:rPr lang="en-US" altLang="zh-CN" sz="2000" dirty="0" smtClean="0">
                <a:solidFill>
                  <a:srgbClr val="FF0000"/>
                </a:solidFill>
              </a:rPr>
              <a:t>X 0x80ef5a4 </a:t>
            </a:r>
            <a:r>
              <a:rPr lang="zh-CN" altLang="en-US" sz="2000" dirty="0" smtClean="0"/>
              <a:t>来查看</a:t>
            </a:r>
            <a:r>
              <a:rPr lang="en-US" altLang="zh-CN" sz="2000" dirty="0" smtClean="0"/>
              <a:t>0x80ef5a4</a:t>
            </a:r>
            <a:r>
              <a:rPr lang="zh-CN" altLang="en-US" sz="2000" dirty="0" smtClean="0"/>
              <a:t>这一地址存放的内容是什么，结果如下图所示：</a:t>
            </a:r>
            <a:endParaRPr lang="en-US" altLang="zh-CN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59100" y="3403469"/>
            <a:ext cx="5708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然后，</a:t>
            </a:r>
            <a:r>
              <a:rPr lang="zh-CN" altLang="en-US" sz="2000" dirty="0" smtClean="0"/>
              <a:t>输入命令 </a:t>
            </a:r>
            <a:r>
              <a:rPr lang="en-US" altLang="zh-CN" sz="2000" dirty="0" smtClean="0">
                <a:solidFill>
                  <a:srgbClr val="FF0000"/>
                </a:solidFill>
              </a:rPr>
              <a:t>disassemble 0x080558f0 </a:t>
            </a:r>
            <a:r>
              <a:rPr lang="zh-CN" altLang="en-US" sz="2000" dirty="0" smtClean="0"/>
              <a:t>来查看此处的汇编代码，结果如下图所示：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59100" y="5582194"/>
            <a:ext cx="7019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结论：</a:t>
            </a:r>
            <a:r>
              <a:rPr lang="zh-CN" altLang="en-US" sz="2000" dirty="0" smtClean="0"/>
              <a:t>根据命令：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$0x80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我们就由</a:t>
            </a:r>
            <a:r>
              <a:rPr lang="en-US" altLang="zh-CN" sz="2000" dirty="0" err="1" smtClean="0"/>
              <a:t>glibc</a:t>
            </a:r>
            <a:r>
              <a:rPr lang="zh-CN" altLang="en-US" sz="2000" dirty="0" smtClean="0"/>
              <a:t>库函数进入了系统内核中去执行系统调用。</a:t>
            </a:r>
            <a:endParaRPr lang="en-US" altLang="zh-CN" sz="2000" dirty="0" smtClean="0"/>
          </a:p>
          <a:p>
            <a:r>
              <a:rPr lang="zh-CN" altLang="en-US" sz="2000" dirty="0" smtClean="0"/>
              <a:t>也就是说，从用户空间进入了内核空间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53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706</Words>
  <Application>Microsoft Office PowerPoint</Application>
  <PresentationFormat>全屏显示(4:3)</PresentationFormat>
  <Paragraphs>168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13.3.1 系统调用的结构 ——处理程序函数的实现</vt:lpstr>
      <vt:lpstr>处理程序函数的共性</vt:lpstr>
      <vt:lpstr>系统调用的处理流程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马翔</dc:creator>
  <cp:lastModifiedBy>马翔</cp:lastModifiedBy>
  <cp:revision>103</cp:revision>
  <dcterms:created xsi:type="dcterms:W3CDTF">2013-09-20T04:14:08Z</dcterms:created>
  <dcterms:modified xsi:type="dcterms:W3CDTF">2013-09-21T09:07:06Z</dcterms:modified>
</cp:coreProperties>
</file>