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71" r:id="rId5"/>
    <p:sldId id="272" r:id="rId6"/>
    <p:sldId id="278" r:id="rId7"/>
    <p:sldId id="265" r:id="rId8"/>
    <p:sldId id="279" r:id="rId9"/>
    <p:sldId id="273" r:id="rId10"/>
    <p:sldId id="280" r:id="rId11"/>
    <p:sldId id="274" r:id="rId12"/>
    <p:sldId id="275" r:id="rId13"/>
    <p:sldId id="276" r:id="rId14"/>
    <p:sldId id="277" r:id="rId15"/>
  </p:sldIdLst>
  <p:sldSz cx="9906000" cy="6858000" type="A4"/>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70" d="100"/>
          <a:sy n="70" d="100"/>
        </p:scale>
        <p:origin x="1662"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9170A0E-C4AA-4332-A304-6E3FD8A06DCB}" type="datetimeFigureOut">
              <a:rPr lang="ja-JP" altLang="en-US"/>
              <a:pPr>
                <a:defRPr/>
              </a:pPr>
              <a:t>2016/3/4</a:t>
            </a:fld>
            <a:endParaRPr lang="ja-JP" altLang="en-US"/>
          </a:p>
        </p:txBody>
      </p:sp>
      <p:sp>
        <p:nvSpPr>
          <p:cNvPr id="4" name="スライド イメージ プレースホルダ 3"/>
          <p:cNvSpPr>
            <a:spLocks noGrp="1" noRot="1" noChangeAspect="1"/>
          </p:cNvSpPr>
          <p:nvPr>
            <p:ph type="sldImg" idx="2"/>
          </p:nvPr>
        </p:nvSpPr>
        <p:spPr>
          <a:xfrm>
            <a:off x="533400" y="290513"/>
            <a:ext cx="5715000" cy="395605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E8CEEBF-E593-4739-8779-CCE60C1825CF}" type="slidenum">
              <a:rPr lang="ja-JP" altLang="en-US"/>
              <a:pPr>
                <a:defRPr/>
              </a:pPr>
              <a:t>‹#›</a:t>
            </a:fld>
            <a:endParaRPr lang="ja-JP" altLang="en-US"/>
          </a:p>
        </p:txBody>
      </p:sp>
    </p:spTree>
    <p:extLst>
      <p:ext uri="{BB962C8B-B14F-4D97-AF65-F5344CB8AC3E}">
        <p14:creationId xmlns:p14="http://schemas.microsoft.com/office/powerpoint/2010/main" val="1020487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ja-JP" altLang="en-US" smtClean="0"/>
              <a:t>条件分岐とループ</a:t>
            </a:r>
          </a:p>
        </p:txBody>
      </p:sp>
      <p:sp>
        <p:nvSpPr>
          <p:cNvPr id="4100"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9pPr>
          </a:lstStyle>
          <a:p>
            <a:pPr>
              <a:spcBef>
                <a:spcPct val="0"/>
              </a:spcBef>
            </a:pPr>
            <a:fld id="{7220E31E-9581-4341-B14C-4CB279F96595}" type="slidenum">
              <a:rPr lang="ja-JP" altLang="en-US" smtClean="0">
                <a:latin typeface="Calibri" panose="020F0502020204030204" pitchFamily="34" charset="0"/>
              </a:rPr>
              <a:pPr>
                <a:spcBef>
                  <a:spcPct val="0"/>
                </a:spcBef>
              </a:pPr>
              <a:t>1</a:t>
            </a:fld>
            <a:endParaRPr lang="ja-JP" altLang="en-US" smtClean="0">
              <a:latin typeface="Calibri" panose="020F0502020204030204" pitchFamily="34" charset="0"/>
            </a:endParaRPr>
          </a:p>
        </p:txBody>
      </p:sp>
    </p:spTree>
    <p:extLst>
      <p:ext uri="{BB962C8B-B14F-4D97-AF65-F5344CB8AC3E}">
        <p14:creationId xmlns:p14="http://schemas.microsoft.com/office/powerpoint/2010/main" val="286386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7E22C85A-C245-4F87-912C-2E23504B193E}" type="slidenum">
              <a:rPr lang="ja-JP" altLang="en-US" smtClean="0">
                <a:latin typeface="Calibri" panose="020F0502020204030204" pitchFamily="34" charset="0"/>
              </a:rPr>
              <a:pPr/>
              <a:t>2</a:t>
            </a:fld>
            <a:endParaRPr lang="ja-JP" altLang="en-US" smtClean="0">
              <a:latin typeface="Calibri" panose="020F0502020204030204" pitchFamily="34" charset="0"/>
            </a:endParaRPr>
          </a:p>
        </p:txBody>
      </p:sp>
    </p:spTree>
    <p:extLst>
      <p:ext uri="{BB962C8B-B14F-4D97-AF65-F5344CB8AC3E}">
        <p14:creationId xmlns:p14="http://schemas.microsoft.com/office/powerpoint/2010/main" val="256280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chapter8</a:t>
            </a:r>
            <a:r>
              <a:rPr kumimoji="1" lang="ja-JP" altLang="en-US" dirty="0" err="1" smtClean="0"/>
              <a:t>での</a:t>
            </a:r>
            <a:r>
              <a:rPr kumimoji="1" lang="ja-JP" altLang="en-US" dirty="0" smtClean="0"/>
              <a:t>説明のように、オブジェクトは</a:t>
            </a:r>
            <a:r>
              <a:rPr kumimoji="1" lang="en-US" altLang="ja-JP" dirty="0" smtClean="0"/>
              <a:t>PC</a:t>
            </a:r>
            <a:r>
              <a:rPr kumimoji="1" lang="ja-JP" altLang="en-US" dirty="0" smtClean="0"/>
              <a:t>の部品、プログラムは</a:t>
            </a:r>
            <a:r>
              <a:rPr kumimoji="1" lang="en-US" altLang="ja-JP" dirty="0" smtClean="0"/>
              <a:t>PC</a:t>
            </a:r>
            <a:r>
              <a:rPr kumimoji="1" lang="ja-JP" altLang="en-US" dirty="0" smtClean="0"/>
              <a:t>そのものに例えられる。しかし、もしも上の図の様に</a:t>
            </a:r>
            <a:r>
              <a:rPr kumimoji="1" lang="en-US" altLang="ja-JP" dirty="0" smtClean="0"/>
              <a:t>PC</a:t>
            </a:r>
            <a:r>
              <a:rPr kumimoji="1" lang="ja-JP" altLang="en-US" dirty="0" smtClean="0"/>
              <a:t>の部品が全て一緒くたにされていたらどうだろう？ほしい部品を取り出すのにとても面倒である。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E8CEEBF-E593-4739-8779-CCE60C1825CF}" type="slidenum">
              <a:rPr lang="ja-JP" altLang="en-US" smtClean="0"/>
              <a:pPr>
                <a:defRPr/>
              </a:pPr>
              <a:t>4</a:t>
            </a:fld>
            <a:endParaRPr lang="ja-JP" altLang="en-US"/>
          </a:p>
        </p:txBody>
      </p:sp>
    </p:spTree>
    <p:extLst>
      <p:ext uri="{BB962C8B-B14F-4D97-AF65-F5344CB8AC3E}">
        <p14:creationId xmlns:p14="http://schemas.microsoft.com/office/powerpoint/2010/main" val="370896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上の図の様に、各部品を</a:t>
            </a:r>
            <a:r>
              <a:rPr kumimoji="1" lang="en-US" altLang="ja-JP" dirty="0" smtClean="0"/>
              <a:t>PC</a:t>
            </a:r>
            <a:r>
              <a:rPr kumimoji="1" lang="ja-JP" altLang="en-US" dirty="0" smtClean="0"/>
              <a:t>のどこに使うかによって分類してまとめると分かりやすい。この様に、関数などのオブジェクトをその用途などに応じてまとめたものをモジュールという。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E8CEEBF-E593-4739-8779-CCE60C1825CF}" type="slidenum">
              <a:rPr lang="ja-JP" altLang="en-US" smtClean="0"/>
              <a:pPr>
                <a:defRPr/>
              </a:pPr>
              <a:t>5</a:t>
            </a:fld>
            <a:endParaRPr lang="ja-JP" altLang="en-US"/>
          </a:p>
        </p:txBody>
      </p:sp>
    </p:spTree>
    <p:extLst>
      <p:ext uri="{BB962C8B-B14F-4D97-AF65-F5344CB8AC3E}">
        <p14:creationId xmlns:p14="http://schemas.microsoft.com/office/powerpoint/2010/main" val="68717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97CE24E9-6279-44C6-ACDA-7268F72C1FD5}" type="datetimeFigureOut">
              <a:rPr lang="ja-JP" altLang="en-US"/>
              <a:pPr>
                <a:defRPr/>
              </a:pPr>
              <a:t>2016/3/4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E34DEE9-5B65-48A8-8DA3-FD32EA5BA377}" type="slidenum">
              <a:rPr lang="ja-JP" altLang="en-US"/>
              <a:pPr>
                <a:defRPr/>
              </a:pPr>
              <a:t>‹#›</a:t>
            </a:fld>
            <a:endParaRPr lang="ja-JP" altLang="en-US"/>
          </a:p>
        </p:txBody>
      </p:sp>
    </p:spTree>
    <p:extLst>
      <p:ext uri="{BB962C8B-B14F-4D97-AF65-F5344CB8AC3E}">
        <p14:creationId xmlns:p14="http://schemas.microsoft.com/office/powerpoint/2010/main" val="56374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F43DEF7-0EA7-49B0-98EE-38564CD08CDF}" type="datetimeFigureOut">
              <a:rPr lang="ja-JP" altLang="en-US"/>
              <a:pPr>
                <a:defRPr/>
              </a:pPr>
              <a:t>2016/3/4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749A9B5-8E73-4598-93F0-036973638B73}" type="slidenum">
              <a:rPr lang="ja-JP" altLang="en-US"/>
              <a:pPr>
                <a:defRPr/>
              </a:pPr>
              <a:t>‹#›</a:t>
            </a:fld>
            <a:endParaRPr lang="ja-JP" altLang="en-US"/>
          </a:p>
        </p:txBody>
      </p:sp>
    </p:spTree>
    <p:extLst>
      <p:ext uri="{BB962C8B-B14F-4D97-AF65-F5344CB8AC3E}">
        <p14:creationId xmlns:p14="http://schemas.microsoft.com/office/powerpoint/2010/main" val="36945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952769A8-BBAE-4077-B32C-AE6381DF1E25}" type="datetimeFigureOut">
              <a:rPr lang="ja-JP" altLang="en-US"/>
              <a:pPr>
                <a:defRPr/>
              </a:pPr>
              <a:t>2016/3/4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5AAA15B-9F47-4D62-9739-91B166C95CED}" type="slidenum">
              <a:rPr lang="ja-JP" altLang="en-US"/>
              <a:pPr>
                <a:defRPr/>
              </a:pPr>
              <a:t>‹#›</a:t>
            </a:fld>
            <a:endParaRPr lang="ja-JP" altLang="en-US"/>
          </a:p>
        </p:txBody>
      </p:sp>
    </p:spTree>
    <p:extLst>
      <p:ext uri="{BB962C8B-B14F-4D97-AF65-F5344CB8AC3E}">
        <p14:creationId xmlns:p14="http://schemas.microsoft.com/office/powerpoint/2010/main" val="24553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4827522F-D3E0-45CC-99E2-9422645AED54}" type="datetimeFigureOut">
              <a:rPr lang="ja-JP" altLang="en-US"/>
              <a:pPr>
                <a:defRPr/>
              </a:pPr>
              <a:t>2016/3/4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3FC780B-EFE2-4813-8C02-8DD5D329B497}" type="slidenum">
              <a:rPr lang="ja-JP" altLang="en-US"/>
              <a:pPr>
                <a:defRPr/>
              </a:pPr>
              <a:t>‹#›</a:t>
            </a:fld>
            <a:endParaRPr lang="ja-JP" altLang="en-US"/>
          </a:p>
        </p:txBody>
      </p:sp>
    </p:spTree>
    <p:extLst>
      <p:ext uri="{BB962C8B-B14F-4D97-AF65-F5344CB8AC3E}">
        <p14:creationId xmlns:p14="http://schemas.microsoft.com/office/powerpoint/2010/main" val="260516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461F2DAD-ADC6-4C25-9C79-C562E58D5BF2}" type="datetimeFigureOut">
              <a:rPr lang="ja-JP" altLang="en-US"/>
              <a:pPr>
                <a:defRPr/>
              </a:pPr>
              <a:t>2016/3/4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527AAA1-2AA2-420E-BD11-7A510A50B910}" type="slidenum">
              <a:rPr lang="ja-JP" altLang="en-US"/>
              <a:pPr>
                <a:defRPr/>
              </a:pPr>
              <a:t>‹#›</a:t>
            </a:fld>
            <a:endParaRPr lang="ja-JP" altLang="en-US"/>
          </a:p>
        </p:txBody>
      </p:sp>
    </p:spTree>
    <p:extLst>
      <p:ext uri="{BB962C8B-B14F-4D97-AF65-F5344CB8AC3E}">
        <p14:creationId xmlns:p14="http://schemas.microsoft.com/office/powerpoint/2010/main" val="203906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DCD180C0-EC38-41C7-B608-BEBD6D96286E}" type="datetimeFigureOut">
              <a:rPr lang="ja-JP" altLang="en-US"/>
              <a:pPr>
                <a:defRPr/>
              </a:pPr>
              <a:t>2016/3/4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E82761A-990B-4338-AE78-36981EC1CE8F}" type="slidenum">
              <a:rPr lang="ja-JP" altLang="en-US"/>
              <a:pPr>
                <a:defRPr/>
              </a:pPr>
              <a:t>‹#›</a:t>
            </a:fld>
            <a:endParaRPr lang="ja-JP" altLang="en-US"/>
          </a:p>
        </p:txBody>
      </p:sp>
    </p:spTree>
    <p:extLst>
      <p:ext uri="{BB962C8B-B14F-4D97-AF65-F5344CB8AC3E}">
        <p14:creationId xmlns:p14="http://schemas.microsoft.com/office/powerpoint/2010/main" val="364950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3ABE0683-9F71-4D87-8E4D-18E0B53144A9}" type="datetimeFigureOut">
              <a:rPr lang="ja-JP" altLang="en-US"/>
              <a:pPr>
                <a:defRPr/>
              </a:pPr>
              <a:t>2016/3/4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9556AC-010D-45E1-8F74-99F0122484A5}" type="slidenum">
              <a:rPr lang="ja-JP" altLang="en-US"/>
              <a:pPr>
                <a:defRPr/>
              </a:pPr>
              <a:t>‹#›</a:t>
            </a:fld>
            <a:endParaRPr lang="ja-JP" altLang="en-US"/>
          </a:p>
        </p:txBody>
      </p:sp>
    </p:spTree>
    <p:extLst>
      <p:ext uri="{BB962C8B-B14F-4D97-AF65-F5344CB8AC3E}">
        <p14:creationId xmlns:p14="http://schemas.microsoft.com/office/powerpoint/2010/main" val="170498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302AE0E7-50D5-4E75-AD80-80B708FE016A}" type="datetimeFigureOut">
              <a:rPr lang="ja-JP" altLang="en-US"/>
              <a:pPr>
                <a:defRPr/>
              </a:pPr>
              <a:t>2016/3/4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D8F4DB89-9956-4174-9916-FC7303A3F50C}" type="slidenum">
              <a:rPr lang="ja-JP" altLang="en-US"/>
              <a:pPr>
                <a:defRPr/>
              </a:pPr>
              <a:t>‹#›</a:t>
            </a:fld>
            <a:endParaRPr lang="ja-JP" altLang="en-US"/>
          </a:p>
        </p:txBody>
      </p:sp>
    </p:spTree>
    <p:extLst>
      <p:ext uri="{BB962C8B-B14F-4D97-AF65-F5344CB8AC3E}">
        <p14:creationId xmlns:p14="http://schemas.microsoft.com/office/powerpoint/2010/main" val="231707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7976E5C4-DF5A-4CFC-A9D9-2C26420143EB}" type="datetimeFigureOut">
              <a:rPr lang="ja-JP" altLang="en-US"/>
              <a:pPr>
                <a:defRPr/>
              </a:pPr>
              <a:t>2016/3/4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3E96F304-2579-4FD6-AA27-29A50A8461B3}" type="slidenum">
              <a:rPr lang="ja-JP" altLang="en-US"/>
              <a:pPr>
                <a:defRPr/>
              </a:pPr>
              <a:t>‹#›</a:t>
            </a:fld>
            <a:endParaRPr lang="ja-JP" altLang="en-US"/>
          </a:p>
        </p:txBody>
      </p:sp>
    </p:spTree>
    <p:extLst>
      <p:ext uri="{BB962C8B-B14F-4D97-AF65-F5344CB8AC3E}">
        <p14:creationId xmlns:p14="http://schemas.microsoft.com/office/powerpoint/2010/main" val="83982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8C4D01B3-4353-4DD9-A4F2-15B4E611B46E}" type="datetimeFigureOut">
              <a:rPr lang="ja-JP" altLang="en-US"/>
              <a:pPr>
                <a:defRPr/>
              </a:pPr>
              <a:t>2016/3/4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9FD6CA7-D41C-4310-89DF-7B893F293A18}" type="slidenum">
              <a:rPr lang="ja-JP" altLang="en-US"/>
              <a:pPr>
                <a:defRPr/>
              </a:pPr>
              <a:t>‹#›</a:t>
            </a:fld>
            <a:endParaRPr lang="ja-JP" altLang="en-US"/>
          </a:p>
        </p:txBody>
      </p:sp>
    </p:spTree>
    <p:extLst>
      <p:ext uri="{BB962C8B-B14F-4D97-AF65-F5344CB8AC3E}">
        <p14:creationId xmlns:p14="http://schemas.microsoft.com/office/powerpoint/2010/main" val="10736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84CCF73-C6DC-4B5F-AAF6-5D5250B84C05}" type="datetimeFigureOut">
              <a:rPr lang="ja-JP" altLang="en-US"/>
              <a:pPr>
                <a:defRPr/>
              </a:pPr>
              <a:t>2016/3/4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06B5A0DB-6A06-4FBB-9814-6C1534971133}" type="slidenum">
              <a:rPr lang="ja-JP" altLang="en-US"/>
              <a:pPr>
                <a:defRPr/>
              </a:pPr>
              <a:t>‹#›</a:t>
            </a:fld>
            <a:endParaRPr lang="ja-JP" altLang="en-US"/>
          </a:p>
        </p:txBody>
      </p:sp>
    </p:spTree>
    <p:extLst>
      <p:ext uri="{BB962C8B-B14F-4D97-AF65-F5344CB8AC3E}">
        <p14:creationId xmlns:p14="http://schemas.microsoft.com/office/powerpoint/2010/main" val="421246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767EDE-5485-45AA-8262-96E4528213F9}" type="datetimeFigureOut">
              <a:rPr lang="ja-JP" altLang="en-US"/>
              <a:pPr>
                <a:defRPr/>
              </a:pPr>
              <a:t>2016/3/4</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1E1D7B1-877F-4BF9-A624-1314856F1D9A}"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yodobashi.com/" TargetMode="External"/><Relationship Id="rId11" Type="http://schemas.openxmlformats.org/officeDocument/2006/relationships/image" Target="../media/image8.jpeg"/><Relationship Id="rId5" Type="http://schemas.openxmlformats.org/officeDocument/2006/relationships/image" Target="../media/image3.jpg"/><Relationship Id="rId10" Type="http://schemas.openxmlformats.org/officeDocument/2006/relationships/image" Target="../media/image7.jpeg"/><Relationship Id="rId4" Type="http://schemas.openxmlformats.org/officeDocument/2006/relationships/image" Target="../media/image2.jp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hyperlink" Target="http://www.yodobash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5.jpeg"/><Relationship Id="rId4" Type="http://schemas.openxmlformats.org/officeDocument/2006/relationships/image" Target="../media/image2.jpg"/><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テキスト ボックス 1"/>
          <p:cNvSpPr txBox="1">
            <a:spLocks noChangeArrowheads="1"/>
          </p:cNvSpPr>
          <p:nvPr/>
        </p:nvSpPr>
        <p:spPr bwMode="auto">
          <a:xfrm>
            <a:off x="0" y="6350"/>
            <a:ext cx="9906000"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2800" dirty="0">
                <a:latin typeface="Times New Roman" panose="02020603050405020304" pitchFamily="18" charset="0"/>
                <a:cs typeface="Times New Roman" panose="02020603050405020304" pitchFamily="18" charset="0"/>
              </a:rPr>
              <a:t>電通大発ベンチャー</a:t>
            </a:r>
            <a:r>
              <a:rPr lang="en-US" altLang="ja-JP" sz="2800" dirty="0">
                <a:latin typeface="Times New Roman" panose="02020603050405020304" pitchFamily="18" charset="0"/>
                <a:cs typeface="Times New Roman" panose="02020603050405020304" pitchFamily="18" charset="0"/>
              </a:rPr>
              <a:t>&amp;</a:t>
            </a:r>
            <a:r>
              <a:rPr lang="ja-JP" altLang="en-US" sz="2800" dirty="0">
                <a:latin typeface="Times New Roman" panose="02020603050405020304" pitchFamily="18" charset="0"/>
                <a:cs typeface="Times New Roman" panose="02020603050405020304" pitchFamily="18" charset="0"/>
              </a:rPr>
              <a:t>電通大プログラミング教室</a:t>
            </a:r>
            <a:r>
              <a:rPr lang="en-US" altLang="ja-JP" sz="2800" dirty="0">
                <a:latin typeface="Times New Roman" panose="02020603050405020304" pitchFamily="18" charset="0"/>
                <a:cs typeface="Times New Roman" panose="02020603050405020304" pitchFamily="18" charset="0"/>
              </a:rPr>
              <a:t>2016</a:t>
            </a:r>
          </a:p>
          <a:p>
            <a:pPr algn="ct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UEC-PS2016</a:t>
            </a: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ja-JP" altLang="en-US" sz="5400" dirty="0">
                <a:latin typeface="Times New Roman" panose="02020603050405020304" pitchFamily="18" charset="0"/>
                <a:cs typeface="Times New Roman" panose="02020603050405020304" pitchFamily="18" charset="0"/>
              </a:rPr>
              <a:t>モジュール</a:t>
            </a:r>
            <a:endParaRPr lang="en-US" altLang="ja-JP" sz="54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	I</a:t>
            </a:r>
            <a:r>
              <a:rPr lang="ja-JP" altLang="en-US" sz="2800" dirty="0">
                <a:latin typeface="Times New Roman" panose="02020603050405020304" pitchFamily="18" charset="0"/>
                <a:cs typeface="Times New Roman" panose="02020603050405020304" pitchFamily="18" charset="0"/>
              </a:rPr>
              <a:t>科２年</a:t>
            </a:r>
            <a:r>
              <a:rPr lang="en-US" altLang="ja-JP" sz="28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宮澤　修</a:t>
            </a:r>
            <a:endParaRPr lang="en-US" altLang="ja-JP"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893" y="692696"/>
            <a:ext cx="9891107" cy="1077218"/>
          </a:xfrm>
          <a:prstGeom prst="rect">
            <a:avLst/>
          </a:prstGeom>
          <a:noFill/>
        </p:spPr>
        <p:txBody>
          <a:bodyPr wrap="square" rtlCol="0">
            <a:spAutoFit/>
          </a:bodyPr>
          <a:lstStyle/>
          <a:p>
            <a:r>
              <a:rPr lang="en-US" altLang="ja-JP" sz="3200" dirty="0"/>
              <a:t>&gt;&gt;&gt; </a:t>
            </a:r>
            <a:r>
              <a:rPr lang="en-US" altLang="ja-JP" sz="3200" dirty="0" smtClean="0"/>
              <a:t>from math import</a:t>
            </a:r>
            <a:r>
              <a:rPr lang="ja-JP" altLang="en-US" sz="3200" dirty="0" smtClean="0"/>
              <a:t> </a:t>
            </a:r>
            <a:r>
              <a:rPr lang="en-US" altLang="ja-JP" sz="3200" dirty="0" smtClean="0"/>
              <a:t>sin, radians, pi, log, e	</a:t>
            </a:r>
            <a:r>
              <a:rPr lang="en-US" altLang="ja-JP" sz="3200" dirty="0" smtClean="0">
                <a:solidFill>
                  <a:schemeClr val="accent2"/>
                </a:solidFill>
              </a:rPr>
              <a:t>#</a:t>
            </a:r>
            <a:r>
              <a:rPr lang="ja-JP" altLang="en-US" sz="3200" dirty="0" smtClean="0">
                <a:solidFill>
                  <a:schemeClr val="accent2"/>
                </a:solidFill>
              </a:rPr>
              <a:t>まず</a:t>
            </a:r>
            <a:r>
              <a:rPr lang="en-US" altLang="ja-JP" sz="3200" dirty="0" smtClean="0">
                <a:solidFill>
                  <a:schemeClr val="accent2"/>
                </a:solidFill>
              </a:rPr>
              <a:t>math</a:t>
            </a:r>
            <a:r>
              <a:rPr lang="ja-JP" altLang="en-US" sz="3200" dirty="0" smtClean="0">
                <a:solidFill>
                  <a:schemeClr val="accent2"/>
                </a:solidFill>
              </a:rPr>
              <a:t>モジュールから各関数を読み込む</a:t>
            </a:r>
            <a:endParaRPr lang="en-US" altLang="ja-JP" sz="3200" dirty="0">
              <a:solidFill>
                <a:schemeClr val="accent2"/>
              </a:solidFill>
            </a:endParaRPr>
          </a:p>
        </p:txBody>
      </p:sp>
      <p:sp>
        <p:nvSpPr>
          <p:cNvPr id="3" name="テキスト ボックス 2"/>
          <p:cNvSpPr txBox="1"/>
          <p:nvPr/>
        </p:nvSpPr>
        <p:spPr>
          <a:xfrm>
            <a:off x="0" y="0"/>
            <a:ext cx="9906000" cy="523220"/>
          </a:xfrm>
          <a:prstGeom prst="rect">
            <a:avLst/>
          </a:prstGeom>
          <a:noFill/>
        </p:spPr>
        <p:txBody>
          <a:bodyPr wrap="square" rtlCol="0">
            <a:spAutoFit/>
          </a:bodyPr>
          <a:lstStyle/>
          <a:p>
            <a:r>
              <a:rPr lang="ja-JP" altLang="en-US" sz="2800" dirty="0" smtClean="0"/>
              <a:t>インタラクティブシェルでやってみよう</a:t>
            </a:r>
            <a:endParaRPr kumimoji="1" lang="ja-JP" altLang="en-US" sz="2800" dirty="0"/>
          </a:p>
        </p:txBody>
      </p:sp>
      <p:sp>
        <p:nvSpPr>
          <p:cNvPr id="14" name="テキスト ボックス 13"/>
          <p:cNvSpPr txBox="1"/>
          <p:nvPr/>
        </p:nvSpPr>
        <p:spPr>
          <a:xfrm>
            <a:off x="14893" y="1778533"/>
            <a:ext cx="6882323" cy="584775"/>
          </a:xfrm>
          <a:prstGeom prst="rect">
            <a:avLst/>
          </a:prstGeom>
          <a:noFill/>
        </p:spPr>
        <p:txBody>
          <a:bodyPr wrap="square" rtlCol="0">
            <a:spAutoFit/>
          </a:bodyPr>
          <a:lstStyle/>
          <a:p>
            <a:r>
              <a:rPr lang="en-US" altLang="ja-JP" sz="3200" dirty="0"/>
              <a:t>&gt;&gt;&gt; </a:t>
            </a:r>
            <a:r>
              <a:rPr lang="en-US" altLang="ja-JP" sz="3200" dirty="0" smtClean="0"/>
              <a:t>sin(radians(30</a:t>
            </a:r>
            <a:r>
              <a:rPr lang="en-US" altLang="ja-JP" sz="3200" dirty="0"/>
              <a:t>))	</a:t>
            </a:r>
            <a:r>
              <a:rPr lang="en-US" altLang="ja-JP" sz="3200" dirty="0">
                <a:solidFill>
                  <a:schemeClr val="accent2"/>
                </a:solidFill>
              </a:rPr>
              <a:t>#</a:t>
            </a:r>
            <a:r>
              <a:rPr lang="en-US" altLang="ja-JP" sz="3200" dirty="0" smtClean="0">
                <a:solidFill>
                  <a:schemeClr val="accent2"/>
                </a:solidFill>
              </a:rPr>
              <a:t>sin(30</a:t>
            </a:r>
            <a:r>
              <a:rPr lang="en-US" altLang="ja-JP" sz="3200" dirty="0">
                <a:solidFill>
                  <a:schemeClr val="accent2"/>
                </a:solidFill>
              </a:rPr>
              <a:t>°</a:t>
            </a:r>
            <a:r>
              <a:rPr lang="en-US" altLang="ja-JP" sz="3200" dirty="0" smtClean="0">
                <a:solidFill>
                  <a:schemeClr val="accent2"/>
                </a:solidFill>
              </a:rPr>
              <a:t>)</a:t>
            </a:r>
            <a:endParaRPr lang="en-US" altLang="ja-JP" sz="3200" dirty="0">
              <a:solidFill>
                <a:schemeClr val="accent2"/>
              </a:solidFill>
            </a:endParaRPr>
          </a:p>
        </p:txBody>
      </p:sp>
      <p:sp>
        <p:nvSpPr>
          <p:cNvPr id="15" name="テキスト ボックス 14"/>
          <p:cNvSpPr txBox="1"/>
          <p:nvPr/>
        </p:nvSpPr>
        <p:spPr>
          <a:xfrm>
            <a:off x="0" y="2371927"/>
            <a:ext cx="5097016" cy="584775"/>
          </a:xfrm>
          <a:prstGeom prst="rect">
            <a:avLst/>
          </a:prstGeom>
          <a:noFill/>
        </p:spPr>
        <p:txBody>
          <a:bodyPr wrap="square" rtlCol="0">
            <a:spAutoFit/>
          </a:bodyPr>
          <a:lstStyle/>
          <a:p>
            <a:r>
              <a:rPr lang="en-US" altLang="ja-JP" sz="3200" dirty="0" smtClean="0"/>
              <a:t>0.49999999999999994</a:t>
            </a:r>
            <a:endParaRPr lang="en-US" altLang="ja-JP" sz="3200" dirty="0"/>
          </a:p>
        </p:txBody>
      </p:sp>
      <p:sp>
        <p:nvSpPr>
          <p:cNvPr id="16" name="テキスト ボックス 15"/>
          <p:cNvSpPr txBox="1"/>
          <p:nvPr/>
        </p:nvSpPr>
        <p:spPr>
          <a:xfrm>
            <a:off x="14893" y="2956702"/>
            <a:ext cx="5082123" cy="584775"/>
          </a:xfrm>
          <a:prstGeom prst="rect">
            <a:avLst/>
          </a:prstGeom>
          <a:noFill/>
        </p:spPr>
        <p:txBody>
          <a:bodyPr wrap="square" rtlCol="0">
            <a:spAutoFit/>
          </a:bodyPr>
          <a:lstStyle/>
          <a:p>
            <a:r>
              <a:rPr lang="en-US" altLang="ja-JP" sz="3200" dirty="0"/>
              <a:t>&gt;&gt;&gt; </a:t>
            </a:r>
            <a:r>
              <a:rPr lang="en-US" altLang="ja-JP" sz="3200" dirty="0" smtClean="0"/>
              <a:t>sin(pi/2</a:t>
            </a:r>
            <a:r>
              <a:rPr lang="en-US" altLang="ja-JP" sz="3200" dirty="0"/>
              <a:t>)	</a:t>
            </a:r>
            <a:r>
              <a:rPr lang="en-US" altLang="ja-JP" sz="3200" dirty="0">
                <a:solidFill>
                  <a:schemeClr val="accent2"/>
                </a:solidFill>
              </a:rPr>
              <a:t>#sin(</a:t>
            </a:r>
            <a:r>
              <a:rPr lang="el-GR" altLang="ja-JP" sz="3200" dirty="0">
                <a:solidFill>
                  <a:schemeClr val="accent2"/>
                </a:solidFill>
              </a:rPr>
              <a:t>π/2</a:t>
            </a:r>
            <a:r>
              <a:rPr lang="el-GR" altLang="ja-JP" sz="3200" dirty="0" smtClean="0">
                <a:solidFill>
                  <a:schemeClr val="accent2"/>
                </a:solidFill>
              </a:rPr>
              <a:t>)</a:t>
            </a:r>
            <a:endParaRPr lang="el-GR" altLang="ja-JP" sz="3200" dirty="0">
              <a:solidFill>
                <a:schemeClr val="accent2"/>
              </a:solidFill>
            </a:endParaRPr>
          </a:p>
        </p:txBody>
      </p:sp>
      <p:sp>
        <p:nvSpPr>
          <p:cNvPr id="17" name="テキスト ボックス 16"/>
          <p:cNvSpPr txBox="1"/>
          <p:nvPr/>
        </p:nvSpPr>
        <p:spPr>
          <a:xfrm>
            <a:off x="19665" y="3539914"/>
            <a:ext cx="1260927" cy="584775"/>
          </a:xfrm>
          <a:prstGeom prst="rect">
            <a:avLst/>
          </a:prstGeom>
          <a:noFill/>
        </p:spPr>
        <p:txBody>
          <a:bodyPr wrap="square" rtlCol="0">
            <a:spAutoFit/>
          </a:bodyPr>
          <a:lstStyle/>
          <a:p>
            <a:r>
              <a:rPr lang="en-US" altLang="ja-JP" sz="3200" dirty="0" smtClean="0"/>
              <a:t>1.0</a:t>
            </a:r>
            <a:endParaRPr lang="en-US" altLang="ja-JP" sz="3200" dirty="0"/>
          </a:p>
        </p:txBody>
      </p:sp>
      <p:sp>
        <p:nvSpPr>
          <p:cNvPr id="18" name="テキスト ボックス 17"/>
          <p:cNvSpPr txBox="1"/>
          <p:nvPr/>
        </p:nvSpPr>
        <p:spPr>
          <a:xfrm>
            <a:off x="14893" y="4044883"/>
            <a:ext cx="4290035" cy="584775"/>
          </a:xfrm>
          <a:prstGeom prst="rect">
            <a:avLst/>
          </a:prstGeom>
          <a:noFill/>
        </p:spPr>
        <p:txBody>
          <a:bodyPr wrap="square" rtlCol="0">
            <a:spAutoFit/>
          </a:bodyPr>
          <a:lstStyle/>
          <a:p>
            <a:r>
              <a:rPr lang="en-US" altLang="ja-JP" sz="3200" dirty="0"/>
              <a:t>&gt;&gt;&gt; </a:t>
            </a:r>
            <a:r>
              <a:rPr lang="en-US" altLang="ja-JP" sz="3200" dirty="0" smtClean="0"/>
              <a:t>log(e</a:t>
            </a:r>
            <a:r>
              <a:rPr lang="en-US" altLang="ja-JP" sz="3200" dirty="0"/>
              <a:t>)	</a:t>
            </a:r>
            <a:r>
              <a:rPr lang="en-US" altLang="ja-JP" sz="3200" dirty="0">
                <a:solidFill>
                  <a:schemeClr val="accent2"/>
                </a:solidFill>
              </a:rPr>
              <a:t>#ln(e)</a:t>
            </a:r>
            <a:endParaRPr kumimoji="1" lang="ja-JP" altLang="en-US" sz="3200" dirty="0">
              <a:solidFill>
                <a:schemeClr val="accent2"/>
              </a:solidFill>
            </a:endParaRPr>
          </a:p>
        </p:txBody>
      </p:sp>
      <p:sp>
        <p:nvSpPr>
          <p:cNvPr id="19" name="テキスト ボックス 18"/>
          <p:cNvSpPr txBox="1"/>
          <p:nvPr/>
        </p:nvSpPr>
        <p:spPr>
          <a:xfrm>
            <a:off x="14893" y="4635117"/>
            <a:ext cx="1121683" cy="584775"/>
          </a:xfrm>
          <a:prstGeom prst="rect">
            <a:avLst/>
          </a:prstGeom>
          <a:noFill/>
        </p:spPr>
        <p:txBody>
          <a:bodyPr wrap="square" rtlCol="0">
            <a:spAutoFit/>
          </a:bodyPr>
          <a:lstStyle/>
          <a:p>
            <a:r>
              <a:rPr lang="en-US" altLang="ja-JP" sz="3200" dirty="0" smtClean="0"/>
              <a:t>1.0</a:t>
            </a:r>
            <a:endParaRPr kumimoji="1" lang="ja-JP" altLang="en-US" sz="3200" dirty="0"/>
          </a:p>
        </p:txBody>
      </p:sp>
      <p:sp>
        <p:nvSpPr>
          <p:cNvPr id="20" name="テキスト ボックス 19"/>
          <p:cNvSpPr txBox="1"/>
          <p:nvPr/>
        </p:nvSpPr>
        <p:spPr>
          <a:xfrm>
            <a:off x="14893" y="5219892"/>
            <a:ext cx="8106459" cy="584775"/>
          </a:xfrm>
          <a:prstGeom prst="rect">
            <a:avLst/>
          </a:prstGeom>
          <a:noFill/>
        </p:spPr>
        <p:txBody>
          <a:bodyPr wrap="square" rtlCol="0">
            <a:spAutoFit/>
          </a:bodyPr>
          <a:lstStyle/>
          <a:p>
            <a:r>
              <a:rPr lang="en-US" altLang="ja-JP" sz="3200" dirty="0"/>
              <a:t>&gt;&gt;&gt; </a:t>
            </a:r>
            <a:r>
              <a:rPr lang="en-US" altLang="ja-JP" sz="3200" dirty="0" smtClean="0"/>
              <a:t>log(10,10</a:t>
            </a:r>
            <a:r>
              <a:rPr lang="en-US" altLang="ja-JP" sz="3200" dirty="0"/>
              <a:t>)	</a:t>
            </a:r>
            <a:r>
              <a:rPr lang="en-US" altLang="ja-JP" sz="3200" dirty="0">
                <a:solidFill>
                  <a:schemeClr val="accent2"/>
                </a:solidFill>
              </a:rPr>
              <a:t>#log(10)</a:t>
            </a:r>
            <a:r>
              <a:rPr lang="ja-JP" altLang="en-US" sz="3200" dirty="0" err="1">
                <a:solidFill>
                  <a:schemeClr val="accent2"/>
                </a:solidFill>
              </a:rPr>
              <a:t>、</a:t>
            </a:r>
            <a:r>
              <a:rPr lang="ja-JP" altLang="en-US" sz="3200" dirty="0">
                <a:solidFill>
                  <a:schemeClr val="accent2"/>
                </a:solidFill>
              </a:rPr>
              <a:t>二番目の引数が底</a:t>
            </a:r>
            <a:endParaRPr kumimoji="1" lang="ja-JP" altLang="en-US" sz="3200" dirty="0">
              <a:solidFill>
                <a:schemeClr val="accent2"/>
              </a:solidFill>
            </a:endParaRPr>
          </a:p>
        </p:txBody>
      </p:sp>
      <p:sp>
        <p:nvSpPr>
          <p:cNvPr id="21" name="テキスト ボックス 20"/>
          <p:cNvSpPr txBox="1"/>
          <p:nvPr/>
        </p:nvSpPr>
        <p:spPr>
          <a:xfrm>
            <a:off x="0" y="5715610"/>
            <a:ext cx="1136576"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11" name="正方形/長方形 10"/>
          <p:cNvSpPr/>
          <p:nvPr/>
        </p:nvSpPr>
        <p:spPr>
          <a:xfrm>
            <a:off x="4068122" y="706269"/>
            <a:ext cx="4032448" cy="582431"/>
          </a:xfrm>
          <a:prstGeom prst="rect">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362669" y="2651301"/>
            <a:ext cx="5256584" cy="148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使う関数を羅列しなきゃいけないのが</a:t>
            </a:r>
            <a:endParaRPr kumimoji="1" lang="en-US" altLang="ja-JP" sz="2800" dirty="0" smtClean="0"/>
          </a:p>
          <a:p>
            <a:pPr algn="ctr"/>
            <a:r>
              <a:rPr lang="ja-JP" altLang="en-US" sz="2800" dirty="0" err="1" smtClean="0"/>
              <a:t>めんど</a:t>
            </a:r>
            <a:r>
              <a:rPr lang="ja-JP" altLang="en-US" sz="2800" dirty="0" smtClean="0"/>
              <a:t>くさい・・・</a:t>
            </a:r>
            <a:endParaRPr kumimoji="1" lang="ja-JP" altLang="en-US" sz="2800" dirty="0"/>
          </a:p>
        </p:txBody>
      </p:sp>
    </p:spTree>
    <p:extLst>
      <p:ext uri="{BB962C8B-B14F-4D97-AF65-F5344CB8AC3E}">
        <p14:creationId xmlns:p14="http://schemas.microsoft.com/office/powerpoint/2010/main" val="314255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17" grpId="0"/>
      <p:bldP spid="18" grpId="0"/>
      <p:bldP spid="19" grpId="0"/>
      <p:bldP spid="20" grpId="0"/>
      <p:bldP spid="21" grpId="0"/>
      <p:bldP spid="1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894" y="5628"/>
            <a:ext cx="9906000" cy="707886"/>
          </a:xfrm>
          <a:prstGeom prst="rect">
            <a:avLst/>
          </a:prstGeom>
          <a:noFill/>
        </p:spPr>
        <p:txBody>
          <a:bodyPr wrap="square" rtlCol="0">
            <a:spAutoFit/>
          </a:bodyPr>
          <a:lstStyle/>
          <a:p>
            <a:r>
              <a:rPr kumimoji="1" lang="ja-JP" altLang="en-US" sz="4000" dirty="0" smtClean="0"/>
              <a:t>モジュールを使うための下準備（読み込み）</a:t>
            </a:r>
            <a:endParaRPr kumimoji="1" lang="ja-JP" altLang="en-US" sz="4000" dirty="0"/>
          </a:p>
        </p:txBody>
      </p:sp>
      <p:sp>
        <p:nvSpPr>
          <p:cNvPr id="4" name="テキスト ボックス 3"/>
          <p:cNvSpPr txBox="1"/>
          <p:nvPr/>
        </p:nvSpPr>
        <p:spPr>
          <a:xfrm>
            <a:off x="0" y="1052736"/>
            <a:ext cx="9906000" cy="584775"/>
          </a:xfrm>
          <a:prstGeom prst="rect">
            <a:avLst/>
          </a:prstGeom>
          <a:noFill/>
        </p:spPr>
        <p:txBody>
          <a:bodyPr wrap="square" rtlCol="0">
            <a:spAutoFit/>
          </a:bodyPr>
          <a:lstStyle/>
          <a:p>
            <a:r>
              <a:rPr kumimoji="1" lang="ja-JP" altLang="en-US" sz="3200" dirty="0" smtClean="0"/>
              <a:t>　</a:t>
            </a:r>
            <a:r>
              <a:rPr lang="en-US" altLang="ja-JP" sz="3200" dirty="0"/>
              <a:t>2</a:t>
            </a:r>
            <a:r>
              <a:rPr lang="en-US" altLang="ja-JP" sz="3200" dirty="0" smtClean="0"/>
              <a:t>.(2) from</a:t>
            </a:r>
            <a:r>
              <a:rPr lang="ja-JP" altLang="en-US" sz="3200" dirty="0" smtClean="0"/>
              <a:t>文による読み込み</a:t>
            </a:r>
            <a:endParaRPr lang="en-US" altLang="ja-JP" sz="3200" dirty="0" smtClean="0"/>
          </a:p>
        </p:txBody>
      </p:sp>
      <p:sp>
        <p:nvSpPr>
          <p:cNvPr id="5" name="テキスト ボックス 4"/>
          <p:cNvSpPr txBox="1"/>
          <p:nvPr/>
        </p:nvSpPr>
        <p:spPr>
          <a:xfrm>
            <a:off x="29285" y="1699067"/>
            <a:ext cx="9906000" cy="707886"/>
          </a:xfrm>
          <a:prstGeom prst="rect">
            <a:avLst/>
          </a:prstGeom>
          <a:noFill/>
        </p:spPr>
        <p:txBody>
          <a:bodyPr wrap="square" rtlCol="0">
            <a:spAutoFit/>
          </a:bodyPr>
          <a:lstStyle/>
          <a:p>
            <a:r>
              <a:rPr lang="ja-JP" altLang="en-US" sz="4000" dirty="0" smtClean="0"/>
              <a:t>　</a:t>
            </a:r>
            <a:r>
              <a:rPr lang="en-US" altLang="ja-JP" sz="4000" dirty="0" smtClean="0"/>
              <a:t>from  math  import  </a:t>
            </a:r>
            <a:r>
              <a:rPr lang="en-US" altLang="ja-JP" sz="4000" dirty="0"/>
              <a:t>*</a:t>
            </a:r>
            <a:endParaRPr lang="en-US" altLang="ja-JP" sz="4000" dirty="0" smtClean="0"/>
          </a:p>
        </p:txBody>
      </p:sp>
      <p:sp>
        <p:nvSpPr>
          <p:cNvPr id="6" name="四角形吹き出し 5"/>
          <p:cNvSpPr/>
          <p:nvPr/>
        </p:nvSpPr>
        <p:spPr>
          <a:xfrm>
            <a:off x="2885662" y="2722769"/>
            <a:ext cx="2952328" cy="648072"/>
          </a:xfrm>
          <a:prstGeom prst="wedgeRectCallout">
            <a:avLst>
              <a:gd name="adj1" fmla="val 19951"/>
              <a:gd name="adj2" fmla="val -118156"/>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全</a:t>
            </a:r>
            <a:r>
              <a:rPr lang="ja-JP" altLang="en-US" sz="2400" dirty="0" smtClean="0"/>
              <a:t>て</a:t>
            </a:r>
            <a:r>
              <a:rPr lang="ja-JP" altLang="en-US" sz="2400" dirty="0"/>
              <a:t>の</a:t>
            </a:r>
            <a:r>
              <a:rPr lang="ja-JP" altLang="en-US" sz="2400" dirty="0" smtClean="0"/>
              <a:t>オブジェクト</a:t>
            </a:r>
            <a:endParaRPr kumimoji="1" lang="ja-JP" altLang="en-US" sz="2400" dirty="0"/>
          </a:p>
        </p:txBody>
      </p:sp>
      <p:sp>
        <p:nvSpPr>
          <p:cNvPr id="7" name="四角形吹き出し 6"/>
          <p:cNvSpPr/>
          <p:nvPr/>
        </p:nvSpPr>
        <p:spPr>
          <a:xfrm>
            <a:off x="725422" y="2722769"/>
            <a:ext cx="1944216" cy="648072"/>
          </a:xfrm>
          <a:prstGeom prst="wedgeRectCallout">
            <a:avLst>
              <a:gd name="adj1" fmla="val 29196"/>
              <a:gd name="adj2" fmla="val -113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モジュール</a:t>
            </a:r>
            <a:r>
              <a:rPr lang="ja-JP" altLang="en-US" sz="2400" dirty="0"/>
              <a:t>名</a:t>
            </a:r>
            <a:endParaRPr kumimoji="1" lang="ja-JP" altLang="en-US" sz="2400" dirty="0"/>
          </a:p>
        </p:txBody>
      </p:sp>
      <p:sp>
        <p:nvSpPr>
          <p:cNvPr id="8" name="テキスト ボックス 7"/>
          <p:cNvSpPr txBox="1"/>
          <p:nvPr/>
        </p:nvSpPr>
        <p:spPr>
          <a:xfrm>
            <a:off x="26427" y="3397874"/>
            <a:ext cx="9935285" cy="1077218"/>
          </a:xfrm>
          <a:prstGeom prst="rect">
            <a:avLst/>
          </a:prstGeom>
          <a:noFill/>
        </p:spPr>
        <p:txBody>
          <a:bodyPr wrap="square" rtlCol="0">
            <a:spAutoFit/>
          </a:bodyPr>
          <a:lstStyle/>
          <a:p>
            <a:r>
              <a:rPr lang="ja-JP" altLang="en-US" sz="3200" dirty="0" smtClean="0"/>
              <a:t>「モジュール</a:t>
            </a:r>
            <a:r>
              <a:rPr lang="en-US" altLang="ja-JP" sz="3200" dirty="0" smtClean="0"/>
              <a:t>math</a:t>
            </a:r>
            <a:r>
              <a:rPr lang="ja-JP" altLang="en-US" sz="3200" dirty="0" smtClean="0"/>
              <a:t>から（</a:t>
            </a:r>
            <a:r>
              <a:rPr lang="en-US" altLang="ja-JP" sz="3200" dirty="0" smtClean="0"/>
              <a:t>from</a:t>
            </a:r>
            <a:r>
              <a:rPr lang="ja-JP" altLang="en-US" sz="3200" dirty="0" smtClean="0"/>
              <a:t>）</a:t>
            </a:r>
            <a:r>
              <a:rPr lang="ja-JP" altLang="en-US" sz="3200" u="sng" dirty="0" smtClean="0">
                <a:solidFill>
                  <a:srgbClr val="FF0000"/>
                </a:solidFill>
              </a:rPr>
              <a:t>全ての</a:t>
            </a:r>
            <a:r>
              <a:rPr lang="ja-JP" altLang="en-US" sz="3200" dirty="0" smtClean="0"/>
              <a:t>オブジェクトを持ってくる（</a:t>
            </a:r>
            <a:r>
              <a:rPr lang="en-US" altLang="ja-JP" sz="3200" dirty="0" smtClean="0"/>
              <a:t>import</a:t>
            </a:r>
            <a:r>
              <a:rPr lang="ja-JP" altLang="en-US" sz="3200" dirty="0" smtClean="0"/>
              <a:t>）」の意</a:t>
            </a:r>
            <a:endParaRPr lang="en-US" altLang="ja-JP" sz="3200" dirty="0" smtClean="0"/>
          </a:p>
        </p:txBody>
      </p:sp>
      <p:sp>
        <p:nvSpPr>
          <p:cNvPr id="9" name="正方形/長方形 8"/>
          <p:cNvSpPr/>
          <p:nvPr/>
        </p:nvSpPr>
        <p:spPr>
          <a:xfrm>
            <a:off x="509398" y="4744466"/>
            <a:ext cx="8596323" cy="68790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しかし、</a:t>
            </a:r>
            <a:r>
              <a:rPr lang="en-US" altLang="ja-JP" sz="3200" dirty="0" smtClean="0"/>
              <a:t>from</a:t>
            </a:r>
            <a:r>
              <a:rPr lang="ja-JP" altLang="en-US" sz="3200" dirty="0" smtClean="0"/>
              <a:t>文を用いた読み込み</a:t>
            </a:r>
            <a:r>
              <a:rPr kumimoji="1" lang="ja-JP" altLang="en-US" sz="3200" dirty="0" smtClean="0"/>
              <a:t>には欠点がある</a:t>
            </a:r>
            <a:endParaRPr kumimoji="1" lang="ja-JP" altLang="en-US" sz="3200" dirty="0"/>
          </a:p>
        </p:txBody>
      </p:sp>
    </p:spTree>
    <p:extLst>
      <p:ext uri="{BB962C8B-B14F-4D97-AF65-F5344CB8AC3E}">
        <p14:creationId xmlns:p14="http://schemas.microsoft.com/office/powerpoint/2010/main" val="2011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906000" cy="1077218"/>
          </a:xfrm>
          <a:prstGeom prst="rect">
            <a:avLst/>
          </a:prstGeom>
          <a:noFill/>
        </p:spPr>
        <p:txBody>
          <a:bodyPr wrap="square" rtlCol="0">
            <a:spAutoFit/>
          </a:bodyPr>
          <a:lstStyle/>
          <a:p>
            <a:r>
              <a:rPr kumimoji="1" lang="ja-JP" altLang="en-US" dirty="0" smtClean="0"/>
              <a:t>　</a:t>
            </a:r>
            <a:r>
              <a:rPr kumimoji="1" lang="ja-JP" altLang="en-US" sz="3200" dirty="0" smtClean="0"/>
              <a:t>複数の異なるモジュールが、同じ名前のオブジェクトを持っている場合がある</a:t>
            </a:r>
            <a:endParaRPr kumimoji="1" lang="ja-JP" altLang="en-US" sz="3200" dirty="0"/>
          </a:p>
        </p:txBody>
      </p:sp>
      <p:sp>
        <p:nvSpPr>
          <p:cNvPr id="3" name="テキスト ボックス 2"/>
          <p:cNvSpPr txBox="1"/>
          <p:nvPr/>
        </p:nvSpPr>
        <p:spPr>
          <a:xfrm>
            <a:off x="0" y="1078165"/>
            <a:ext cx="9906000" cy="2554545"/>
          </a:xfrm>
          <a:prstGeom prst="rect">
            <a:avLst/>
          </a:prstGeom>
          <a:noFill/>
        </p:spPr>
        <p:txBody>
          <a:bodyPr wrap="square" rtlCol="0">
            <a:spAutoFit/>
          </a:bodyPr>
          <a:lstStyle/>
          <a:p>
            <a:r>
              <a:rPr kumimoji="1" lang="ja-JP" altLang="en-US" dirty="0" smtClean="0"/>
              <a:t>　</a:t>
            </a:r>
            <a:r>
              <a:rPr kumimoji="1" lang="ja-JP" altLang="en-US" sz="3200" dirty="0" smtClean="0"/>
              <a:t>異なる二つのモジュールから、</a:t>
            </a:r>
            <a:r>
              <a:rPr kumimoji="1" lang="en-US" altLang="ja-JP" sz="3200" dirty="0" smtClean="0"/>
              <a:t>from</a:t>
            </a:r>
            <a:r>
              <a:rPr lang="ja-JP" altLang="en-US" sz="3200" dirty="0" smtClean="0"/>
              <a:t>文で同名のオブジェクトを</a:t>
            </a:r>
            <a:r>
              <a:rPr lang="ja-JP" altLang="en-US" sz="3200" dirty="0"/>
              <a:t>持</a:t>
            </a:r>
            <a:r>
              <a:rPr lang="ja-JP" altLang="en-US" sz="3200" dirty="0" smtClean="0"/>
              <a:t>ってきたらどうなる？（例えば↓の様に）</a:t>
            </a:r>
            <a:endParaRPr lang="en-US" altLang="ja-JP" sz="3200" dirty="0" smtClean="0"/>
          </a:p>
          <a:p>
            <a:endParaRPr lang="en-US" altLang="ja-JP" sz="3200" dirty="0" smtClean="0"/>
          </a:p>
          <a:p>
            <a:r>
              <a:rPr lang="en-US" altLang="ja-JP" sz="3200" dirty="0" smtClean="0"/>
              <a:t>	from  sys  import  </a:t>
            </a:r>
            <a:r>
              <a:rPr lang="en-US" altLang="ja-JP" sz="3200" dirty="0" smtClean="0">
                <a:solidFill>
                  <a:srgbClr val="0070C0"/>
                </a:solidFill>
              </a:rPr>
              <a:t>path</a:t>
            </a:r>
          </a:p>
          <a:p>
            <a:r>
              <a:rPr lang="en-US" altLang="ja-JP" sz="3200" dirty="0" smtClean="0"/>
              <a:t>	from  </a:t>
            </a:r>
            <a:r>
              <a:rPr lang="en-US" altLang="ja-JP" sz="3200" dirty="0" err="1" smtClean="0"/>
              <a:t>os</a:t>
            </a:r>
            <a:r>
              <a:rPr lang="en-US" altLang="ja-JP" sz="3200" dirty="0" smtClean="0"/>
              <a:t>  import  </a:t>
            </a:r>
            <a:r>
              <a:rPr lang="en-US" altLang="ja-JP" sz="3200" dirty="0" smtClean="0">
                <a:solidFill>
                  <a:srgbClr val="0070C0"/>
                </a:solidFill>
              </a:rPr>
              <a:t>path</a:t>
            </a:r>
            <a:endParaRPr kumimoji="1" lang="ja-JP" altLang="en-US" sz="3200" dirty="0">
              <a:solidFill>
                <a:srgbClr val="0070C0"/>
              </a:solidFill>
            </a:endParaRPr>
          </a:p>
        </p:txBody>
      </p:sp>
      <p:sp>
        <p:nvSpPr>
          <p:cNvPr id="4" name="テキスト ボックス 3"/>
          <p:cNvSpPr txBox="1"/>
          <p:nvPr/>
        </p:nvSpPr>
        <p:spPr>
          <a:xfrm>
            <a:off x="0" y="3638980"/>
            <a:ext cx="9906000" cy="1323439"/>
          </a:xfrm>
          <a:prstGeom prst="rect">
            <a:avLst/>
          </a:prstGeom>
          <a:noFill/>
        </p:spPr>
        <p:txBody>
          <a:bodyPr wrap="square" rtlCol="0">
            <a:spAutoFit/>
          </a:bodyPr>
          <a:lstStyle/>
          <a:p>
            <a:r>
              <a:rPr kumimoji="1" lang="ja-JP" altLang="en-US" dirty="0" smtClean="0"/>
              <a:t>　</a:t>
            </a:r>
            <a:r>
              <a:rPr kumimoji="1" lang="ja-JP" altLang="en-US" sz="4000" dirty="0" smtClean="0">
                <a:solidFill>
                  <a:srgbClr val="FF0000"/>
                </a:solidFill>
              </a:rPr>
              <a:t>先に持ってきたオブジェクトの内容が、後から持ってきたオブジェクトの内容で上書きされる</a:t>
            </a:r>
            <a:endParaRPr kumimoji="1" lang="ja-JP" altLang="en-US" sz="4000" dirty="0">
              <a:solidFill>
                <a:srgbClr val="FF0000"/>
              </a:solidFill>
            </a:endParaRPr>
          </a:p>
        </p:txBody>
      </p:sp>
      <p:sp>
        <p:nvSpPr>
          <p:cNvPr id="5" name="正方形/長方形 4"/>
          <p:cNvSpPr/>
          <p:nvPr/>
        </p:nvSpPr>
        <p:spPr>
          <a:xfrm>
            <a:off x="272480" y="5085184"/>
            <a:ext cx="936104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smtClean="0"/>
              <a:t>長いプログラムを書いたり、複数のモジュールを読み込むときは、</a:t>
            </a:r>
            <a:r>
              <a:rPr lang="en-US" altLang="ja-JP" sz="3200" dirty="0" smtClean="0"/>
              <a:t>import</a:t>
            </a:r>
            <a:r>
              <a:rPr lang="ja-JP" altLang="en-US" sz="3200" dirty="0" smtClean="0"/>
              <a:t>文を使うか</a:t>
            </a:r>
            <a:r>
              <a:rPr lang="ja-JP" altLang="en-US" sz="3200" dirty="0"/>
              <a:t>、</a:t>
            </a:r>
            <a:r>
              <a:rPr lang="en-US" altLang="ja-JP" sz="3200" dirty="0" smtClean="0"/>
              <a:t>from</a:t>
            </a:r>
            <a:r>
              <a:rPr lang="ja-JP" altLang="en-US" sz="3200" dirty="0" smtClean="0"/>
              <a:t>文でオブジェクトを指定するようにするこ</a:t>
            </a:r>
            <a:r>
              <a:rPr lang="ja-JP" altLang="en-US" sz="3200" dirty="0"/>
              <a:t>と</a:t>
            </a:r>
            <a:endParaRPr kumimoji="1" lang="ja-JP" altLang="en-US" sz="3200" dirty="0"/>
          </a:p>
        </p:txBody>
      </p:sp>
    </p:spTree>
    <p:extLst>
      <p:ext uri="{BB962C8B-B14F-4D97-AF65-F5344CB8AC3E}">
        <p14:creationId xmlns:p14="http://schemas.microsoft.com/office/powerpoint/2010/main" val="189192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1098"/>
            <a:ext cx="9906000" cy="707886"/>
          </a:xfrm>
          <a:prstGeom prst="rect">
            <a:avLst/>
          </a:prstGeom>
          <a:noFill/>
        </p:spPr>
        <p:txBody>
          <a:bodyPr wrap="square" rtlCol="0">
            <a:spAutoFit/>
          </a:bodyPr>
          <a:lstStyle/>
          <a:p>
            <a:r>
              <a:rPr kumimoji="1" lang="ja-JP" altLang="en-US" sz="4000" dirty="0" smtClean="0"/>
              <a:t>モジュールの作り方</a:t>
            </a:r>
            <a:endParaRPr kumimoji="1" lang="ja-JP" altLang="en-US" sz="4000" dirty="0"/>
          </a:p>
        </p:txBody>
      </p:sp>
      <p:sp>
        <p:nvSpPr>
          <p:cNvPr id="3" name="テキスト ボックス 2"/>
          <p:cNvSpPr txBox="1"/>
          <p:nvPr/>
        </p:nvSpPr>
        <p:spPr>
          <a:xfrm>
            <a:off x="0" y="728984"/>
            <a:ext cx="9906000" cy="954107"/>
          </a:xfrm>
          <a:prstGeom prst="rect">
            <a:avLst/>
          </a:prstGeom>
          <a:noFill/>
        </p:spPr>
        <p:txBody>
          <a:bodyPr wrap="square" rtlCol="0">
            <a:spAutoFit/>
          </a:bodyPr>
          <a:lstStyle/>
          <a:p>
            <a:r>
              <a:rPr kumimoji="1" lang="ja-JP" altLang="en-US" dirty="0" smtClean="0"/>
              <a:t>　</a:t>
            </a:r>
            <a:r>
              <a:rPr kumimoji="1" lang="ja-JP" altLang="en-US" sz="2400" dirty="0" smtClean="0"/>
              <a:t>　実は</a:t>
            </a:r>
            <a:endParaRPr kumimoji="1" lang="en-US" altLang="ja-JP" sz="2400" dirty="0" smtClean="0"/>
          </a:p>
          <a:p>
            <a:r>
              <a:rPr lang="ja-JP" altLang="en-US" sz="3200" dirty="0" smtClean="0"/>
              <a:t>モジュールファイル　≒　</a:t>
            </a:r>
            <a:r>
              <a:rPr lang="en-US" altLang="ja-JP" sz="3200" dirty="0" smtClean="0"/>
              <a:t>Python</a:t>
            </a:r>
            <a:r>
              <a:rPr lang="ja-JP" altLang="en-US" sz="3200" dirty="0" smtClean="0"/>
              <a:t>のスクリプトファイル</a:t>
            </a:r>
            <a:endParaRPr kumimoji="1" lang="ja-JP" altLang="en-US" sz="3200" dirty="0"/>
          </a:p>
        </p:txBody>
      </p:sp>
      <p:sp>
        <p:nvSpPr>
          <p:cNvPr id="4" name="テキスト ボックス 3"/>
          <p:cNvSpPr txBox="1"/>
          <p:nvPr/>
        </p:nvSpPr>
        <p:spPr>
          <a:xfrm>
            <a:off x="0" y="1844824"/>
            <a:ext cx="9906000" cy="1754326"/>
          </a:xfrm>
          <a:prstGeom prst="rect">
            <a:avLst/>
          </a:prstGeom>
          <a:noFill/>
        </p:spPr>
        <p:txBody>
          <a:bodyPr wrap="square" rtlCol="0">
            <a:spAutoFit/>
          </a:bodyPr>
          <a:lstStyle/>
          <a:p>
            <a:r>
              <a:rPr kumimoji="1" lang="ja-JP" altLang="en-US" sz="3600" dirty="0" smtClean="0"/>
              <a:t>つまりエディタで変数や関数</a:t>
            </a:r>
            <a:r>
              <a:rPr lang="ja-JP" altLang="en-US" sz="3600" dirty="0" smtClean="0"/>
              <a:t>などを定義したスクリプトファイルを作成すれば、それをモジュールとして使える</a:t>
            </a:r>
            <a:endParaRPr kumimoji="1" lang="ja-JP" altLang="en-US" sz="3600" dirty="0"/>
          </a:p>
        </p:txBody>
      </p:sp>
      <p:sp>
        <p:nvSpPr>
          <p:cNvPr id="5" name="テキスト ボックス 4"/>
          <p:cNvSpPr txBox="1"/>
          <p:nvPr/>
        </p:nvSpPr>
        <p:spPr>
          <a:xfrm>
            <a:off x="0" y="4077072"/>
            <a:ext cx="9906000" cy="1384995"/>
          </a:xfrm>
          <a:prstGeom prst="rect">
            <a:avLst/>
          </a:prstGeom>
          <a:noFill/>
        </p:spPr>
        <p:txBody>
          <a:bodyPr wrap="square" rtlCol="0">
            <a:spAutoFit/>
          </a:bodyPr>
          <a:lstStyle/>
          <a:p>
            <a:r>
              <a:rPr lang="ja-JP" altLang="en-US" dirty="0"/>
              <a:t> </a:t>
            </a:r>
            <a:r>
              <a:rPr lang="ja-JP" altLang="en-US" dirty="0" smtClean="0"/>
              <a:t>  </a:t>
            </a:r>
            <a:r>
              <a:rPr kumimoji="1" lang="ja-JP" altLang="en-US" sz="2800" dirty="0" smtClean="0"/>
              <a:t>・</a:t>
            </a:r>
            <a:r>
              <a:rPr kumimoji="1" lang="ja-JP" altLang="en-US" sz="2800" dirty="0" smtClean="0"/>
              <a:t>変数名や関数名でよく使われる名前は使わない</a:t>
            </a:r>
            <a:endParaRPr kumimoji="1" lang="en-US" altLang="ja-JP" sz="2800" dirty="0" smtClean="0"/>
          </a:p>
          <a:p>
            <a:r>
              <a:rPr lang="ja-JP" altLang="en-US" sz="2800" dirty="0" smtClean="0"/>
              <a:t> </a:t>
            </a:r>
            <a:r>
              <a:rPr lang="ja-JP" altLang="en-US" sz="2800" dirty="0" smtClean="0"/>
              <a:t> ・</a:t>
            </a:r>
            <a:r>
              <a:rPr lang="ja-JP" altLang="en-US" sz="2800" dirty="0" smtClean="0"/>
              <a:t>数字で始まったり、拡張子の前にドット（</a:t>
            </a:r>
            <a:r>
              <a:rPr lang="en-US" altLang="ja-JP" sz="2800" dirty="0" smtClean="0"/>
              <a:t>.</a:t>
            </a:r>
            <a:r>
              <a:rPr lang="ja-JP" altLang="en-US" sz="2800" dirty="0" smtClean="0"/>
              <a:t>）を入れない</a:t>
            </a:r>
            <a:endParaRPr lang="en-US" altLang="ja-JP" sz="2800" dirty="0" smtClean="0"/>
          </a:p>
          <a:p>
            <a:r>
              <a:rPr lang="ja-JP" altLang="en-US" sz="2800" dirty="0"/>
              <a:t> </a:t>
            </a:r>
            <a:r>
              <a:rPr lang="ja-JP" altLang="en-US" sz="2800" dirty="0" smtClean="0"/>
              <a:t> </a:t>
            </a:r>
            <a:r>
              <a:rPr kumimoji="1" lang="ja-JP" altLang="en-US" sz="2800" dirty="0" smtClean="0"/>
              <a:t>・</a:t>
            </a:r>
            <a:r>
              <a:rPr kumimoji="1" lang="ja-JP" altLang="en-US" sz="2800" dirty="0" smtClean="0"/>
              <a:t>特別な理由がない限り、アルファベットの小文字のみを使う</a:t>
            </a:r>
            <a:endParaRPr kumimoji="1" lang="ja-JP" altLang="en-US" sz="2800" dirty="0"/>
          </a:p>
        </p:txBody>
      </p:sp>
    </p:spTree>
    <p:extLst>
      <p:ext uri="{BB962C8B-B14F-4D97-AF65-F5344CB8AC3E}">
        <p14:creationId xmlns:p14="http://schemas.microsoft.com/office/powerpoint/2010/main" val="17621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906000" cy="6740307"/>
          </a:xfrm>
          <a:prstGeom prst="rect">
            <a:avLst/>
          </a:prstGeom>
          <a:noFill/>
        </p:spPr>
        <p:txBody>
          <a:bodyPr wrap="square" rtlCol="0">
            <a:spAutoFit/>
          </a:bodyPr>
          <a:lstStyle/>
          <a:p>
            <a:r>
              <a:rPr lang="ja-JP" altLang="en-US" sz="2400" dirty="0"/>
              <a:t>例</a:t>
            </a:r>
            <a:r>
              <a:rPr lang="ja-JP" altLang="en-US" sz="2400" dirty="0" smtClean="0"/>
              <a:t>として作成したモジュールファイル　</a:t>
            </a:r>
            <a:r>
              <a:rPr lang="en-US" altLang="ja-JP" sz="2400" dirty="0" smtClean="0"/>
              <a:t>circle.py</a:t>
            </a:r>
          </a:p>
          <a:p>
            <a:r>
              <a:rPr lang="en-US" altLang="ja-JP" sz="2400" dirty="0" smtClean="0">
                <a:solidFill>
                  <a:schemeClr val="accent2">
                    <a:lumMod val="75000"/>
                  </a:schemeClr>
                </a:solidFill>
              </a:rPr>
              <a:t>#</a:t>
            </a:r>
            <a:r>
              <a:rPr lang="ja-JP" altLang="en-US" sz="2400" dirty="0">
                <a:solidFill>
                  <a:schemeClr val="accent2">
                    <a:lumMod val="75000"/>
                  </a:schemeClr>
                </a:solidFill>
              </a:rPr>
              <a:t>円の計算用のモジュール</a:t>
            </a:r>
          </a:p>
          <a:p>
            <a:endParaRPr lang="ja-JP" altLang="en-US" sz="2400" dirty="0"/>
          </a:p>
          <a:p>
            <a:r>
              <a:rPr lang="en-US" altLang="ja-JP" sz="2400" dirty="0"/>
              <a:t>import math </a:t>
            </a:r>
            <a:r>
              <a:rPr lang="en-US" altLang="ja-JP" sz="2400" dirty="0">
                <a:solidFill>
                  <a:schemeClr val="accent2">
                    <a:lumMod val="75000"/>
                  </a:schemeClr>
                </a:solidFill>
              </a:rPr>
              <a:t>#</a:t>
            </a:r>
            <a:r>
              <a:rPr lang="ja-JP" altLang="en-US" sz="2400" dirty="0">
                <a:solidFill>
                  <a:schemeClr val="accent2">
                    <a:lumMod val="75000"/>
                  </a:schemeClr>
                </a:solidFill>
              </a:rPr>
              <a:t>標準ライブラリ</a:t>
            </a:r>
            <a:r>
              <a:rPr lang="en-US" altLang="ja-JP" sz="2400" dirty="0">
                <a:solidFill>
                  <a:schemeClr val="accent2">
                    <a:lumMod val="75000"/>
                  </a:schemeClr>
                </a:solidFill>
              </a:rPr>
              <a:t>math</a:t>
            </a:r>
            <a:r>
              <a:rPr lang="ja-JP" altLang="en-US" sz="2400" dirty="0">
                <a:solidFill>
                  <a:schemeClr val="accent2">
                    <a:lumMod val="75000"/>
                  </a:schemeClr>
                </a:solidFill>
              </a:rPr>
              <a:t>を読み込む（インポート）</a:t>
            </a:r>
          </a:p>
          <a:p>
            <a:endParaRPr lang="ja-JP" altLang="en-US" sz="2400" dirty="0"/>
          </a:p>
          <a:p>
            <a:r>
              <a:rPr lang="en-US" altLang="ja-JP" sz="2400" dirty="0"/>
              <a:t>pi = 3.14 </a:t>
            </a:r>
            <a:r>
              <a:rPr lang="en-US" altLang="ja-JP" sz="2400" dirty="0">
                <a:solidFill>
                  <a:schemeClr val="accent2">
                    <a:lumMod val="75000"/>
                  </a:schemeClr>
                </a:solidFill>
              </a:rPr>
              <a:t>#</a:t>
            </a:r>
            <a:r>
              <a:rPr lang="ja-JP" altLang="en-US" sz="2400" dirty="0">
                <a:solidFill>
                  <a:schemeClr val="accent2">
                    <a:lumMod val="75000"/>
                  </a:schemeClr>
                </a:solidFill>
              </a:rPr>
              <a:t>円周率を設定</a:t>
            </a:r>
          </a:p>
          <a:p>
            <a:endParaRPr lang="ja-JP" altLang="en-US" sz="2400" dirty="0"/>
          </a:p>
          <a:p>
            <a:r>
              <a:rPr lang="en-US" altLang="ja-JP" sz="2400" dirty="0" err="1"/>
              <a:t>def</a:t>
            </a:r>
            <a:r>
              <a:rPr lang="en-US" altLang="ja-JP" sz="2400" dirty="0"/>
              <a:t> area(r): </a:t>
            </a:r>
            <a:r>
              <a:rPr lang="en-US" altLang="ja-JP" sz="2400" dirty="0">
                <a:solidFill>
                  <a:schemeClr val="accent2">
                    <a:lumMod val="75000"/>
                  </a:schemeClr>
                </a:solidFill>
              </a:rPr>
              <a:t>#</a:t>
            </a:r>
            <a:r>
              <a:rPr lang="ja-JP" altLang="en-US" sz="2400" dirty="0">
                <a:solidFill>
                  <a:schemeClr val="accent2">
                    <a:lumMod val="75000"/>
                  </a:schemeClr>
                </a:solidFill>
              </a:rPr>
              <a:t>面積を求める関数</a:t>
            </a:r>
          </a:p>
          <a:p>
            <a:r>
              <a:rPr lang="ja-JP" altLang="en-US" sz="2400" dirty="0"/>
              <a:t>    </a:t>
            </a:r>
            <a:r>
              <a:rPr lang="en-US" altLang="ja-JP" sz="2400" dirty="0"/>
              <a:t>result = pi*(r**2)</a:t>
            </a:r>
          </a:p>
          <a:p>
            <a:r>
              <a:rPr lang="en-US" altLang="ja-JP" sz="2400" dirty="0"/>
              <a:t>    print(result)</a:t>
            </a:r>
          </a:p>
          <a:p>
            <a:endParaRPr lang="en-US" altLang="ja-JP" sz="2400" dirty="0"/>
          </a:p>
          <a:p>
            <a:endParaRPr lang="en-US" altLang="ja-JP" sz="2400" dirty="0"/>
          </a:p>
          <a:p>
            <a:r>
              <a:rPr lang="en-US" altLang="ja-JP" sz="2400" dirty="0" err="1"/>
              <a:t>def</a:t>
            </a:r>
            <a:r>
              <a:rPr lang="en-US" altLang="ja-JP" sz="2400" dirty="0"/>
              <a:t> arc(</a:t>
            </a:r>
            <a:r>
              <a:rPr lang="en-US" altLang="ja-JP" sz="2400" dirty="0" err="1"/>
              <a:t>r,d</a:t>
            </a:r>
            <a:r>
              <a:rPr lang="en-US" altLang="ja-JP" sz="2400" dirty="0"/>
              <a:t>): </a:t>
            </a:r>
            <a:r>
              <a:rPr lang="en-US" altLang="ja-JP" sz="2400" dirty="0">
                <a:solidFill>
                  <a:schemeClr val="accent2">
                    <a:lumMod val="75000"/>
                  </a:schemeClr>
                </a:solidFill>
              </a:rPr>
              <a:t>#</a:t>
            </a:r>
            <a:r>
              <a:rPr lang="ja-JP" altLang="en-US" sz="2400" dirty="0">
                <a:solidFill>
                  <a:schemeClr val="accent2">
                    <a:lumMod val="75000"/>
                  </a:schemeClr>
                </a:solidFill>
              </a:rPr>
              <a:t>弧の長さを求める関数</a:t>
            </a:r>
          </a:p>
          <a:p>
            <a:r>
              <a:rPr lang="ja-JP" altLang="en-US" sz="2400" dirty="0"/>
              <a:t>    </a:t>
            </a:r>
            <a:r>
              <a:rPr lang="en-US" altLang="ja-JP" sz="2400" dirty="0"/>
              <a:t>l = r*</a:t>
            </a:r>
            <a:r>
              <a:rPr lang="en-US" altLang="ja-JP" sz="2400" dirty="0" err="1"/>
              <a:t>math.radians</a:t>
            </a:r>
            <a:r>
              <a:rPr lang="en-US" altLang="ja-JP" sz="2400" dirty="0"/>
              <a:t>(d)</a:t>
            </a:r>
          </a:p>
          <a:p>
            <a:r>
              <a:rPr lang="en-US" altLang="ja-JP" sz="2400" dirty="0"/>
              <a:t>    print(l)</a:t>
            </a:r>
          </a:p>
          <a:p>
            <a:endParaRPr lang="en-US" altLang="ja-JP" sz="2400" dirty="0"/>
          </a:p>
          <a:p>
            <a:r>
              <a:rPr lang="en-US" altLang="ja-JP" sz="2400" dirty="0"/>
              <a:t>if __name__ == '__main__': </a:t>
            </a:r>
            <a:r>
              <a:rPr lang="en-US" altLang="ja-JP" sz="2400" dirty="0">
                <a:solidFill>
                  <a:schemeClr val="accent2">
                    <a:lumMod val="75000"/>
                  </a:schemeClr>
                </a:solidFill>
              </a:rPr>
              <a:t>#</a:t>
            </a:r>
            <a:r>
              <a:rPr lang="ja-JP" altLang="en-US" sz="2400" dirty="0">
                <a:solidFill>
                  <a:schemeClr val="accent2">
                    <a:lumMod val="75000"/>
                  </a:schemeClr>
                </a:solidFill>
              </a:rPr>
              <a:t>動作チェック用</a:t>
            </a:r>
          </a:p>
          <a:p>
            <a:r>
              <a:rPr lang="ja-JP" altLang="en-US" sz="2400" dirty="0"/>
              <a:t>    </a:t>
            </a:r>
            <a:r>
              <a:rPr lang="en-US" altLang="ja-JP" sz="2400" dirty="0"/>
              <a:t>print("</a:t>
            </a:r>
            <a:r>
              <a:rPr lang="ja-JP" altLang="en-US" sz="2400" dirty="0"/>
              <a:t>モジュールの動作をチェックしています</a:t>
            </a:r>
            <a:r>
              <a:rPr lang="en-US" altLang="ja-JP" sz="2400" dirty="0"/>
              <a:t>")</a:t>
            </a:r>
            <a:endParaRPr kumimoji="1" lang="ja-JP" altLang="en-US" sz="2400" dirty="0"/>
          </a:p>
        </p:txBody>
      </p:sp>
    </p:spTree>
    <p:extLst>
      <p:ext uri="{BB962C8B-B14F-4D97-AF65-F5344CB8AC3E}">
        <p14:creationId xmlns:p14="http://schemas.microsoft.com/office/powerpoint/2010/main" val="262241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テキスト ボックス 1"/>
          <p:cNvSpPr txBox="1">
            <a:spLocks noChangeArrowheads="1"/>
          </p:cNvSpPr>
          <p:nvPr/>
        </p:nvSpPr>
        <p:spPr bwMode="auto">
          <a:xfrm>
            <a:off x="0" y="17463"/>
            <a:ext cx="9906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800" dirty="0">
                <a:latin typeface="Arial" panose="020B0604020202020204" pitchFamily="34" charset="0"/>
              </a:rPr>
              <a:t>今回のテーマは</a:t>
            </a:r>
            <a:r>
              <a:rPr lang="en-US" altLang="ja-JP" sz="2800" dirty="0">
                <a:latin typeface="Arial" panose="020B0604020202020204" pitchFamily="34" charset="0"/>
              </a:rPr>
              <a:t>?</a:t>
            </a:r>
          </a:p>
          <a:p>
            <a:pPr eaLnBrk="1" hangingPunct="1">
              <a:spcBef>
                <a:spcPct val="0"/>
              </a:spcBef>
              <a:buFontTx/>
              <a:buNone/>
            </a:pPr>
            <a:r>
              <a:rPr lang="ja-JP" altLang="en-US" sz="2800" dirty="0">
                <a:latin typeface="Arial" panose="020B0604020202020204" pitchFamily="34" charset="0"/>
              </a:rPr>
              <a:t>　</a:t>
            </a:r>
            <a:r>
              <a:rPr lang="ja-JP" altLang="en-US" sz="2800" dirty="0" smtClean="0">
                <a:latin typeface="Arial" panose="020B0604020202020204" pitchFamily="34" charset="0"/>
              </a:rPr>
              <a:t>モジュールの説明とその使い方</a:t>
            </a:r>
            <a:endParaRPr lang="en-US" altLang="ja-JP" sz="2800" dirty="0">
              <a:latin typeface="Arial" panose="020B0604020202020204" pitchFamily="34" charset="0"/>
            </a:endParaRPr>
          </a:p>
          <a:p>
            <a:pPr eaLnBrk="1" hangingPunct="1">
              <a:spcBef>
                <a:spcPct val="0"/>
              </a:spcBef>
              <a:buFontTx/>
              <a:buNone/>
            </a:pP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何の役に立つの</a:t>
            </a:r>
            <a:r>
              <a:rPr lang="en-US" altLang="ja-JP" sz="2800" dirty="0">
                <a:latin typeface="Arial" panose="020B0604020202020204" pitchFamily="34" charset="0"/>
              </a:rPr>
              <a:t>?</a:t>
            </a:r>
          </a:p>
          <a:p>
            <a:pPr eaLnBrk="1" hangingPunct="1">
              <a:spcBef>
                <a:spcPct val="0"/>
              </a:spcBef>
              <a:buFontTx/>
              <a:buNone/>
            </a:pPr>
            <a:r>
              <a:rPr lang="ja-JP" altLang="en-US" sz="2800" dirty="0">
                <a:latin typeface="Arial" panose="020B0604020202020204" pitchFamily="34" charset="0"/>
              </a:rPr>
              <a:t>　オブジェクト</a:t>
            </a:r>
            <a:r>
              <a:rPr lang="ja-JP" altLang="en-US" sz="2800" dirty="0" smtClean="0">
                <a:latin typeface="Arial" panose="020B0604020202020204" pitchFamily="34" charset="0"/>
              </a:rPr>
              <a:t>を用途に応じてまとめておける</a:t>
            </a:r>
            <a:endParaRPr lang="en-US" altLang="ja-JP" sz="2800" dirty="0" smtClean="0">
              <a:latin typeface="Arial" panose="020B0604020202020204" pitchFamily="34" charset="0"/>
            </a:endParaRPr>
          </a:p>
          <a:p>
            <a:pPr eaLnBrk="1" hangingPunct="1">
              <a:spcBef>
                <a:spcPct val="0"/>
              </a:spcBef>
              <a:buFontTx/>
              <a:buNone/>
            </a:pP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実際，どれくらいの頻度で使うの</a:t>
            </a:r>
            <a:r>
              <a:rPr lang="en-US" altLang="ja-JP" sz="2800" dirty="0">
                <a:latin typeface="Arial" panose="020B0604020202020204" pitchFamily="34" charset="0"/>
              </a:rPr>
              <a:t>?</a:t>
            </a:r>
          </a:p>
          <a:p>
            <a:pPr eaLnBrk="1" hangingPunct="1">
              <a:spcBef>
                <a:spcPct val="0"/>
              </a:spcBef>
              <a:buFontTx/>
              <a:buNone/>
            </a:pPr>
            <a:r>
              <a:rPr lang="ja-JP" altLang="en-US" sz="2800" dirty="0">
                <a:latin typeface="Arial" panose="020B0604020202020204" pitchFamily="34" charset="0"/>
              </a:rPr>
              <a:t>　高度</a:t>
            </a:r>
            <a:r>
              <a:rPr lang="ja-JP" altLang="en-US" sz="2800" dirty="0" smtClean="0">
                <a:latin typeface="Arial" panose="020B0604020202020204" pitchFamily="34" charset="0"/>
              </a:rPr>
              <a:t>なプログラムを作ったり、共同作業するには必要</a:t>
            </a:r>
            <a:endParaRPr lang="en-US" altLang="ja-JP" sz="2800" dirty="0">
              <a:latin typeface="Arial" panose="020B0604020202020204" pitchFamily="34" charset="0"/>
            </a:endParaRPr>
          </a:p>
          <a:p>
            <a:pPr eaLnBrk="1" hangingPunct="1">
              <a:spcBef>
                <a:spcPct val="0"/>
              </a:spcBef>
              <a:buFontTx/>
              <a:buNone/>
            </a:pP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重要度　★★</a:t>
            </a:r>
            <a:r>
              <a:rPr lang="ja-JP" altLang="en-US" sz="2800" dirty="0" smtClean="0">
                <a:latin typeface="Arial" panose="020B0604020202020204" pitchFamily="34" charset="0"/>
              </a:rPr>
              <a:t>★</a:t>
            </a:r>
            <a:endParaRPr lang="en-US" altLang="ja-JP" sz="2800" dirty="0">
              <a:latin typeface="Arial" panose="020B0604020202020204" pitchFamily="34" charset="0"/>
            </a:endParaRPr>
          </a:p>
          <a:p>
            <a:pPr eaLnBrk="1" hangingPunct="1">
              <a:spcBef>
                <a:spcPct val="0"/>
              </a:spcBef>
              <a:buNone/>
            </a:pPr>
            <a:r>
              <a:rPr lang="ja-JP" altLang="en-US" sz="2800" dirty="0">
                <a:latin typeface="Arial" panose="020B0604020202020204" pitchFamily="34" charset="0"/>
              </a:rPr>
              <a:t>難易度　</a:t>
            </a:r>
            <a:r>
              <a:rPr lang="ja-JP" altLang="en-US" sz="2800" dirty="0" smtClean="0">
                <a:latin typeface="Arial" panose="020B0604020202020204" pitchFamily="34" charset="0"/>
              </a:rPr>
              <a:t>★★★</a:t>
            </a:r>
            <a:endParaRPr lang="en-US" altLang="ja-JP" sz="2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テキスト ボックス 1"/>
          <p:cNvSpPr txBox="1">
            <a:spLocks noChangeArrowheads="1"/>
          </p:cNvSpPr>
          <p:nvPr/>
        </p:nvSpPr>
        <p:spPr bwMode="auto">
          <a:xfrm>
            <a:off x="-15875" y="17463"/>
            <a:ext cx="99060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800" dirty="0">
                <a:latin typeface="Arial" panose="020B0604020202020204" pitchFamily="34" charset="0"/>
              </a:rPr>
              <a:t>プログラミング学習の中の位置づけ</a:t>
            </a:r>
            <a:endParaRPr lang="en-US" altLang="ja-JP" sz="2800" dirty="0">
              <a:latin typeface="Arial" panose="020B0604020202020204" pitchFamily="34" charset="0"/>
            </a:endParaRPr>
          </a:p>
          <a:p>
            <a:pPr eaLnBrk="1" hangingPunct="1">
              <a:spcBef>
                <a:spcPct val="0"/>
              </a:spcBef>
              <a:buFontTx/>
              <a:buNone/>
            </a:pP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変数</a:t>
            </a:r>
            <a:r>
              <a:rPr lang="en-US" altLang="ja-JP" sz="2800" dirty="0">
                <a:latin typeface="Arial" panose="020B0604020202020204" pitchFamily="34" charset="0"/>
              </a:rPr>
              <a:t>		</a:t>
            </a:r>
          </a:p>
          <a:p>
            <a:pPr eaLnBrk="1" hangingPunct="1">
              <a:spcBef>
                <a:spcPct val="0"/>
              </a:spcBef>
              <a:buFontTx/>
              <a:buNone/>
            </a:pPr>
            <a:r>
              <a:rPr lang="ja-JP" altLang="en-US" sz="2800" dirty="0">
                <a:latin typeface="Arial" panose="020B0604020202020204" pitchFamily="34" charset="0"/>
              </a:rPr>
              <a:t>組み込み型</a:t>
            </a:r>
            <a:r>
              <a:rPr lang="en-US" altLang="ja-JP" sz="2800" dirty="0">
                <a:latin typeface="Arial" panose="020B0604020202020204" pitchFamily="34" charset="0"/>
              </a:rPr>
              <a:t>	</a:t>
            </a:r>
          </a:p>
          <a:p>
            <a:pPr eaLnBrk="1" hangingPunct="1">
              <a:spcBef>
                <a:spcPct val="0"/>
              </a:spcBef>
              <a:buFontTx/>
              <a:buNone/>
            </a:pPr>
            <a:r>
              <a:rPr lang="ja-JP" altLang="en-US" sz="2800" dirty="0">
                <a:latin typeface="Arial" panose="020B0604020202020204" pitchFamily="34" charset="0"/>
              </a:rPr>
              <a:t>関数</a:t>
            </a:r>
            <a:r>
              <a:rPr lang="en-US" altLang="ja-JP" sz="2800" dirty="0">
                <a:latin typeface="Arial" panose="020B0604020202020204" pitchFamily="34" charset="0"/>
              </a:rPr>
              <a:t>	</a:t>
            </a:r>
          </a:p>
          <a:p>
            <a:pPr eaLnBrk="1" hangingPunct="1">
              <a:spcBef>
                <a:spcPct val="0"/>
              </a:spcBef>
              <a:buFontTx/>
              <a:buNone/>
            </a:pPr>
            <a:r>
              <a:rPr lang="ja-JP" altLang="en-US" sz="2800" dirty="0">
                <a:latin typeface="Arial" panose="020B0604020202020204" pitchFamily="34" charset="0"/>
              </a:rPr>
              <a:t>メソッド</a:t>
            </a: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オブジェクト</a:t>
            </a:r>
            <a:endParaRPr lang="en-US" altLang="ja-JP" sz="2800" dirty="0">
              <a:latin typeface="Arial" panose="020B0604020202020204" pitchFamily="34" charset="0"/>
            </a:endParaRPr>
          </a:p>
          <a:p>
            <a:pPr eaLnBrk="1" hangingPunct="1">
              <a:spcBef>
                <a:spcPct val="0"/>
              </a:spcBef>
              <a:buFontTx/>
              <a:buNone/>
            </a:pPr>
            <a:r>
              <a:rPr lang="ja-JP" altLang="en-US" sz="2800" dirty="0">
                <a:solidFill>
                  <a:srgbClr val="FF0000"/>
                </a:solidFill>
                <a:latin typeface="Arial" panose="020B0604020202020204" pitchFamily="34" charset="0"/>
              </a:rPr>
              <a:t>モジュール</a:t>
            </a:r>
            <a:endParaRPr lang="en-US" altLang="ja-JP" sz="2800" dirty="0">
              <a:solidFill>
                <a:srgbClr val="FF0000"/>
              </a:solidFill>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条件分岐と繰り返し（ループ</a:t>
            </a:r>
            <a:r>
              <a:rPr lang="ja-JP" altLang="en-US" sz="2800" dirty="0" smtClean="0">
                <a:latin typeface="Arial" panose="020B0604020202020204" pitchFamily="34" charset="0"/>
              </a:rPr>
              <a:t>）</a:t>
            </a:r>
            <a:endParaRPr lang="en-US" altLang="ja-JP" sz="2800" dirty="0">
              <a:solidFill>
                <a:srgbClr val="0070C0"/>
              </a:solidFill>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ファイルの使い方</a:t>
            </a:r>
            <a:r>
              <a:rPr lang="en-US" altLang="ja-JP" sz="2800" dirty="0">
                <a:latin typeface="Arial" panose="020B0604020202020204" pitchFamily="34" charset="0"/>
              </a:rPr>
              <a:t>	</a:t>
            </a:r>
          </a:p>
          <a:p>
            <a:pPr eaLnBrk="1" hangingPunct="1">
              <a:spcBef>
                <a:spcPct val="0"/>
              </a:spcBef>
              <a:buFontTx/>
              <a:buNone/>
            </a:pPr>
            <a:r>
              <a:rPr lang="ja-JP" altLang="en-US" sz="2800" dirty="0">
                <a:latin typeface="Arial" panose="020B0604020202020204" pitchFamily="34" charset="0"/>
              </a:rPr>
              <a:t>クラス</a:t>
            </a: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ライブラリ</a:t>
            </a:r>
            <a:endParaRPr lang="en-US" altLang="ja-JP" sz="2800" dirty="0">
              <a:latin typeface="Arial" panose="020B0604020202020204" pitchFamily="34" charset="0"/>
            </a:endParaRPr>
          </a:p>
          <a:p>
            <a:pPr eaLnBrk="1" hangingPunct="1">
              <a:spcBef>
                <a:spcPct val="0"/>
              </a:spcBef>
              <a:buFontTx/>
              <a:buNone/>
            </a:pPr>
            <a:r>
              <a:rPr lang="ja-JP" altLang="en-US" sz="2800" dirty="0">
                <a:latin typeface="Arial" panose="020B0604020202020204" pitchFamily="34" charset="0"/>
              </a:rPr>
              <a:t>　その他の用語，意味，使い方。</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04" y="3789040"/>
            <a:ext cx="2167136" cy="2167136"/>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490" y="3570858"/>
            <a:ext cx="2603500" cy="26035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840" y="3561658"/>
            <a:ext cx="2603500" cy="2603500"/>
          </a:xfrm>
          <a:prstGeom prst="rect">
            <a:avLst/>
          </a:prstGeom>
        </p:spPr>
      </p:pic>
      <p:sp>
        <p:nvSpPr>
          <p:cNvPr id="5" name="テキスト ボックス 4"/>
          <p:cNvSpPr txBox="1"/>
          <p:nvPr/>
        </p:nvSpPr>
        <p:spPr>
          <a:xfrm>
            <a:off x="5241032" y="5903893"/>
            <a:ext cx="4664968" cy="954107"/>
          </a:xfrm>
          <a:prstGeom prst="rect">
            <a:avLst/>
          </a:prstGeom>
          <a:noFill/>
        </p:spPr>
        <p:txBody>
          <a:bodyPr wrap="square" rtlCol="0">
            <a:spAutoFit/>
          </a:bodyPr>
          <a:lstStyle/>
          <a:p>
            <a:r>
              <a:rPr lang="en-US" altLang="ja-JP" sz="1400" dirty="0">
                <a:hlinkClick r:id="rId6"/>
              </a:rPr>
              <a:t>http://</a:t>
            </a:r>
            <a:r>
              <a:rPr lang="en-US" altLang="ja-JP" sz="1400" dirty="0" smtClean="0">
                <a:hlinkClick r:id="rId6"/>
              </a:rPr>
              <a:t>www.yodobashi.com/</a:t>
            </a:r>
            <a:endParaRPr lang="en-US" altLang="ja-JP" sz="1400" dirty="0" smtClean="0"/>
          </a:p>
          <a:p>
            <a:r>
              <a:rPr lang="en-US" altLang="ja-JP" sz="1400" dirty="0"/>
              <a:t>http://akizukidenshi.com/catalog/g/gP-04399/</a:t>
            </a:r>
          </a:p>
          <a:p>
            <a:r>
              <a:rPr lang="en-US" altLang="ja-JP" sz="1400" dirty="0"/>
              <a:t>http://akizukidenshi.com/catalog/g/gI-01739/</a:t>
            </a:r>
          </a:p>
          <a:p>
            <a:r>
              <a:rPr lang="en-US" altLang="ja-JP" sz="1400" dirty="0"/>
              <a:t>http://akizukidenshi.com/catalog/g/gI-08596/</a:t>
            </a:r>
            <a:endParaRPr lang="en-US" altLang="ja-JP" sz="1400" dirty="0" smtClean="0"/>
          </a:p>
        </p:txBody>
      </p:sp>
      <p:pic>
        <p:nvPicPr>
          <p:cNvPr id="6" name="図 5"/>
          <p:cNvPicPr>
            <a:picLocks noChangeAspect="1"/>
          </p:cNvPicPr>
          <p:nvPr/>
        </p:nvPicPr>
        <p:blipFill>
          <a:blip r:embed="rId7"/>
          <a:stretch>
            <a:fillRect/>
          </a:stretch>
        </p:blipFill>
        <p:spPr>
          <a:xfrm>
            <a:off x="128464" y="2152899"/>
            <a:ext cx="9777536" cy="1385787"/>
          </a:xfrm>
          <a:prstGeom prst="rect">
            <a:avLst/>
          </a:prstGeom>
        </p:spPr>
      </p:pic>
      <p:sp>
        <p:nvSpPr>
          <p:cNvPr id="13" name="テキスト ボックス 12"/>
          <p:cNvSpPr txBox="1"/>
          <p:nvPr/>
        </p:nvSpPr>
        <p:spPr>
          <a:xfrm>
            <a:off x="5767756" y="2702477"/>
            <a:ext cx="1842167" cy="523220"/>
          </a:xfrm>
          <a:prstGeom prst="rect">
            <a:avLst/>
          </a:prstGeom>
          <a:noFill/>
        </p:spPr>
        <p:txBody>
          <a:bodyPr wrap="square" rtlCol="0">
            <a:spAutoFit/>
          </a:bodyPr>
          <a:lstStyle/>
          <a:p>
            <a:r>
              <a:rPr kumimoji="1" lang="en-US" altLang="ja-JP" sz="2800" dirty="0" smtClean="0"/>
              <a:t>PC</a:t>
            </a:r>
            <a:r>
              <a:rPr kumimoji="1" lang="ja-JP" altLang="en-US" sz="2800" dirty="0" smtClean="0"/>
              <a:t>の部品</a:t>
            </a:r>
            <a:endParaRPr kumimoji="1" lang="ja-JP" altLang="en-US" sz="2800" dirty="0"/>
          </a:p>
        </p:txBody>
      </p:sp>
      <p:pic>
        <p:nvPicPr>
          <p:cNvPr id="14" name="図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3609" y="1568553"/>
            <a:ext cx="1102118" cy="826588"/>
          </a:xfrm>
          <a:prstGeom prst="rect">
            <a:avLst/>
          </a:prstGeom>
        </p:spPr>
      </p:pic>
      <p:pic>
        <p:nvPicPr>
          <p:cNvPr id="15" name="図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0414" y="1516304"/>
            <a:ext cx="1136722" cy="852541"/>
          </a:xfrm>
          <a:prstGeom prst="rect">
            <a:avLst/>
          </a:prstGeom>
        </p:spPr>
      </p:pic>
      <p:pic>
        <p:nvPicPr>
          <p:cNvPr id="16" name="図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37136" y="601365"/>
            <a:ext cx="1185790" cy="889342"/>
          </a:xfrm>
          <a:prstGeom prst="rect">
            <a:avLst/>
          </a:prstGeom>
        </p:spPr>
      </p:pic>
      <p:pic>
        <p:nvPicPr>
          <p:cNvPr id="17" name="図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35516" y="1553546"/>
            <a:ext cx="1259556" cy="944667"/>
          </a:xfrm>
          <a:prstGeom prst="rect">
            <a:avLst/>
          </a:prstGeom>
        </p:spPr>
      </p:pic>
      <p:pic>
        <p:nvPicPr>
          <p:cNvPr id="18" name="図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74861" y="1549832"/>
            <a:ext cx="1185790" cy="889342"/>
          </a:xfrm>
          <a:prstGeom prst="rect">
            <a:avLst/>
          </a:prstGeom>
        </p:spPr>
      </p:pic>
      <p:pic>
        <p:nvPicPr>
          <p:cNvPr id="19" name="図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50028" y="1548672"/>
            <a:ext cx="1185790" cy="889342"/>
          </a:xfrm>
          <a:prstGeom prst="rect">
            <a:avLst/>
          </a:prstGeom>
        </p:spPr>
      </p:pic>
      <p:pic>
        <p:nvPicPr>
          <p:cNvPr id="20" name="図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2874" y="532420"/>
            <a:ext cx="1259556" cy="944667"/>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72743" y="571884"/>
            <a:ext cx="1102118" cy="826588"/>
          </a:xfrm>
          <a:prstGeom prst="rect">
            <a:avLst/>
          </a:prstGeom>
        </p:spPr>
      </p:pic>
    </p:spTree>
    <p:extLst>
      <p:ext uri="{BB962C8B-B14F-4D97-AF65-F5344CB8AC3E}">
        <p14:creationId xmlns:p14="http://schemas.microsoft.com/office/powerpoint/2010/main" val="266750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04" y="3789040"/>
            <a:ext cx="2167136" cy="2167136"/>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490" y="3570858"/>
            <a:ext cx="2603500" cy="2603500"/>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840" y="3561658"/>
            <a:ext cx="2603500" cy="2603500"/>
          </a:xfrm>
          <a:prstGeom prst="rect">
            <a:avLst/>
          </a:prstGeom>
        </p:spPr>
      </p:pic>
      <p:pic>
        <p:nvPicPr>
          <p:cNvPr id="9" name="図 8"/>
          <p:cNvPicPr>
            <a:picLocks noChangeAspect="1"/>
          </p:cNvPicPr>
          <p:nvPr/>
        </p:nvPicPr>
        <p:blipFill>
          <a:blip r:embed="rId6"/>
          <a:stretch>
            <a:fillRect/>
          </a:stretch>
        </p:blipFill>
        <p:spPr>
          <a:xfrm>
            <a:off x="225040" y="2057342"/>
            <a:ext cx="3019846" cy="1481344"/>
          </a:xfrm>
          <a:prstGeom prst="rect">
            <a:avLst/>
          </a:prstGeom>
        </p:spPr>
      </p:pic>
      <p:pic>
        <p:nvPicPr>
          <p:cNvPr id="10" name="図 9"/>
          <p:cNvPicPr>
            <a:picLocks noChangeAspect="1"/>
          </p:cNvPicPr>
          <p:nvPr/>
        </p:nvPicPr>
        <p:blipFill>
          <a:blip r:embed="rId6"/>
          <a:stretch>
            <a:fillRect/>
          </a:stretch>
        </p:blipFill>
        <p:spPr>
          <a:xfrm>
            <a:off x="3323249" y="1961923"/>
            <a:ext cx="3019846" cy="1481344"/>
          </a:xfrm>
          <a:prstGeom prst="rect">
            <a:avLst/>
          </a:prstGeom>
        </p:spPr>
      </p:pic>
      <p:pic>
        <p:nvPicPr>
          <p:cNvPr id="11" name="図 10"/>
          <p:cNvPicPr>
            <a:picLocks noChangeAspect="1"/>
          </p:cNvPicPr>
          <p:nvPr/>
        </p:nvPicPr>
        <p:blipFill>
          <a:blip r:embed="rId6"/>
          <a:stretch>
            <a:fillRect/>
          </a:stretch>
        </p:blipFill>
        <p:spPr>
          <a:xfrm>
            <a:off x="6480667" y="1961923"/>
            <a:ext cx="3019846" cy="1481344"/>
          </a:xfrm>
          <a:prstGeom prst="rect">
            <a:avLst/>
          </a:prstGeom>
        </p:spPr>
      </p:pic>
      <p:sp>
        <p:nvSpPr>
          <p:cNvPr id="17" name="テキスト ボックス 16"/>
          <p:cNvSpPr txBox="1"/>
          <p:nvPr/>
        </p:nvSpPr>
        <p:spPr>
          <a:xfrm>
            <a:off x="5241032" y="5903893"/>
            <a:ext cx="4664968" cy="954107"/>
          </a:xfrm>
          <a:prstGeom prst="rect">
            <a:avLst/>
          </a:prstGeom>
          <a:noFill/>
        </p:spPr>
        <p:txBody>
          <a:bodyPr wrap="square" rtlCol="0">
            <a:spAutoFit/>
          </a:bodyPr>
          <a:lstStyle/>
          <a:p>
            <a:r>
              <a:rPr lang="en-US" altLang="ja-JP" sz="1400" dirty="0">
                <a:hlinkClick r:id="rId7"/>
              </a:rPr>
              <a:t>http://</a:t>
            </a:r>
            <a:r>
              <a:rPr lang="en-US" altLang="ja-JP" sz="1400" dirty="0" smtClean="0">
                <a:hlinkClick r:id="rId7"/>
              </a:rPr>
              <a:t>www.yodobashi.com/</a:t>
            </a:r>
            <a:endParaRPr lang="en-US" altLang="ja-JP" sz="1400" dirty="0" smtClean="0"/>
          </a:p>
          <a:p>
            <a:r>
              <a:rPr lang="en-US" altLang="ja-JP" sz="1400" dirty="0"/>
              <a:t>http://akizukidenshi.com/catalog/g/gP-04399/</a:t>
            </a:r>
          </a:p>
          <a:p>
            <a:r>
              <a:rPr lang="en-US" altLang="ja-JP" sz="1400" dirty="0"/>
              <a:t>http://akizukidenshi.com/catalog/g/gI-01739/</a:t>
            </a:r>
          </a:p>
          <a:p>
            <a:r>
              <a:rPr lang="en-US" altLang="ja-JP" sz="1400" dirty="0"/>
              <a:t>http://akizukidenshi.com/catalog/g/gI-08596/</a:t>
            </a:r>
            <a:endParaRPr lang="en-US" altLang="ja-JP" sz="1400" dirty="0" smtClean="0"/>
          </a:p>
        </p:txBody>
      </p:sp>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4712" y="1457068"/>
            <a:ext cx="1185790" cy="889342"/>
          </a:xfrm>
          <a:prstGeom prst="rect">
            <a:avLst/>
          </a:prstGeom>
        </p:spPr>
      </p:pic>
      <p:pic>
        <p:nvPicPr>
          <p:cNvPr id="19" name="図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05877" y="1493868"/>
            <a:ext cx="1136722" cy="852541"/>
          </a:xfrm>
          <a:prstGeom prst="rect">
            <a:avLst/>
          </a:prstGeom>
        </p:spPr>
      </p:pic>
      <p:pic>
        <p:nvPicPr>
          <p:cNvPr id="20" name="図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89443" y="598632"/>
            <a:ext cx="1102118" cy="826588"/>
          </a:xfrm>
          <a:prstGeom prst="rect">
            <a:avLst/>
          </a:prstGeom>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86103" y="1334666"/>
            <a:ext cx="1185790" cy="889342"/>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7268" y="1371466"/>
            <a:ext cx="1136722" cy="852541"/>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20834" y="476230"/>
            <a:ext cx="1102118" cy="826588"/>
          </a:xfrm>
          <a:prstGeom prst="rect">
            <a:avLst/>
          </a:prstGeom>
        </p:spPr>
      </p:pic>
      <p:pic>
        <p:nvPicPr>
          <p:cNvPr id="24" name="図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37531" y="1334666"/>
            <a:ext cx="1185790" cy="889342"/>
          </a:xfrm>
          <a:prstGeom prst="rect">
            <a:avLst/>
          </a:prstGeom>
        </p:spPr>
      </p:pic>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88696" y="1371466"/>
            <a:ext cx="1136722" cy="852541"/>
          </a:xfrm>
          <a:prstGeom prst="rect">
            <a:avLst/>
          </a:prstGeom>
        </p:spPr>
      </p:pic>
      <p:pic>
        <p:nvPicPr>
          <p:cNvPr id="26" name="図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72262" y="476230"/>
            <a:ext cx="1102118" cy="826588"/>
          </a:xfrm>
          <a:prstGeom prst="rect">
            <a:avLst/>
          </a:prstGeom>
        </p:spPr>
      </p:pic>
      <p:sp>
        <p:nvSpPr>
          <p:cNvPr id="6" name="正方形/長方形 5"/>
          <p:cNvSpPr/>
          <p:nvPr/>
        </p:nvSpPr>
        <p:spPr>
          <a:xfrm>
            <a:off x="654712" y="2708920"/>
            <a:ext cx="2138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部品セット（本体用）</a:t>
            </a:r>
            <a:endParaRPr kumimoji="1" lang="ja-JP" altLang="en-US" dirty="0"/>
          </a:p>
        </p:txBody>
      </p:sp>
      <p:sp>
        <p:nvSpPr>
          <p:cNvPr id="7" name="正方形/長方形 6"/>
          <p:cNvSpPr/>
          <p:nvPr/>
        </p:nvSpPr>
        <p:spPr>
          <a:xfrm>
            <a:off x="3391717" y="2581990"/>
            <a:ext cx="2894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部品セット（ディスプレイ用）</a:t>
            </a:r>
            <a:endParaRPr kumimoji="1" lang="ja-JP" altLang="en-US" dirty="0"/>
          </a:p>
        </p:txBody>
      </p:sp>
      <p:sp>
        <p:nvSpPr>
          <p:cNvPr id="8" name="正方形/長方形 7"/>
          <p:cNvSpPr/>
          <p:nvPr/>
        </p:nvSpPr>
        <p:spPr>
          <a:xfrm>
            <a:off x="6614847" y="2669753"/>
            <a:ext cx="2751486" cy="510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部品セット（キーボード用）</a:t>
            </a:r>
            <a:endParaRPr kumimoji="1" lang="ja-JP" altLang="en-US" dirty="0"/>
          </a:p>
        </p:txBody>
      </p:sp>
      <p:sp>
        <p:nvSpPr>
          <p:cNvPr id="27" name="正方形/長方形 26"/>
          <p:cNvSpPr/>
          <p:nvPr/>
        </p:nvSpPr>
        <p:spPr>
          <a:xfrm>
            <a:off x="654712" y="2707391"/>
            <a:ext cx="2138048" cy="432048"/>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モジュール</a:t>
            </a:r>
            <a:r>
              <a:rPr lang="en-US" altLang="ja-JP" dirty="0" smtClean="0"/>
              <a:t>A</a:t>
            </a:r>
            <a:endParaRPr kumimoji="1" lang="ja-JP" altLang="en-US" dirty="0"/>
          </a:p>
        </p:txBody>
      </p:sp>
      <p:sp>
        <p:nvSpPr>
          <p:cNvPr id="28" name="正方形/長方形 27"/>
          <p:cNvSpPr/>
          <p:nvPr/>
        </p:nvSpPr>
        <p:spPr>
          <a:xfrm>
            <a:off x="3391717" y="2581990"/>
            <a:ext cx="2894881" cy="432048"/>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モジュール</a:t>
            </a:r>
            <a:r>
              <a:rPr lang="en-US" altLang="ja-JP" dirty="0" smtClean="0"/>
              <a:t>B</a:t>
            </a:r>
            <a:endParaRPr kumimoji="1" lang="ja-JP" altLang="en-US" dirty="0"/>
          </a:p>
        </p:txBody>
      </p:sp>
      <p:sp>
        <p:nvSpPr>
          <p:cNvPr id="29" name="正方形/長方形 28"/>
          <p:cNvSpPr/>
          <p:nvPr/>
        </p:nvSpPr>
        <p:spPr>
          <a:xfrm>
            <a:off x="6614847" y="2671682"/>
            <a:ext cx="2751486" cy="510381"/>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モジュール</a:t>
            </a:r>
            <a:r>
              <a:rPr lang="en-US" altLang="ja-JP" dirty="0" smtClean="0"/>
              <a:t>C</a:t>
            </a:r>
            <a:endParaRPr kumimoji="1" lang="ja-JP" altLang="en-US" dirty="0"/>
          </a:p>
        </p:txBody>
      </p:sp>
      <p:sp>
        <p:nvSpPr>
          <p:cNvPr id="12" name="正方形/長方形 11"/>
          <p:cNvSpPr/>
          <p:nvPr/>
        </p:nvSpPr>
        <p:spPr>
          <a:xfrm>
            <a:off x="225040" y="1772816"/>
            <a:ext cx="9480488" cy="2376264"/>
          </a:xfrm>
          <a:prstGeom prst="rect">
            <a:avLst/>
          </a:prstGeom>
          <a:solidFill>
            <a:schemeClr val="accent1">
              <a:lumMod val="20000"/>
              <a:lumOff val="80000"/>
            </a:schemeClr>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ja-JP" altLang="en-US" sz="4000" dirty="0" smtClean="0"/>
              <a:t>モジュールとは：</a:t>
            </a:r>
            <a:endParaRPr kumimoji="1" lang="en-US" altLang="ja-JP" sz="4000" dirty="0" smtClean="0"/>
          </a:p>
          <a:p>
            <a:r>
              <a:rPr lang="ja-JP" altLang="en-US" sz="4000" dirty="0"/>
              <a:t>　</a:t>
            </a:r>
            <a:r>
              <a:rPr lang="ja-JP" altLang="en-US" sz="4000" dirty="0" smtClean="0"/>
              <a:t>用途に応じてオブジェクト（関数など）</a:t>
            </a:r>
            <a:endParaRPr lang="en-US" altLang="ja-JP" sz="4000" dirty="0" smtClean="0"/>
          </a:p>
          <a:p>
            <a:r>
              <a:rPr kumimoji="1" lang="ja-JP" altLang="en-US" sz="4000" dirty="0" smtClean="0"/>
              <a:t>　を分類してまとめたもの</a:t>
            </a:r>
            <a:endParaRPr kumimoji="1" lang="ja-JP" altLang="en-US" sz="4000" dirty="0"/>
          </a:p>
        </p:txBody>
      </p:sp>
    </p:spTree>
    <p:extLst>
      <p:ext uri="{BB962C8B-B14F-4D97-AF65-F5344CB8AC3E}">
        <p14:creationId xmlns:p14="http://schemas.microsoft.com/office/powerpoint/2010/main" val="10034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332656"/>
            <a:ext cx="9906000" cy="3970318"/>
          </a:xfrm>
          <a:prstGeom prst="rect">
            <a:avLst/>
          </a:prstGeom>
          <a:noFill/>
        </p:spPr>
        <p:txBody>
          <a:bodyPr wrap="square" rtlCol="0">
            <a:spAutoFit/>
          </a:bodyPr>
          <a:lstStyle/>
          <a:p>
            <a:r>
              <a:rPr kumimoji="1" lang="en-US" altLang="ja-JP" sz="3600" dirty="0" smtClean="0"/>
              <a:t>Python</a:t>
            </a:r>
            <a:r>
              <a:rPr kumimoji="1" lang="ja-JP" altLang="en-US" sz="3600" dirty="0" smtClean="0"/>
              <a:t>には、あらかじめ用意された様々なモジュールがある（標準ライブラリ</a:t>
            </a:r>
            <a:r>
              <a:rPr lang="en-US" altLang="ja-JP" sz="3600" dirty="0"/>
              <a:t>※</a:t>
            </a:r>
            <a:r>
              <a:rPr kumimoji="1" lang="ja-JP" altLang="en-US" sz="3600" dirty="0" smtClean="0"/>
              <a:t>）</a:t>
            </a:r>
            <a:endParaRPr kumimoji="1" lang="en-US" altLang="ja-JP" sz="3600" dirty="0" smtClean="0"/>
          </a:p>
          <a:p>
            <a:r>
              <a:rPr lang="ja-JP" altLang="en-US" sz="3600" dirty="0"/>
              <a:t>今回</a:t>
            </a:r>
            <a:r>
              <a:rPr lang="ja-JP" altLang="en-US" sz="3600" dirty="0" smtClean="0"/>
              <a:t>は、モジュールの使い方について学ぶために、標準モジュールのうちの一つ、</a:t>
            </a:r>
            <a:endParaRPr lang="en-US" altLang="ja-JP" sz="3600" dirty="0" smtClean="0"/>
          </a:p>
          <a:p>
            <a:r>
              <a:rPr lang="ja-JP" altLang="en-US" sz="3600" dirty="0"/>
              <a:t>様々</a:t>
            </a:r>
            <a:r>
              <a:rPr lang="ja-JP" altLang="en-US" sz="3600" dirty="0" smtClean="0"/>
              <a:t>な数学的計算ができる、</a:t>
            </a:r>
            <a:r>
              <a:rPr lang="en-US" altLang="ja-JP" sz="3600" dirty="0" smtClean="0"/>
              <a:t>math</a:t>
            </a:r>
            <a:r>
              <a:rPr lang="ja-JP" altLang="en-US" sz="3600" dirty="0" smtClean="0"/>
              <a:t>を用いる。</a:t>
            </a:r>
            <a:endParaRPr lang="en-US" altLang="ja-JP" sz="3600" dirty="0" smtClean="0"/>
          </a:p>
          <a:p>
            <a:endParaRPr kumimoji="1" lang="en-US" altLang="ja-JP" sz="3600" dirty="0"/>
          </a:p>
          <a:p>
            <a:r>
              <a:rPr lang="en-US" altLang="ja-JP" sz="3600" dirty="0" smtClean="0"/>
              <a:t>※</a:t>
            </a:r>
            <a:r>
              <a:rPr lang="ja-JP" altLang="en-US" sz="3600" dirty="0"/>
              <a:t>詳</a:t>
            </a:r>
            <a:r>
              <a:rPr lang="ja-JP" altLang="en-US" sz="3600" dirty="0" smtClean="0"/>
              <a:t>しくは</a:t>
            </a:r>
            <a:r>
              <a:rPr lang="en-US" altLang="ja-JP" sz="3600" dirty="0" smtClean="0"/>
              <a:t>chapter13</a:t>
            </a:r>
            <a:r>
              <a:rPr lang="ja-JP" altLang="en-US" sz="3600" dirty="0" smtClean="0"/>
              <a:t>で</a:t>
            </a:r>
            <a:endParaRPr lang="en-US" altLang="ja-JP" sz="3600" dirty="0" smtClean="0"/>
          </a:p>
        </p:txBody>
      </p:sp>
      <p:sp>
        <p:nvSpPr>
          <p:cNvPr id="3" name="テキスト ボックス 2"/>
          <p:cNvSpPr txBox="1"/>
          <p:nvPr/>
        </p:nvSpPr>
        <p:spPr>
          <a:xfrm>
            <a:off x="2344023" y="5774440"/>
            <a:ext cx="7560840" cy="1077218"/>
          </a:xfrm>
          <a:prstGeom prst="rect">
            <a:avLst/>
          </a:prstGeom>
          <a:noFill/>
        </p:spPr>
        <p:txBody>
          <a:bodyPr wrap="square" rtlCol="0">
            <a:spAutoFit/>
          </a:bodyPr>
          <a:lstStyle/>
          <a:p>
            <a:r>
              <a:rPr lang="en-US" altLang="ja-JP" sz="3200" dirty="0" smtClean="0"/>
              <a:t>math</a:t>
            </a:r>
            <a:r>
              <a:rPr lang="ja-JP" altLang="en-US" sz="3200" dirty="0" smtClean="0"/>
              <a:t>モジュールについては</a:t>
            </a:r>
            <a:endParaRPr lang="en-US" altLang="ja-JP" sz="3200" dirty="0" smtClean="0"/>
          </a:p>
          <a:p>
            <a:r>
              <a:rPr lang="en-US" altLang="ja-JP" sz="3200" dirty="0" smtClean="0"/>
              <a:t>http</a:t>
            </a:r>
            <a:r>
              <a:rPr lang="en-US" altLang="ja-JP" sz="3200" dirty="0"/>
              <a:t>://docs.python.jp/2/library/math.html</a:t>
            </a:r>
            <a:endParaRPr kumimoji="1" lang="ja-JP" altLang="en-US" sz="3200" dirty="0"/>
          </a:p>
        </p:txBody>
      </p:sp>
    </p:spTree>
    <p:extLst>
      <p:ext uri="{BB962C8B-B14F-4D97-AF65-F5344CB8AC3E}">
        <p14:creationId xmlns:p14="http://schemas.microsoft.com/office/powerpoint/2010/main" val="1022414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894" y="5628"/>
            <a:ext cx="9906000" cy="707886"/>
          </a:xfrm>
          <a:prstGeom prst="rect">
            <a:avLst/>
          </a:prstGeom>
          <a:noFill/>
        </p:spPr>
        <p:txBody>
          <a:bodyPr wrap="square" rtlCol="0">
            <a:spAutoFit/>
          </a:bodyPr>
          <a:lstStyle/>
          <a:p>
            <a:r>
              <a:rPr kumimoji="1" lang="ja-JP" altLang="en-US" sz="4000" dirty="0" smtClean="0"/>
              <a:t>モジュールを使うための下準備（読み込み）</a:t>
            </a:r>
            <a:endParaRPr kumimoji="1" lang="ja-JP" altLang="en-US" sz="4000" dirty="0"/>
          </a:p>
        </p:txBody>
      </p:sp>
      <p:sp>
        <p:nvSpPr>
          <p:cNvPr id="4" name="テキスト ボックス 3"/>
          <p:cNvSpPr txBox="1"/>
          <p:nvPr/>
        </p:nvSpPr>
        <p:spPr>
          <a:xfrm>
            <a:off x="51237" y="1196752"/>
            <a:ext cx="9906000" cy="584775"/>
          </a:xfrm>
          <a:prstGeom prst="rect">
            <a:avLst/>
          </a:prstGeom>
          <a:noFill/>
        </p:spPr>
        <p:txBody>
          <a:bodyPr wrap="square" rtlCol="0">
            <a:spAutoFit/>
          </a:bodyPr>
          <a:lstStyle/>
          <a:p>
            <a:r>
              <a:rPr kumimoji="1" lang="ja-JP" altLang="en-US" sz="3200" dirty="0" smtClean="0"/>
              <a:t>　</a:t>
            </a:r>
            <a:r>
              <a:rPr lang="en-US" altLang="ja-JP" sz="3200" dirty="0" smtClean="0"/>
              <a:t>1.(1) import</a:t>
            </a:r>
            <a:r>
              <a:rPr lang="ja-JP" altLang="en-US" sz="3200" dirty="0" smtClean="0"/>
              <a:t>（持ち込む）文による読み込み</a:t>
            </a:r>
            <a:endParaRPr lang="en-US" altLang="ja-JP" sz="3200" dirty="0" smtClean="0"/>
          </a:p>
        </p:txBody>
      </p:sp>
      <p:sp>
        <p:nvSpPr>
          <p:cNvPr id="5" name="テキスト ボックス 4"/>
          <p:cNvSpPr txBox="1"/>
          <p:nvPr/>
        </p:nvSpPr>
        <p:spPr>
          <a:xfrm>
            <a:off x="80522" y="1843083"/>
            <a:ext cx="9906000" cy="707886"/>
          </a:xfrm>
          <a:prstGeom prst="rect">
            <a:avLst/>
          </a:prstGeom>
          <a:noFill/>
        </p:spPr>
        <p:txBody>
          <a:bodyPr wrap="square" rtlCol="0">
            <a:spAutoFit/>
          </a:bodyPr>
          <a:lstStyle/>
          <a:p>
            <a:r>
              <a:rPr lang="ja-JP" altLang="en-US" sz="4000" dirty="0" smtClean="0"/>
              <a:t>　</a:t>
            </a:r>
            <a:r>
              <a:rPr lang="en-US" altLang="ja-JP" sz="4000" dirty="0" smtClean="0"/>
              <a:t>import  math</a:t>
            </a:r>
          </a:p>
        </p:txBody>
      </p:sp>
      <p:sp>
        <p:nvSpPr>
          <p:cNvPr id="8" name="四角形吹き出し 7"/>
          <p:cNvSpPr/>
          <p:nvPr/>
        </p:nvSpPr>
        <p:spPr>
          <a:xfrm>
            <a:off x="352387" y="2757713"/>
            <a:ext cx="1944216" cy="605859"/>
          </a:xfrm>
          <a:prstGeom prst="wedgeRectCallout">
            <a:avLst>
              <a:gd name="adj1" fmla="val 18254"/>
              <a:gd name="adj2" fmla="val -9901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Import</a:t>
            </a:r>
            <a:r>
              <a:rPr kumimoji="1" lang="ja-JP" altLang="en-US" sz="2800" dirty="0" smtClean="0"/>
              <a:t>文</a:t>
            </a:r>
            <a:endParaRPr kumimoji="1" lang="ja-JP" altLang="en-US" sz="2800" dirty="0"/>
          </a:p>
        </p:txBody>
      </p:sp>
      <p:sp>
        <p:nvSpPr>
          <p:cNvPr id="9" name="四角形吹き出し 8"/>
          <p:cNvSpPr/>
          <p:nvPr/>
        </p:nvSpPr>
        <p:spPr>
          <a:xfrm>
            <a:off x="2432843" y="2751473"/>
            <a:ext cx="3456384" cy="605859"/>
          </a:xfrm>
          <a:prstGeom prst="wedgeRectCallout">
            <a:avLst>
              <a:gd name="adj1" fmla="val -29304"/>
              <a:gd name="adj2" fmla="val -9636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読み込みたいモジュール</a:t>
            </a:r>
            <a:endParaRPr kumimoji="1" lang="ja-JP" altLang="en-US" sz="2400" dirty="0"/>
          </a:p>
        </p:txBody>
      </p:sp>
      <p:sp>
        <p:nvSpPr>
          <p:cNvPr id="6" name="テキスト ボックス 5"/>
          <p:cNvSpPr txBox="1"/>
          <p:nvPr/>
        </p:nvSpPr>
        <p:spPr>
          <a:xfrm>
            <a:off x="49457" y="3432574"/>
            <a:ext cx="9866611" cy="523220"/>
          </a:xfrm>
          <a:prstGeom prst="rect">
            <a:avLst/>
          </a:prstGeom>
          <a:noFill/>
        </p:spPr>
        <p:txBody>
          <a:bodyPr wrap="square" rtlCol="0">
            <a:spAutoFit/>
          </a:bodyPr>
          <a:lstStyle/>
          <a:p>
            <a:r>
              <a:rPr kumimoji="1" lang="en-US" altLang="ja-JP" dirty="0" smtClean="0"/>
              <a:t>   </a:t>
            </a:r>
            <a:r>
              <a:rPr kumimoji="1" lang="en-US" altLang="ja-JP" sz="2800" dirty="0" smtClean="0"/>
              <a:t>(2)</a:t>
            </a:r>
            <a:r>
              <a:rPr kumimoji="1" lang="ja-JP" altLang="en-US" sz="2800" dirty="0" smtClean="0"/>
              <a:t>モジュール内のオブジェクトの使用</a:t>
            </a:r>
            <a:endParaRPr kumimoji="1" lang="ja-JP" altLang="en-US" sz="2800" dirty="0"/>
          </a:p>
        </p:txBody>
      </p:sp>
      <p:sp>
        <p:nvSpPr>
          <p:cNvPr id="7" name="テキスト ボックス 6"/>
          <p:cNvSpPr txBox="1"/>
          <p:nvPr/>
        </p:nvSpPr>
        <p:spPr>
          <a:xfrm>
            <a:off x="15119" y="3955794"/>
            <a:ext cx="9935285" cy="646331"/>
          </a:xfrm>
          <a:prstGeom prst="rect">
            <a:avLst/>
          </a:prstGeom>
          <a:noFill/>
        </p:spPr>
        <p:txBody>
          <a:bodyPr wrap="square" rtlCol="0">
            <a:spAutoFit/>
          </a:bodyPr>
          <a:lstStyle/>
          <a:p>
            <a:r>
              <a:rPr kumimoji="1" lang="ja-JP" altLang="en-US" dirty="0" smtClean="0"/>
              <a:t>　　</a:t>
            </a:r>
            <a:r>
              <a:rPr kumimoji="1" lang="en-US" altLang="ja-JP" sz="3600" dirty="0" err="1" smtClean="0"/>
              <a:t>math.sin</a:t>
            </a:r>
            <a:r>
              <a:rPr kumimoji="1" lang="en-US" altLang="ja-JP" sz="3600" dirty="0" smtClean="0"/>
              <a:t>(</a:t>
            </a:r>
            <a:r>
              <a:rPr kumimoji="1" lang="en-US" altLang="ja-JP" sz="3600" dirty="0" err="1" smtClean="0"/>
              <a:t>math.radians</a:t>
            </a:r>
            <a:r>
              <a:rPr kumimoji="1" lang="en-US" altLang="ja-JP" sz="3600" dirty="0" smtClean="0"/>
              <a:t>(30))</a:t>
            </a:r>
            <a:endParaRPr kumimoji="1" lang="ja-JP" altLang="en-US" sz="3600" dirty="0"/>
          </a:p>
        </p:txBody>
      </p:sp>
      <p:sp>
        <p:nvSpPr>
          <p:cNvPr id="11" name="正方形/長方形 10"/>
          <p:cNvSpPr/>
          <p:nvPr/>
        </p:nvSpPr>
        <p:spPr>
          <a:xfrm>
            <a:off x="352387" y="4955018"/>
            <a:ext cx="2656520" cy="792088"/>
          </a:xfrm>
          <a:prstGeom prst="rect">
            <a:avLst/>
          </a:prstGeom>
          <a:solidFill>
            <a:schemeClr val="accent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rPr>
              <a:t>オブジェクトがある</a:t>
            </a:r>
            <a:endParaRPr lang="en-US" altLang="ja-JP" sz="2400" dirty="0" smtClean="0">
              <a:solidFill>
                <a:schemeClr val="tx1"/>
              </a:solidFill>
            </a:endParaRPr>
          </a:p>
          <a:p>
            <a:pPr algn="ctr"/>
            <a:r>
              <a:rPr lang="ja-JP" altLang="en-US" sz="2400" dirty="0" smtClean="0">
                <a:solidFill>
                  <a:schemeClr val="tx1"/>
                </a:solidFill>
              </a:rPr>
              <a:t>モジュール名</a:t>
            </a:r>
            <a:endParaRPr kumimoji="1" lang="ja-JP" altLang="en-US" sz="2400" dirty="0">
              <a:solidFill>
                <a:schemeClr val="tx1"/>
              </a:solidFill>
            </a:endParaRPr>
          </a:p>
        </p:txBody>
      </p:sp>
      <p:sp>
        <p:nvSpPr>
          <p:cNvPr id="12" name="正方形/長方形 11"/>
          <p:cNvSpPr/>
          <p:nvPr/>
        </p:nvSpPr>
        <p:spPr>
          <a:xfrm>
            <a:off x="3440955" y="4955017"/>
            <a:ext cx="3312368" cy="79208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オブジェクト名</a:t>
            </a:r>
            <a:endParaRPr kumimoji="1" lang="en-US" altLang="ja-JP" sz="2400" dirty="0" smtClean="0">
              <a:solidFill>
                <a:schemeClr val="tx1"/>
              </a:solidFill>
            </a:endParaRPr>
          </a:p>
          <a:p>
            <a:pPr algn="ctr"/>
            <a:r>
              <a:rPr lang="ja-JP" altLang="en-US" sz="2400" dirty="0" smtClean="0">
                <a:solidFill>
                  <a:schemeClr val="tx1"/>
                </a:solidFill>
              </a:rPr>
              <a:t>（関数や変数など）</a:t>
            </a:r>
            <a:endParaRPr kumimoji="1" lang="ja-JP" altLang="en-US" sz="2400" dirty="0">
              <a:solidFill>
                <a:schemeClr val="tx1"/>
              </a:solidFill>
            </a:endParaRPr>
          </a:p>
        </p:txBody>
      </p:sp>
      <p:cxnSp>
        <p:nvCxnSpPr>
          <p:cNvPr id="14" name="直線矢印コネクタ 13"/>
          <p:cNvCxnSpPr/>
          <p:nvPr/>
        </p:nvCxnSpPr>
        <p:spPr>
          <a:xfrm flipH="1" flipV="1">
            <a:off x="848667" y="4522969"/>
            <a:ext cx="144016"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2296603" y="4522969"/>
            <a:ext cx="424272"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2072803" y="4530785"/>
            <a:ext cx="1512168" cy="4242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4305051" y="4522968"/>
            <a:ext cx="216024" cy="432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animBg="1"/>
      <p:bldP spid="6" grpId="0"/>
      <p:bldP spid="7" grpId="0"/>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692696"/>
            <a:ext cx="9906000" cy="1077218"/>
          </a:xfrm>
          <a:prstGeom prst="rect">
            <a:avLst/>
          </a:prstGeom>
          <a:noFill/>
        </p:spPr>
        <p:txBody>
          <a:bodyPr wrap="square" rtlCol="0">
            <a:spAutoFit/>
          </a:bodyPr>
          <a:lstStyle/>
          <a:p>
            <a:r>
              <a:rPr lang="en-US" altLang="ja-JP" sz="3200" dirty="0"/>
              <a:t>&gt;&gt;&gt; import </a:t>
            </a:r>
            <a:r>
              <a:rPr lang="en-US" altLang="ja-JP" sz="3200" dirty="0" smtClean="0"/>
              <a:t>math	#</a:t>
            </a:r>
            <a:r>
              <a:rPr lang="ja-JP" altLang="en-US" sz="3200" dirty="0" smtClean="0"/>
              <a:t>まず</a:t>
            </a:r>
            <a:r>
              <a:rPr lang="en-US" altLang="ja-JP" sz="3200" dirty="0" smtClean="0"/>
              <a:t>math</a:t>
            </a:r>
            <a:r>
              <a:rPr lang="ja-JP" altLang="en-US" sz="3200" dirty="0" smtClean="0"/>
              <a:t>モジュールを読み込む</a:t>
            </a:r>
            <a:endParaRPr lang="en-US" altLang="ja-JP" sz="3200" dirty="0" smtClean="0"/>
          </a:p>
          <a:p>
            <a:r>
              <a:rPr lang="en-US" altLang="ja-JP" sz="3200" dirty="0"/>
              <a:t>	</a:t>
            </a:r>
            <a:r>
              <a:rPr lang="en-US" altLang="ja-JP" sz="3200" dirty="0" smtClean="0"/>
              <a:t>			</a:t>
            </a:r>
            <a:r>
              <a:rPr lang="ja-JP" altLang="en-US" sz="3200" dirty="0" smtClean="0"/>
              <a:t>（インポート）</a:t>
            </a:r>
            <a:endParaRPr lang="en-US" altLang="ja-JP" sz="3200" dirty="0"/>
          </a:p>
        </p:txBody>
      </p:sp>
      <p:sp>
        <p:nvSpPr>
          <p:cNvPr id="3" name="テキスト ボックス 2"/>
          <p:cNvSpPr txBox="1"/>
          <p:nvPr/>
        </p:nvSpPr>
        <p:spPr>
          <a:xfrm>
            <a:off x="0" y="0"/>
            <a:ext cx="9906000" cy="523220"/>
          </a:xfrm>
          <a:prstGeom prst="rect">
            <a:avLst/>
          </a:prstGeom>
          <a:noFill/>
        </p:spPr>
        <p:txBody>
          <a:bodyPr wrap="square" rtlCol="0">
            <a:spAutoFit/>
          </a:bodyPr>
          <a:lstStyle/>
          <a:p>
            <a:r>
              <a:rPr lang="ja-JP" altLang="en-US" sz="2800" dirty="0" smtClean="0"/>
              <a:t>インタラクティブシェルでやってみよう</a:t>
            </a:r>
            <a:endParaRPr kumimoji="1" lang="ja-JP" altLang="en-US" sz="2800" dirty="0"/>
          </a:p>
        </p:txBody>
      </p:sp>
      <p:sp>
        <p:nvSpPr>
          <p:cNvPr id="4" name="正方形/長方形 3"/>
          <p:cNvSpPr/>
          <p:nvPr/>
        </p:nvSpPr>
        <p:spPr>
          <a:xfrm>
            <a:off x="2072680" y="692696"/>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84548" y="2976567"/>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29726" y="2975027"/>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84548" y="1757144"/>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529726" y="1781692"/>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84548" y="4039424"/>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84548" y="5206702"/>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534039" y="4052031"/>
            <a:ext cx="1080120" cy="57606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893" y="1778533"/>
            <a:ext cx="9906000" cy="584775"/>
          </a:xfrm>
          <a:prstGeom prst="rect">
            <a:avLst/>
          </a:prstGeom>
          <a:noFill/>
        </p:spPr>
        <p:txBody>
          <a:bodyPr wrap="square" rtlCol="0">
            <a:spAutoFit/>
          </a:bodyPr>
          <a:lstStyle/>
          <a:p>
            <a:r>
              <a:rPr lang="en-US" altLang="ja-JP" sz="3200" dirty="0"/>
              <a:t>&gt;&gt;&gt; </a:t>
            </a:r>
            <a:r>
              <a:rPr lang="en-US" altLang="ja-JP" sz="3200" dirty="0" err="1"/>
              <a:t>math.sin</a:t>
            </a:r>
            <a:r>
              <a:rPr lang="en-US" altLang="ja-JP" sz="3200" dirty="0"/>
              <a:t>(</a:t>
            </a:r>
            <a:r>
              <a:rPr lang="en-US" altLang="ja-JP" sz="3200" dirty="0" err="1"/>
              <a:t>math.radians</a:t>
            </a:r>
            <a:r>
              <a:rPr lang="en-US" altLang="ja-JP" sz="3200" dirty="0"/>
              <a:t>(30))	</a:t>
            </a:r>
            <a:r>
              <a:rPr lang="en-US" altLang="ja-JP" sz="3200" dirty="0">
                <a:solidFill>
                  <a:schemeClr val="accent2"/>
                </a:solidFill>
              </a:rPr>
              <a:t>#</a:t>
            </a:r>
            <a:r>
              <a:rPr lang="en-US" altLang="ja-JP" sz="3200" dirty="0" smtClean="0">
                <a:solidFill>
                  <a:schemeClr val="accent2"/>
                </a:solidFill>
              </a:rPr>
              <a:t>sin(30</a:t>
            </a:r>
            <a:r>
              <a:rPr lang="en-US" altLang="ja-JP" sz="3200" dirty="0">
                <a:solidFill>
                  <a:schemeClr val="accent2"/>
                </a:solidFill>
              </a:rPr>
              <a:t>°</a:t>
            </a:r>
            <a:r>
              <a:rPr lang="en-US" altLang="ja-JP" sz="3200" dirty="0" smtClean="0">
                <a:solidFill>
                  <a:schemeClr val="accent2"/>
                </a:solidFill>
              </a:rPr>
              <a:t>)</a:t>
            </a:r>
            <a:endParaRPr lang="en-US" altLang="ja-JP" sz="3200" dirty="0">
              <a:solidFill>
                <a:schemeClr val="accent2"/>
              </a:solidFill>
            </a:endParaRPr>
          </a:p>
        </p:txBody>
      </p:sp>
      <p:sp>
        <p:nvSpPr>
          <p:cNvPr id="15" name="テキスト ボックス 14"/>
          <p:cNvSpPr txBox="1"/>
          <p:nvPr/>
        </p:nvSpPr>
        <p:spPr>
          <a:xfrm>
            <a:off x="0" y="2371927"/>
            <a:ext cx="4808984" cy="584775"/>
          </a:xfrm>
          <a:prstGeom prst="rect">
            <a:avLst/>
          </a:prstGeom>
          <a:noFill/>
        </p:spPr>
        <p:txBody>
          <a:bodyPr wrap="square" rtlCol="0">
            <a:spAutoFit/>
          </a:bodyPr>
          <a:lstStyle/>
          <a:p>
            <a:r>
              <a:rPr lang="en-US" altLang="ja-JP" sz="3200" dirty="0" smtClean="0"/>
              <a:t>0.49999999999999994</a:t>
            </a:r>
            <a:endParaRPr lang="en-US" altLang="ja-JP" sz="3200" dirty="0"/>
          </a:p>
        </p:txBody>
      </p:sp>
      <p:sp>
        <p:nvSpPr>
          <p:cNvPr id="16" name="テキスト ボックス 15"/>
          <p:cNvSpPr txBox="1"/>
          <p:nvPr/>
        </p:nvSpPr>
        <p:spPr>
          <a:xfrm>
            <a:off x="0" y="2956702"/>
            <a:ext cx="9906000" cy="584775"/>
          </a:xfrm>
          <a:prstGeom prst="rect">
            <a:avLst/>
          </a:prstGeom>
          <a:noFill/>
        </p:spPr>
        <p:txBody>
          <a:bodyPr wrap="square" rtlCol="0">
            <a:spAutoFit/>
          </a:bodyPr>
          <a:lstStyle/>
          <a:p>
            <a:r>
              <a:rPr lang="en-US" altLang="ja-JP" sz="3200" dirty="0"/>
              <a:t>&gt;&gt;&gt; </a:t>
            </a:r>
            <a:r>
              <a:rPr lang="en-US" altLang="ja-JP" sz="3200" dirty="0" err="1"/>
              <a:t>math.sin</a:t>
            </a:r>
            <a:r>
              <a:rPr lang="en-US" altLang="ja-JP" sz="3200" dirty="0"/>
              <a:t>(</a:t>
            </a:r>
            <a:r>
              <a:rPr lang="en-US" altLang="ja-JP" sz="3200" dirty="0" err="1"/>
              <a:t>math.pi</a:t>
            </a:r>
            <a:r>
              <a:rPr lang="en-US" altLang="ja-JP" sz="3200" dirty="0"/>
              <a:t>/2)	</a:t>
            </a:r>
            <a:r>
              <a:rPr lang="en-US" altLang="ja-JP" sz="3200" dirty="0">
                <a:solidFill>
                  <a:schemeClr val="accent2"/>
                </a:solidFill>
              </a:rPr>
              <a:t>#sin(</a:t>
            </a:r>
            <a:r>
              <a:rPr lang="el-GR" altLang="ja-JP" sz="3200" dirty="0">
                <a:solidFill>
                  <a:schemeClr val="accent2"/>
                </a:solidFill>
              </a:rPr>
              <a:t>π/2</a:t>
            </a:r>
            <a:r>
              <a:rPr lang="el-GR" altLang="ja-JP" sz="3200" dirty="0" smtClean="0">
                <a:solidFill>
                  <a:schemeClr val="accent2"/>
                </a:solidFill>
              </a:rPr>
              <a:t>)</a:t>
            </a:r>
            <a:endParaRPr lang="el-GR" altLang="ja-JP" sz="3200" dirty="0">
              <a:solidFill>
                <a:schemeClr val="accent2"/>
              </a:solidFill>
            </a:endParaRPr>
          </a:p>
        </p:txBody>
      </p:sp>
      <p:sp>
        <p:nvSpPr>
          <p:cNvPr id="17" name="テキスト ボックス 16"/>
          <p:cNvSpPr txBox="1"/>
          <p:nvPr/>
        </p:nvSpPr>
        <p:spPr>
          <a:xfrm>
            <a:off x="19665" y="3539914"/>
            <a:ext cx="3133135" cy="584775"/>
          </a:xfrm>
          <a:prstGeom prst="rect">
            <a:avLst/>
          </a:prstGeom>
          <a:noFill/>
        </p:spPr>
        <p:txBody>
          <a:bodyPr wrap="square" rtlCol="0">
            <a:spAutoFit/>
          </a:bodyPr>
          <a:lstStyle/>
          <a:p>
            <a:r>
              <a:rPr lang="en-US" altLang="ja-JP" sz="3200" dirty="0" smtClean="0"/>
              <a:t>1.0</a:t>
            </a:r>
            <a:endParaRPr lang="en-US" altLang="ja-JP" sz="3200" dirty="0"/>
          </a:p>
        </p:txBody>
      </p:sp>
      <p:sp>
        <p:nvSpPr>
          <p:cNvPr id="18" name="テキスト ボックス 17"/>
          <p:cNvSpPr txBox="1"/>
          <p:nvPr/>
        </p:nvSpPr>
        <p:spPr>
          <a:xfrm>
            <a:off x="0" y="4044883"/>
            <a:ext cx="9896338" cy="584775"/>
          </a:xfrm>
          <a:prstGeom prst="rect">
            <a:avLst/>
          </a:prstGeom>
          <a:noFill/>
        </p:spPr>
        <p:txBody>
          <a:bodyPr wrap="square" rtlCol="0">
            <a:spAutoFit/>
          </a:bodyPr>
          <a:lstStyle/>
          <a:p>
            <a:r>
              <a:rPr lang="en-US" altLang="ja-JP" sz="3200" dirty="0"/>
              <a:t>&gt;&gt;&gt; math.log(</a:t>
            </a:r>
            <a:r>
              <a:rPr lang="en-US" altLang="ja-JP" sz="3200" dirty="0" err="1"/>
              <a:t>math.e</a:t>
            </a:r>
            <a:r>
              <a:rPr lang="en-US" altLang="ja-JP" sz="3200" dirty="0"/>
              <a:t>)	</a:t>
            </a:r>
            <a:r>
              <a:rPr lang="en-US" altLang="ja-JP" sz="3200" dirty="0">
                <a:solidFill>
                  <a:schemeClr val="accent2"/>
                </a:solidFill>
              </a:rPr>
              <a:t>#ln(e)</a:t>
            </a:r>
            <a:endParaRPr kumimoji="1" lang="ja-JP" altLang="en-US" sz="3200" dirty="0">
              <a:solidFill>
                <a:schemeClr val="accent2"/>
              </a:solidFill>
            </a:endParaRPr>
          </a:p>
        </p:txBody>
      </p:sp>
      <p:sp>
        <p:nvSpPr>
          <p:cNvPr id="19" name="テキスト ボックス 18"/>
          <p:cNvSpPr txBox="1"/>
          <p:nvPr/>
        </p:nvSpPr>
        <p:spPr>
          <a:xfrm>
            <a:off x="14893" y="4635117"/>
            <a:ext cx="2514833" cy="584775"/>
          </a:xfrm>
          <a:prstGeom prst="rect">
            <a:avLst/>
          </a:prstGeom>
          <a:noFill/>
        </p:spPr>
        <p:txBody>
          <a:bodyPr wrap="square" rtlCol="0">
            <a:spAutoFit/>
          </a:bodyPr>
          <a:lstStyle/>
          <a:p>
            <a:r>
              <a:rPr lang="en-US" altLang="ja-JP" sz="3200" dirty="0" smtClean="0"/>
              <a:t>1.0</a:t>
            </a:r>
            <a:endParaRPr kumimoji="1" lang="ja-JP" altLang="en-US" sz="3200" dirty="0"/>
          </a:p>
        </p:txBody>
      </p:sp>
      <p:sp>
        <p:nvSpPr>
          <p:cNvPr id="20" name="テキスト ボックス 19"/>
          <p:cNvSpPr txBox="1"/>
          <p:nvPr/>
        </p:nvSpPr>
        <p:spPr>
          <a:xfrm>
            <a:off x="19215" y="5219892"/>
            <a:ext cx="9887694" cy="584775"/>
          </a:xfrm>
          <a:prstGeom prst="rect">
            <a:avLst/>
          </a:prstGeom>
          <a:noFill/>
        </p:spPr>
        <p:txBody>
          <a:bodyPr wrap="square" rtlCol="0">
            <a:spAutoFit/>
          </a:bodyPr>
          <a:lstStyle/>
          <a:p>
            <a:r>
              <a:rPr lang="en-US" altLang="ja-JP" sz="3200" dirty="0"/>
              <a:t>&gt;&gt;&gt; math.log(10,10)	</a:t>
            </a:r>
            <a:r>
              <a:rPr lang="en-US" altLang="ja-JP" sz="3200" dirty="0">
                <a:solidFill>
                  <a:schemeClr val="accent2"/>
                </a:solidFill>
              </a:rPr>
              <a:t>#log(10)</a:t>
            </a:r>
            <a:r>
              <a:rPr lang="ja-JP" altLang="en-US" sz="3200" dirty="0" err="1">
                <a:solidFill>
                  <a:schemeClr val="accent2"/>
                </a:solidFill>
              </a:rPr>
              <a:t>、</a:t>
            </a:r>
            <a:r>
              <a:rPr lang="ja-JP" altLang="en-US" sz="3200" dirty="0">
                <a:solidFill>
                  <a:schemeClr val="accent2"/>
                </a:solidFill>
              </a:rPr>
              <a:t>二番目の引数が底</a:t>
            </a:r>
            <a:endParaRPr kumimoji="1" lang="ja-JP" altLang="en-US" sz="3200" dirty="0">
              <a:solidFill>
                <a:schemeClr val="accent2"/>
              </a:solidFill>
            </a:endParaRPr>
          </a:p>
        </p:txBody>
      </p:sp>
      <p:sp>
        <p:nvSpPr>
          <p:cNvPr id="21" name="テキスト ボックス 20"/>
          <p:cNvSpPr txBox="1"/>
          <p:nvPr/>
        </p:nvSpPr>
        <p:spPr>
          <a:xfrm>
            <a:off x="0" y="5715610"/>
            <a:ext cx="3944888" cy="584775"/>
          </a:xfrm>
          <a:prstGeom prst="rect">
            <a:avLst/>
          </a:prstGeom>
          <a:noFill/>
        </p:spPr>
        <p:txBody>
          <a:bodyPr wrap="square" rtlCol="0">
            <a:spAutoFit/>
          </a:bodyPr>
          <a:lstStyle/>
          <a:p>
            <a:r>
              <a:rPr kumimoji="1" lang="en-US" altLang="ja-JP" sz="3200" dirty="0" smtClean="0"/>
              <a:t>1.0</a:t>
            </a:r>
            <a:endParaRPr kumimoji="1" lang="ja-JP" altLang="en-US" sz="3200" dirty="0"/>
          </a:p>
        </p:txBody>
      </p:sp>
      <p:sp>
        <p:nvSpPr>
          <p:cNvPr id="13" name="正方形/長方形 12"/>
          <p:cNvSpPr/>
          <p:nvPr/>
        </p:nvSpPr>
        <p:spPr>
          <a:xfrm>
            <a:off x="4376936" y="4365104"/>
            <a:ext cx="5328592" cy="1776685"/>
          </a:xfrm>
          <a:prstGeom prst="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いちいちモジュール名つけるの</a:t>
            </a:r>
            <a:endParaRPr kumimoji="1" lang="en-US" altLang="ja-JP" sz="4000" dirty="0" smtClean="0"/>
          </a:p>
          <a:p>
            <a:pPr algn="ctr"/>
            <a:r>
              <a:rPr lang="ja-JP" altLang="en-US" sz="4000" dirty="0" err="1" smtClean="0"/>
              <a:t>めんど</a:t>
            </a:r>
            <a:r>
              <a:rPr lang="ja-JP" altLang="en-US" sz="4000" dirty="0" smtClean="0"/>
              <a:t>くさい・・・</a:t>
            </a:r>
            <a:endParaRPr kumimoji="1" lang="ja-JP" altLang="en-US" sz="4000" dirty="0"/>
          </a:p>
        </p:txBody>
      </p:sp>
    </p:spTree>
    <p:extLst>
      <p:ext uri="{BB962C8B-B14F-4D97-AF65-F5344CB8AC3E}">
        <p14:creationId xmlns:p14="http://schemas.microsoft.com/office/powerpoint/2010/main" val="222239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2" grpId="0" animBg="1"/>
      <p:bldP spid="14" grpId="0"/>
      <p:bldP spid="15" grpId="0"/>
      <p:bldP spid="16" grpId="0"/>
      <p:bldP spid="17" grpId="0"/>
      <p:bldP spid="18" grpId="0"/>
      <p:bldP spid="19" grpId="0"/>
      <p:bldP spid="20" grpId="0"/>
      <p:bldP spid="21"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894" y="5628"/>
            <a:ext cx="9906000" cy="707886"/>
          </a:xfrm>
          <a:prstGeom prst="rect">
            <a:avLst/>
          </a:prstGeom>
          <a:noFill/>
        </p:spPr>
        <p:txBody>
          <a:bodyPr wrap="square" rtlCol="0">
            <a:spAutoFit/>
          </a:bodyPr>
          <a:lstStyle/>
          <a:p>
            <a:r>
              <a:rPr kumimoji="1" lang="ja-JP" altLang="en-US" sz="4000" dirty="0" smtClean="0"/>
              <a:t>モジュールを使うための下準備（読み込み）</a:t>
            </a:r>
            <a:endParaRPr kumimoji="1" lang="ja-JP" altLang="en-US" sz="4000" dirty="0"/>
          </a:p>
        </p:txBody>
      </p:sp>
      <p:sp>
        <p:nvSpPr>
          <p:cNvPr id="4" name="テキスト ボックス 3"/>
          <p:cNvSpPr txBox="1"/>
          <p:nvPr/>
        </p:nvSpPr>
        <p:spPr>
          <a:xfrm>
            <a:off x="-20894" y="980728"/>
            <a:ext cx="9906000" cy="584775"/>
          </a:xfrm>
          <a:prstGeom prst="rect">
            <a:avLst/>
          </a:prstGeom>
          <a:noFill/>
        </p:spPr>
        <p:txBody>
          <a:bodyPr wrap="square" rtlCol="0">
            <a:spAutoFit/>
          </a:bodyPr>
          <a:lstStyle/>
          <a:p>
            <a:r>
              <a:rPr kumimoji="1" lang="ja-JP" altLang="en-US" sz="3200" dirty="0" smtClean="0"/>
              <a:t>　</a:t>
            </a:r>
            <a:r>
              <a:rPr lang="en-US" altLang="ja-JP" sz="3200" dirty="0"/>
              <a:t>2</a:t>
            </a:r>
            <a:r>
              <a:rPr lang="en-US" altLang="ja-JP" sz="3200" dirty="0" smtClean="0"/>
              <a:t>.(1) from</a:t>
            </a:r>
            <a:r>
              <a:rPr lang="ja-JP" altLang="en-US" sz="3200" dirty="0" smtClean="0"/>
              <a:t>文による読み込み</a:t>
            </a:r>
            <a:endParaRPr lang="en-US" altLang="ja-JP" sz="3200" dirty="0" smtClean="0"/>
          </a:p>
        </p:txBody>
      </p:sp>
      <p:sp>
        <p:nvSpPr>
          <p:cNvPr id="5" name="テキスト ボックス 4"/>
          <p:cNvSpPr txBox="1"/>
          <p:nvPr/>
        </p:nvSpPr>
        <p:spPr>
          <a:xfrm>
            <a:off x="8391" y="1627059"/>
            <a:ext cx="9906000" cy="707886"/>
          </a:xfrm>
          <a:prstGeom prst="rect">
            <a:avLst/>
          </a:prstGeom>
          <a:noFill/>
        </p:spPr>
        <p:txBody>
          <a:bodyPr wrap="square" rtlCol="0">
            <a:spAutoFit/>
          </a:bodyPr>
          <a:lstStyle/>
          <a:p>
            <a:r>
              <a:rPr lang="ja-JP" altLang="en-US" sz="4000" dirty="0" smtClean="0"/>
              <a:t>　</a:t>
            </a:r>
            <a:r>
              <a:rPr lang="en-US" altLang="ja-JP" sz="4000" dirty="0" smtClean="0"/>
              <a:t>from  math  import  sin, radians</a:t>
            </a:r>
          </a:p>
        </p:txBody>
      </p:sp>
      <p:sp>
        <p:nvSpPr>
          <p:cNvPr id="6" name="四角形吹き出し 5"/>
          <p:cNvSpPr/>
          <p:nvPr/>
        </p:nvSpPr>
        <p:spPr>
          <a:xfrm>
            <a:off x="2864768" y="2650761"/>
            <a:ext cx="2952328" cy="648072"/>
          </a:xfrm>
          <a:prstGeom prst="wedgeRectCallout">
            <a:avLst>
              <a:gd name="adj1" fmla="val 29196"/>
              <a:gd name="adj2" fmla="val -113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使いたいオブジェクト</a:t>
            </a:r>
            <a:endParaRPr kumimoji="1" lang="ja-JP" altLang="en-US" sz="2400" dirty="0"/>
          </a:p>
        </p:txBody>
      </p:sp>
      <p:sp>
        <p:nvSpPr>
          <p:cNvPr id="7" name="四角形吹き出し 6"/>
          <p:cNvSpPr/>
          <p:nvPr/>
        </p:nvSpPr>
        <p:spPr>
          <a:xfrm>
            <a:off x="704528" y="2650761"/>
            <a:ext cx="1944216" cy="648072"/>
          </a:xfrm>
          <a:prstGeom prst="wedgeRectCallout">
            <a:avLst>
              <a:gd name="adj1" fmla="val 29196"/>
              <a:gd name="adj2" fmla="val -113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モジュール</a:t>
            </a:r>
            <a:r>
              <a:rPr lang="ja-JP" altLang="en-US" sz="2400" dirty="0"/>
              <a:t>名</a:t>
            </a:r>
            <a:endParaRPr kumimoji="1" lang="ja-JP" altLang="en-US" sz="2400" dirty="0"/>
          </a:p>
        </p:txBody>
      </p:sp>
      <p:sp>
        <p:nvSpPr>
          <p:cNvPr id="8" name="テキスト ボックス 7"/>
          <p:cNvSpPr txBox="1"/>
          <p:nvPr/>
        </p:nvSpPr>
        <p:spPr>
          <a:xfrm>
            <a:off x="5533" y="3325866"/>
            <a:ext cx="9935285" cy="1077218"/>
          </a:xfrm>
          <a:prstGeom prst="rect">
            <a:avLst/>
          </a:prstGeom>
          <a:noFill/>
        </p:spPr>
        <p:txBody>
          <a:bodyPr wrap="square" rtlCol="0">
            <a:spAutoFit/>
          </a:bodyPr>
          <a:lstStyle/>
          <a:p>
            <a:r>
              <a:rPr lang="ja-JP" altLang="en-US" sz="3200" dirty="0" smtClean="0"/>
              <a:t>「モジュール</a:t>
            </a:r>
            <a:r>
              <a:rPr lang="en-US" altLang="ja-JP" sz="3200" dirty="0" smtClean="0"/>
              <a:t>math</a:t>
            </a:r>
            <a:r>
              <a:rPr lang="ja-JP" altLang="en-US" sz="3200" dirty="0" smtClean="0"/>
              <a:t>から（</a:t>
            </a:r>
            <a:r>
              <a:rPr lang="en-US" altLang="ja-JP" sz="3200" dirty="0" smtClean="0"/>
              <a:t>from</a:t>
            </a:r>
            <a:r>
              <a:rPr lang="ja-JP" altLang="en-US" sz="3200" dirty="0" smtClean="0"/>
              <a:t>）オブジェクト</a:t>
            </a:r>
            <a:r>
              <a:rPr lang="en-US" altLang="ja-JP" sz="3200" dirty="0" smtClean="0"/>
              <a:t>sin</a:t>
            </a:r>
            <a:r>
              <a:rPr lang="ja-JP" altLang="en-US" sz="3200" dirty="0" smtClean="0"/>
              <a:t>（</a:t>
            </a:r>
            <a:r>
              <a:rPr lang="ja-JP" altLang="en-US" sz="3200" dirty="0" smtClean="0">
                <a:solidFill>
                  <a:srgbClr val="FF0000"/>
                </a:solidFill>
              </a:rPr>
              <a:t>だけ</a:t>
            </a:r>
            <a:r>
              <a:rPr lang="ja-JP" altLang="en-US" sz="3200" dirty="0" smtClean="0"/>
              <a:t>）を持ってくる（</a:t>
            </a:r>
            <a:r>
              <a:rPr lang="en-US" altLang="ja-JP" sz="3200" dirty="0" smtClean="0"/>
              <a:t>import</a:t>
            </a:r>
            <a:r>
              <a:rPr lang="ja-JP" altLang="en-US" sz="3200" dirty="0" smtClean="0"/>
              <a:t>）」の意</a:t>
            </a:r>
            <a:endParaRPr lang="en-US" altLang="ja-JP" sz="3200" dirty="0" smtClean="0"/>
          </a:p>
        </p:txBody>
      </p:sp>
      <p:sp>
        <p:nvSpPr>
          <p:cNvPr id="9" name="正方形/長方形 8"/>
          <p:cNvSpPr/>
          <p:nvPr/>
        </p:nvSpPr>
        <p:spPr>
          <a:xfrm>
            <a:off x="189882" y="4555140"/>
            <a:ext cx="9543017"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特定のオブジェクトだけを使うなら、</a:t>
            </a:r>
            <a:endParaRPr kumimoji="1" lang="en-US" altLang="ja-JP" sz="3200" dirty="0" smtClean="0"/>
          </a:p>
          <a:p>
            <a:pPr algn="ctr"/>
            <a:r>
              <a:rPr kumimoji="1" lang="ja-JP" altLang="en-US" sz="3200" dirty="0" smtClean="0"/>
              <a:t>オブジェクト名の前にモジュール名を書かなくてすむ！</a:t>
            </a:r>
            <a:endParaRPr kumimoji="1" lang="ja-JP" altLang="en-US" sz="3200" dirty="0"/>
          </a:p>
        </p:txBody>
      </p:sp>
    </p:spTree>
    <p:extLst>
      <p:ext uri="{BB962C8B-B14F-4D97-AF65-F5344CB8AC3E}">
        <p14:creationId xmlns:p14="http://schemas.microsoft.com/office/powerpoint/2010/main" val="30011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p:bldP spid="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555</Words>
  <Application>Microsoft Office PowerPoint</Application>
  <PresentationFormat>A4 210 x 297 mm</PresentationFormat>
  <Paragraphs>151</Paragraphs>
  <Slides>14</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安部博文</dc:creator>
  <cp:lastModifiedBy>宮澤修</cp:lastModifiedBy>
  <cp:revision>232</cp:revision>
  <dcterms:created xsi:type="dcterms:W3CDTF">2008-02-03T02:26:34Z</dcterms:created>
  <dcterms:modified xsi:type="dcterms:W3CDTF">2016-03-04T07:10:11Z</dcterms:modified>
</cp:coreProperties>
</file>