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906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クリックしてノート書式の編集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&lt;ヘッダー&gt;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&lt;日付/時刻&gt;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&lt;フッター&gt;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07F25B6-D99E-4C96-87AB-1E38294BDD63}" type="slidenum">
              <a:rPr lang="en-US" sz="1400">
                <a:latin typeface="Times New Roman"/>
              </a:rPr>
              <a:t>&lt;番号&gt;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9089500A-3F78-419F-8B44-933772CE9E05}" type="slidenum"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&lt;番号&gt;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F6753B8-D67E-4B40-89F6-31ACEA004F23}" type="slidenum"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&lt;番号&gt;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D6B29CC-CD84-4F83-A3A7-488F6499C1C8}" type="slidenum"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&lt;番号&gt;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9FFEC4F-C973-4BF1-9459-78D172109B6B}" type="slidenum"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&lt;番号&gt;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BAE5105-9392-4FC4-AF4A-EFC1CC5D2AFA}" type="slidenum"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&lt;番号&gt;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6F3AC72-A5AF-4DF5-9756-424BEB305567}" type="slidenum"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&lt;番号&gt;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C757479-838A-42ED-BC08-55EA8549A5E3}" type="slidenum"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&lt;番号&gt;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550D0BF-453A-4D9C-A050-DEFBF8E44D0E}" type="slidenum"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&lt;番号&gt;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53BB196-9E13-4E76-BAF5-E715602A2B9E}" type="slidenum">
              <a:rPr lang="en-US" sz="1200">
                <a:solidFill>
                  <a:srgbClr val="000000"/>
                </a:solidFill>
                <a:latin typeface="Calibri"/>
                <a:ea typeface="ＭＳ Ｐゴシック"/>
              </a:rPr>
              <a:t>&lt;番号&gt;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59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ja-JP" sz="4400">
                <a:solidFill>
                  <a:srgbClr val="000000"/>
                </a:solidFill>
                <a:latin typeface="Calibri"/>
              </a:rPr>
              <a:t>タイトルテキストの書式を編集するにはクリックします。マスタ タイトルの書式設定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3/4/16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384720" y="6356520"/>
            <a:ext cx="31366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099200" y="6356520"/>
            <a:ext cx="2311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8620EF3-9C39-49EA-BDEF-10CF45D4EF8E}" type="slidenum">
              <a:rPr lang="en-US" sz="1200">
                <a:solidFill>
                  <a:srgbClr val="898989"/>
                </a:solidFill>
                <a:latin typeface="Calibri"/>
                <a:ea typeface="ＭＳ Ｐゴシック"/>
              </a:rPr>
              <a:t>&lt;番号&gt;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ja-JP" sz="3200">
                <a:latin typeface="Calibri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400">
                <a:latin typeface="Calibri"/>
              </a:rPr>
              <a:t>2</a:t>
            </a:r>
            <a:r>
              <a:rPr lang="ja-JP" sz="2400">
                <a:latin typeface="Calibri"/>
              </a:rPr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3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2000">
                <a:latin typeface="Calibri"/>
              </a:rPr>
              <a:t>4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5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6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7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3/4/16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384720" y="6356520"/>
            <a:ext cx="31366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7099200" y="6356520"/>
            <a:ext cx="2311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4ABA8DE-75FC-47FE-958B-2BCD02D659AE}" type="slidenum">
              <a:rPr lang="en-US" sz="1200">
                <a:solidFill>
                  <a:srgbClr val="898989"/>
                </a:solidFill>
                <a:latin typeface="Calibri"/>
                <a:ea typeface="ＭＳ Ｐゴシック"/>
              </a:rPr>
              <a:t>&lt;番号&gt;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ja-JP" sz="4400">
                <a:latin typeface="Arial"/>
              </a:rPr>
              <a:t>タイトルテキストの書式を編集するにはクリックします。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ja-JP" sz="3200">
                <a:latin typeface="Calibri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400">
                <a:latin typeface="Calibri"/>
              </a:rPr>
              <a:t>2</a:t>
            </a:r>
            <a:r>
              <a:rPr lang="ja-JP" sz="2400">
                <a:latin typeface="Calibri"/>
              </a:rPr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3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2000">
                <a:latin typeface="Calibri"/>
              </a:rPr>
              <a:t>4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5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6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7</a:t>
            </a:r>
            <a:r>
              <a:rPr lang="ja-JP" sz="2000">
                <a:latin typeface="Calibri"/>
              </a:rPr>
              <a:t>レベル目のアウトライン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6480"/>
            <a:ext cx="9905760" cy="60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電通大発ベンチャー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&amp;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電通大プログラミング教室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2016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UEC-PS2016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000000"/>
                </a:solidFill>
                <a:latin typeface="ＭＳ Ｐゴシック"/>
                <a:ea typeface="ＭＳ Ｐゴシック"/>
              </a:rPr>
              <a:t>例外処理</a:t>
            </a:r>
            <a:r>
              <a:rPr lang="en-US" sz="5400">
                <a:solidFill>
                  <a:srgbClr val="000000"/>
                </a:solidFill>
                <a:latin typeface="ＭＳ Ｐゴシック"/>
                <a:ea typeface="ＭＳ Ｐゴシック"/>
              </a:rPr>
              <a:t>(</a:t>
            </a:r>
            <a:r>
              <a:rPr lang="en-US" sz="5400">
                <a:solidFill>
                  <a:srgbClr val="000000"/>
                </a:solidFill>
                <a:latin typeface="ＭＳ Ｐゴシック"/>
                <a:ea typeface="ＭＳ Ｐゴシック"/>
              </a:rPr>
              <a:t>、モジュール</a:t>
            </a:r>
            <a:r>
              <a:rPr lang="en-US" sz="5400">
                <a:solidFill>
                  <a:srgbClr val="000000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2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年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S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科　三村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	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監修　雪本修一　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株式会社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MUN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代表取締役社長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	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ＭＳ Ｐゴシック"/>
              </a:rPr>
              <a:t>制作　安部博文　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ＭＳ Ｐゴシック"/>
              </a:rPr>
              <a:t>電気通信大学産学官連携センター特任教授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7640"/>
            <a:ext cx="9905760" cy="563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プログラミング学習の中の位置づけ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変数</a:t>
            </a: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	</a:t>
            </a: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組み込み型</a:t>
            </a: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関数</a:t>
            </a: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メソッド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オブジェクト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モジュール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条件分岐と繰り返し（ループ）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ファイルの使い方</a:t>
            </a: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クラス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ライブラリ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d8d8d8"/>
                </a:solidFill>
                <a:latin typeface="Arial"/>
                <a:ea typeface="ＭＳ Ｐゴシック"/>
              </a:rPr>
              <a:t>　その他の用語，意味，使い方。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17640"/>
            <a:ext cx="9905760" cy="478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今回のテーマは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?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ＭＳ Ｐゴシック"/>
                <a:ea typeface="ＭＳ Ｐゴシック"/>
              </a:rPr>
              <a:t>例外処理</a:t>
            </a:r>
            <a:r>
              <a:rPr lang="en-US" sz="2800">
                <a:solidFill>
                  <a:srgbClr val="000000"/>
                </a:solidFill>
                <a:latin typeface="ＭＳ Ｐゴシック"/>
                <a:ea typeface="ＭＳ Ｐゴシック"/>
              </a:rPr>
              <a:t>(,</a:t>
            </a:r>
            <a:r>
              <a:rPr lang="en-US" sz="2800">
                <a:solidFill>
                  <a:srgbClr val="000000"/>
                </a:solidFill>
                <a:latin typeface="ＭＳ Ｐゴシック"/>
                <a:ea typeface="ＭＳ Ｐゴシック"/>
              </a:rPr>
              <a:t>モジュール</a:t>
            </a:r>
            <a:r>
              <a:rPr lang="en-US" sz="2800">
                <a:solidFill>
                  <a:srgbClr val="000000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何の役に立つの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?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　処理中に起こる例外を、伝えることができる。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実際，どれくらいの頻度で使うの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?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　アプリケーションを作るのに使わないことはない。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重要度　★★★★★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難易度　★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273960" y="1234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例外について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949760" y="1244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try: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2056320" y="1836720"/>
            <a:ext cx="914040" cy="914040"/>
          </a:xfrm>
          <a:prstGeom prst="rect">
            <a:avLst/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インデント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3244680" y="1827360"/>
            <a:ext cx="2415600" cy="914040"/>
          </a:xfrm>
          <a:prstGeom prst="rect">
            <a:avLst/>
          </a:prstGeom>
          <a:solidFill>
            <a:srgbClr val="953735"/>
          </a:solidFill>
          <a:ln w="2556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ＭＳ Ｐゴシック"/>
                <a:ea typeface="ＭＳ Ｐゴシック"/>
              </a:rPr>
              <a:t>ブロック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1655280" y="33534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except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例外クラス名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:</a:t>
            </a:r>
            <a:endParaRPr/>
          </a:p>
        </p:txBody>
      </p:sp>
      <p:sp>
        <p:nvSpPr>
          <p:cNvPr id="91" name="CustomShape 6"/>
          <p:cNvSpPr/>
          <p:nvPr/>
        </p:nvSpPr>
        <p:spPr>
          <a:xfrm>
            <a:off x="2056320" y="4002840"/>
            <a:ext cx="914040" cy="914040"/>
          </a:xfrm>
          <a:prstGeom prst="rect">
            <a:avLst/>
          </a:prstGeom>
          <a:solidFill>
            <a:srgbClr val="bfbfbf"/>
          </a:solidFill>
          <a:ln w="2556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インデント</a:t>
            </a:r>
            <a:endParaRPr/>
          </a:p>
        </p:txBody>
      </p:sp>
      <p:sp>
        <p:nvSpPr>
          <p:cNvPr id="92" name="CustomShape 7"/>
          <p:cNvSpPr/>
          <p:nvPr/>
        </p:nvSpPr>
        <p:spPr>
          <a:xfrm>
            <a:off x="3244680" y="3994200"/>
            <a:ext cx="2386800" cy="914040"/>
          </a:xfrm>
          <a:prstGeom prst="rect">
            <a:avLst/>
          </a:prstGeom>
          <a:solidFill>
            <a:srgbClr val="953735"/>
          </a:solidFill>
          <a:ln w="25560">
            <a:solidFill>
              <a:srgbClr val="fffff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ＭＳ Ｐゴシック"/>
                <a:ea typeface="ＭＳ Ｐゴシック"/>
              </a:rPr>
              <a:t>ブロック</a:t>
            </a:r>
            <a:endParaRPr/>
          </a:p>
        </p:txBody>
      </p:sp>
      <p:sp>
        <p:nvSpPr>
          <p:cNvPr id="93" name="CustomShape 8"/>
          <p:cNvSpPr/>
          <p:nvPr/>
        </p:nvSpPr>
        <p:spPr>
          <a:xfrm>
            <a:off x="5116680" y="1076400"/>
            <a:ext cx="1683360" cy="61236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ＭＳ Ｐゴシック"/>
                <a:ea typeface="ＭＳ Ｐゴシック"/>
              </a:rPr>
              <a:t>試行する処理を記述。</a:t>
            </a:r>
            <a:endParaRPr/>
          </a:p>
        </p:txBody>
      </p:sp>
      <p:sp>
        <p:nvSpPr>
          <p:cNvPr id="94" name="CustomShape 9"/>
          <p:cNvSpPr/>
          <p:nvPr/>
        </p:nvSpPr>
        <p:spPr>
          <a:xfrm>
            <a:off x="4289760" y="3106080"/>
            <a:ext cx="4998240" cy="61236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try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内で、引数に「例外クラス名」で指定した例外、が発生した場合に実行する部分。</a:t>
            </a:r>
            <a:endParaRPr/>
          </a:p>
        </p:txBody>
      </p:sp>
      <p:sp>
        <p:nvSpPr>
          <p:cNvPr id="95" name="CustomShape 10"/>
          <p:cNvSpPr/>
          <p:nvPr/>
        </p:nvSpPr>
        <p:spPr>
          <a:xfrm>
            <a:off x="6153120" y="5346720"/>
            <a:ext cx="3206880" cy="1123560"/>
          </a:xfrm>
          <a:prstGeom prst="rect">
            <a:avLst/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ＭＳ Ｐゴシック"/>
                <a:ea typeface="ＭＳ Ｐゴシック"/>
              </a:rPr>
              <a:t>エラー発生時の挙動を制御できる！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freeze">
                      <p:stCondLst>
                        <p:cond delay="indefinite"/>
                      </p:stCondLst>
                      <p:childTnLst>
                        <p:par>
                          <p:cTn id="15" fill="freeze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-55440" y="75240"/>
            <a:ext cx="27428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ＭＳ Ｐゴシック"/>
                <a:ea typeface="ＭＳ Ｐゴシック"/>
              </a:rPr>
              <a:t>try,except,finally 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849240" y="840600"/>
            <a:ext cx="4935240" cy="394200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def</a:t>
            </a:r>
            <a:r>
              <a:rPr lang="en-US" sz="1400">
                <a:solidFill>
                  <a:srgbClr val="95b3d7"/>
                </a:solidFill>
                <a:latin typeface="ＭＳ Ｐゴシック"/>
                <a:ea typeface="ＭＳ Ｐゴシック"/>
              </a:rPr>
              <a:t>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multi(value_1,value_2):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"=========="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result = 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try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result = value_1 + value_2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except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計算出来ません。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finally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計算終了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　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return result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(multi(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10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,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20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))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　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#①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(multi(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10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,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"20"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))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　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#②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849240" y="5293080"/>
            <a:ext cx="4952520" cy="130428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==========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計算終了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20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==========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計算できませんでした。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計算終了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0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-226080" y="492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実行例</a:t>
            </a:r>
            <a:endParaRPr/>
          </a:p>
        </p:txBody>
      </p:sp>
      <p:sp>
        <p:nvSpPr>
          <p:cNvPr id="100" name="CustomShape 5"/>
          <p:cNvSpPr/>
          <p:nvPr/>
        </p:nvSpPr>
        <p:spPr>
          <a:xfrm>
            <a:off x="6273360" y="864360"/>
            <a:ext cx="2742840" cy="7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値１と２をかけあわせる関数「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multi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」を定義。</a:t>
            </a:r>
            <a:endParaRPr/>
          </a:p>
        </p:txBody>
      </p:sp>
      <p:sp>
        <p:nvSpPr>
          <p:cNvPr id="101" name="CustomShape 6"/>
          <p:cNvSpPr/>
          <p:nvPr/>
        </p:nvSpPr>
        <p:spPr>
          <a:xfrm>
            <a:off x="-171720" y="493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test1.py</a:t>
            </a:r>
            <a:endParaRPr/>
          </a:p>
        </p:txBody>
      </p:sp>
      <p:sp>
        <p:nvSpPr>
          <p:cNvPr id="102" name="TextShape 7"/>
          <p:cNvSpPr txBox="1"/>
          <p:nvPr/>
        </p:nvSpPr>
        <p:spPr>
          <a:xfrm>
            <a:off x="6336000" y="4680000"/>
            <a:ext cx="2592000" cy="908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 sz="1600">
                <a:solidFill>
                  <a:srgbClr val="000000"/>
                </a:solidFill>
                <a:latin typeface="ＭＳ Ｐゴシック"/>
                <a:ea typeface="ＭＳ Ｐゴシック"/>
              </a:rPr>
              <a:t>①</a:t>
            </a:r>
            <a:r>
              <a:rPr lang="en-US" sz="1600">
                <a:solidFill>
                  <a:srgbClr val="000000"/>
                </a:solidFill>
                <a:latin typeface="ＭＳ Ｐゴシック"/>
                <a:ea typeface="ＭＳ Ｐゴシック"/>
              </a:rPr>
              <a:t>の方では、エラー無し。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 sz="1600">
                <a:solidFill>
                  <a:srgbClr val="000000"/>
                </a:solidFill>
                <a:latin typeface="ＭＳ Ｐゴシック"/>
                <a:ea typeface="ＭＳ Ｐゴシック"/>
              </a:rPr>
              <a:t>②</a:t>
            </a:r>
            <a:r>
              <a:rPr lang="en-US" sz="1600">
                <a:solidFill>
                  <a:srgbClr val="000000"/>
                </a:solidFill>
                <a:latin typeface="ＭＳ Ｐゴシック"/>
                <a:ea typeface="ＭＳ Ｐゴシック"/>
              </a:rPr>
              <a:t>の方では、</a:t>
            </a:r>
            <a:r>
              <a:rPr lang="en-US" sz="1600">
                <a:solidFill>
                  <a:srgbClr val="000000"/>
                </a:solidFill>
                <a:latin typeface="ＭＳ Ｐゴシック"/>
                <a:ea typeface="ＭＳ Ｐゴシック"/>
              </a:rPr>
              <a:t>value_2</a:t>
            </a:r>
            <a:r>
              <a:rPr lang="en-US" sz="1600">
                <a:solidFill>
                  <a:srgbClr val="000000"/>
                </a:solidFill>
                <a:latin typeface="ＭＳ Ｐゴシック"/>
                <a:ea typeface="ＭＳ Ｐゴシック"/>
              </a:rPr>
              <a:t>が文字列</a:t>
            </a:r>
            <a:r>
              <a:rPr lang="en-US" sz="1600">
                <a:solidFill>
                  <a:srgbClr val="000000"/>
                </a:solidFill>
                <a:latin typeface="ＭＳ Ｐゴシック"/>
                <a:ea typeface="ＭＳ Ｐゴシック"/>
              </a:rPr>
              <a:t>"20"</a:t>
            </a:r>
            <a:r>
              <a:rPr lang="en-US" sz="1600">
                <a:solidFill>
                  <a:srgbClr val="000000"/>
                </a:solidFill>
                <a:latin typeface="ＭＳ Ｐゴシック"/>
                <a:ea typeface="ＭＳ Ｐゴシック"/>
              </a:rPr>
              <a:t>だからエラー処理。</a:t>
            </a:r>
            <a:endParaRPr/>
          </a:p>
        </p:txBody>
      </p:sp>
      <p:sp>
        <p:nvSpPr>
          <p:cNvPr id="103" name="TextShape 8"/>
          <p:cNvSpPr txBox="1"/>
          <p:nvPr/>
        </p:nvSpPr>
        <p:spPr>
          <a:xfrm>
            <a:off x="6336000" y="2016000"/>
            <a:ext cx="2448000" cy="21607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関数が呼び出されたあと「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try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」のブロックを実行。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エラーが発生しなければ「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except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」ブロックは無視。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エラーが発生した場合の処理を「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except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」以下に記述。</a:t>
            </a:r>
            <a:endParaRPr/>
          </a:p>
        </p:txBody>
      </p:sp>
    </p:spTree>
  </p:cSld>
  <p:timing>
    <p:tnLst>
      <p:par>
        <p:cTn id="24" dur="indefinite" restart="never" nodeType="tmRoot">
          <p:childTnLst>
            <p:seq>
              <p:cTn id="25" nodeType="mainSeq">
                <p:childTnLst>
                  <p:par>
                    <p:cTn id="26" fill="freeze">
                      <p:stCondLst>
                        <p:cond delay="indefinite"/>
                      </p:stCondLst>
                      <p:childTnLst>
                        <p:par>
                          <p:cTn id="27" fill="freeze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2000"/>
                                        <p:tgtEl>
                                          <p:spTgt spid="103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freeze">
                      <p:stCondLst>
                        <p:cond delay="indefinite"/>
                      </p:stCondLst>
                      <p:childTnLst>
                        <p:par>
                          <p:cTn id="37" fill="freeze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2000"/>
                                        <p:tgtEl>
                                          <p:spTgt spid="103">
                                            <p:txEl>
                                              <p:pRg st="28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2000"/>
                                        <p:tgtEl>
                                          <p:spTgt spid="103">
                                            <p:txEl>
                                              <p:pRg st="58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freeze">
                      <p:stCondLst>
                        <p:cond delay="indefinite"/>
                      </p:stCondLst>
                      <p:childTnLst>
                        <p:par>
                          <p:cTn id="47" fill="freeze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freeze">
                      <p:stCondLst>
                        <p:cond delay="indefinite"/>
                      </p:stCondLst>
                      <p:childTnLst>
                        <p:par>
                          <p:cTn id="57" fill="freeze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2000"/>
                                        <p:tgtEl>
                                          <p:spTgt spid="102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freeze">
                      <p:stCondLst>
                        <p:cond delay="indefinite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2000"/>
                                        <p:tgtEl>
                                          <p:spTgt spid="102">
                                            <p:txEl>
                                              <p:pRg st="1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-725400" y="-85320"/>
            <a:ext cx="27428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ＭＳ Ｐゴシック"/>
                <a:ea typeface="ＭＳ Ｐゴシック"/>
              </a:rPr>
              <a:t>raise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45280" y="750240"/>
            <a:ext cx="4935240" cy="41608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def</a:t>
            </a:r>
            <a:r>
              <a:rPr lang="en-US" sz="1400">
                <a:solidFill>
                  <a:srgbClr val="95b3d7"/>
                </a:solidFill>
                <a:latin typeface="ＭＳ Ｐゴシック"/>
                <a:ea typeface="ＭＳ Ｐゴシック"/>
              </a:rPr>
              <a:t>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multi(value_1,value_2):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"=========="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result = 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try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result = value_1 * value_2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except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計算出来ません。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 </a:t>
            </a:r>
            <a:r>
              <a:rPr b="1"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raise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finally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計算終了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　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return result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try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(multi(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10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,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20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))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　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#①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(multi(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10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,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"20"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))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　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#②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except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エラーが発生しました。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845280" y="5290560"/>
            <a:ext cx="4952520" cy="130428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==========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計算終了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200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==========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計算できませんでした。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計算終了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エラーが発生しました。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-227880" y="4920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実行例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6103440" y="1287000"/>
            <a:ext cx="274284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前の関数の「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except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」配下に「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raise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」を設置しました。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6103440" y="2778480"/>
            <a:ext cx="274284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①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ではエラー無し。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 ②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ではエラーが発生！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raise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によりエラーが返され、「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except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」配下を処理。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-151920" y="3798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test2.py</a:t>
            </a:r>
            <a:endParaRPr/>
          </a:p>
        </p:txBody>
      </p:sp>
    </p:spTree>
  </p:cSld>
  <p:timing>
    <p:tnLst>
      <p:par>
        <p:cTn id="66" dur="indefinite" restart="never" nodeType="tmRoot">
          <p:childTnLst>
            <p:seq>
              <p:cTn id="67" nodeType="mainSeq">
                <p:childTnLst>
                  <p:par>
                    <p:cTn id="68" fill="freeze">
                      <p:stCondLst>
                        <p:cond delay="indefinite"/>
                      </p:stCondLst>
                      <p:childTnLst>
                        <p:par>
                          <p:cTn id="69" fill="freeze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freeze">
                      <p:stCondLst>
                        <p:cond delay="indefinite"/>
                      </p:stCondLst>
                      <p:childTnLst>
                        <p:par>
                          <p:cTn id="74" fill="freeze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freeze">
                      <p:stCondLst>
                        <p:cond delay="indefinite"/>
                      </p:stCondLst>
                      <p:childTnLst>
                        <p:par>
                          <p:cTn id="79" fill="freeze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freeze">
                      <p:stCondLst>
                        <p:cond delay="indefinite"/>
                      </p:stCondLst>
                      <p:childTnLst>
                        <p:par>
                          <p:cTn id="84" fill="freeze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-255600" y="0"/>
            <a:ext cx="27428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ＭＳ Ｐゴシック"/>
                <a:ea typeface="ＭＳ Ｐゴシック"/>
              </a:rPr>
              <a:t>トレースバック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846000" y="617400"/>
            <a:ext cx="4935240" cy="425556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import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sys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import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traceback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def</a:t>
            </a:r>
            <a:r>
              <a:rPr lang="en-US" sz="1400">
                <a:solidFill>
                  <a:srgbClr val="95b3d7"/>
                </a:solidFill>
                <a:latin typeface="ＭＳ Ｐゴシック"/>
                <a:ea typeface="ＭＳ Ｐゴシック"/>
              </a:rPr>
              <a:t>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multi(value_1,value_2):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"=========="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result = 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try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result = value_1 + value_2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except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計算出来ません。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 </a:t>
            </a:r>
            <a:r>
              <a:rPr b="1"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raise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finally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計算終了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　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return result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try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(multi(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10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,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20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))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　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#①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(multi(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10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,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"20"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))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　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#②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except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(traceback.format_exc(sys.exc_info()[2]))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45280" y="5290560"/>
            <a:ext cx="4952520" cy="130428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==========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計算終了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20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==========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計算できませんでした。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計算終了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-227880" y="49201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実行例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6103440" y="455760"/>
            <a:ext cx="274284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traceback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」をインポート。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(import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は次にやります）</a:t>
            </a:r>
            <a:endParaRPr/>
          </a:p>
        </p:txBody>
      </p:sp>
      <p:sp>
        <p:nvSpPr>
          <p:cNvPr id="116" name="CustomShape 6"/>
          <p:cNvSpPr/>
          <p:nvPr/>
        </p:nvSpPr>
        <p:spPr>
          <a:xfrm>
            <a:off x="6120000" y="4536000"/>
            <a:ext cx="2742840" cy="17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 ①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ではエラー無し。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 ②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ではエラーが発生！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raise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によりエラーが返され、「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except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」配下を処理。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→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トレースバックを表示。</a:t>
            </a:r>
            <a:endParaRPr/>
          </a:p>
        </p:txBody>
      </p:sp>
      <p:sp>
        <p:nvSpPr>
          <p:cNvPr id="117" name="CustomShape 7"/>
          <p:cNvSpPr/>
          <p:nvPr/>
        </p:nvSpPr>
        <p:spPr>
          <a:xfrm>
            <a:off x="3030480" y="5319360"/>
            <a:ext cx="2742840" cy="12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100">
                <a:solidFill>
                  <a:srgbClr val="000000"/>
                </a:solidFill>
                <a:latin typeface="ＭＳ Ｐゴシック"/>
                <a:ea typeface="ＭＳ Ｐゴシック"/>
              </a:rPr>
              <a:t>Traceback (most recent call last):</a:t>
            </a:r>
            <a:endParaRPr/>
          </a:p>
          <a:p>
            <a:r>
              <a:rPr lang="en-US" sz="1100">
                <a:solidFill>
                  <a:srgbClr val="000000"/>
                </a:solidFill>
                <a:latin typeface="ＭＳ Ｐゴシック"/>
                <a:ea typeface="ＭＳ Ｐゴシック"/>
              </a:rPr>
              <a:t>  </a:t>
            </a:r>
            <a:r>
              <a:rPr lang="en-US" sz="1100">
                <a:solidFill>
                  <a:srgbClr val="000000"/>
                </a:solidFill>
                <a:latin typeface="ＭＳ Ｐゴシック"/>
                <a:ea typeface="ＭＳ Ｐゴシック"/>
              </a:rPr>
              <a:t>File "test.py ", line 19, in &lt;module&gt;</a:t>
            </a:r>
            <a:endParaRPr/>
          </a:p>
          <a:p>
            <a:r>
              <a:rPr lang="en-US" sz="1100">
                <a:solidFill>
                  <a:srgbClr val="000000"/>
                </a:solidFill>
                <a:latin typeface="ＭＳ Ｐゴシック"/>
                <a:ea typeface="ＭＳ Ｐゴシック"/>
              </a:rPr>
              <a:t>    </a:t>
            </a:r>
            <a:r>
              <a:rPr lang="en-US" sz="1100">
                <a:solidFill>
                  <a:srgbClr val="000000"/>
                </a:solidFill>
                <a:latin typeface="ＭＳ Ｐゴシック"/>
                <a:ea typeface="ＭＳ Ｐゴシック"/>
              </a:rPr>
              <a:t>print exception_test(10,"20")</a:t>
            </a:r>
            <a:endParaRPr/>
          </a:p>
          <a:p>
            <a:r>
              <a:rPr lang="en-US" sz="1100">
                <a:solidFill>
                  <a:srgbClr val="000000"/>
                </a:solidFill>
                <a:latin typeface="ＭＳ Ｐゴシック"/>
                <a:ea typeface="ＭＳ Ｐゴシック"/>
              </a:rPr>
              <a:t>  </a:t>
            </a:r>
            <a:r>
              <a:rPr lang="en-US" sz="1100">
                <a:solidFill>
                  <a:srgbClr val="000000"/>
                </a:solidFill>
                <a:latin typeface="ＭＳ Ｐゴシック"/>
                <a:ea typeface="ＭＳ Ｐゴシック"/>
              </a:rPr>
              <a:t>File "test.py ", line 9, in exception_test</a:t>
            </a:r>
            <a:endParaRPr/>
          </a:p>
          <a:p>
            <a:r>
              <a:rPr lang="en-US" sz="1100">
                <a:solidFill>
                  <a:srgbClr val="000000"/>
                </a:solidFill>
                <a:latin typeface="ＭＳ Ｐゴシック"/>
                <a:ea typeface="ＭＳ Ｐゴシック"/>
              </a:rPr>
              <a:t>    </a:t>
            </a:r>
            <a:r>
              <a:rPr lang="en-US" sz="1100">
                <a:solidFill>
                  <a:srgbClr val="000000"/>
                </a:solidFill>
                <a:latin typeface="ＭＳ Ｐゴシック"/>
                <a:ea typeface="ＭＳ Ｐゴシック"/>
              </a:rPr>
              <a:t>result= value_1* value_2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ＭＳ Ｐゴシック"/>
                <a:ea typeface="ＭＳ Ｐゴシック"/>
              </a:rPr>
              <a:t>TypeError: unsupported operand type(s) for +: 'int' and 'str'</a:t>
            </a:r>
            <a:endParaRPr/>
          </a:p>
        </p:txBody>
      </p:sp>
      <p:sp>
        <p:nvSpPr>
          <p:cNvPr id="118" name="CustomShape 8"/>
          <p:cNvSpPr/>
          <p:nvPr/>
        </p:nvSpPr>
        <p:spPr>
          <a:xfrm flipH="1" flipV="1" rot="5400000">
            <a:off x="2280600" y="5688720"/>
            <a:ext cx="965880" cy="54360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19" name="CustomShape 9"/>
          <p:cNvSpPr/>
          <p:nvPr/>
        </p:nvSpPr>
        <p:spPr>
          <a:xfrm>
            <a:off x="6103440" y="1584000"/>
            <a:ext cx="2727000" cy="1911600"/>
          </a:xfrm>
          <a:prstGeom prst="rect">
            <a:avLst/>
          </a:prstGeom>
          <a:solidFill>
            <a:srgbClr val="ffffff"/>
          </a:solidFill>
          <a:ln w="25560">
            <a:solidFill>
              <a:srgbClr val="9bbb59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トレースバック：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→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処理を実行中にエラーが発生すると、出力されるエラー内容。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エラー内容を文字列で取り出すことができる。</a:t>
            </a:r>
            <a:endParaRPr/>
          </a:p>
        </p:txBody>
      </p:sp>
      <p:sp>
        <p:nvSpPr>
          <p:cNvPr id="120" name="CustomShape 10"/>
          <p:cNvSpPr/>
          <p:nvPr/>
        </p:nvSpPr>
        <p:spPr>
          <a:xfrm>
            <a:off x="3713400" y="22788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test3.py</a:t>
            </a:r>
            <a:endParaRPr/>
          </a:p>
        </p:txBody>
      </p:sp>
    </p:spTree>
  </p:cSld>
  <p:timing>
    <p:tnLst>
      <p:par>
        <p:cTn id="88" dur="indefinite" restart="never" nodeType="tmRoot">
          <p:childTnLst>
            <p:seq>
              <p:cTn id="89" nodeType="mainSeq">
                <p:childTnLst>
                  <p:par>
                    <p:cTn id="90" fill="freeze">
                      <p:stCondLst>
                        <p:cond delay="indefinite"/>
                      </p:stCondLst>
                      <p:childTnLst>
                        <p:par>
                          <p:cTn id="91" fill="freeze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freeze">
                      <p:stCondLst>
                        <p:cond delay="indefinite"/>
                      </p:stCondLst>
                      <p:childTnLst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freeze">
                      <p:stCondLst>
                        <p:cond delay="indefinite"/>
                      </p:stCondLst>
                      <p:childTnLst>
                        <p:par>
                          <p:cTn id="101" fill="freeze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freeze">
                      <p:stCondLst>
                        <p:cond delay="indefinite"/>
                      </p:stCondLst>
                      <p:childTnLst>
                        <p:par>
                          <p:cTn id="111" fill="freeze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-273960" y="17640"/>
            <a:ext cx="27428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ＭＳ Ｐゴシック"/>
                <a:ea typeface="ＭＳ Ｐゴシック"/>
              </a:rPr>
              <a:t>import,from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849240" y="2916360"/>
            <a:ext cx="4935240" cy="190908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import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mod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"=========="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testmod1= mod.Testmod()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testmod1.method(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"1"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from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mod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import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Testmod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print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"=========="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testmod2 = Testmod()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testmod2.method(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"2"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</p:txBody>
      </p:sp>
      <p:sp>
        <p:nvSpPr>
          <p:cNvPr id="123" name="CustomShape 3"/>
          <p:cNvSpPr/>
          <p:nvPr/>
        </p:nvSpPr>
        <p:spPr>
          <a:xfrm>
            <a:off x="849240" y="5293080"/>
            <a:ext cx="4952520" cy="130428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==========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it's test.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==========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it's test.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ＭＳ Ｐゴシック"/>
                <a:ea typeface="ＭＳ Ｐゴシック"/>
              </a:rPr>
              <a:t>2</a:t>
            </a:r>
            <a:endParaRPr/>
          </a:p>
        </p:txBody>
      </p:sp>
      <p:sp>
        <p:nvSpPr>
          <p:cNvPr id="124" name="CustomShape 4"/>
          <p:cNvSpPr/>
          <p:nvPr/>
        </p:nvSpPr>
        <p:spPr>
          <a:xfrm>
            <a:off x="-226080" y="49219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実行例</a:t>
            </a:r>
            <a:endParaRPr/>
          </a:p>
        </p:txBody>
      </p:sp>
      <p:sp>
        <p:nvSpPr>
          <p:cNvPr id="125" name="CustomShape 5"/>
          <p:cNvSpPr/>
          <p:nvPr/>
        </p:nvSpPr>
        <p:spPr>
          <a:xfrm>
            <a:off x="6273360" y="864360"/>
            <a:ext cx="3158640" cy="122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モジュールファイルを用意。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Testmod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クラスを作成。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モジュールとスクリプトファイルは同じ作り。</a:t>
            </a:r>
            <a:endParaRPr/>
          </a:p>
        </p:txBody>
      </p:sp>
      <p:sp>
        <p:nvSpPr>
          <p:cNvPr id="126" name="CustomShape 6"/>
          <p:cNvSpPr/>
          <p:nvPr/>
        </p:nvSpPr>
        <p:spPr>
          <a:xfrm>
            <a:off x="849240" y="892800"/>
            <a:ext cx="4935240" cy="1510920"/>
          </a:xfrm>
          <a:prstGeom prst="rect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Class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Testmod: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def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__init__(self ):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print(</a:t>
            </a:r>
            <a:r>
              <a:rPr lang="en-US" sz="1400">
                <a:solidFill>
                  <a:srgbClr val="00b050"/>
                </a:solidFill>
                <a:latin typeface="ＭＳ Ｐゴシック"/>
                <a:ea typeface="ＭＳ Ｐゴシック"/>
              </a:rPr>
              <a:t>"it's test."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</a:t>
            </a:r>
            <a:r>
              <a:rPr lang="en-US" sz="1400">
                <a:solidFill>
                  <a:srgbClr val="00b0f0"/>
                </a:solidFill>
                <a:latin typeface="ＭＳ Ｐゴシック"/>
                <a:ea typeface="ＭＳ Ｐゴシック"/>
              </a:rPr>
              <a:t>def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method(self,s):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          </a:t>
            </a:r>
            <a:r>
              <a:rPr lang="en-US" sz="1400">
                <a:solidFill>
                  <a:srgbClr val="ffffff"/>
                </a:solidFill>
                <a:latin typeface="ＭＳ Ｐゴシック"/>
                <a:ea typeface="ＭＳ Ｐゴシック"/>
              </a:rPr>
              <a:t>print(s )</a:t>
            </a:r>
            <a:endParaRPr/>
          </a:p>
        </p:txBody>
      </p:sp>
      <p:sp>
        <p:nvSpPr>
          <p:cNvPr id="127" name="CustomShape 7"/>
          <p:cNvSpPr/>
          <p:nvPr/>
        </p:nvSpPr>
        <p:spPr>
          <a:xfrm>
            <a:off x="-128160" y="522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mod.py</a:t>
            </a:r>
            <a:endParaRPr/>
          </a:p>
        </p:txBody>
      </p:sp>
      <p:sp>
        <p:nvSpPr>
          <p:cNvPr id="128" name="CustomShape 8"/>
          <p:cNvSpPr/>
          <p:nvPr/>
        </p:nvSpPr>
        <p:spPr>
          <a:xfrm>
            <a:off x="-71280" y="2493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test4.py</a:t>
            </a:r>
            <a:endParaRPr/>
          </a:p>
        </p:txBody>
      </p:sp>
      <p:sp>
        <p:nvSpPr>
          <p:cNvPr id="129" name="CustomShape 9"/>
          <p:cNvSpPr/>
          <p:nvPr/>
        </p:nvSpPr>
        <p:spPr>
          <a:xfrm>
            <a:off x="3560760" y="2944800"/>
            <a:ext cx="136080" cy="83808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ffd320"/>
            </a:solidFill>
            <a:round/>
          </a:ln>
        </p:spPr>
      </p:sp>
      <p:sp>
        <p:nvSpPr>
          <p:cNvPr id="130" name="CustomShape 10"/>
          <p:cNvSpPr/>
          <p:nvPr/>
        </p:nvSpPr>
        <p:spPr>
          <a:xfrm>
            <a:off x="3570480" y="3980160"/>
            <a:ext cx="136080" cy="838080"/>
          </a:xfrm>
          <a:prstGeom prst="righ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ffd320"/>
            </a:solidFill>
            <a:round/>
          </a:ln>
        </p:spPr>
      </p:sp>
      <p:sp>
        <p:nvSpPr>
          <p:cNvPr id="131" name="CustomShape 11"/>
          <p:cNvSpPr/>
          <p:nvPr/>
        </p:nvSpPr>
        <p:spPr>
          <a:xfrm>
            <a:off x="2561040" y="31773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ccff00"/>
                </a:solidFill>
                <a:latin typeface="ＭＳ Ｐゴシック"/>
                <a:ea typeface="ＭＳ Ｐゴシック"/>
              </a:rPr>
              <a:t>①</a:t>
            </a:r>
            <a:endParaRPr/>
          </a:p>
        </p:txBody>
      </p:sp>
      <p:sp>
        <p:nvSpPr>
          <p:cNvPr id="132" name="CustomShape 12"/>
          <p:cNvSpPr/>
          <p:nvPr/>
        </p:nvSpPr>
        <p:spPr>
          <a:xfrm>
            <a:off x="2585160" y="419976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ccff00"/>
                </a:solidFill>
                <a:latin typeface="ＭＳ Ｐゴシック"/>
                <a:ea typeface="ＭＳ Ｐゴシック"/>
              </a:rPr>
              <a:t>②</a:t>
            </a:r>
            <a:endParaRPr/>
          </a:p>
        </p:txBody>
      </p:sp>
      <p:sp>
        <p:nvSpPr>
          <p:cNvPr id="133" name="TextShape 13"/>
          <p:cNvSpPr txBox="1"/>
          <p:nvPr/>
        </p:nvSpPr>
        <p:spPr>
          <a:xfrm>
            <a:off x="6322680" y="3816000"/>
            <a:ext cx="2880000" cy="23907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①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は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import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文で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mod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ファイルを読み込んでいる。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Testmod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クラスは、「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mod.Testmod()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」で指定する。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②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は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import~from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で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mod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内の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Testmod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を読み込む。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Testmod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クラスは、「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Testmod()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」で指定可能。</a:t>
            </a:r>
            <a:endParaRPr/>
          </a:p>
        </p:txBody>
      </p:sp>
      <p:sp>
        <p:nvSpPr>
          <p:cNvPr id="134" name="TextShape 14"/>
          <p:cNvSpPr txBox="1"/>
          <p:nvPr/>
        </p:nvSpPr>
        <p:spPr>
          <a:xfrm>
            <a:off x="6336000" y="2520000"/>
            <a:ext cx="2952000" cy="7804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ＭＳ Ｐゴシック"/>
                <a:ea typeface="ＭＳ Ｐゴシック"/>
              </a:rPr>
              <a:t># 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test4.py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」でモジュールファイル「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mod.py</a:t>
            </a:r>
            <a:r>
              <a:rPr lang="en-US">
                <a:solidFill>
                  <a:srgbClr val="000000"/>
                </a:solidFill>
                <a:latin typeface="ＭＳ Ｐゴシック"/>
                <a:ea typeface="ＭＳ Ｐゴシック"/>
              </a:rPr>
              <a:t>」を呼び出して、使用。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>
                <p:childTnLst>
                  <p:par>
                    <p:cTn id="117" fill="freeze">
                      <p:stCondLst>
                        <p:cond delay="indefinite"/>
                      </p:stCondLst>
                      <p:childTnLst>
                        <p:par>
                          <p:cTn id="118" fill="freeze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freeze">
                      <p:stCondLst>
                        <p:cond delay="indefinite"/>
                      </p:stCondLst>
                      <p:childTnLst>
                        <p:par>
                          <p:cTn id="123" fill="freeze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2000"/>
                                        <p:tgtEl>
                                          <p:spTgt spid="134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freeze">
                      <p:stCondLst>
                        <p:cond delay="indefinite"/>
                      </p:stCondLst>
                      <p:childTnLst>
                        <p:par>
                          <p:cTn id="128" fill="freeze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freeze">
                      <p:stCondLst>
                        <p:cond delay="indefinite"/>
                      </p:stCondLst>
                      <p:childTnLst>
                        <p:par>
                          <p:cTn id="133" fill="freeze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freeze">
                      <p:stCondLst>
                        <p:cond delay="indefinite"/>
                      </p:stCondLst>
                      <p:childTnLst>
                        <p:par>
                          <p:cTn id="138" fill="freeze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2000"/>
                                        <p:tgtEl>
                                          <p:spTgt spid="133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freeze">
                      <p:stCondLst>
                        <p:cond delay="indefinite"/>
                      </p:stCondLst>
                      <p:childTnLst>
                        <p:par>
                          <p:cTn id="143" fill="freeze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2000"/>
                                        <p:tgtEl>
                                          <p:spTgt spid="133">
                                            <p:txEl>
                                              <p:pRg st="2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freeze">
                      <p:stCondLst>
                        <p:cond delay="indefinite"/>
                      </p:stCondLst>
                      <p:childTnLst>
                        <p:par>
                          <p:cTn id="148" fill="freeze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2000"/>
                                        <p:tgtEl>
                                          <p:spTgt spid="133">
                                            <p:txEl>
                                              <p:pRg st="66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freeze">
                      <p:stCondLst>
                        <p:cond delay="indefinite"/>
                      </p:stCondLst>
                      <p:childTnLst>
                        <p:par>
                          <p:cTn id="153" fill="freeze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2000"/>
                                        <p:tgtEl>
                                          <p:spTgt spid="133">
                                            <p:txEl>
                                              <p:pRg st="101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636640" y="2834280"/>
            <a:ext cx="528336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ＭＳ Ｐゴシック"/>
                <a:ea typeface="ＭＳ Ｐゴシック"/>
              </a:rPr>
              <a:t>以上で発表を終わります。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ＭＳ Ｐゴシック"/>
                <a:ea typeface="ＭＳ Ｐゴシック"/>
              </a:rPr>
              <a:t>ご静聴いただき、有難うございました。</a:t>
            </a:r>
            <a:endParaRPr/>
          </a:p>
        </p:txBody>
      </p:sp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