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73" r:id="rId2"/>
    <p:sldId id="257" r:id="rId3"/>
    <p:sldId id="258" r:id="rId4"/>
    <p:sldId id="259" r:id="rId5"/>
    <p:sldId id="274" r:id="rId6"/>
    <p:sldId id="275" r:id="rId7"/>
    <p:sldId id="276" r:id="rId8"/>
    <p:sldId id="281" r:id="rId9"/>
    <p:sldId id="282" r:id="rId10"/>
    <p:sldId id="278" r:id="rId11"/>
    <p:sldId id="279" r:id="rId12"/>
    <p:sldId id="280" r:id="rId13"/>
    <p:sldId id="283" r:id="rId14"/>
    <p:sldId id="284" r:id="rId15"/>
    <p:sldId id="267" r:id="rId16"/>
    <p:sldId id="285" r:id="rId17"/>
    <p:sldId id="286" r:id="rId18"/>
    <p:sldId id="308" r:id="rId19"/>
    <p:sldId id="287" r:id="rId20"/>
    <p:sldId id="307" r:id="rId21"/>
    <p:sldId id="288" r:id="rId22"/>
    <p:sldId id="270" r:id="rId23"/>
    <p:sldId id="289" r:id="rId24"/>
    <p:sldId id="271" r:id="rId25"/>
    <p:sldId id="272" r:id="rId26"/>
    <p:sldId id="277"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Lst>
  <p:sldSz cx="9906000" cy="6858000" type="A4"/>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j-lt"/>
        <a:ea typeface="+mj-ea"/>
        <a:cs typeface="+mj-cs"/>
        <a:sym typeface="Times New Roman"/>
      </a:defRPr>
    </a:lvl1pPr>
    <a:lvl2pPr marL="0" marR="0" indent="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j-lt"/>
        <a:ea typeface="+mj-ea"/>
        <a:cs typeface="+mj-cs"/>
        <a:sym typeface="Times New Roman"/>
      </a:defRPr>
    </a:lvl2pPr>
    <a:lvl3pPr marL="0" marR="0" indent="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j-lt"/>
        <a:ea typeface="+mj-ea"/>
        <a:cs typeface="+mj-cs"/>
        <a:sym typeface="Times New Roman"/>
      </a:defRPr>
    </a:lvl3pPr>
    <a:lvl4pPr marL="0" marR="0" indent="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j-lt"/>
        <a:ea typeface="+mj-ea"/>
        <a:cs typeface="+mj-cs"/>
        <a:sym typeface="Times New Roman"/>
      </a:defRPr>
    </a:lvl4pPr>
    <a:lvl5pPr marL="0" marR="0" indent="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j-lt"/>
        <a:ea typeface="+mj-ea"/>
        <a:cs typeface="+mj-cs"/>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j-lt"/>
        <a:ea typeface="+mj-ea"/>
        <a:cs typeface="+mj-cs"/>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j-lt"/>
        <a:ea typeface="+mj-ea"/>
        <a:cs typeface="+mj-cs"/>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j-lt"/>
        <a:ea typeface="+mj-ea"/>
        <a:cs typeface="+mj-cs"/>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j-lt"/>
        <a:ea typeface="+mj-ea"/>
        <a:cs typeface="+mj-cs"/>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08" autoAdjust="0"/>
    <p:restoredTop sz="90035" autoAdjust="0"/>
  </p:normalViewPr>
  <p:slideViewPr>
    <p:cSldViewPr snapToGrid="0">
      <p:cViewPr>
        <p:scale>
          <a:sx n="75" d="100"/>
          <a:sy n="75" d="100"/>
        </p:scale>
        <p:origin x="924"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123259805"/>
      </p:ext>
    </p:extLst>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imes New Roman"/>
      </a:defRPr>
    </a:lvl1pPr>
    <a:lvl2pPr indent="228600" latinLnBrk="0">
      <a:spcBef>
        <a:spcPts val="400"/>
      </a:spcBef>
      <a:defRPr sz="1200">
        <a:latin typeface="+mj-lt"/>
        <a:ea typeface="+mj-ea"/>
        <a:cs typeface="+mj-cs"/>
        <a:sym typeface="Times New Roman"/>
      </a:defRPr>
    </a:lvl2pPr>
    <a:lvl3pPr indent="457200" latinLnBrk="0">
      <a:spcBef>
        <a:spcPts val="400"/>
      </a:spcBef>
      <a:defRPr sz="1200">
        <a:latin typeface="+mj-lt"/>
        <a:ea typeface="+mj-ea"/>
        <a:cs typeface="+mj-cs"/>
        <a:sym typeface="Times New Roman"/>
      </a:defRPr>
    </a:lvl3pPr>
    <a:lvl4pPr indent="685800" latinLnBrk="0">
      <a:spcBef>
        <a:spcPts val="400"/>
      </a:spcBef>
      <a:defRPr sz="1200">
        <a:latin typeface="+mj-lt"/>
        <a:ea typeface="+mj-ea"/>
        <a:cs typeface="+mj-cs"/>
        <a:sym typeface="Times New Roman"/>
      </a:defRPr>
    </a:lvl4pPr>
    <a:lvl5pPr indent="914400" latinLnBrk="0">
      <a:spcBef>
        <a:spcPts val="400"/>
      </a:spcBef>
      <a:defRPr sz="1200">
        <a:latin typeface="+mj-lt"/>
        <a:ea typeface="+mj-ea"/>
        <a:cs typeface="+mj-cs"/>
        <a:sym typeface="Times New Roman"/>
      </a:defRPr>
    </a:lvl5pPr>
    <a:lvl6pPr indent="1143000" latinLnBrk="0">
      <a:spcBef>
        <a:spcPts val="400"/>
      </a:spcBef>
      <a:defRPr sz="1200">
        <a:latin typeface="+mj-lt"/>
        <a:ea typeface="+mj-ea"/>
        <a:cs typeface="+mj-cs"/>
        <a:sym typeface="Times New Roman"/>
      </a:defRPr>
    </a:lvl6pPr>
    <a:lvl7pPr indent="1371600" latinLnBrk="0">
      <a:spcBef>
        <a:spcPts val="400"/>
      </a:spcBef>
      <a:defRPr sz="1200">
        <a:latin typeface="+mj-lt"/>
        <a:ea typeface="+mj-ea"/>
        <a:cs typeface="+mj-cs"/>
        <a:sym typeface="Times New Roman"/>
      </a:defRPr>
    </a:lvl7pPr>
    <a:lvl8pPr indent="1600200" latinLnBrk="0">
      <a:spcBef>
        <a:spcPts val="400"/>
      </a:spcBef>
      <a:defRPr sz="1200">
        <a:latin typeface="+mj-lt"/>
        <a:ea typeface="+mj-ea"/>
        <a:cs typeface="+mj-cs"/>
        <a:sym typeface="Times New Roman"/>
      </a:defRPr>
    </a:lvl8pPr>
    <a:lvl9pPr indent="1828800" latinLnBrk="0">
      <a:spcBef>
        <a:spcPts val="400"/>
      </a:spcBef>
      <a:defRPr sz="1200">
        <a:latin typeface="+mj-lt"/>
        <a:ea typeface="+mj-ea"/>
        <a:cs typeface="+mj-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スライド イメージ プレースホルダ 1"/>
          <p:cNvSpPr>
            <a:spLocks noGrp="1" noRot="1" noChangeAspect="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ja-JP" altLang="en-US" dirty="0" smtClean="0"/>
              <a:t>ノートの部分では、当該スライドでは何を説明するかを大雑把に箇条書きで記載しています。</a:t>
            </a:r>
          </a:p>
        </p:txBody>
      </p:sp>
      <p:sp>
        <p:nvSpPr>
          <p:cNvPr id="4100" name="スライド番号プレースホルダ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30000"/>
              </a:spcBef>
              <a:defRPr kumimoji="1" sz="12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30000"/>
              </a:spcBef>
              <a:defRPr kumimoji="1" sz="12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30000"/>
              </a:spcBef>
              <a:defRPr kumimoji="1" sz="12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30000"/>
              </a:spcBef>
              <a:defRPr kumimoji="1" sz="12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ゴシック" panose="020B0600070205080204" pitchFamily="50" charset="-128"/>
              </a:defRPr>
            </a:lvl9pPr>
          </a:lstStyle>
          <a:p>
            <a:pPr>
              <a:spcBef>
                <a:spcPct val="0"/>
              </a:spcBef>
            </a:pPr>
            <a:fld id="{4A7BFA63-1EC5-40A3-B6D6-03C9B07DBAA3}" type="slidenum">
              <a:rPr lang="ja-JP" altLang="en-US" smtClean="0">
                <a:latin typeface="Calibri" panose="020F0502020204030204" pitchFamily="34" charset="0"/>
              </a:rPr>
              <a:pPr>
                <a:spcBef>
                  <a:spcPct val="0"/>
                </a:spcBef>
              </a:pPr>
              <a:t>1</a:t>
            </a:fld>
            <a:endParaRPr lang="ja-JP" altLang="en-US" dirty="0" smtClean="0">
              <a:latin typeface="Calibri" panose="020F0502020204030204" pitchFamily="34" charset="0"/>
            </a:endParaRPr>
          </a:p>
        </p:txBody>
      </p:sp>
    </p:spTree>
    <p:extLst>
      <p:ext uri="{BB962C8B-B14F-4D97-AF65-F5344CB8AC3E}">
        <p14:creationId xmlns:p14="http://schemas.microsoft.com/office/powerpoint/2010/main" val="400229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52500" y="685800"/>
            <a:ext cx="4953000" cy="3429000"/>
          </a:xfrm>
        </p:spPr>
      </p:sp>
      <p:sp>
        <p:nvSpPr>
          <p:cNvPr id="3" name="ノート プレースホルダー 2"/>
          <p:cNvSpPr>
            <a:spLocks noGrp="1"/>
          </p:cNvSpPr>
          <p:nvPr>
            <p:ph type="body" idx="1"/>
          </p:nvPr>
        </p:nvSpPr>
        <p:spPr/>
        <p:txBody>
          <a:bodyPr/>
          <a:lstStyle/>
          <a:p>
            <a:r>
              <a:rPr kumimoji="1" lang="ja-JP" altLang="en-US" dirty="0" smtClean="0"/>
              <a:t>前半：組み込み関数を活用した条件分岐や関数の記載の方法</a:t>
            </a:r>
            <a:endParaRPr kumimoji="1" lang="ja-JP" altLang="en-US" dirty="0"/>
          </a:p>
        </p:txBody>
      </p:sp>
    </p:spTree>
    <p:extLst>
      <p:ext uri="{BB962C8B-B14F-4D97-AF65-F5344CB8AC3E}">
        <p14:creationId xmlns:p14="http://schemas.microsoft.com/office/powerpoint/2010/main" val="3821160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52500" y="685800"/>
            <a:ext cx="4953000" cy="3429000"/>
          </a:xfrm>
        </p:spPr>
      </p:sp>
      <p:sp>
        <p:nvSpPr>
          <p:cNvPr id="3" name="ノート プレースホルダー 2"/>
          <p:cNvSpPr>
            <a:spLocks noGrp="1"/>
          </p:cNvSpPr>
          <p:nvPr>
            <p:ph type="body" idx="1"/>
          </p:nvPr>
        </p:nvSpPr>
        <p:spPr/>
        <p:txBody>
          <a:bodyPr/>
          <a:lstStyle/>
          <a:p>
            <a:r>
              <a:rPr kumimoji="1" lang="en-US" altLang="ja-JP" dirty="0" smtClean="0"/>
              <a:t>True</a:t>
            </a:r>
            <a:r>
              <a:rPr kumimoji="1" lang="ja-JP" altLang="en-US" dirty="0" smtClean="0"/>
              <a:t>は何かしらの要素があることを示す。</a:t>
            </a:r>
            <a:endParaRPr kumimoji="1" lang="en-US" altLang="ja-JP" dirty="0" smtClean="0"/>
          </a:p>
          <a:p>
            <a:r>
              <a:rPr kumimoji="1" lang="en-US" altLang="ja-JP" dirty="0" smtClean="0"/>
              <a:t>False</a:t>
            </a:r>
            <a:r>
              <a:rPr kumimoji="1" lang="ja-JP" altLang="en-US" dirty="0" smtClean="0"/>
              <a:t>は空であることを示す。</a:t>
            </a:r>
            <a:endParaRPr kumimoji="1" lang="ja-JP" altLang="en-US" dirty="0"/>
          </a:p>
        </p:txBody>
      </p:sp>
    </p:spTree>
    <p:extLst>
      <p:ext uri="{BB962C8B-B14F-4D97-AF65-F5344CB8AC3E}">
        <p14:creationId xmlns:p14="http://schemas.microsoft.com/office/powerpoint/2010/main" val="1938884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52500" y="685800"/>
            <a:ext cx="4953000" cy="3429000"/>
          </a:xfrm>
        </p:spPr>
      </p:sp>
      <p:sp>
        <p:nvSpPr>
          <p:cNvPr id="3" name="ノート プレースホルダー 2"/>
          <p:cNvSpPr>
            <a:spLocks noGrp="1"/>
          </p:cNvSpPr>
          <p:nvPr>
            <p:ph type="body" idx="1"/>
          </p:nvPr>
        </p:nvSpPr>
        <p:spPr/>
        <p:txBody>
          <a:bodyPr/>
          <a:lstStyle/>
          <a:p>
            <a:r>
              <a:rPr kumimoji="1" lang="en-US" altLang="ja-JP" dirty="0" smtClean="0"/>
              <a:t>in</a:t>
            </a:r>
            <a:r>
              <a:rPr kumimoji="1" lang="ja-JP" altLang="en-US" dirty="0" smtClean="0"/>
              <a:t>演算子は、対象に指定の要素があるか調べてくれる。文字列であればこんな感じ。</a:t>
            </a:r>
            <a:endParaRPr kumimoji="1" lang="en-US" altLang="ja-JP" dirty="0" smtClean="0"/>
          </a:p>
          <a:p>
            <a:r>
              <a:rPr kumimoji="1" lang="en-US" altLang="ja-JP" dirty="0" err="1" smtClean="0"/>
              <a:t>Ctrl+f</a:t>
            </a:r>
            <a:r>
              <a:rPr kumimoji="1" lang="ja-JP" altLang="en-US" dirty="0" smtClean="0"/>
              <a:t>と同じ感覚だね。</a:t>
            </a:r>
            <a:endParaRPr kumimoji="1" lang="ja-JP" altLang="en-US" dirty="0"/>
          </a:p>
        </p:txBody>
      </p:sp>
    </p:spTree>
    <p:extLst>
      <p:ext uri="{BB962C8B-B14F-4D97-AF65-F5344CB8AC3E}">
        <p14:creationId xmlns:p14="http://schemas.microsoft.com/office/powerpoint/2010/main" val="2642202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52500" y="685800"/>
            <a:ext cx="4953000" cy="3429000"/>
          </a:xfrm>
        </p:spPr>
      </p:sp>
      <p:sp>
        <p:nvSpPr>
          <p:cNvPr id="3" name="ノート プレースホルダー 2"/>
          <p:cNvSpPr>
            <a:spLocks noGrp="1"/>
          </p:cNvSpPr>
          <p:nvPr>
            <p:ph type="body" idx="1"/>
          </p:nvPr>
        </p:nvSpPr>
        <p:spPr/>
        <p:txBody>
          <a:bodyPr/>
          <a:lstStyle/>
          <a:p>
            <a:r>
              <a:rPr kumimoji="1" lang="ja-JP" altLang="en-US" dirty="0" smtClean="0"/>
              <a:t>ディクショナリに</a:t>
            </a:r>
            <a:r>
              <a:rPr kumimoji="1" lang="en-US" altLang="ja-JP" dirty="0" smtClean="0"/>
              <a:t>in</a:t>
            </a:r>
            <a:r>
              <a:rPr kumimoji="1" lang="ja-JP" altLang="en-US" dirty="0" smtClean="0"/>
              <a:t>演算子を適用すると、</a:t>
            </a:r>
            <a:r>
              <a:rPr kumimoji="1" lang="en-US" altLang="ja-JP" dirty="0" smtClean="0"/>
              <a:t>key</a:t>
            </a:r>
            <a:r>
              <a:rPr kumimoji="1" lang="ja-JP" altLang="en-US" dirty="0" smtClean="0"/>
              <a:t>値しか調べてくれない。</a:t>
            </a:r>
            <a:r>
              <a:rPr kumimoji="1" lang="en-US" altLang="ja-JP" dirty="0" smtClean="0"/>
              <a:t>Value</a:t>
            </a:r>
            <a:r>
              <a:rPr kumimoji="1" lang="ja-JP" altLang="en-US" dirty="0" smtClean="0"/>
              <a:t>値を調べて欲しいなら</a:t>
            </a:r>
            <a:r>
              <a:rPr kumimoji="1" lang="en-US" altLang="ja-JP" dirty="0" smtClean="0"/>
              <a:t>values</a:t>
            </a:r>
            <a:r>
              <a:rPr kumimoji="1" lang="ja-JP" altLang="en-US" dirty="0" smtClean="0"/>
              <a:t>関数を通すこと。</a:t>
            </a:r>
            <a:endParaRPr kumimoji="1" lang="en-US" altLang="ja-JP" dirty="0" smtClean="0"/>
          </a:p>
          <a:p>
            <a:r>
              <a:rPr kumimoji="1" lang="ja-JP" altLang="en-US" dirty="0" smtClean="0"/>
              <a:t>空かどうか調べるには、</a:t>
            </a:r>
            <a:r>
              <a:rPr kumimoji="1" lang="en-US" altLang="ja-JP" dirty="0" err="1" smtClean="0"/>
              <a:t>len</a:t>
            </a:r>
            <a:r>
              <a:rPr kumimoji="1" lang="ja-JP" altLang="en-US" dirty="0" smtClean="0"/>
              <a:t>関数を通して</a:t>
            </a:r>
            <a:r>
              <a:rPr kumimoji="1" lang="en-US" altLang="ja-JP" dirty="0" smtClean="0"/>
              <a:t>!=0</a:t>
            </a:r>
            <a:r>
              <a:rPr kumimoji="1" lang="ja-JP" altLang="en-US" dirty="0" smtClean="0"/>
              <a:t>を使う手段もあるが、そんなことしなくても</a:t>
            </a:r>
            <a:r>
              <a:rPr kumimoji="1" lang="en-US" altLang="ja-JP" dirty="0" smtClean="0"/>
              <a:t>Python</a:t>
            </a:r>
            <a:r>
              <a:rPr kumimoji="1" lang="ja-JP" altLang="en-US" dirty="0" smtClean="0"/>
              <a:t>なら大丈夫。</a:t>
            </a:r>
            <a:endParaRPr kumimoji="1" lang="ja-JP" altLang="en-US" dirty="0"/>
          </a:p>
        </p:txBody>
      </p:sp>
    </p:spTree>
    <p:extLst>
      <p:ext uri="{BB962C8B-B14F-4D97-AF65-F5344CB8AC3E}">
        <p14:creationId xmlns:p14="http://schemas.microsoft.com/office/powerpoint/2010/main" val="2422929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52500" y="685800"/>
            <a:ext cx="4953000" cy="3429000"/>
          </a:xfrm>
        </p:spPr>
      </p:sp>
      <p:sp>
        <p:nvSpPr>
          <p:cNvPr id="3" name="ノート プレースホルダー 2"/>
          <p:cNvSpPr>
            <a:spLocks noGrp="1"/>
          </p:cNvSpPr>
          <p:nvPr>
            <p:ph type="body" idx="1"/>
          </p:nvPr>
        </p:nvSpPr>
        <p:spPr/>
        <p:txBody>
          <a:bodyPr/>
          <a:lstStyle/>
          <a:p>
            <a:r>
              <a:rPr kumimoji="1" lang="en-US" altLang="ja-JP" dirty="0" smtClean="0"/>
              <a:t>Range</a:t>
            </a:r>
            <a:r>
              <a:rPr kumimoji="1" lang="ja-JP" altLang="en-US" dirty="0" smtClean="0"/>
              <a:t>関数は、指定の範囲で指定のルールでカウントすることができる。</a:t>
            </a:r>
            <a:endParaRPr kumimoji="1" lang="ja-JP" altLang="en-US" dirty="0"/>
          </a:p>
        </p:txBody>
      </p:sp>
    </p:spTree>
    <p:extLst>
      <p:ext uri="{BB962C8B-B14F-4D97-AF65-F5344CB8AC3E}">
        <p14:creationId xmlns:p14="http://schemas.microsoft.com/office/powerpoint/2010/main" val="720380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52500" y="685800"/>
            <a:ext cx="4953000" cy="34290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34063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52500" y="685800"/>
            <a:ext cx="4953000" cy="3429000"/>
          </a:xfrm>
        </p:spPr>
      </p:sp>
      <p:sp>
        <p:nvSpPr>
          <p:cNvPr id="3" name="ノート プレースホルダー 2"/>
          <p:cNvSpPr>
            <a:spLocks noGrp="1"/>
          </p:cNvSpPr>
          <p:nvPr>
            <p:ph type="body" idx="1"/>
          </p:nvPr>
        </p:nvSpPr>
        <p:spPr/>
        <p:txBody>
          <a:bodyPr/>
          <a:lstStyle/>
          <a:p>
            <a:r>
              <a:rPr kumimoji="1" lang="ja-JP" altLang="en-US" smtClean="0"/>
              <a:t>以下、１週目のスライドです。</a:t>
            </a:r>
            <a:endParaRPr kumimoji="1" lang="ja-JP" altLang="en-US" dirty="0"/>
          </a:p>
        </p:txBody>
      </p:sp>
    </p:spTree>
    <p:extLst>
      <p:ext uri="{BB962C8B-B14F-4D97-AF65-F5344CB8AC3E}">
        <p14:creationId xmlns:p14="http://schemas.microsoft.com/office/powerpoint/2010/main" val="1251855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a:xfrm>
            <a:off x="495300" y="6356350"/>
            <a:ext cx="2311400" cy="365125"/>
          </a:xfrm>
          <a:prstGeom prst="rect">
            <a:avLst/>
          </a:prstGeom>
        </p:spPr>
        <p:txBody>
          <a:bodyPr/>
          <a:lstStyle>
            <a:lvl1pPr>
              <a:defRPr/>
            </a:lvl1pPr>
          </a:lstStyle>
          <a:p>
            <a:pPr>
              <a:defRPr/>
            </a:pPr>
            <a:fld id="{C89C14F0-6E16-4607-8FFB-7DD57AF7DF97}" type="datetimeFigureOut">
              <a:rPr lang="ja-JP" altLang="en-US"/>
              <a:pPr>
                <a:defRPr/>
              </a:pPr>
              <a:t>2016/2/25</a:t>
            </a:fld>
            <a:endParaRPr lang="ja-JP" altLang="en-US"/>
          </a:p>
        </p:txBody>
      </p:sp>
      <p:sp>
        <p:nvSpPr>
          <p:cNvPr id="5" name="フッター プレースホルダ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0D07A943-07CD-4B73-BF2E-FAEF3DE8A2D2}" type="slidenum">
              <a:rPr lang="ja-JP" altLang="en-US"/>
              <a:pPr>
                <a:defRPr/>
              </a:pPr>
              <a:t>‹#›</a:t>
            </a:fld>
            <a:endParaRPr lang="ja-JP" altLang="en-US"/>
          </a:p>
        </p:txBody>
      </p:sp>
    </p:spTree>
    <p:extLst>
      <p:ext uri="{BB962C8B-B14F-4D97-AF65-F5344CB8AC3E}">
        <p14:creationId xmlns:p14="http://schemas.microsoft.com/office/powerpoint/2010/main" val="37197099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484180" y="769937"/>
            <a:ext cx="7924801" cy="166846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lstStyle/>
          <a:p>
            <a:r>
              <a:t>タイトルテキスト</a:t>
            </a:r>
          </a:p>
        </p:txBody>
      </p:sp>
      <p:sp>
        <p:nvSpPr>
          <p:cNvPr id="3" name="Shape 3"/>
          <p:cNvSpPr>
            <a:spLocks noGrp="1"/>
          </p:cNvSpPr>
          <p:nvPr>
            <p:ph type="body" idx="1"/>
          </p:nvPr>
        </p:nvSpPr>
        <p:spPr>
          <a:xfrm>
            <a:off x="5529130" y="2438400"/>
            <a:ext cx="3879851" cy="4419600"/>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lstStyle/>
          <a:p>
            <a:r>
              <a:t>本文レベル1</a:t>
            </a:r>
          </a:p>
          <a:p>
            <a:pPr lvl="1"/>
            <a:r>
              <a:t>本文レベル2</a:t>
            </a:r>
          </a:p>
          <a:p>
            <a:pPr lvl="2"/>
            <a:r>
              <a:t>本文レベル3</a:t>
            </a:r>
          </a:p>
          <a:p>
            <a:pPr lvl="3"/>
            <a:r>
              <a:t>本文レベル4</a:t>
            </a:r>
          </a:p>
          <a:p>
            <a:pPr lvl="4"/>
            <a:r>
              <a:t>本文レベル 5</a:t>
            </a:r>
          </a:p>
        </p:txBody>
      </p:sp>
      <p:sp>
        <p:nvSpPr>
          <p:cNvPr id="4" name="Shape 4"/>
          <p:cNvSpPr>
            <a:spLocks noGrp="1"/>
          </p:cNvSpPr>
          <p:nvPr>
            <p:ph type="sldNum" sz="quarter" idx="2"/>
          </p:nvPr>
        </p:nvSpPr>
        <p:spPr>
          <a:xfrm>
            <a:off x="9146721" y="6404293"/>
            <a:ext cx="263980" cy="269239"/>
          </a:xfrm>
          <a:prstGeom prst="rect">
            <a:avLst/>
          </a:prstGeom>
          <a:ln w="12700">
            <a:miter lim="400000"/>
          </a:ln>
        </p:spPr>
        <p:txBody>
          <a:bodyPr wrap="none" lIns="45718" tIns="45718" rIns="45718" bIns="45718" anchor="ctr">
            <a:spAutoFit/>
          </a:bodyPr>
          <a:lstStyle>
            <a:lvl1pPr algn="r">
              <a:defRPr sz="1200">
                <a:solidFill>
                  <a:srgbClr val="898989"/>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テキスト ボックス 1"/>
          <p:cNvSpPr txBox="1">
            <a:spLocks noChangeArrowheads="1"/>
          </p:cNvSpPr>
          <p:nvPr/>
        </p:nvSpPr>
        <p:spPr bwMode="auto">
          <a:xfrm>
            <a:off x="0" y="6350"/>
            <a:ext cx="9906000" cy="682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2800" dirty="0">
                <a:latin typeface="Times New Roman" panose="02020603050405020304" pitchFamily="18" charset="0"/>
                <a:cs typeface="Times New Roman" panose="02020603050405020304" pitchFamily="18" charset="0"/>
              </a:rPr>
              <a:t>電通大発ベンチャー</a:t>
            </a:r>
            <a:r>
              <a:rPr lang="en-US" altLang="ja-JP" sz="2800" dirty="0">
                <a:latin typeface="Times New Roman" panose="02020603050405020304" pitchFamily="18" charset="0"/>
                <a:cs typeface="Times New Roman" panose="02020603050405020304" pitchFamily="18" charset="0"/>
              </a:rPr>
              <a:t>&amp;</a:t>
            </a:r>
            <a:r>
              <a:rPr lang="ja-JP" altLang="en-US" sz="2800" dirty="0">
                <a:latin typeface="Times New Roman" panose="02020603050405020304" pitchFamily="18" charset="0"/>
                <a:cs typeface="Times New Roman" panose="02020603050405020304" pitchFamily="18" charset="0"/>
              </a:rPr>
              <a:t>電通大プログラミング教室</a:t>
            </a:r>
            <a:r>
              <a:rPr lang="en-US" altLang="ja-JP" sz="2800" dirty="0">
                <a:latin typeface="Times New Roman" panose="02020603050405020304" pitchFamily="18" charset="0"/>
                <a:cs typeface="Times New Roman" panose="02020603050405020304" pitchFamily="18" charset="0"/>
              </a:rPr>
              <a:t>2016</a:t>
            </a:r>
          </a:p>
          <a:p>
            <a:pPr algn="ctr" eaLnBrk="1" hangingPunct="1">
              <a:spcBef>
                <a:spcPct val="0"/>
              </a:spcBef>
              <a:buFontTx/>
              <a:buNone/>
            </a:pPr>
            <a:r>
              <a:rPr lang="en-US" altLang="ja-JP" sz="2800" dirty="0">
                <a:latin typeface="Times New Roman" panose="02020603050405020304" pitchFamily="18" charset="0"/>
                <a:cs typeface="Times New Roman" panose="02020603050405020304" pitchFamily="18" charset="0"/>
              </a:rPr>
              <a:t>UEC-PS2016</a:t>
            </a:r>
          </a:p>
          <a:p>
            <a:pPr algn="ctr" eaLnBrk="1" hangingPunct="1">
              <a:spcBef>
                <a:spcPct val="0"/>
              </a:spcBef>
              <a:buFontTx/>
              <a:buNone/>
            </a:pPr>
            <a:endParaRPr lang="en-US" altLang="ja-JP"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ja-JP" sz="2800" dirty="0" smtClean="0">
                <a:latin typeface="Times New Roman" panose="02020603050405020304" pitchFamily="18" charset="0"/>
                <a:cs typeface="Times New Roman" panose="02020603050405020304" pitchFamily="18" charset="0"/>
              </a:rPr>
              <a:t>Chapter-8</a:t>
            </a:r>
            <a:r>
              <a:rPr lang="ja-JP" altLang="en-US" sz="2800" dirty="0" smtClean="0">
                <a:latin typeface="Times New Roman" panose="02020603050405020304" pitchFamily="18" charset="0"/>
                <a:cs typeface="Times New Roman" panose="02020603050405020304" pitchFamily="18" charset="0"/>
              </a:rPr>
              <a:t>後半</a:t>
            </a:r>
            <a:endParaRPr lang="en-US" altLang="ja-JP" sz="2800" dirty="0">
              <a:latin typeface="Times New Roman" panose="02020603050405020304" pitchFamily="18" charset="0"/>
              <a:cs typeface="Times New Roman" panose="02020603050405020304" pitchFamily="18" charset="0"/>
            </a:endParaRPr>
          </a:p>
          <a:p>
            <a:pPr algn="ctr">
              <a:buNone/>
            </a:pPr>
            <a:r>
              <a:rPr lang="en-US" altLang="ja-JP" sz="5400" dirty="0"/>
              <a:t>if</a:t>
            </a:r>
            <a:r>
              <a:rPr lang="ja-JP" altLang="en-US" sz="5400" dirty="0"/>
              <a:t>文</a:t>
            </a:r>
            <a:r>
              <a:rPr lang="en-US" altLang="ja-JP" sz="5400" dirty="0"/>
              <a:t>, for</a:t>
            </a:r>
            <a:r>
              <a:rPr lang="ja-JP" altLang="en-US" sz="5400" dirty="0"/>
              <a:t>文</a:t>
            </a:r>
            <a:r>
              <a:rPr lang="en-US" altLang="ja-JP" sz="5400" dirty="0"/>
              <a:t>, </a:t>
            </a:r>
            <a:r>
              <a:rPr lang="ja-JP" altLang="en-US" sz="5400" dirty="0"/>
              <a:t>関数と組み込み型</a:t>
            </a:r>
          </a:p>
          <a:p>
            <a:pPr algn="ctr">
              <a:buNone/>
            </a:pPr>
            <a:r>
              <a:rPr lang="en-US" altLang="ja-JP" sz="5400" dirty="0"/>
              <a:t>Python</a:t>
            </a:r>
            <a:r>
              <a:rPr lang="ja-JP" altLang="en-US" sz="5400" dirty="0"/>
              <a:t>の文字列と日本語</a:t>
            </a:r>
          </a:p>
          <a:p>
            <a:pPr algn="ctr" eaLnBrk="1" hangingPunct="1">
              <a:spcBef>
                <a:spcPct val="0"/>
              </a:spcBef>
              <a:buFontTx/>
              <a:buNone/>
            </a:pPr>
            <a:endParaRPr lang="en-US" altLang="ja-JP"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ja-JP" sz="2800" dirty="0">
                <a:latin typeface="Times New Roman" panose="02020603050405020304" pitchFamily="18" charset="0"/>
                <a:cs typeface="Times New Roman" panose="02020603050405020304" pitchFamily="18" charset="0"/>
              </a:rPr>
              <a:t>2016</a:t>
            </a:r>
            <a:r>
              <a:rPr lang="ja-JP" altLang="en-US" sz="2800" dirty="0">
                <a:latin typeface="Times New Roman" panose="02020603050405020304" pitchFamily="18" charset="0"/>
                <a:cs typeface="Times New Roman" panose="02020603050405020304" pitchFamily="18" charset="0"/>
              </a:rPr>
              <a:t>年 </a:t>
            </a:r>
            <a:r>
              <a:rPr lang="en-US" altLang="ja-JP" sz="2800" dirty="0">
                <a:latin typeface="Times New Roman" panose="02020603050405020304" pitchFamily="18" charset="0"/>
                <a:cs typeface="Times New Roman" panose="02020603050405020304" pitchFamily="18" charset="0"/>
              </a:rPr>
              <a:t>2</a:t>
            </a:r>
            <a:r>
              <a:rPr lang="ja-JP" altLang="en-US" sz="2800" dirty="0">
                <a:latin typeface="Times New Roman" panose="02020603050405020304" pitchFamily="18" charset="0"/>
                <a:cs typeface="Times New Roman" panose="02020603050405020304" pitchFamily="18" charset="0"/>
              </a:rPr>
              <a:t>月 </a:t>
            </a:r>
            <a:r>
              <a:rPr lang="en-US" altLang="ja-JP" sz="2800" dirty="0">
                <a:latin typeface="Times New Roman" panose="02020603050405020304" pitchFamily="18" charset="0"/>
                <a:cs typeface="Times New Roman" panose="02020603050405020304" pitchFamily="18" charset="0"/>
              </a:rPr>
              <a:t>18</a:t>
            </a:r>
            <a:r>
              <a:rPr lang="ja-JP" altLang="en-US" sz="2800" dirty="0">
                <a:latin typeface="Times New Roman" panose="02020603050405020304" pitchFamily="18" charset="0"/>
                <a:cs typeface="Times New Roman" panose="02020603050405020304" pitchFamily="18" charset="0"/>
              </a:rPr>
              <a:t>日</a:t>
            </a:r>
            <a:endParaRPr lang="en-US" altLang="ja-JP"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ja-JP"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ja-JP" sz="2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ja-JP" sz="2800" dirty="0">
                <a:latin typeface="Times New Roman" panose="02020603050405020304" pitchFamily="18" charset="0"/>
                <a:cs typeface="Times New Roman" panose="02020603050405020304" pitchFamily="18" charset="0"/>
              </a:rPr>
              <a:t>	</a:t>
            </a:r>
            <a:r>
              <a:rPr lang="ja-JP" altLang="en-US" sz="2800" dirty="0">
                <a:latin typeface="Times New Roman" panose="02020603050405020304" pitchFamily="18" charset="0"/>
                <a:cs typeface="Times New Roman" panose="02020603050405020304" pitchFamily="18" charset="0"/>
              </a:rPr>
              <a:t>監修　雪本修一　</a:t>
            </a:r>
            <a:r>
              <a:rPr lang="ja-JP" altLang="en-US" sz="2400" dirty="0">
                <a:latin typeface="Times New Roman" panose="02020603050405020304" pitchFamily="18" charset="0"/>
                <a:cs typeface="Times New Roman" panose="02020603050405020304" pitchFamily="18" charset="0"/>
              </a:rPr>
              <a:t>株式会社</a:t>
            </a:r>
            <a:r>
              <a:rPr lang="en-US" altLang="ja-JP" sz="2400" dirty="0">
                <a:latin typeface="Times New Roman" panose="02020603050405020304" pitchFamily="18" charset="0"/>
                <a:cs typeface="Times New Roman" panose="02020603050405020304" pitchFamily="18" charset="0"/>
              </a:rPr>
              <a:t>MNU</a:t>
            </a:r>
            <a:r>
              <a:rPr lang="ja-JP" altLang="en-US" sz="2400" dirty="0">
                <a:latin typeface="Times New Roman" panose="02020603050405020304" pitchFamily="18" charset="0"/>
                <a:cs typeface="Times New Roman" panose="02020603050405020304" pitchFamily="18" charset="0"/>
              </a:rPr>
              <a:t>代表取締役社長</a:t>
            </a:r>
            <a:endParaRPr lang="en-US" altLang="ja-JP" sz="24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ja-JP" sz="2800" dirty="0">
                <a:latin typeface="Times New Roman" panose="02020603050405020304" pitchFamily="18" charset="0"/>
                <a:cs typeface="Times New Roman" panose="02020603050405020304" pitchFamily="18" charset="0"/>
              </a:rPr>
              <a:t>	</a:t>
            </a:r>
            <a:r>
              <a:rPr lang="ja-JP" altLang="en-US" sz="2800" dirty="0">
                <a:latin typeface="Times New Roman" panose="02020603050405020304" pitchFamily="18" charset="0"/>
                <a:cs typeface="Times New Roman" panose="02020603050405020304" pitchFamily="18" charset="0"/>
              </a:rPr>
              <a:t>制作　安部博文　</a:t>
            </a:r>
            <a:r>
              <a:rPr lang="ja-JP" altLang="en-US" sz="2400" dirty="0">
                <a:latin typeface="Times New Roman" panose="02020603050405020304" pitchFamily="18" charset="0"/>
                <a:cs typeface="Times New Roman" panose="02020603050405020304" pitchFamily="18" charset="0"/>
              </a:rPr>
              <a:t>電気通信大学産学官連携センター特任教授</a:t>
            </a:r>
            <a:endParaRPr lang="en-US" altLang="ja-JP" sz="24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ja-JP" sz="2400" dirty="0">
                <a:latin typeface="Times New Roman" panose="02020603050405020304" pitchFamily="18" charset="0"/>
                <a:cs typeface="Times New Roman" panose="02020603050405020304" pitchFamily="18" charset="0"/>
              </a:rPr>
              <a:t>	</a:t>
            </a:r>
            <a:r>
              <a:rPr lang="ja-JP" altLang="en-US" sz="2800" dirty="0">
                <a:latin typeface="Times New Roman" panose="02020603050405020304" pitchFamily="18" charset="0"/>
                <a:cs typeface="Times New Roman" panose="02020603050405020304" pitchFamily="18" charset="0"/>
              </a:rPr>
              <a:t>担当　栁裕太　　 </a:t>
            </a:r>
            <a:r>
              <a:rPr lang="ja-JP" altLang="en-US" sz="2400" dirty="0">
                <a:latin typeface="Times New Roman" panose="02020603050405020304" pitchFamily="18" charset="0"/>
                <a:cs typeface="Times New Roman" panose="02020603050405020304" pitchFamily="18" charset="0"/>
              </a:rPr>
              <a:t>電気通信大学総合情報学科学部</a:t>
            </a:r>
            <a:r>
              <a:rPr lang="en-US" altLang="ja-JP" sz="2400" dirty="0">
                <a:latin typeface="Times New Roman" panose="02020603050405020304" pitchFamily="18" charset="0"/>
                <a:cs typeface="Times New Roman" panose="02020603050405020304" pitchFamily="18" charset="0"/>
              </a:rPr>
              <a:t>1</a:t>
            </a:r>
            <a:r>
              <a:rPr lang="ja-JP" altLang="en-US" sz="2400" dirty="0">
                <a:latin typeface="Times New Roman" panose="02020603050405020304" pitchFamily="18" charset="0"/>
                <a:cs typeface="Times New Roman" panose="02020603050405020304" pitchFamily="18" charset="0"/>
              </a:rPr>
              <a:t>年</a:t>
            </a:r>
            <a:endParaRPr lang="en-US" altLang="ja-JP"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448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9906000" cy="6986528"/>
          </a:xfrm>
          <a:prstGeom prst="rect">
            <a:avLst/>
          </a:prstGeom>
        </p:spPr>
        <p:txBody>
          <a:bodyPr wrap="square">
            <a:spAutoFit/>
          </a:bodyPr>
          <a:lstStyle/>
          <a:p>
            <a:r>
              <a:rPr lang="ja-JP" altLang="en-US" dirty="0">
                <a:latin typeface="+mn-ea"/>
                <a:ea typeface="+mn-ea"/>
              </a:rPr>
              <a:t>&gt;&gt;&gt; </a:t>
            </a:r>
            <a:r>
              <a:rPr lang="ja-JP" altLang="en-US" dirty="0">
                <a:solidFill>
                  <a:schemeClr val="accent2"/>
                </a:solidFill>
                <a:latin typeface="+mn-ea"/>
                <a:ea typeface="+mn-ea"/>
              </a:rPr>
              <a:t>#ループ処理の時、ループカウンタはどうしてる？</a:t>
            </a:r>
          </a:p>
          <a:p>
            <a:r>
              <a:rPr lang="pt-BR" altLang="ja-JP" dirty="0">
                <a:latin typeface="+mn-ea"/>
              </a:rPr>
              <a:t>&gt;&gt;&gt; seq </a:t>
            </a:r>
            <a:r>
              <a:rPr lang="pt-BR" altLang="ja-JP" dirty="0" smtClean="0">
                <a:latin typeface="+mn-ea"/>
              </a:rPr>
              <a:t>= [</a:t>
            </a:r>
            <a:r>
              <a:rPr lang="pt-BR" altLang="ja-JP" dirty="0">
                <a:latin typeface="+mn-ea"/>
              </a:rPr>
              <a:t>7, 5, 6, 2, 1</a:t>
            </a:r>
            <a:r>
              <a:rPr lang="pt-BR" altLang="ja-JP" dirty="0" smtClean="0">
                <a:latin typeface="+mn-ea"/>
              </a:rPr>
              <a:t>]	</a:t>
            </a:r>
            <a:r>
              <a:rPr lang="pt-BR" altLang="ja-JP" dirty="0" smtClean="0">
                <a:solidFill>
                  <a:schemeClr val="accent2"/>
                </a:solidFill>
                <a:latin typeface="+mn-ea"/>
              </a:rPr>
              <a:t>#</a:t>
            </a:r>
            <a:r>
              <a:rPr lang="en-US" altLang="ja-JP" dirty="0">
                <a:solidFill>
                  <a:schemeClr val="accent2"/>
                </a:solidFill>
                <a:latin typeface="+mn-ea"/>
              </a:rPr>
              <a:t> </a:t>
            </a:r>
            <a:r>
              <a:rPr lang="ja-JP" altLang="en-US" dirty="0" smtClean="0">
                <a:solidFill>
                  <a:schemeClr val="accent2"/>
                </a:solidFill>
                <a:latin typeface="+mn-ea"/>
                <a:ea typeface="+mn-ea"/>
              </a:rPr>
              <a:t>リスト</a:t>
            </a:r>
            <a:r>
              <a:rPr lang="ja-JP" altLang="en-US" dirty="0">
                <a:solidFill>
                  <a:schemeClr val="accent2"/>
                </a:solidFill>
                <a:latin typeface="+mn-ea"/>
                <a:ea typeface="+mn-ea"/>
              </a:rPr>
              <a:t>の要素</a:t>
            </a:r>
            <a:r>
              <a:rPr lang="ja-JP" altLang="en-US" dirty="0" smtClean="0">
                <a:solidFill>
                  <a:schemeClr val="accent2"/>
                </a:solidFill>
                <a:latin typeface="+mn-ea"/>
                <a:ea typeface="+mn-ea"/>
              </a:rPr>
              <a:t>を出力</a:t>
            </a:r>
            <a:r>
              <a:rPr lang="ja-JP" altLang="en-US" dirty="0">
                <a:solidFill>
                  <a:schemeClr val="accent2"/>
                </a:solidFill>
                <a:latin typeface="+mn-ea"/>
                <a:ea typeface="+mn-ea"/>
              </a:rPr>
              <a:t>したい</a:t>
            </a:r>
            <a:endParaRPr lang="en-US" altLang="ja-JP" dirty="0" smtClean="0">
              <a:solidFill>
                <a:schemeClr val="accent2"/>
              </a:solidFill>
              <a:latin typeface="+mn-ea"/>
              <a:ea typeface="+mn-ea"/>
            </a:endParaRPr>
          </a:p>
          <a:p>
            <a:r>
              <a:rPr lang="ja-JP" altLang="en-US" dirty="0" smtClean="0">
                <a:latin typeface="+mn-ea"/>
                <a:ea typeface="+mn-ea"/>
              </a:rPr>
              <a:t>&gt;</a:t>
            </a:r>
            <a:r>
              <a:rPr lang="ja-JP" altLang="en-US" dirty="0">
                <a:latin typeface="+mn-ea"/>
                <a:ea typeface="+mn-ea"/>
              </a:rPr>
              <a:t>&gt;&gt; counter = </a:t>
            </a:r>
            <a:r>
              <a:rPr lang="ja-JP" altLang="en-US" dirty="0" smtClean="0">
                <a:latin typeface="+mn-ea"/>
                <a:ea typeface="+mn-ea"/>
              </a:rPr>
              <a:t>0</a:t>
            </a:r>
            <a:r>
              <a:rPr lang="en-US" altLang="ja-JP" dirty="0" smtClean="0">
                <a:latin typeface="+mn-ea"/>
                <a:ea typeface="+mn-ea"/>
              </a:rPr>
              <a:t>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外部で変数を定義して</a:t>
            </a:r>
            <a:r>
              <a:rPr lang="en-US" altLang="ja-JP" dirty="0" smtClean="0">
                <a:solidFill>
                  <a:schemeClr val="accent2"/>
                </a:solidFill>
                <a:latin typeface="+mn-ea"/>
                <a:ea typeface="+mn-ea"/>
              </a:rPr>
              <a:t>…</a:t>
            </a:r>
          </a:p>
          <a:p>
            <a:r>
              <a:rPr lang="en-US" altLang="ja-JP" dirty="0" smtClean="0">
                <a:latin typeface="+mn-ea"/>
                <a:ea typeface="+mn-ea"/>
              </a:rPr>
              <a:t>&gt;&gt;&gt; </a:t>
            </a:r>
            <a:r>
              <a:rPr lang="en-US" altLang="ja-JP" dirty="0">
                <a:solidFill>
                  <a:schemeClr val="accent6"/>
                </a:solidFill>
                <a:latin typeface="+mn-ea"/>
                <a:ea typeface="+mn-ea"/>
              </a:rPr>
              <a:t>for</a:t>
            </a:r>
            <a:r>
              <a:rPr lang="en-US" altLang="ja-JP" dirty="0">
                <a:latin typeface="+mn-ea"/>
                <a:ea typeface="+mn-ea"/>
              </a:rPr>
              <a:t> item </a:t>
            </a:r>
            <a:r>
              <a:rPr lang="en-US" altLang="ja-JP" dirty="0">
                <a:solidFill>
                  <a:schemeClr val="accent6"/>
                </a:solidFill>
                <a:latin typeface="+mn-ea"/>
                <a:ea typeface="+mn-ea"/>
              </a:rPr>
              <a:t>in</a:t>
            </a:r>
            <a:r>
              <a:rPr lang="en-US" altLang="ja-JP" dirty="0">
                <a:latin typeface="+mn-ea"/>
                <a:ea typeface="+mn-ea"/>
              </a:rPr>
              <a:t> seq</a:t>
            </a:r>
            <a:r>
              <a:rPr lang="en-US" altLang="ja-JP" dirty="0" smtClean="0">
                <a:latin typeface="+mn-ea"/>
                <a:ea typeface="+mn-ea"/>
              </a:rPr>
              <a:t>:</a:t>
            </a:r>
            <a:endParaRPr lang="en-US" altLang="ja-JP" dirty="0">
              <a:latin typeface="+mn-ea"/>
              <a:ea typeface="+mn-ea"/>
            </a:endParaRPr>
          </a:p>
          <a:p>
            <a:r>
              <a:rPr lang="en-US" altLang="ja-JP" dirty="0">
                <a:solidFill>
                  <a:schemeClr val="tx1"/>
                </a:solidFill>
                <a:latin typeface="+mn-ea"/>
              </a:rPr>
              <a:t> . . . </a:t>
            </a:r>
            <a:r>
              <a:rPr lang="en-US" altLang="ja-JP" dirty="0">
                <a:latin typeface="+mn-ea"/>
                <a:ea typeface="+mn-ea"/>
              </a:rPr>
              <a:t>	</a:t>
            </a:r>
            <a:r>
              <a:rPr lang="en-US" altLang="ja-JP" dirty="0">
                <a:solidFill>
                  <a:schemeClr val="accent4"/>
                </a:solidFill>
                <a:latin typeface="+mn-ea"/>
                <a:ea typeface="+mn-ea"/>
              </a:rPr>
              <a:t>print</a:t>
            </a:r>
            <a:r>
              <a:rPr lang="en-US" altLang="ja-JP" dirty="0">
                <a:latin typeface="+mn-ea"/>
                <a:ea typeface="+mn-ea"/>
              </a:rPr>
              <a:t>(item, end =</a:t>
            </a:r>
            <a:r>
              <a:rPr lang="en-US" altLang="ja-JP" dirty="0">
                <a:solidFill>
                  <a:srgbClr val="002060"/>
                </a:solidFill>
                <a:latin typeface="+mn-ea"/>
                <a:ea typeface="+mn-ea"/>
              </a:rPr>
              <a:t> " "</a:t>
            </a:r>
            <a:r>
              <a:rPr lang="en-US" altLang="ja-JP" dirty="0">
                <a:latin typeface="+mn-ea"/>
                <a:ea typeface="+mn-ea"/>
              </a:rPr>
              <a:t>)</a:t>
            </a:r>
          </a:p>
          <a:p>
            <a:r>
              <a:rPr lang="en-US" altLang="ja-JP" dirty="0">
                <a:solidFill>
                  <a:schemeClr val="tx1"/>
                </a:solidFill>
                <a:latin typeface="+mn-ea"/>
              </a:rPr>
              <a:t> . . . </a:t>
            </a:r>
            <a:r>
              <a:rPr lang="en-US" altLang="ja-JP" dirty="0">
                <a:latin typeface="+mn-ea"/>
                <a:ea typeface="+mn-ea"/>
              </a:rPr>
              <a:t>	counter += </a:t>
            </a:r>
            <a:r>
              <a:rPr lang="en-US" altLang="ja-JP" dirty="0" smtClean="0">
                <a:latin typeface="+mn-ea"/>
                <a:ea typeface="+mn-ea"/>
              </a:rPr>
              <a:t>1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そしてここでカウンターに</a:t>
            </a:r>
            <a:r>
              <a:rPr lang="en-US" altLang="ja-JP" dirty="0" smtClean="0">
                <a:solidFill>
                  <a:schemeClr val="accent2"/>
                </a:solidFill>
                <a:latin typeface="+mn-ea"/>
                <a:ea typeface="+mn-ea"/>
              </a:rPr>
              <a:t>1</a:t>
            </a:r>
            <a:r>
              <a:rPr lang="ja-JP" altLang="en-US" dirty="0" smtClean="0">
                <a:solidFill>
                  <a:schemeClr val="accent2"/>
                </a:solidFill>
                <a:latin typeface="+mn-ea"/>
                <a:ea typeface="+mn-ea"/>
              </a:rPr>
              <a:t>を足す</a:t>
            </a:r>
            <a:endParaRPr lang="en-US" altLang="ja-JP" dirty="0">
              <a:solidFill>
                <a:schemeClr val="accent2"/>
              </a:solidFill>
              <a:latin typeface="+mn-ea"/>
              <a:ea typeface="+mn-ea"/>
            </a:endParaRPr>
          </a:p>
          <a:p>
            <a:endParaRPr lang="en-US" altLang="ja-JP" dirty="0">
              <a:latin typeface="+mn-ea"/>
              <a:ea typeface="+mn-ea"/>
            </a:endParaRPr>
          </a:p>
          <a:p>
            <a:r>
              <a:rPr lang="en-US" altLang="ja-JP" dirty="0">
                <a:solidFill>
                  <a:schemeClr val="accent1"/>
                </a:solidFill>
                <a:latin typeface="+mn-ea"/>
                <a:ea typeface="+mn-ea"/>
              </a:rPr>
              <a:t>7 5 6 2 1</a:t>
            </a:r>
            <a:endParaRPr lang="en-US" altLang="ja-JP" dirty="0" smtClean="0">
              <a:solidFill>
                <a:schemeClr val="accent1"/>
              </a:solidFill>
              <a:latin typeface="+mn-ea"/>
              <a:ea typeface="+mn-ea"/>
            </a:endParaRPr>
          </a:p>
          <a:p>
            <a:r>
              <a:rPr lang="en-US" altLang="ja-JP" dirty="0">
                <a:latin typeface="+mn-ea"/>
                <a:ea typeface="+mn-ea"/>
              </a:rPr>
              <a:t>&gt;&gt;&gt;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これ</a:t>
            </a:r>
            <a:r>
              <a:rPr lang="ja-JP" altLang="en-US" dirty="0">
                <a:solidFill>
                  <a:schemeClr val="accent2"/>
                </a:solidFill>
                <a:latin typeface="+mn-ea"/>
                <a:ea typeface="+mn-ea"/>
              </a:rPr>
              <a:t>でも</a:t>
            </a:r>
            <a:r>
              <a:rPr lang="en-US" altLang="ja-JP" dirty="0" smtClean="0">
                <a:solidFill>
                  <a:schemeClr val="accent2"/>
                </a:solidFill>
                <a:latin typeface="+mn-ea"/>
                <a:ea typeface="+mn-ea"/>
              </a:rPr>
              <a:t>OK, </a:t>
            </a:r>
            <a:r>
              <a:rPr lang="ja-JP" altLang="en-US" dirty="0" smtClean="0">
                <a:solidFill>
                  <a:schemeClr val="accent2"/>
                </a:solidFill>
                <a:latin typeface="+mn-ea"/>
                <a:ea typeface="+mn-ea"/>
              </a:rPr>
              <a:t>でも変数をいちいち定義するのが面倒。</a:t>
            </a:r>
            <a:endParaRPr lang="en-US" altLang="ja-JP" dirty="0" smtClean="0">
              <a:solidFill>
                <a:schemeClr val="accent2"/>
              </a:solidFill>
              <a:latin typeface="+mn-ea"/>
              <a:ea typeface="+mn-ea"/>
            </a:endParaRPr>
          </a:p>
          <a:p>
            <a:r>
              <a:rPr lang="en-US" altLang="ja-JP" dirty="0">
                <a:latin typeface="+mn-ea"/>
                <a:ea typeface="+mn-ea"/>
              </a:rPr>
              <a:t>&gt;&gt;&gt; </a:t>
            </a:r>
            <a:r>
              <a:rPr lang="en-US" altLang="ja-JP" dirty="0" err="1">
                <a:solidFill>
                  <a:schemeClr val="accent4"/>
                </a:solidFill>
                <a:latin typeface="+mn-ea"/>
                <a:ea typeface="+mn-ea"/>
              </a:rPr>
              <a:t>len</a:t>
            </a:r>
            <a:r>
              <a:rPr lang="en-US" altLang="ja-JP" dirty="0">
                <a:latin typeface="+mn-ea"/>
                <a:ea typeface="+mn-ea"/>
              </a:rPr>
              <a:t>(seq</a:t>
            </a:r>
            <a:r>
              <a:rPr lang="en-US" altLang="ja-JP" dirty="0" smtClean="0">
                <a:latin typeface="+mn-ea"/>
                <a:ea typeface="+mn-ea"/>
              </a:rPr>
              <a:t>)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復習。</a:t>
            </a:r>
            <a:r>
              <a:rPr lang="en-US" altLang="ja-JP" dirty="0" err="1" smtClean="0">
                <a:solidFill>
                  <a:schemeClr val="accent2"/>
                </a:solidFill>
                <a:latin typeface="+mn-ea"/>
                <a:ea typeface="+mn-ea"/>
              </a:rPr>
              <a:t>len</a:t>
            </a:r>
            <a:r>
              <a:rPr lang="ja-JP" altLang="en-US" dirty="0" smtClean="0">
                <a:solidFill>
                  <a:schemeClr val="accent2"/>
                </a:solidFill>
                <a:latin typeface="+mn-ea"/>
                <a:ea typeface="+mn-ea"/>
              </a:rPr>
              <a:t>関数にリストを入れると要素数</a:t>
            </a:r>
            <a:r>
              <a:rPr lang="en-US" altLang="ja-JP" dirty="0" smtClean="0">
                <a:solidFill>
                  <a:schemeClr val="accent2"/>
                </a:solidFill>
                <a:latin typeface="+mn-ea"/>
                <a:ea typeface="+mn-ea"/>
              </a:rPr>
              <a:t>			</a:t>
            </a:r>
            <a:r>
              <a:rPr lang="ja-JP" altLang="en-US" dirty="0" smtClean="0">
                <a:solidFill>
                  <a:schemeClr val="accent2"/>
                </a:solidFill>
                <a:latin typeface="+mn-ea"/>
                <a:ea typeface="+mn-ea"/>
              </a:rPr>
              <a:t>を返すんだったね。</a:t>
            </a:r>
            <a:endParaRPr lang="en-US" altLang="ja-JP" dirty="0">
              <a:solidFill>
                <a:schemeClr val="accent2"/>
              </a:solidFill>
              <a:latin typeface="+mn-ea"/>
              <a:ea typeface="+mn-ea"/>
            </a:endParaRPr>
          </a:p>
          <a:p>
            <a:r>
              <a:rPr lang="en-US" altLang="ja-JP" dirty="0" smtClean="0">
                <a:solidFill>
                  <a:schemeClr val="accent1"/>
                </a:solidFill>
                <a:latin typeface="+mn-ea"/>
                <a:ea typeface="+mn-ea"/>
              </a:rPr>
              <a:t>5</a:t>
            </a:r>
          </a:p>
          <a:p>
            <a:r>
              <a:rPr lang="en-US" altLang="ja-JP" dirty="0">
                <a:latin typeface="+mn-ea"/>
                <a:ea typeface="+mn-ea"/>
              </a:rPr>
              <a:t>&gt;&gt;&gt; </a:t>
            </a:r>
            <a:r>
              <a:rPr lang="en-US" altLang="ja-JP" dirty="0">
                <a:solidFill>
                  <a:schemeClr val="accent6"/>
                </a:solidFill>
                <a:latin typeface="+mn-ea"/>
                <a:ea typeface="+mn-ea"/>
              </a:rPr>
              <a:t>for</a:t>
            </a:r>
            <a:r>
              <a:rPr lang="en-US" altLang="ja-JP" dirty="0">
                <a:latin typeface="+mn-ea"/>
                <a:ea typeface="+mn-ea"/>
              </a:rPr>
              <a:t> count </a:t>
            </a:r>
            <a:r>
              <a:rPr lang="en-US" altLang="ja-JP" dirty="0">
                <a:solidFill>
                  <a:schemeClr val="accent6"/>
                </a:solidFill>
                <a:latin typeface="+mn-ea"/>
                <a:ea typeface="+mn-ea"/>
              </a:rPr>
              <a:t>in</a:t>
            </a:r>
            <a:r>
              <a:rPr lang="en-US" altLang="ja-JP" dirty="0">
                <a:latin typeface="+mn-ea"/>
                <a:ea typeface="+mn-ea"/>
              </a:rPr>
              <a:t> </a:t>
            </a:r>
            <a:r>
              <a:rPr lang="en-US" altLang="ja-JP" dirty="0">
                <a:solidFill>
                  <a:schemeClr val="accent4"/>
                </a:solidFill>
                <a:latin typeface="+mn-ea"/>
                <a:ea typeface="+mn-ea"/>
              </a:rPr>
              <a:t>range</a:t>
            </a:r>
            <a:r>
              <a:rPr lang="en-US" altLang="ja-JP" dirty="0">
                <a:latin typeface="+mn-ea"/>
                <a:ea typeface="+mn-ea"/>
              </a:rPr>
              <a:t>(</a:t>
            </a:r>
            <a:r>
              <a:rPr lang="en-US" altLang="ja-JP" dirty="0" err="1">
                <a:solidFill>
                  <a:schemeClr val="accent4"/>
                </a:solidFill>
                <a:latin typeface="+mn-ea"/>
                <a:ea typeface="+mn-ea"/>
              </a:rPr>
              <a:t>len</a:t>
            </a:r>
            <a:r>
              <a:rPr lang="en-US" altLang="ja-JP" dirty="0">
                <a:latin typeface="+mn-ea"/>
                <a:ea typeface="+mn-ea"/>
              </a:rPr>
              <a:t>(seq)):	</a:t>
            </a:r>
            <a:r>
              <a:rPr lang="en-US" altLang="ja-JP" dirty="0">
                <a:solidFill>
                  <a:schemeClr val="accent2"/>
                </a:solidFill>
                <a:latin typeface="+mn-ea"/>
                <a:ea typeface="+mn-ea"/>
              </a:rPr>
              <a:t>#</a:t>
            </a:r>
            <a:r>
              <a:rPr lang="ja-JP" altLang="en-US" dirty="0">
                <a:solidFill>
                  <a:schemeClr val="accent2"/>
                </a:solidFill>
                <a:latin typeface="+mn-ea"/>
                <a:ea typeface="+mn-ea"/>
              </a:rPr>
              <a:t>こうする</a:t>
            </a:r>
            <a:r>
              <a:rPr lang="ja-JP" altLang="en-US" dirty="0" smtClean="0">
                <a:solidFill>
                  <a:schemeClr val="accent2"/>
                </a:solidFill>
                <a:latin typeface="+mn-ea"/>
                <a:ea typeface="+mn-ea"/>
              </a:rPr>
              <a:t>と定義</a:t>
            </a:r>
            <a:r>
              <a:rPr lang="ja-JP" altLang="en-US" dirty="0">
                <a:solidFill>
                  <a:schemeClr val="accent2"/>
                </a:solidFill>
                <a:latin typeface="+mn-ea"/>
                <a:ea typeface="+mn-ea"/>
              </a:rPr>
              <a:t>は不要</a:t>
            </a:r>
          </a:p>
          <a:p>
            <a:r>
              <a:rPr lang="en-US" altLang="ja-JP" dirty="0">
                <a:solidFill>
                  <a:schemeClr val="tx1"/>
                </a:solidFill>
                <a:latin typeface="+mn-ea"/>
              </a:rPr>
              <a:t> . . . </a:t>
            </a:r>
            <a:r>
              <a:rPr lang="ja-JP" altLang="en-US" dirty="0">
                <a:latin typeface="+mn-ea"/>
                <a:ea typeface="+mn-ea"/>
              </a:rPr>
              <a:t>	</a:t>
            </a:r>
            <a:r>
              <a:rPr lang="en-US" altLang="ja-JP" dirty="0">
                <a:solidFill>
                  <a:schemeClr val="accent4"/>
                </a:solidFill>
                <a:latin typeface="+mn-ea"/>
                <a:ea typeface="+mn-ea"/>
              </a:rPr>
              <a:t>print</a:t>
            </a:r>
            <a:r>
              <a:rPr lang="en-US" altLang="ja-JP" dirty="0">
                <a:latin typeface="+mn-ea"/>
                <a:ea typeface="+mn-ea"/>
              </a:rPr>
              <a:t>(seq[count], end =</a:t>
            </a:r>
            <a:r>
              <a:rPr lang="en-US" altLang="ja-JP" dirty="0">
                <a:solidFill>
                  <a:srgbClr val="002060"/>
                </a:solidFill>
                <a:latin typeface="+mn-ea"/>
                <a:ea typeface="+mn-ea"/>
              </a:rPr>
              <a:t> " </a:t>
            </a:r>
            <a:r>
              <a:rPr lang="en-US" altLang="ja-JP" dirty="0" smtClean="0">
                <a:solidFill>
                  <a:srgbClr val="002060"/>
                </a:solidFill>
                <a:latin typeface="+mn-ea"/>
                <a:ea typeface="+mn-ea"/>
              </a:rPr>
              <a:t>"</a:t>
            </a:r>
            <a:r>
              <a:rPr lang="en-US" altLang="ja-JP" dirty="0" smtClean="0">
                <a:latin typeface="+mn-ea"/>
                <a:ea typeface="+mn-ea"/>
              </a:rPr>
              <a:t>)</a:t>
            </a:r>
            <a:endParaRPr lang="en-US" altLang="ja-JP" dirty="0">
              <a:latin typeface="+mn-ea"/>
              <a:ea typeface="+mn-ea"/>
            </a:endParaRPr>
          </a:p>
          <a:p>
            <a:r>
              <a:rPr lang="en-US" altLang="ja-JP" dirty="0">
                <a:latin typeface="+mn-ea"/>
                <a:ea typeface="+mn-ea"/>
              </a:rPr>
              <a:t>	</a:t>
            </a:r>
          </a:p>
          <a:p>
            <a:r>
              <a:rPr lang="en-US" altLang="ja-JP" dirty="0">
                <a:solidFill>
                  <a:schemeClr val="accent1"/>
                </a:solidFill>
                <a:latin typeface="+mn-ea"/>
                <a:ea typeface="+mn-ea"/>
              </a:rPr>
              <a:t>7 5 6 2 1</a:t>
            </a:r>
            <a:endParaRPr lang="ja-JP" altLang="en-US" dirty="0">
              <a:solidFill>
                <a:schemeClr val="accent1"/>
              </a:solidFill>
              <a:latin typeface="+mn-ea"/>
              <a:ea typeface="+mn-ea"/>
            </a:endParaRPr>
          </a:p>
        </p:txBody>
      </p:sp>
    </p:spTree>
    <p:extLst>
      <p:ext uri="{BB962C8B-B14F-4D97-AF65-F5344CB8AC3E}">
        <p14:creationId xmlns:p14="http://schemas.microsoft.com/office/powerpoint/2010/main" val="14900625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9906000" cy="5262979"/>
          </a:xfrm>
          <a:prstGeom prst="rect">
            <a:avLst/>
          </a:prstGeom>
        </p:spPr>
        <p:txBody>
          <a:bodyPr wrap="square">
            <a:spAutoFit/>
          </a:bodyPr>
          <a:lstStyle/>
          <a:p>
            <a:r>
              <a:rPr lang="ja-JP" altLang="en-US" dirty="0">
                <a:latin typeface="+mn-ea"/>
                <a:ea typeface="+mn-ea"/>
              </a:rPr>
              <a:t>&gt;&gt;&gt; </a:t>
            </a:r>
            <a:r>
              <a:rPr lang="ja-JP" altLang="en-US" dirty="0">
                <a:solidFill>
                  <a:schemeClr val="accent2"/>
                </a:solidFill>
                <a:latin typeface="+mn-ea"/>
                <a:ea typeface="+mn-ea"/>
              </a:rPr>
              <a:t>#これもよいが、もしseqの名前が変わると、ループ内</a:t>
            </a:r>
            <a:r>
              <a:rPr lang="ja-JP" altLang="en-US" dirty="0" smtClean="0">
                <a:solidFill>
                  <a:schemeClr val="accent2"/>
                </a:solidFill>
                <a:latin typeface="+mn-ea"/>
                <a:ea typeface="+mn-ea"/>
              </a:rPr>
              <a:t>の</a:t>
            </a:r>
            <a:r>
              <a:rPr lang="en-US" altLang="ja-JP" dirty="0" smtClean="0">
                <a:solidFill>
                  <a:schemeClr val="accent2"/>
                </a:solidFill>
                <a:latin typeface="+mn-ea"/>
                <a:ea typeface="+mn-ea"/>
              </a:rPr>
              <a:t>	</a:t>
            </a:r>
            <a:r>
              <a:rPr lang="ja-JP" altLang="en-US" dirty="0" smtClean="0">
                <a:solidFill>
                  <a:schemeClr val="accent2"/>
                </a:solidFill>
                <a:latin typeface="+mn-ea"/>
                <a:ea typeface="+mn-ea"/>
              </a:rPr>
              <a:t>seq</a:t>
            </a:r>
            <a:r>
              <a:rPr lang="ja-JP" altLang="en-US" dirty="0">
                <a:solidFill>
                  <a:schemeClr val="accent2"/>
                </a:solidFill>
                <a:latin typeface="+mn-ea"/>
                <a:ea typeface="+mn-ea"/>
              </a:rPr>
              <a:t>も</a:t>
            </a:r>
            <a:r>
              <a:rPr lang="ja-JP" altLang="en-US" dirty="0" smtClean="0">
                <a:solidFill>
                  <a:schemeClr val="accent2"/>
                </a:solidFill>
                <a:latin typeface="+mn-ea"/>
                <a:ea typeface="+mn-ea"/>
              </a:rPr>
              <a:t>変更不可避</a:t>
            </a:r>
            <a:endParaRPr lang="en-US" altLang="ja-JP" dirty="0" smtClean="0">
              <a:solidFill>
                <a:schemeClr val="accent2"/>
              </a:solidFill>
              <a:latin typeface="+mn-ea"/>
              <a:ea typeface="+mn-ea"/>
            </a:endParaRPr>
          </a:p>
          <a:p>
            <a:r>
              <a:rPr lang="en-US" altLang="ja-JP" dirty="0">
                <a:solidFill>
                  <a:schemeClr val="tx1"/>
                </a:solidFill>
                <a:latin typeface="+mn-ea"/>
                <a:ea typeface="+mn-ea"/>
              </a:rPr>
              <a:t>&gt;&gt;&gt; </a:t>
            </a:r>
            <a:r>
              <a:rPr lang="en-US" altLang="ja-JP" dirty="0">
                <a:solidFill>
                  <a:schemeClr val="accent2"/>
                </a:solidFill>
                <a:latin typeface="+mn-ea"/>
                <a:ea typeface="+mn-ea"/>
              </a:rPr>
              <a:t>#enumerate(</a:t>
            </a:r>
            <a:r>
              <a:rPr lang="ja-JP" altLang="en-US" dirty="0">
                <a:solidFill>
                  <a:schemeClr val="accent2"/>
                </a:solidFill>
                <a:latin typeface="+mn-ea"/>
                <a:ea typeface="+mn-ea"/>
              </a:rPr>
              <a:t>訳</a:t>
            </a:r>
            <a:r>
              <a:rPr lang="en-US" altLang="ja-JP" dirty="0">
                <a:solidFill>
                  <a:schemeClr val="accent2"/>
                </a:solidFill>
                <a:latin typeface="+mn-ea"/>
                <a:ea typeface="+mn-ea"/>
              </a:rPr>
              <a:t>:</a:t>
            </a:r>
            <a:r>
              <a:rPr lang="ja-JP" altLang="en-US" dirty="0">
                <a:solidFill>
                  <a:schemeClr val="accent2"/>
                </a:solidFill>
                <a:latin typeface="+mn-ea"/>
                <a:ea typeface="+mn-ea"/>
              </a:rPr>
              <a:t>列挙する</a:t>
            </a:r>
            <a:r>
              <a:rPr lang="en-US" altLang="ja-JP" dirty="0">
                <a:solidFill>
                  <a:schemeClr val="accent2"/>
                </a:solidFill>
                <a:latin typeface="+mn-ea"/>
                <a:ea typeface="+mn-ea"/>
              </a:rPr>
              <a:t>)</a:t>
            </a:r>
            <a:r>
              <a:rPr lang="ja-JP" altLang="en-US" dirty="0" smtClean="0">
                <a:solidFill>
                  <a:schemeClr val="accent2"/>
                </a:solidFill>
                <a:latin typeface="+mn-ea"/>
                <a:ea typeface="+mn-ea"/>
              </a:rPr>
              <a:t>関数なら、記述</a:t>
            </a:r>
            <a:r>
              <a:rPr lang="ja-JP" altLang="en-US" dirty="0">
                <a:solidFill>
                  <a:schemeClr val="accent2"/>
                </a:solidFill>
                <a:latin typeface="+mn-ea"/>
                <a:ea typeface="+mn-ea"/>
              </a:rPr>
              <a:t>を回避</a:t>
            </a:r>
            <a:r>
              <a:rPr lang="ja-JP" altLang="en-US" dirty="0" smtClean="0">
                <a:solidFill>
                  <a:schemeClr val="accent2"/>
                </a:solidFill>
                <a:latin typeface="+mn-ea"/>
                <a:ea typeface="+mn-ea"/>
              </a:rPr>
              <a:t>できる</a:t>
            </a:r>
            <a:endParaRPr lang="en-US" altLang="ja-JP" dirty="0" smtClean="0">
              <a:solidFill>
                <a:schemeClr val="accent2"/>
              </a:solidFill>
              <a:latin typeface="+mn-ea"/>
              <a:ea typeface="+mn-ea"/>
            </a:endParaRPr>
          </a:p>
          <a:p>
            <a:r>
              <a:rPr lang="en-US" altLang="ja-JP" dirty="0">
                <a:solidFill>
                  <a:schemeClr val="tx1"/>
                </a:solidFill>
                <a:latin typeface="+mn-ea"/>
                <a:ea typeface="+mn-ea"/>
              </a:rPr>
              <a:t>&gt;&gt;&gt; </a:t>
            </a:r>
            <a:r>
              <a:rPr lang="en-US" altLang="ja-JP" dirty="0">
                <a:solidFill>
                  <a:schemeClr val="accent6"/>
                </a:solidFill>
                <a:latin typeface="+mn-ea"/>
                <a:ea typeface="+mn-ea"/>
              </a:rPr>
              <a:t>for</a:t>
            </a:r>
            <a:r>
              <a:rPr lang="en-US" altLang="ja-JP" dirty="0">
                <a:solidFill>
                  <a:schemeClr val="tx1"/>
                </a:solidFill>
                <a:latin typeface="+mn-ea"/>
                <a:ea typeface="+mn-ea"/>
              </a:rPr>
              <a:t> </a:t>
            </a:r>
            <a:r>
              <a:rPr lang="en-US" altLang="ja-JP" dirty="0" err="1">
                <a:solidFill>
                  <a:schemeClr val="tx1"/>
                </a:solidFill>
                <a:latin typeface="+mn-ea"/>
                <a:ea typeface="+mn-ea"/>
              </a:rPr>
              <a:t>cnt</a:t>
            </a:r>
            <a:r>
              <a:rPr lang="en-US" altLang="ja-JP" dirty="0">
                <a:solidFill>
                  <a:schemeClr val="tx1"/>
                </a:solidFill>
                <a:latin typeface="+mn-ea"/>
                <a:ea typeface="+mn-ea"/>
              </a:rPr>
              <a:t>, item </a:t>
            </a:r>
            <a:r>
              <a:rPr lang="en-US" altLang="ja-JP" dirty="0">
                <a:solidFill>
                  <a:schemeClr val="accent6"/>
                </a:solidFill>
                <a:latin typeface="+mn-ea"/>
                <a:ea typeface="+mn-ea"/>
              </a:rPr>
              <a:t>in</a:t>
            </a:r>
            <a:r>
              <a:rPr lang="en-US" altLang="ja-JP" dirty="0">
                <a:solidFill>
                  <a:schemeClr val="tx1"/>
                </a:solidFill>
                <a:latin typeface="+mn-ea"/>
                <a:ea typeface="+mn-ea"/>
              </a:rPr>
              <a:t> </a:t>
            </a:r>
            <a:r>
              <a:rPr lang="en-US" altLang="ja-JP" dirty="0">
                <a:solidFill>
                  <a:schemeClr val="accent4"/>
                </a:solidFill>
                <a:latin typeface="+mn-ea"/>
                <a:ea typeface="+mn-ea"/>
              </a:rPr>
              <a:t>enumerate</a:t>
            </a:r>
            <a:r>
              <a:rPr lang="en-US" altLang="ja-JP" dirty="0">
                <a:solidFill>
                  <a:schemeClr val="tx1"/>
                </a:solidFill>
                <a:latin typeface="+mn-ea"/>
                <a:ea typeface="+mn-ea"/>
              </a:rPr>
              <a:t>(seq):</a:t>
            </a:r>
          </a:p>
          <a:p>
            <a:r>
              <a:rPr lang="en-US" altLang="ja-JP" dirty="0">
                <a:solidFill>
                  <a:schemeClr val="tx1"/>
                </a:solidFill>
                <a:latin typeface="+mn-ea"/>
              </a:rPr>
              <a:t> . . . </a:t>
            </a:r>
            <a:r>
              <a:rPr lang="en-US" altLang="ja-JP" dirty="0">
                <a:solidFill>
                  <a:schemeClr val="tx1"/>
                </a:solidFill>
                <a:latin typeface="+mn-ea"/>
                <a:ea typeface="+mn-ea"/>
              </a:rPr>
              <a:t>	</a:t>
            </a:r>
            <a:r>
              <a:rPr lang="en-US" altLang="ja-JP" dirty="0">
                <a:solidFill>
                  <a:schemeClr val="accent4"/>
                </a:solidFill>
                <a:latin typeface="+mn-ea"/>
                <a:ea typeface="+mn-ea"/>
              </a:rPr>
              <a:t>print</a:t>
            </a:r>
            <a:r>
              <a:rPr lang="en-US" altLang="ja-JP" dirty="0">
                <a:solidFill>
                  <a:schemeClr val="tx1"/>
                </a:solidFill>
                <a:latin typeface="+mn-ea"/>
                <a:ea typeface="+mn-ea"/>
              </a:rPr>
              <a:t>(</a:t>
            </a:r>
            <a:r>
              <a:rPr lang="en-US" altLang="ja-JP" dirty="0" err="1">
                <a:solidFill>
                  <a:schemeClr val="tx1"/>
                </a:solidFill>
                <a:latin typeface="+mn-ea"/>
                <a:ea typeface="+mn-ea"/>
              </a:rPr>
              <a:t>cnt</a:t>
            </a:r>
            <a:r>
              <a:rPr lang="en-US" altLang="ja-JP" dirty="0">
                <a:solidFill>
                  <a:schemeClr val="tx1"/>
                </a:solidFill>
                <a:latin typeface="+mn-ea"/>
                <a:ea typeface="+mn-ea"/>
              </a:rPr>
              <a:t>, item</a:t>
            </a:r>
            <a:r>
              <a:rPr lang="en-US" altLang="ja-JP" dirty="0" smtClean="0">
                <a:solidFill>
                  <a:schemeClr val="tx1"/>
                </a:solidFill>
                <a:latin typeface="+mn-ea"/>
                <a:ea typeface="+mn-ea"/>
              </a:rPr>
              <a:t>)</a:t>
            </a:r>
            <a:endParaRPr lang="en-US" altLang="ja-JP" dirty="0">
              <a:solidFill>
                <a:schemeClr val="tx1"/>
              </a:solidFill>
              <a:latin typeface="+mn-ea"/>
              <a:ea typeface="+mn-ea"/>
            </a:endParaRPr>
          </a:p>
          <a:p>
            <a:r>
              <a:rPr lang="en-US" altLang="ja-JP" dirty="0">
                <a:solidFill>
                  <a:schemeClr val="tx1"/>
                </a:solidFill>
                <a:latin typeface="+mn-ea"/>
                <a:ea typeface="+mn-ea"/>
              </a:rPr>
              <a:t>	</a:t>
            </a:r>
          </a:p>
          <a:p>
            <a:r>
              <a:rPr lang="en-US" altLang="ja-JP" dirty="0">
                <a:solidFill>
                  <a:schemeClr val="accent1"/>
                </a:solidFill>
                <a:latin typeface="+mn-ea"/>
                <a:ea typeface="+mn-ea"/>
              </a:rPr>
              <a:t>0 7</a:t>
            </a:r>
          </a:p>
          <a:p>
            <a:r>
              <a:rPr lang="en-US" altLang="ja-JP" dirty="0">
                <a:solidFill>
                  <a:schemeClr val="accent1"/>
                </a:solidFill>
                <a:latin typeface="+mn-ea"/>
                <a:ea typeface="+mn-ea"/>
              </a:rPr>
              <a:t>1 5</a:t>
            </a:r>
          </a:p>
          <a:p>
            <a:r>
              <a:rPr lang="en-US" altLang="ja-JP" dirty="0">
                <a:solidFill>
                  <a:schemeClr val="accent1"/>
                </a:solidFill>
                <a:latin typeface="+mn-ea"/>
                <a:ea typeface="+mn-ea"/>
              </a:rPr>
              <a:t>2 6</a:t>
            </a:r>
          </a:p>
          <a:p>
            <a:r>
              <a:rPr lang="en-US" altLang="ja-JP" dirty="0">
                <a:solidFill>
                  <a:schemeClr val="accent1"/>
                </a:solidFill>
                <a:latin typeface="+mn-ea"/>
                <a:ea typeface="+mn-ea"/>
              </a:rPr>
              <a:t>3 2</a:t>
            </a:r>
          </a:p>
          <a:p>
            <a:r>
              <a:rPr lang="en-US" altLang="ja-JP" dirty="0">
                <a:solidFill>
                  <a:schemeClr val="accent1"/>
                </a:solidFill>
                <a:latin typeface="+mn-ea"/>
                <a:ea typeface="+mn-ea"/>
              </a:rPr>
              <a:t>4 </a:t>
            </a:r>
            <a:r>
              <a:rPr lang="en-US" altLang="ja-JP" dirty="0" smtClean="0">
                <a:solidFill>
                  <a:schemeClr val="accent1"/>
                </a:solidFill>
                <a:latin typeface="+mn-ea"/>
                <a:ea typeface="+mn-ea"/>
              </a:rPr>
              <a:t>1</a:t>
            </a:r>
            <a:endParaRPr lang="en-US" altLang="ja-JP" dirty="0">
              <a:solidFill>
                <a:schemeClr val="tx1"/>
              </a:solidFill>
              <a:latin typeface="+mn-ea"/>
              <a:ea typeface="+mn-ea"/>
            </a:endParaRPr>
          </a:p>
          <a:p>
            <a:r>
              <a:rPr lang="en-US" altLang="ja-JP" dirty="0" smtClean="0">
                <a:solidFill>
                  <a:schemeClr val="tx1"/>
                </a:solidFill>
                <a:latin typeface="+mn-ea"/>
                <a:ea typeface="+mn-ea"/>
              </a:rPr>
              <a:t>&gt;&gt;&gt;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一体何が起きたんだ？</a:t>
            </a:r>
            <a:endParaRPr lang="ja-JP" altLang="en-US" dirty="0">
              <a:solidFill>
                <a:schemeClr val="accent2"/>
              </a:solidFill>
              <a:latin typeface="+mn-ea"/>
              <a:ea typeface="+mn-ea"/>
            </a:endParaRPr>
          </a:p>
        </p:txBody>
      </p:sp>
    </p:spTree>
    <p:extLst>
      <p:ext uri="{BB962C8B-B14F-4D97-AF65-F5344CB8AC3E}">
        <p14:creationId xmlns:p14="http://schemas.microsoft.com/office/powerpoint/2010/main" val="12538542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6800850" y="3412873"/>
            <a:ext cx="3771900" cy="4083302"/>
          </a:xfrm>
          <a:prstGeom prst="roundRect">
            <a:avLst/>
          </a:prstGeom>
          <a:ln/>
        </p:spPr>
        <p:style>
          <a:lnRef idx="1">
            <a:schemeClr val="accent3"/>
          </a:lnRef>
          <a:fillRef idx="2">
            <a:schemeClr val="accent3"/>
          </a:fillRef>
          <a:effectRef idx="1">
            <a:schemeClr val="accent3"/>
          </a:effectRef>
          <a:fontRef idx="minor">
            <a:schemeClr val="dk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2800" b="0" i="0" u="none" strike="noStrike" cap="none" spc="0" normalizeH="0" baseline="0">
              <a:ln>
                <a:noFill/>
              </a:ln>
              <a:solidFill>
                <a:srgbClr val="000000"/>
              </a:solidFill>
              <a:effectLst/>
              <a:uFillTx/>
              <a:latin typeface="+mj-lt"/>
              <a:ea typeface="+mj-ea"/>
              <a:cs typeface="+mj-cs"/>
              <a:sym typeface="Times New Roman"/>
            </a:endParaRPr>
          </a:p>
        </p:txBody>
      </p:sp>
      <p:sp>
        <p:nvSpPr>
          <p:cNvPr id="2" name="角丸四角形 1"/>
          <p:cNvSpPr/>
          <p:nvPr/>
        </p:nvSpPr>
        <p:spPr>
          <a:xfrm>
            <a:off x="76200" y="285750"/>
            <a:ext cx="5829300" cy="1771650"/>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2800" b="0" i="0" u="none" strike="noStrike" cap="none" spc="0" normalizeH="0" baseline="0">
              <a:ln>
                <a:noFill/>
              </a:ln>
              <a:solidFill>
                <a:srgbClr val="000000"/>
              </a:solidFill>
              <a:effectLst/>
              <a:uFillTx/>
              <a:latin typeface="+mj-lt"/>
              <a:ea typeface="+mj-ea"/>
              <a:cs typeface="+mj-cs"/>
              <a:sym typeface="Times New Roman"/>
            </a:endParaRPr>
          </a:p>
        </p:txBody>
      </p:sp>
      <p:grpSp>
        <p:nvGrpSpPr>
          <p:cNvPr id="8" name="グループ化 7"/>
          <p:cNvGrpSpPr/>
          <p:nvPr/>
        </p:nvGrpSpPr>
        <p:grpSpPr>
          <a:xfrm>
            <a:off x="188119" y="631573"/>
            <a:ext cx="5506743" cy="1081977"/>
            <a:chOff x="188119" y="631573"/>
            <a:chExt cx="5506743" cy="1081977"/>
          </a:xfrm>
        </p:grpSpPr>
        <p:sp>
          <p:nvSpPr>
            <p:cNvPr id="3" name="円/楕円 2"/>
            <p:cNvSpPr/>
            <p:nvPr/>
          </p:nvSpPr>
          <p:spPr>
            <a:xfrm>
              <a:off x="188119" y="631573"/>
              <a:ext cx="1080000" cy="108197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ja-JP" sz="4400" dirty="0">
                  <a:solidFill>
                    <a:srgbClr val="000000"/>
                  </a:solidFill>
                  <a:latin typeface="+mj-lt"/>
                  <a:ea typeface="+mj-ea"/>
                  <a:cs typeface="+mj-cs"/>
                </a:rPr>
                <a:t>7</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4" name="円/楕円 3"/>
            <p:cNvSpPr/>
            <p:nvPr/>
          </p:nvSpPr>
          <p:spPr>
            <a:xfrm>
              <a:off x="1285875" y="631575"/>
              <a:ext cx="1080000" cy="108197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dirty="0" smtClean="0">
                  <a:ln>
                    <a:noFill/>
                  </a:ln>
                  <a:solidFill>
                    <a:srgbClr val="000000"/>
                  </a:solidFill>
                  <a:effectLst/>
                  <a:uFillTx/>
                  <a:latin typeface="+mj-lt"/>
                  <a:ea typeface="+mj-ea"/>
                  <a:cs typeface="+mj-cs"/>
                  <a:sym typeface="Times New Roman"/>
                </a:rPr>
                <a:t>5</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5" name="円/楕円 4"/>
            <p:cNvSpPr/>
            <p:nvPr/>
          </p:nvSpPr>
          <p:spPr>
            <a:xfrm>
              <a:off x="4614862" y="631575"/>
              <a:ext cx="1080000" cy="108197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dirty="0" smtClean="0">
                  <a:ln>
                    <a:noFill/>
                  </a:ln>
                  <a:solidFill>
                    <a:srgbClr val="000000"/>
                  </a:solidFill>
                  <a:effectLst/>
                  <a:uFillTx/>
                  <a:latin typeface="+mj-lt"/>
                  <a:ea typeface="+mj-ea"/>
                  <a:cs typeface="+mj-cs"/>
                  <a:sym typeface="Times New Roman"/>
                </a:rPr>
                <a:t>1</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6" name="円/楕円 5"/>
            <p:cNvSpPr/>
            <p:nvPr/>
          </p:nvSpPr>
          <p:spPr>
            <a:xfrm>
              <a:off x="3503362" y="631575"/>
              <a:ext cx="1080000" cy="108197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dirty="0" smtClean="0">
                  <a:ln>
                    <a:noFill/>
                  </a:ln>
                  <a:solidFill>
                    <a:srgbClr val="000000"/>
                  </a:solidFill>
                  <a:effectLst/>
                  <a:uFillTx/>
                  <a:latin typeface="+mj-lt"/>
                  <a:ea typeface="+mj-ea"/>
                  <a:cs typeface="+mj-cs"/>
                  <a:sym typeface="Times New Roman"/>
                </a:rPr>
                <a:t>2</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7" name="円/楕円 6"/>
            <p:cNvSpPr/>
            <p:nvPr/>
          </p:nvSpPr>
          <p:spPr>
            <a:xfrm>
              <a:off x="2393700" y="631575"/>
              <a:ext cx="1080000" cy="108197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dirty="0" smtClean="0">
                  <a:ln>
                    <a:noFill/>
                  </a:ln>
                  <a:solidFill>
                    <a:srgbClr val="000000"/>
                  </a:solidFill>
                  <a:effectLst/>
                  <a:uFillTx/>
                  <a:latin typeface="+mj-lt"/>
                  <a:ea typeface="+mj-ea"/>
                  <a:cs typeface="+mj-cs"/>
                  <a:sym typeface="Times New Roman"/>
                </a:rPr>
                <a:t>6</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grpSp>
      <p:sp>
        <p:nvSpPr>
          <p:cNvPr id="15" name="正方形/長方形 14"/>
          <p:cNvSpPr/>
          <p:nvPr/>
        </p:nvSpPr>
        <p:spPr>
          <a:xfrm>
            <a:off x="438150" y="19050"/>
            <a:ext cx="637087" cy="523216"/>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800" b="0" i="0" u="none" strike="noStrike" cap="none" spc="0" normalizeH="0" baseline="0" dirty="0" smtClean="0">
                <a:ln>
                  <a:noFill/>
                </a:ln>
                <a:solidFill>
                  <a:srgbClr val="000000"/>
                </a:solidFill>
                <a:effectLst/>
                <a:uFillTx/>
                <a:latin typeface="+mj-lt"/>
                <a:ea typeface="+mj-ea"/>
                <a:cs typeface="+mj-cs"/>
                <a:sym typeface="Times New Roman"/>
              </a:rPr>
              <a:t>seq</a:t>
            </a:r>
            <a:endParaRPr kumimoji="0" lang="ja-JP" altLang="en-US" sz="28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18" name="角丸四角形 17"/>
          <p:cNvSpPr/>
          <p:nvPr/>
        </p:nvSpPr>
        <p:spPr>
          <a:xfrm>
            <a:off x="76200" y="3412873"/>
            <a:ext cx="5829300" cy="2952000"/>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2800" b="0" i="0" u="none" strike="noStrike" cap="none" spc="0" normalizeH="0" baseline="0">
              <a:ln>
                <a:noFill/>
              </a:ln>
              <a:solidFill>
                <a:srgbClr val="000000"/>
              </a:solidFill>
              <a:effectLst/>
              <a:uFillTx/>
              <a:latin typeface="+mj-lt"/>
              <a:ea typeface="+mj-ea"/>
              <a:cs typeface="+mj-cs"/>
              <a:sym typeface="Times New Roman"/>
            </a:endParaRPr>
          </a:p>
        </p:txBody>
      </p:sp>
      <p:sp>
        <p:nvSpPr>
          <p:cNvPr id="31" name="正方形/長方形 30"/>
          <p:cNvSpPr/>
          <p:nvPr/>
        </p:nvSpPr>
        <p:spPr>
          <a:xfrm>
            <a:off x="468899" y="3156357"/>
            <a:ext cx="2283826" cy="523216"/>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ja-JP" dirty="0" smtClean="0">
                <a:solidFill>
                  <a:srgbClr val="000000"/>
                </a:solidFill>
                <a:latin typeface="+mj-lt"/>
                <a:ea typeface="+mj-ea"/>
                <a:cs typeface="+mj-cs"/>
              </a:rPr>
              <a:t>enumerate(seq)</a:t>
            </a:r>
            <a:endParaRPr kumimoji="0" lang="ja-JP" altLang="en-US" sz="2800" b="0" i="0" u="none" strike="noStrike" cap="none" spc="0" normalizeH="0" baseline="0" dirty="0">
              <a:ln>
                <a:noFill/>
              </a:ln>
              <a:solidFill>
                <a:srgbClr val="000000"/>
              </a:solidFill>
              <a:effectLst/>
              <a:uFillTx/>
              <a:latin typeface="+mj-lt"/>
              <a:ea typeface="+mj-ea"/>
              <a:cs typeface="+mj-cs"/>
              <a:sym typeface="Times New Roman"/>
            </a:endParaRPr>
          </a:p>
        </p:txBody>
      </p:sp>
      <p:grpSp>
        <p:nvGrpSpPr>
          <p:cNvPr id="35" name="グループ化 34"/>
          <p:cNvGrpSpPr/>
          <p:nvPr/>
        </p:nvGrpSpPr>
        <p:grpSpPr>
          <a:xfrm>
            <a:off x="7688409" y="4083496"/>
            <a:ext cx="1080000" cy="2160000"/>
            <a:chOff x="8071040" y="315035"/>
            <a:chExt cx="1080000" cy="2160000"/>
          </a:xfrm>
        </p:grpSpPr>
        <p:sp>
          <p:nvSpPr>
            <p:cNvPr id="33" name="円/楕円 32"/>
            <p:cNvSpPr>
              <a:spLocks noChangeAspect="1"/>
            </p:cNvSpPr>
            <p:nvPr/>
          </p:nvSpPr>
          <p:spPr>
            <a:xfrm>
              <a:off x="8071040" y="315035"/>
              <a:ext cx="1080000" cy="108000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altLang="ja-JP" sz="4000" b="0" i="0" u="none" strike="noStrike" cap="none" spc="0" normalizeH="0" baseline="0" dirty="0" err="1" smtClean="0">
                  <a:ln>
                    <a:noFill/>
                  </a:ln>
                  <a:solidFill>
                    <a:srgbClr val="000000"/>
                  </a:solidFill>
                  <a:effectLst/>
                  <a:uFillTx/>
                  <a:latin typeface="+mj-lt"/>
                  <a:ea typeface="+mj-ea"/>
                  <a:cs typeface="+mj-cs"/>
                  <a:sym typeface="Times New Roman"/>
                </a:rPr>
                <a:t>cnt</a:t>
              </a:r>
              <a:endParaRPr kumimoji="0" lang="ja-JP" altLang="en-US" sz="40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34" name="円/楕円 33"/>
            <p:cNvSpPr>
              <a:spLocks/>
            </p:cNvSpPr>
            <p:nvPr/>
          </p:nvSpPr>
          <p:spPr>
            <a:xfrm>
              <a:off x="8071040" y="1395035"/>
              <a:ext cx="1080000" cy="108000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ja-JP" dirty="0" smtClean="0">
                  <a:solidFill>
                    <a:srgbClr val="000000"/>
                  </a:solidFill>
                  <a:latin typeface="+mj-lt"/>
                  <a:ea typeface="+mj-ea"/>
                  <a:cs typeface="+mj-cs"/>
                </a:rPr>
                <a:t>item</a:t>
              </a:r>
              <a:endParaRPr kumimoji="0" lang="ja-JP" altLang="en-US" b="0" i="0" u="none" strike="noStrike" cap="none" spc="0" normalizeH="0" baseline="0" dirty="0">
                <a:ln>
                  <a:noFill/>
                </a:ln>
                <a:solidFill>
                  <a:srgbClr val="000000"/>
                </a:solidFill>
                <a:effectLst/>
                <a:uFillTx/>
                <a:latin typeface="+mj-lt"/>
                <a:ea typeface="+mj-ea"/>
                <a:cs typeface="+mj-cs"/>
                <a:sym typeface="Times New Roman"/>
              </a:endParaRPr>
            </a:p>
          </p:txBody>
        </p:sp>
      </p:grpSp>
      <p:grpSp>
        <p:nvGrpSpPr>
          <p:cNvPr id="17" name="グループ化 16"/>
          <p:cNvGrpSpPr/>
          <p:nvPr/>
        </p:nvGrpSpPr>
        <p:grpSpPr>
          <a:xfrm>
            <a:off x="4644524" y="4083498"/>
            <a:ext cx="1080000" cy="2163952"/>
            <a:chOff x="4644524" y="4083498"/>
            <a:chExt cx="1080000" cy="2163952"/>
          </a:xfrm>
        </p:grpSpPr>
        <p:sp>
          <p:nvSpPr>
            <p:cNvPr id="21" name="円/楕円 20"/>
            <p:cNvSpPr/>
            <p:nvPr/>
          </p:nvSpPr>
          <p:spPr>
            <a:xfrm>
              <a:off x="4644524" y="5165475"/>
              <a:ext cx="1080000" cy="1081975"/>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dirty="0" smtClean="0">
                  <a:ln>
                    <a:noFill/>
                  </a:ln>
                  <a:solidFill>
                    <a:srgbClr val="000000"/>
                  </a:solidFill>
                  <a:effectLst/>
                  <a:uFillTx/>
                  <a:latin typeface="+mj-lt"/>
                  <a:ea typeface="+mj-ea"/>
                  <a:cs typeface="+mj-cs"/>
                  <a:sym typeface="Times New Roman"/>
                </a:rPr>
                <a:t>1</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26" name="円/楕円 25"/>
            <p:cNvSpPr/>
            <p:nvPr/>
          </p:nvSpPr>
          <p:spPr>
            <a:xfrm>
              <a:off x="4644524" y="4083498"/>
              <a:ext cx="1080000" cy="1081975"/>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ja-JP" sz="4400" dirty="0">
                  <a:solidFill>
                    <a:srgbClr val="000000"/>
                  </a:solidFill>
                  <a:latin typeface="+mj-lt"/>
                  <a:ea typeface="+mj-ea"/>
                  <a:cs typeface="+mj-cs"/>
                </a:rPr>
                <a:t>4</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grpSp>
      <p:grpSp>
        <p:nvGrpSpPr>
          <p:cNvPr id="14" name="グループ化 13"/>
          <p:cNvGrpSpPr/>
          <p:nvPr/>
        </p:nvGrpSpPr>
        <p:grpSpPr>
          <a:xfrm>
            <a:off x="3533024" y="4083498"/>
            <a:ext cx="1080000" cy="2163952"/>
            <a:chOff x="3533024" y="4083498"/>
            <a:chExt cx="1080000" cy="2163952"/>
          </a:xfrm>
        </p:grpSpPr>
        <p:sp>
          <p:nvSpPr>
            <p:cNvPr id="22" name="円/楕円 21"/>
            <p:cNvSpPr/>
            <p:nvPr/>
          </p:nvSpPr>
          <p:spPr>
            <a:xfrm>
              <a:off x="3533024" y="5165475"/>
              <a:ext cx="1080000" cy="1081975"/>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dirty="0" smtClean="0">
                  <a:ln>
                    <a:noFill/>
                  </a:ln>
                  <a:solidFill>
                    <a:srgbClr val="000000"/>
                  </a:solidFill>
                  <a:effectLst/>
                  <a:uFillTx/>
                  <a:latin typeface="+mj-lt"/>
                  <a:ea typeface="+mj-ea"/>
                  <a:cs typeface="+mj-cs"/>
                  <a:sym typeface="Times New Roman"/>
                </a:rPr>
                <a:t>2</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27" name="円/楕円 26"/>
            <p:cNvSpPr/>
            <p:nvPr/>
          </p:nvSpPr>
          <p:spPr>
            <a:xfrm>
              <a:off x="3533024" y="4083498"/>
              <a:ext cx="1080000" cy="1081975"/>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ja-JP" sz="4400" dirty="0">
                  <a:solidFill>
                    <a:srgbClr val="000000"/>
                  </a:solidFill>
                  <a:latin typeface="+mj-lt"/>
                  <a:ea typeface="+mj-ea"/>
                  <a:cs typeface="+mj-cs"/>
                </a:rPr>
                <a:t>3</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grpSp>
      <p:grpSp>
        <p:nvGrpSpPr>
          <p:cNvPr id="12" name="グループ化 11"/>
          <p:cNvGrpSpPr/>
          <p:nvPr/>
        </p:nvGrpSpPr>
        <p:grpSpPr>
          <a:xfrm>
            <a:off x="2423362" y="4083498"/>
            <a:ext cx="1080000" cy="2163952"/>
            <a:chOff x="2423362" y="4083498"/>
            <a:chExt cx="1080000" cy="2163952"/>
          </a:xfrm>
        </p:grpSpPr>
        <p:sp>
          <p:nvSpPr>
            <p:cNvPr id="23" name="円/楕円 22"/>
            <p:cNvSpPr/>
            <p:nvPr/>
          </p:nvSpPr>
          <p:spPr>
            <a:xfrm>
              <a:off x="2423362" y="5165475"/>
              <a:ext cx="1080000" cy="1081975"/>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dirty="0" smtClean="0">
                  <a:ln>
                    <a:noFill/>
                  </a:ln>
                  <a:solidFill>
                    <a:srgbClr val="000000"/>
                  </a:solidFill>
                  <a:effectLst/>
                  <a:uFillTx/>
                  <a:latin typeface="+mj-lt"/>
                  <a:ea typeface="+mj-ea"/>
                  <a:cs typeface="+mj-cs"/>
                  <a:sym typeface="Times New Roman"/>
                </a:rPr>
                <a:t>6</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28" name="円/楕円 27"/>
            <p:cNvSpPr/>
            <p:nvPr/>
          </p:nvSpPr>
          <p:spPr>
            <a:xfrm>
              <a:off x="2423362" y="4083498"/>
              <a:ext cx="1080000" cy="1081975"/>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ja-JP" sz="4400" dirty="0" smtClean="0">
                  <a:solidFill>
                    <a:srgbClr val="000000"/>
                  </a:solidFill>
                  <a:latin typeface="+mj-lt"/>
                  <a:ea typeface="+mj-ea"/>
                  <a:cs typeface="+mj-cs"/>
                </a:rPr>
                <a:t>2</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grpSp>
      <p:grpSp>
        <p:nvGrpSpPr>
          <p:cNvPr id="11" name="グループ化 10"/>
          <p:cNvGrpSpPr/>
          <p:nvPr/>
        </p:nvGrpSpPr>
        <p:grpSpPr>
          <a:xfrm>
            <a:off x="1315537" y="4083498"/>
            <a:ext cx="1080000" cy="2163952"/>
            <a:chOff x="1315537" y="4083498"/>
            <a:chExt cx="1080000" cy="2163952"/>
          </a:xfrm>
        </p:grpSpPr>
        <p:sp>
          <p:nvSpPr>
            <p:cNvPr id="20" name="円/楕円 19"/>
            <p:cNvSpPr/>
            <p:nvPr/>
          </p:nvSpPr>
          <p:spPr>
            <a:xfrm>
              <a:off x="1315537" y="5165475"/>
              <a:ext cx="1080000" cy="1081975"/>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dirty="0" smtClean="0">
                  <a:ln>
                    <a:noFill/>
                  </a:ln>
                  <a:solidFill>
                    <a:srgbClr val="000000"/>
                  </a:solidFill>
                  <a:effectLst/>
                  <a:uFillTx/>
                  <a:latin typeface="+mj-lt"/>
                  <a:ea typeface="+mj-ea"/>
                  <a:cs typeface="+mj-cs"/>
                  <a:sym typeface="Times New Roman"/>
                </a:rPr>
                <a:t>5</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25" name="円/楕円 24"/>
            <p:cNvSpPr/>
            <p:nvPr/>
          </p:nvSpPr>
          <p:spPr>
            <a:xfrm>
              <a:off x="1315537" y="4083498"/>
              <a:ext cx="1080000" cy="1081975"/>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ja-JP" sz="4400" dirty="0">
                  <a:solidFill>
                    <a:srgbClr val="000000"/>
                  </a:solidFill>
                  <a:latin typeface="+mj-lt"/>
                  <a:ea typeface="+mj-ea"/>
                  <a:cs typeface="+mj-cs"/>
                </a:rPr>
                <a:t>1</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grpSp>
      <p:grpSp>
        <p:nvGrpSpPr>
          <p:cNvPr id="10" name="グループ化 9"/>
          <p:cNvGrpSpPr/>
          <p:nvPr/>
        </p:nvGrpSpPr>
        <p:grpSpPr>
          <a:xfrm>
            <a:off x="217781" y="4083496"/>
            <a:ext cx="1080000" cy="2163952"/>
            <a:chOff x="217781" y="4083496"/>
            <a:chExt cx="1080000" cy="2163952"/>
          </a:xfrm>
        </p:grpSpPr>
        <p:sp>
          <p:nvSpPr>
            <p:cNvPr id="19" name="円/楕円 18"/>
            <p:cNvSpPr/>
            <p:nvPr/>
          </p:nvSpPr>
          <p:spPr>
            <a:xfrm>
              <a:off x="217781" y="5165473"/>
              <a:ext cx="1080000" cy="1081975"/>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ja-JP" sz="4400" dirty="0">
                  <a:solidFill>
                    <a:srgbClr val="000000"/>
                  </a:solidFill>
                  <a:latin typeface="+mj-lt"/>
                  <a:ea typeface="+mj-ea"/>
                  <a:cs typeface="+mj-cs"/>
                </a:rPr>
                <a:t>7</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24" name="円/楕円 23"/>
            <p:cNvSpPr/>
            <p:nvPr/>
          </p:nvSpPr>
          <p:spPr>
            <a:xfrm>
              <a:off x="217781" y="4083496"/>
              <a:ext cx="1080000" cy="1081975"/>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ja-JP" sz="4400" dirty="0" smtClean="0">
                  <a:solidFill>
                    <a:srgbClr val="000000"/>
                  </a:solidFill>
                  <a:latin typeface="+mj-lt"/>
                  <a:ea typeface="+mj-ea"/>
                  <a:cs typeface="+mj-cs"/>
                </a:rPr>
                <a:t>0</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grpSp>
      <p:grpSp>
        <p:nvGrpSpPr>
          <p:cNvPr id="32" name="グループ化 31"/>
          <p:cNvGrpSpPr/>
          <p:nvPr/>
        </p:nvGrpSpPr>
        <p:grpSpPr>
          <a:xfrm>
            <a:off x="188119" y="641098"/>
            <a:ext cx="5506743" cy="1081977"/>
            <a:chOff x="188119" y="631573"/>
            <a:chExt cx="5506743" cy="1081977"/>
          </a:xfrm>
        </p:grpSpPr>
        <p:sp>
          <p:nvSpPr>
            <p:cNvPr id="36" name="円/楕円 35"/>
            <p:cNvSpPr/>
            <p:nvPr/>
          </p:nvSpPr>
          <p:spPr>
            <a:xfrm>
              <a:off x="188119" y="631573"/>
              <a:ext cx="1080000" cy="108197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ja-JP" sz="4400" dirty="0">
                  <a:solidFill>
                    <a:srgbClr val="000000"/>
                  </a:solidFill>
                  <a:latin typeface="+mj-lt"/>
                  <a:ea typeface="+mj-ea"/>
                  <a:cs typeface="+mj-cs"/>
                </a:rPr>
                <a:t>7</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37" name="円/楕円 36"/>
            <p:cNvSpPr/>
            <p:nvPr/>
          </p:nvSpPr>
          <p:spPr>
            <a:xfrm>
              <a:off x="1285875" y="631575"/>
              <a:ext cx="1080000" cy="108197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dirty="0" smtClean="0">
                  <a:ln>
                    <a:noFill/>
                  </a:ln>
                  <a:solidFill>
                    <a:srgbClr val="000000"/>
                  </a:solidFill>
                  <a:effectLst/>
                  <a:uFillTx/>
                  <a:latin typeface="+mj-lt"/>
                  <a:ea typeface="+mj-ea"/>
                  <a:cs typeface="+mj-cs"/>
                  <a:sym typeface="Times New Roman"/>
                </a:rPr>
                <a:t>5</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38" name="円/楕円 37"/>
            <p:cNvSpPr/>
            <p:nvPr/>
          </p:nvSpPr>
          <p:spPr>
            <a:xfrm>
              <a:off x="4614862" y="631575"/>
              <a:ext cx="1080000" cy="108197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dirty="0" smtClean="0">
                  <a:ln>
                    <a:noFill/>
                  </a:ln>
                  <a:solidFill>
                    <a:srgbClr val="000000"/>
                  </a:solidFill>
                  <a:effectLst/>
                  <a:uFillTx/>
                  <a:latin typeface="+mj-lt"/>
                  <a:ea typeface="+mj-ea"/>
                  <a:cs typeface="+mj-cs"/>
                  <a:sym typeface="Times New Roman"/>
                </a:rPr>
                <a:t>1</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39" name="円/楕円 38"/>
            <p:cNvSpPr/>
            <p:nvPr/>
          </p:nvSpPr>
          <p:spPr>
            <a:xfrm>
              <a:off x="3503362" y="631575"/>
              <a:ext cx="1080000" cy="108197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dirty="0" smtClean="0">
                  <a:ln>
                    <a:noFill/>
                  </a:ln>
                  <a:solidFill>
                    <a:srgbClr val="000000"/>
                  </a:solidFill>
                  <a:effectLst/>
                  <a:uFillTx/>
                  <a:latin typeface="+mj-lt"/>
                  <a:ea typeface="+mj-ea"/>
                  <a:cs typeface="+mj-cs"/>
                  <a:sym typeface="Times New Roman"/>
                </a:rPr>
                <a:t>2</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40" name="円/楕円 39"/>
            <p:cNvSpPr/>
            <p:nvPr/>
          </p:nvSpPr>
          <p:spPr>
            <a:xfrm>
              <a:off x="2393700" y="631575"/>
              <a:ext cx="1080000" cy="108197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dirty="0" smtClean="0">
                  <a:ln>
                    <a:noFill/>
                  </a:ln>
                  <a:solidFill>
                    <a:srgbClr val="000000"/>
                  </a:solidFill>
                  <a:effectLst/>
                  <a:uFillTx/>
                  <a:latin typeface="+mj-lt"/>
                  <a:ea typeface="+mj-ea"/>
                  <a:cs typeface="+mj-cs"/>
                  <a:sym typeface="Times New Roman"/>
                </a:rPr>
                <a:t>6</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grpSp>
      <p:sp>
        <p:nvSpPr>
          <p:cNvPr id="41" name="正方形/長方形 40"/>
          <p:cNvSpPr/>
          <p:nvPr/>
        </p:nvSpPr>
        <p:spPr>
          <a:xfrm>
            <a:off x="7355474" y="3156357"/>
            <a:ext cx="1921876" cy="523216"/>
          </a:xfrm>
          <a:prstGeom prst="rect">
            <a:avLst/>
          </a:prstGeom>
          <a:ln/>
        </p:spPr>
        <p:style>
          <a:lnRef idx="0">
            <a:schemeClr val="accent3"/>
          </a:lnRef>
          <a:fillRef idx="3">
            <a:schemeClr val="accent3"/>
          </a:fillRef>
          <a:effectRef idx="3">
            <a:schemeClr val="accent3"/>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2800" b="0" i="0" u="none" strike="noStrike" cap="none" spc="0" normalizeH="0" baseline="0" dirty="0" smtClean="0">
                <a:ln>
                  <a:noFill/>
                </a:ln>
                <a:solidFill>
                  <a:srgbClr val="000000"/>
                </a:solidFill>
                <a:effectLst/>
                <a:uFillTx/>
                <a:latin typeface="+mj-lt"/>
                <a:ea typeface="+mj-ea"/>
                <a:cs typeface="+mj-cs"/>
                <a:sym typeface="Times New Roman"/>
              </a:rPr>
              <a:t>ループ処理</a:t>
            </a:r>
            <a:endParaRPr kumimoji="0" lang="ja-JP" altLang="en-US" sz="2800" b="0" i="0" u="none" strike="noStrike" cap="none" spc="0" normalizeH="0" baseline="0" dirty="0">
              <a:ln>
                <a:noFill/>
              </a:ln>
              <a:solidFill>
                <a:srgbClr val="000000"/>
              </a:solidFill>
              <a:effectLst/>
              <a:uFillTx/>
              <a:latin typeface="+mj-lt"/>
              <a:ea typeface="+mj-ea"/>
              <a:cs typeface="+mj-cs"/>
              <a:sym typeface="Times New Roman"/>
            </a:endParaRPr>
          </a:p>
        </p:txBody>
      </p:sp>
    </p:spTree>
    <p:extLst>
      <p:ext uri="{BB962C8B-B14F-4D97-AF65-F5344CB8AC3E}">
        <p14:creationId xmlns:p14="http://schemas.microsoft.com/office/powerpoint/2010/main" val="12630997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87179E-6 -3.33333E-6 L 0.00304 0.66111 " pathEditMode="relative" rAng="0" ptsTypes="AA">
                                      <p:cBhvr>
                                        <p:cTn id="6" dur="2000" fill="hold"/>
                                        <p:tgtEl>
                                          <p:spTgt spid="8"/>
                                        </p:tgtEl>
                                        <p:attrNameLst>
                                          <p:attrName>ppt_x</p:attrName>
                                          <p:attrName>ppt_y</p:attrName>
                                        </p:attrNameLst>
                                      </p:cBhvr>
                                      <p:rCtr x="144" y="33056"/>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2.30769E-6 7.40741E-7 L 0.75433 7.40741E-7 " pathEditMode="relative" rAng="0" ptsTypes="AA">
                                      <p:cBhvr>
                                        <p:cTn id="32" dur="2000" fill="hold"/>
                                        <p:tgtEl>
                                          <p:spTgt spid="10"/>
                                        </p:tgtEl>
                                        <p:attrNameLst>
                                          <p:attrName>ppt_x</p:attrName>
                                          <p:attrName>ppt_y</p:attrName>
                                        </p:attrNameLst>
                                      </p:cBhvr>
                                      <p:rCtr x="37708" y="0"/>
                                    </p:animMotion>
                                  </p:childTnLst>
                                </p:cTn>
                              </p:par>
                            </p:childTnLst>
                          </p:cTn>
                        </p:par>
                        <p:par>
                          <p:cTn id="33" fill="hold">
                            <p:stCondLst>
                              <p:cond delay="2000"/>
                            </p:stCondLst>
                            <p:childTnLst>
                              <p:par>
                                <p:cTn id="34" presetID="10" presetClass="exit" presetSubtype="0" fill="hold" nodeType="after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childTnLst>
                          </p:cTn>
                        </p:par>
                        <p:par>
                          <p:cTn id="37" fill="hold">
                            <p:stCondLst>
                              <p:cond delay="2500"/>
                            </p:stCondLst>
                            <p:childTnLst>
                              <p:par>
                                <p:cTn id="38" presetID="42" presetClass="path" presetSubtype="0" accel="50000" decel="50000" fill="hold" nodeType="afterEffect">
                                  <p:stCondLst>
                                    <p:cond delay="0"/>
                                  </p:stCondLst>
                                  <p:childTnLst>
                                    <p:animMotion origin="layout" path="M 2.5641E-7 7.40741E-7 L 0.64343 7.40741E-7 " pathEditMode="relative" rAng="0" ptsTypes="AA">
                                      <p:cBhvr>
                                        <p:cTn id="39" dur="2000" fill="hold"/>
                                        <p:tgtEl>
                                          <p:spTgt spid="11"/>
                                        </p:tgtEl>
                                        <p:attrNameLst>
                                          <p:attrName>ppt_x</p:attrName>
                                          <p:attrName>ppt_y</p:attrName>
                                        </p:attrNameLst>
                                      </p:cBhvr>
                                      <p:rCtr x="32163" y="0"/>
                                    </p:animMotion>
                                  </p:childTnLst>
                                </p:cTn>
                              </p:par>
                            </p:childTnLst>
                          </p:cTn>
                        </p:par>
                        <p:par>
                          <p:cTn id="40" fill="hold">
                            <p:stCondLst>
                              <p:cond delay="4500"/>
                            </p:stCondLst>
                            <p:childTnLst>
                              <p:par>
                                <p:cTn id="41" presetID="10" presetClass="exit" presetSubtype="0" fill="hold" nodeType="afterEffect">
                                  <p:stCondLst>
                                    <p:cond delay="0"/>
                                  </p:stCondLst>
                                  <p:childTnLst>
                                    <p:animEffect transition="out" filter="fade">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childTnLst>
                          </p:cTn>
                        </p:par>
                        <p:par>
                          <p:cTn id="44" fill="hold">
                            <p:stCondLst>
                              <p:cond delay="5000"/>
                            </p:stCondLst>
                            <p:childTnLst>
                              <p:par>
                                <p:cTn id="45" presetID="42" presetClass="path" presetSubtype="0" accel="50000" decel="50000" fill="hold" nodeType="afterEffect">
                                  <p:stCondLst>
                                    <p:cond delay="0"/>
                                  </p:stCondLst>
                                  <p:childTnLst>
                                    <p:animMotion origin="layout" path="M 1.28205E-6 7.40741E-7 L 0.53397 7.40741E-7 " pathEditMode="relative" rAng="0" ptsTypes="AA">
                                      <p:cBhvr>
                                        <p:cTn id="46" dur="2000" fill="hold"/>
                                        <p:tgtEl>
                                          <p:spTgt spid="12"/>
                                        </p:tgtEl>
                                        <p:attrNameLst>
                                          <p:attrName>ppt_x</p:attrName>
                                          <p:attrName>ppt_y</p:attrName>
                                        </p:attrNameLst>
                                      </p:cBhvr>
                                      <p:rCtr x="26699" y="0"/>
                                    </p:animMotion>
                                  </p:childTnLst>
                                </p:cTn>
                              </p:par>
                            </p:childTnLst>
                          </p:cTn>
                        </p:par>
                        <p:par>
                          <p:cTn id="47" fill="hold">
                            <p:stCondLst>
                              <p:cond delay="7000"/>
                            </p:stCondLst>
                            <p:childTnLst>
                              <p:par>
                                <p:cTn id="48" presetID="10" presetClass="exit" presetSubtype="0" fill="hold" nodeType="afterEffect">
                                  <p:stCondLst>
                                    <p:cond delay="0"/>
                                  </p:stCondLst>
                                  <p:childTnLst>
                                    <p:animEffect transition="out" filter="fade">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par>
                          <p:cTn id="51" fill="hold">
                            <p:stCondLst>
                              <p:cond delay="7500"/>
                            </p:stCondLst>
                            <p:childTnLst>
                              <p:par>
                                <p:cTn id="52" presetID="42" presetClass="path" presetSubtype="0" accel="50000" decel="50000" fill="hold" nodeType="afterEffect">
                                  <p:stCondLst>
                                    <p:cond delay="0"/>
                                  </p:stCondLst>
                                  <p:childTnLst>
                                    <p:animMotion origin="layout" path="M 2.05128E-6 7.40741E-7 L 0.42195 7.40741E-7 " pathEditMode="relative" rAng="0" ptsTypes="AA">
                                      <p:cBhvr>
                                        <p:cTn id="53" dur="2000" fill="hold"/>
                                        <p:tgtEl>
                                          <p:spTgt spid="14"/>
                                        </p:tgtEl>
                                        <p:attrNameLst>
                                          <p:attrName>ppt_x</p:attrName>
                                          <p:attrName>ppt_y</p:attrName>
                                        </p:attrNameLst>
                                      </p:cBhvr>
                                      <p:rCtr x="21090" y="0"/>
                                    </p:animMotion>
                                  </p:childTnLst>
                                </p:cTn>
                              </p:par>
                            </p:childTnLst>
                          </p:cTn>
                        </p:par>
                        <p:par>
                          <p:cTn id="54" fill="hold">
                            <p:stCondLst>
                              <p:cond delay="9500"/>
                            </p:stCondLst>
                            <p:childTnLst>
                              <p:par>
                                <p:cTn id="55" presetID="10" presetClass="exit" presetSubtype="0" fill="hold" nodeType="afterEffect">
                                  <p:stCondLst>
                                    <p:cond delay="0"/>
                                  </p:stCondLst>
                                  <p:childTnLst>
                                    <p:animEffect transition="out" filter="fade">
                                      <p:cBhvr>
                                        <p:cTn id="56" dur="500"/>
                                        <p:tgtEl>
                                          <p:spTgt spid="14"/>
                                        </p:tgtEl>
                                      </p:cBhvr>
                                    </p:animEffect>
                                    <p:set>
                                      <p:cBhvr>
                                        <p:cTn id="57" dur="1" fill="hold">
                                          <p:stCondLst>
                                            <p:cond delay="499"/>
                                          </p:stCondLst>
                                        </p:cTn>
                                        <p:tgtEl>
                                          <p:spTgt spid="14"/>
                                        </p:tgtEl>
                                        <p:attrNameLst>
                                          <p:attrName>style.visibility</p:attrName>
                                        </p:attrNameLst>
                                      </p:cBhvr>
                                      <p:to>
                                        <p:strVal val="hidden"/>
                                      </p:to>
                                    </p:set>
                                  </p:childTnLst>
                                </p:cTn>
                              </p:par>
                            </p:childTnLst>
                          </p:cTn>
                        </p:par>
                        <p:par>
                          <p:cTn id="58" fill="hold">
                            <p:stCondLst>
                              <p:cond delay="10000"/>
                            </p:stCondLst>
                            <p:childTnLst>
                              <p:par>
                                <p:cTn id="59" presetID="42" presetClass="path" presetSubtype="0" accel="50000" decel="50000" fill="hold" nodeType="afterEffect">
                                  <p:stCondLst>
                                    <p:cond delay="0"/>
                                  </p:stCondLst>
                                  <p:childTnLst>
                                    <p:animMotion origin="layout" path="M 2.5641E-6 7.40741E-7 L 0.30977 7.40741E-7 " pathEditMode="relative" rAng="0" ptsTypes="AA">
                                      <p:cBhvr>
                                        <p:cTn id="60" dur="2000" fill="hold"/>
                                        <p:tgtEl>
                                          <p:spTgt spid="17"/>
                                        </p:tgtEl>
                                        <p:attrNameLst>
                                          <p:attrName>ppt_x</p:attrName>
                                          <p:attrName>ppt_y</p:attrName>
                                        </p:attrNameLst>
                                      </p:cBhvr>
                                      <p:rCtr x="15481" y="0"/>
                                    </p:animMotion>
                                  </p:childTnLst>
                                </p:cTn>
                              </p:par>
                            </p:childTnLst>
                          </p:cTn>
                        </p:par>
                        <p:par>
                          <p:cTn id="61" fill="hold">
                            <p:stCondLst>
                              <p:cond delay="12000"/>
                            </p:stCondLst>
                            <p:childTnLst>
                              <p:par>
                                <p:cTn id="62" presetID="10" presetClass="exit" presetSubtype="0" fill="hold" nodeType="afterEffect">
                                  <p:stCondLst>
                                    <p:cond delay="0"/>
                                  </p:stCondLst>
                                  <p:childTnLst>
                                    <p:animEffect transition="out" filter="fade">
                                      <p:cBhvr>
                                        <p:cTn id="63" dur="500"/>
                                        <p:tgtEl>
                                          <p:spTgt spid="17"/>
                                        </p:tgtEl>
                                      </p:cBhvr>
                                    </p:animEffect>
                                    <p:set>
                                      <p:cBhvr>
                                        <p:cTn id="64"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9906000" cy="6771084"/>
          </a:xfrm>
          <a:prstGeom prst="rect">
            <a:avLst/>
          </a:prstGeom>
        </p:spPr>
        <p:txBody>
          <a:bodyPr wrap="square">
            <a:spAutoFit/>
          </a:bodyPr>
          <a:lstStyle/>
          <a:p>
            <a:pPr lvl="0"/>
            <a:r>
              <a:rPr lang="en-US" altLang="ja-JP" dirty="0" smtClean="0">
                <a:latin typeface="+mn-ea"/>
                <a:ea typeface="+mn-ea"/>
              </a:rPr>
              <a:t>&gt;&gt;&gt; </a:t>
            </a:r>
            <a:r>
              <a:rPr lang="en-US" altLang="ja-JP" dirty="0">
                <a:latin typeface="Helvetica"/>
                <a:ea typeface="+mn-ea"/>
              </a:rPr>
              <a:t>tokyo</a:t>
            </a:r>
            <a:r>
              <a:rPr lang="ja-JP" altLang="en-US" dirty="0">
                <a:latin typeface="Helvetica"/>
                <a:ea typeface="+mn-ea"/>
              </a:rPr>
              <a:t> = {</a:t>
            </a:r>
            <a:r>
              <a:rPr lang="en-US" altLang="ja-JP" dirty="0">
                <a:solidFill>
                  <a:srgbClr val="002060"/>
                </a:solidFill>
                <a:latin typeface="Helvetica"/>
                <a:ea typeface="+mn-ea"/>
              </a:rPr>
              <a:t>“1</a:t>
            </a:r>
            <a:r>
              <a:rPr lang="ja-JP" altLang="en-US" dirty="0">
                <a:solidFill>
                  <a:srgbClr val="002060"/>
                </a:solidFill>
                <a:latin typeface="Helvetica"/>
                <a:ea typeface="+mn-ea"/>
              </a:rPr>
              <a:t>月</a:t>
            </a:r>
            <a:r>
              <a:rPr lang="en-US" altLang="ja-JP" dirty="0">
                <a:solidFill>
                  <a:srgbClr val="002060"/>
                </a:solidFill>
                <a:latin typeface="Helvetica"/>
                <a:ea typeface="+mn-ea"/>
              </a:rPr>
              <a:t>”</a:t>
            </a:r>
            <a:r>
              <a:rPr lang="en-US" altLang="ja-JP" dirty="0">
                <a:solidFill>
                  <a:schemeClr val="tx1"/>
                </a:solidFill>
                <a:latin typeface="Helvetica"/>
                <a:ea typeface="+mn-ea"/>
              </a:rPr>
              <a:t>:5.8,</a:t>
            </a:r>
            <a:r>
              <a:rPr lang="en-US" altLang="ja-JP" dirty="0">
                <a:solidFill>
                  <a:srgbClr val="002060"/>
                </a:solidFill>
                <a:latin typeface="Helvetica"/>
                <a:ea typeface="+mn-ea"/>
              </a:rPr>
              <a:t> “2</a:t>
            </a:r>
            <a:r>
              <a:rPr lang="ja-JP" altLang="en-US" dirty="0">
                <a:solidFill>
                  <a:srgbClr val="002060"/>
                </a:solidFill>
                <a:latin typeface="Helvetica"/>
                <a:ea typeface="+mn-ea"/>
              </a:rPr>
              <a:t>月</a:t>
            </a:r>
            <a:r>
              <a:rPr lang="en-US" altLang="ja-JP" dirty="0">
                <a:solidFill>
                  <a:srgbClr val="002060"/>
                </a:solidFill>
                <a:latin typeface="Helvetica"/>
                <a:ea typeface="+mn-ea"/>
              </a:rPr>
              <a:t>”</a:t>
            </a:r>
            <a:r>
              <a:rPr lang="en-US" altLang="ja-JP" dirty="0">
                <a:solidFill>
                  <a:schemeClr val="tx1"/>
                </a:solidFill>
                <a:latin typeface="Helvetica"/>
                <a:ea typeface="+mn-ea"/>
              </a:rPr>
              <a:t>:5.7,</a:t>
            </a:r>
            <a:r>
              <a:rPr lang="en-US" altLang="ja-JP" dirty="0">
                <a:solidFill>
                  <a:srgbClr val="002060"/>
                </a:solidFill>
                <a:latin typeface="Helvetica"/>
                <a:ea typeface="+mn-ea"/>
              </a:rPr>
              <a:t> “3</a:t>
            </a:r>
            <a:r>
              <a:rPr lang="ja-JP" altLang="en-US" dirty="0">
                <a:solidFill>
                  <a:srgbClr val="002060"/>
                </a:solidFill>
                <a:latin typeface="Helvetica"/>
                <a:ea typeface="+mn-ea"/>
              </a:rPr>
              <a:t>月</a:t>
            </a:r>
            <a:r>
              <a:rPr lang="en-US" altLang="ja-JP" dirty="0">
                <a:solidFill>
                  <a:srgbClr val="002060"/>
                </a:solidFill>
                <a:latin typeface="Helvetica"/>
                <a:ea typeface="+mn-ea"/>
              </a:rPr>
              <a:t>”</a:t>
            </a:r>
            <a:r>
              <a:rPr lang="en-US" altLang="ja-JP" dirty="0">
                <a:solidFill>
                  <a:schemeClr val="tx1"/>
                </a:solidFill>
                <a:latin typeface="Helvetica"/>
                <a:ea typeface="+mn-ea"/>
              </a:rPr>
              <a:t>:10.3, </a:t>
            </a:r>
            <a:r>
              <a:rPr lang="en-US" altLang="ja-JP" dirty="0">
                <a:solidFill>
                  <a:srgbClr val="002060"/>
                </a:solidFill>
                <a:latin typeface="Helvetica"/>
                <a:ea typeface="+mn-ea"/>
              </a:rPr>
              <a:t>“4</a:t>
            </a:r>
            <a:r>
              <a:rPr lang="ja-JP" altLang="en-US" dirty="0">
                <a:solidFill>
                  <a:srgbClr val="002060"/>
                </a:solidFill>
                <a:latin typeface="Helvetica"/>
                <a:ea typeface="+mn-ea"/>
              </a:rPr>
              <a:t>月</a:t>
            </a:r>
            <a:r>
              <a:rPr lang="en-US" altLang="ja-JP" dirty="0">
                <a:solidFill>
                  <a:srgbClr val="002060"/>
                </a:solidFill>
                <a:latin typeface="Helvetica"/>
                <a:ea typeface="+mn-ea"/>
              </a:rPr>
              <a:t>”</a:t>
            </a:r>
            <a:r>
              <a:rPr lang="en-US" altLang="ja-JP" dirty="0">
                <a:solidFill>
                  <a:schemeClr val="tx1"/>
                </a:solidFill>
                <a:latin typeface="Helvetica"/>
                <a:ea typeface="+mn-ea"/>
              </a:rPr>
              <a:t>:14.5,</a:t>
            </a:r>
            <a:r>
              <a:rPr lang="en-US" altLang="ja-JP" dirty="0">
                <a:solidFill>
                  <a:srgbClr val="002060"/>
                </a:solidFill>
                <a:latin typeface="Helvetica"/>
                <a:ea typeface="+mn-ea"/>
              </a:rPr>
              <a:t> “5</a:t>
            </a:r>
            <a:r>
              <a:rPr lang="ja-JP" altLang="en-US" dirty="0">
                <a:solidFill>
                  <a:srgbClr val="002060"/>
                </a:solidFill>
                <a:latin typeface="Helvetica"/>
                <a:ea typeface="+mn-ea"/>
              </a:rPr>
              <a:t>月</a:t>
            </a:r>
            <a:r>
              <a:rPr lang="en-US" altLang="ja-JP" dirty="0">
                <a:solidFill>
                  <a:srgbClr val="002060"/>
                </a:solidFill>
                <a:latin typeface="Helvetica"/>
                <a:ea typeface="+mn-ea"/>
              </a:rPr>
              <a:t>”</a:t>
            </a:r>
            <a:r>
              <a:rPr lang="en-US" altLang="ja-JP" dirty="0">
                <a:solidFill>
                  <a:schemeClr val="tx1"/>
                </a:solidFill>
                <a:latin typeface="Helvetica"/>
                <a:ea typeface="+mn-ea"/>
              </a:rPr>
              <a:t>:21.1, </a:t>
            </a:r>
            <a:r>
              <a:rPr lang="en-US" altLang="ja-JP" dirty="0">
                <a:solidFill>
                  <a:srgbClr val="002060"/>
                </a:solidFill>
                <a:latin typeface="Helvetica"/>
                <a:ea typeface="+mn-ea"/>
              </a:rPr>
              <a:t>“6</a:t>
            </a:r>
            <a:r>
              <a:rPr lang="ja-JP" altLang="en-US" dirty="0">
                <a:solidFill>
                  <a:srgbClr val="002060"/>
                </a:solidFill>
                <a:latin typeface="Helvetica"/>
                <a:ea typeface="+mn-ea"/>
              </a:rPr>
              <a:t>月</a:t>
            </a:r>
            <a:r>
              <a:rPr lang="en-US" altLang="ja-JP" dirty="0">
                <a:solidFill>
                  <a:srgbClr val="002060"/>
                </a:solidFill>
                <a:latin typeface="Helvetica"/>
                <a:ea typeface="+mn-ea"/>
              </a:rPr>
              <a:t>”</a:t>
            </a:r>
            <a:r>
              <a:rPr lang="en-US" altLang="ja-JP" dirty="0">
                <a:solidFill>
                  <a:schemeClr val="tx1"/>
                </a:solidFill>
                <a:latin typeface="Helvetica"/>
                <a:ea typeface="+mn-ea"/>
              </a:rPr>
              <a:t>:22.1, </a:t>
            </a:r>
            <a:r>
              <a:rPr lang="en-US" altLang="ja-JP" dirty="0">
                <a:solidFill>
                  <a:srgbClr val="002060"/>
                </a:solidFill>
                <a:latin typeface="Helvetica"/>
                <a:ea typeface="+mn-ea"/>
              </a:rPr>
              <a:t>“7</a:t>
            </a:r>
            <a:r>
              <a:rPr lang="ja-JP" altLang="en-US" dirty="0">
                <a:solidFill>
                  <a:srgbClr val="002060"/>
                </a:solidFill>
                <a:latin typeface="Helvetica"/>
                <a:ea typeface="+mn-ea"/>
              </a:rPr>
              <a:t>月</a:t>
            </a:r>
            <a:r>
              <a:rPr lang="en-US" altLang="ja-JP" dirty="0">
                <a:solidFill>
                  <a:srgbClr val="002060"/>
                </a:solidFill>
                <a:latin typeface="Helvetica"/>
                <a:ea typeface="+mn-ea"/>
              </a:rPr>
              <a:t>”</a:t>
            </a:r>
            <a:r>
              <a:rPr lang="en-US" altLang="ja-JP" dirty="0">
                <a:solidFill>
                  <a:schemeClr val="tx1"/>
                </a:solidFill>
                <a:latin typeface="Helvetica"/>
                <a:ea typeface="+mn-ea"/>
              </a:rPr>
              <a:t>:26.2,</a:t>
            </a:r>
            <a:r>
              <a:rPr lang="en-US" altLang="ja-JP" dirty="0">
                <a:solidFill>
                  <a:srgbClr val="002060"/>
                </a:solidFill>
                <a:latin typeface="Helvetica"/>
                <a:ea typeface="+mn-ea"/>
              </a:rPr>
              <a:t> “8</a:t>
            </a:r>
            <a:r>
              <a:rPr lang="ja-JP" altLang="en-US" dirty="0">
                <a:solidFill>
                  <a:srgbClr val="002060"/>
                </a:solidFill>
                <a:latin typeface="Helvetica"/>
                <a:ea typeface="+mn-ea"/>
              </a:rPr>
              <a:t>月</a:t>
            </a:r>
            <a:r>
              <a:rPr lang="en-US" altLang="ja-JP" dirty="0">
                <a:solidFill>
                  <a:srgbClr val="002060"/>
                </a:solidFill>
                <a:latin typeface="Helvetica"/>
                <a:ea typeface="+mn-ea"/>
              </a:rPr>
              <a:t>”</a:t>
            </a:r>
            <a:r>
              <a:rPr lang="en-US" altLang="ja-JP" dirty="0">
                <a:solidFill>
                  <a:schemeClr val="tx1"/>
                </a:solidFill>
                <a:latin typeface="Helvetica"/>
                <a:ea typeface="+mn-ea"/>
              </a:rPr>
              <a:t>:26.7,</a:t>
            </a:r>
            <a:r>
              <a:rPr lang="en-US" altLang="ja-JP" dirty="0">
                <a:solidFill>
                  <a:srgbClr val="002060"/>
                </a:solidFill>
                <a:latin typeface="Helvetica"/>
                <a:ea typeface="+mn-ea"/>
              </a:rPr>
              <a:t> “9</a:t>
            </a:r>
            <a:r>
              <a:rPr lang="ja-JP" altLang="en-US" dirty="0">
                <a:solidFill>
                  <a:srgbClr val="002060"/>
                </a:solidFill>
                <a:latin typeface="Helvetica"/>
                <a:ea typeface="+mn-ea"/>
              </a:rPr>
              <a:t>月</a:t>
            </a:r>
            <a:r>
              <a:rPr lang="en-US" altLang="ja-JP" dirty="0">
                <a:solidFill>
                  <a:srgbClr val="002060"/>
                </a:solidFill>
                <a:latin typeface="Helvetica"/>
                <a:ea typeface="+mn-ea"/>
              </a:rPr>
              <a:t>”</a:t>
            </a:r>
            <a:r>
              <a:rPr lang="en-US" altLang="ja-JP" dirty="0">
                <a:solidFill>
                  <a:schemeClr val="tx1"/>
                </a:solidFill>
                <a:latin typeface="Helvetica"/>
                <a:ea typeface="+mn-ea"/>
              </a:rPr>
              <a:t>:22.6, </a:t>
            </a:r>
            <a:r>
              <a:rPr lang="en-US" altLang="ja-JP" dirty="0">
                <a:solidFill>
                  <a:srgbClr val="002060"/>
                </a:solidFill>
                <a:latin typeface="Helvetica"/>
                <a:ea typeface="+mn-ea"/>
              </a:rPr>
              <a:t>“10</a:t>
            </a:r>
            <a:r>
              <a:rPr lang="ja-JP" altLang="en-US" dirty="0">
                <a:solidFill>
                  <a:srgbClr val="002060"/>
                </a:solidFill>
                <a:latin typeface="Helvetica"/>
                <a:ea typeface="+mn-ea"/>
              </a:rPr>
              <a:t>月</a:t>
            </a:r>
            <a:r>
              <a:rPr lang="en-US" altLang="ja-JP" dirty="0">
                <a:solidFill>
                  <a:srgbClr val="002060"/>
                </a:solidFill>
                <a:latin typeface="Helvetica"/>
                <a:ea typeface="+mn-ea"/>
              </a:rPr>
              <a:t>”</a:t>
            </a:r>
            <a:r>
              <a:rPr lang="en-US" altLang="ja-JP" dirty="0">
                <a:solidFill>
                  <a:schemeClr val="tx1"/>
                </a:solidFill>
                <a:latin typeface="Helvetica"/>
                <a:ea typeface="+mn-ea"/>
              </a:rPr>
              <a:t>:18.4, </a:t>
            </a:r>
            <a:r>
              <a:rPr lang="en-US" altLang="ja-JP" dirty="0">
                <a:solidFill>
                  <a:srgbClr val="002060"/>
                </a:solidFill>
                <a:latin typeface="Helvetica"/>
                <a:ea typeface="+mn-ea"/>
              </a:rPr>
              <a:t>“11</a:t>
            </a:r>
            <a:r>
              <a:rPr lang="ja-JP" altLang="en-US" dirty="0">
                <a:solidFill>
                  <a:srgbClr val="002060"/>
                </a:solidFill>
                <a:latin typeface="Helvetica"/>
                <a:ea typeface="+mn-ea"/>
              </a:rPr>
              <a:t>月</a:t>
            </a:r>
            <a:r>
              <a:rPr lang="en-US" altLang="ja-JP" dirty="0">
                <a:solidFill>
                  <a:srgbClr val="002060"/>
                </a:solidFill>
                <a:latin typeface="Helvetica"/>
                <a:ea typeface="+mn-ea"/>
              </a:rPr>
              <a:t>”</a:t>
            </a:r>
            <a:r>
              <a:rPr lang="en-US" altLang="ja-JP" dirty="0">
                <a:solidFill>
                  <a:schemeClr val="tx1"/>
                </a:solidFill>
                <a:latin typeface="Helvetica"/>
                <a:ea typeface="+mn-ea"/>
              </a:rPr>
              <a:t>:13.9,</a:t>
            </a:r>
            <a:r>
              <a:rPr lang="en-US" altLang="ja-JP" dirty="0">
                <a:solidFill>
                  <a:srgbClr val="002060"/>
                </a:solidFill>
                <a:latin typeface="Helvetica"/>
                <a:ea typeface="+mn-ea"/>
              </a:rPr>
              <a:t> “12</a:t>
            </a:r>
            <a:r>
              <a:rPr lang="ja-JP" altLang="en-US" dirty="0">
                <a:solidFill>
                  <a:srgbClr val="002060"/>
                </a:solidFill>
                <a:latin typeface="Helvetica"/>
                <a:ea typeface="+mn-ea"/>
              </a:rPr>
              <a:t>月</a:t>
            </a:r>
            <a:r>
              <a:rPr lang="en-US" altLang="ja-JP" dirty="0">
                <a:solidFill>
                  <a:srgbClr val="002060"/>
                </a:solidFill>
                <a:latin typeface="Helvetica"/>
                <a:ea typeface="+mn-ea"/>
              </a:rPr>
              <a:t>”</a:t>
            </a:r>
            <a:r>
              <a:rPr lang="en-US" altLang="ja-JP" dirty="0">
                <a:solidFill>
                  <a:schemeClr val="tx1"/>
                </a:solidFill>
                <a:latin typeface="Helvetica"/>
                <a:ea typeface="+mn-ea"/>
              </a:rPr>
              <a:t>:9.3</a:t>
            </a:r>
            <a:r>
              <a:rPr lang="ja-JP" altLang="en-US" dirty="0">
                <a:latin typeface="Helvetica"/>
                <a:ea typeface="+mn-ea"/>
              </a:rPr>
              <a:t>}</a:t>
            </a:r>
            <a:r>
              <a:rPr lang="en-US" altLang="ja-JP" dirty="0">
                <a:latin typeface="Helvetica"/>
                <a:ea typeface="+mn-ea"/>
              </a:rPr>
              <a:t>	</a:t>
            </a:r>
          </a:p>
          <a:p>
            <a:r>
              <a:rPr lang="en-US" altLang="ja-JP" dirty="0" smtClean="0">
                <a:solidFill>
                  <a:schemeClr val="tx1"/>
                </a:solidFill>
                <a:latin typeface="+mn-ea"/>
              </a:rPr>
              <a:t>&gt;&gt;&gt;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最初に戻るがこ</a:t>
            </a:r>
            <a:r>
              <a:rPr lang="ja-JP" altLang="en-US" dirty="0">
                <a:solidFill>
                  <a:schemeClr val="accent2"/>
                </a:solidFill>
                <a:latin typeface="+mn-ea"/>
                <a:ea typeface="+mn-ea"/>
              </a:rPr>
              <a:t>れ</a:t>
            </a:r>
            <a:r>
              <a:rPr lang="ja-JP" altLang="en-US" dirty="0" smtClean="0">
                <a:solidFill>
                  <a:schemeClr val="accent2"/>
                </a:solidFill>
                <a:latin typeface="+mn-ea"/>
                <a:ea typeface="+mn-ea"/>
              </a:rPr>
              <a:t>を作るのは地味に面倒。</a:t>
            </a:r>
            <a:endParaRPr lang="en-US" altLang="ja-JP" dirty="0" smtClean="0">
              <a:solidFill>
                <a:schemeClr val="accent2"/>
              </a:solidFill>
              <a:latin typeface="+mn-ea"/>
              <a:ea typeface="+mn-ea"/>
            </a:endParaRPr>
          </a:p>
          <a:p>
            <a:r>
              <a:rPr lang="en-US" altLang="ja-JP" sz="2000" dirty="0">
                <a:solidFill>
                  <a:schemeClr val="tx1"/>
                </a:solidFill>
                <a:latin typeface="+mn-ea"/>
                <a:ea typeface="+mn-ea"/>
              </a:rPr>
              <a:t>&gt;&gt;&gt; </a:t>
            </a:r>
            <a:r>
              <a:rPr lang="en-US" altLang="ja-JP" sz="2000" dirty="0" smtClean="0">
                <a:solidFill>
                  <a:schemeClr val="tx1"/>
                </a:solidFill>
                <a:latin typeface="+mn-ea"/>
                <a:ea typeface="+mn-ea"/>
              </a:rPr>
              <a:t>month</a:t>
            </a:r>
            <a:r>
              <a:rPr lang="en-US" altLang="ja-JP" sz="2000" dirty="0" smtClean="0">
                <a:solidFill>
                  <a:schemeClr val="tx1"/>
                </a:solidFill>
                <a:latin typeface="+mn-ea"/>
                <a:ea typeface="+mn-ea"/>
              </a:rPr>
              <a:t> </a:t>
            </a:r>
            <a:r>
              <a:rPr lang="en-US" altLang="ja-JP" sz="2000" dirty="0">
                <a:solidFill>
                  <a:schemeClr val="tx1"/>
                </a:solidFill>
                <a:latin typeface="+mn-ea"/>
                <a:ea typeface="+mn-ea"/>
              </a:rPr>
              <a:t>= </a:t>
            </a:r>
            <a:r>
              <a:rPr lang="en-US" altLang="ja-JP" sz="2000" dirty="0" smtClean="0">
                <a:solidFill>
                  <a:schemeClr val="tx1"/>
                </a:solidFill>
                <a:latin typeface="+mn-ea"/>
                <a:ea typeface="+mn-ea"/>
              </a:rPr>
              <a:t>[</a:t>
            </a:r>
            <a:r>
              <a:rPr lang="en-US" altLang="ja-JP" sz="2000" dirty="0">
                <a:solidFill>
                  <a:srgbClr val="002060"/>
                </a:solidFill>
                <a:latin typeface="Helvetica"/>
              </a:rPr>
              <a:t>“1</a:t>
            </a:r>
            <a:r>
              <a:rPr lang="ja-JP" altLang="en-US" sz="2000" dirty="0">
                <a:solidFill>
                  <a:srgbClr val="002060"/>
                </a:solidFill>
                <a:latin typeface="Helvetica"/>
              </a:rPr>
              <a:t>月</a:t>
            </a:r>
            <a:r>
              <a:rPr lang="en-US" altLang="ja-JP" sz="2000" dirty="0">
                <a:solidFill>
                  <a:srgbClr val="002060"/>
                </a:solidFill>
                <a:latin typeface="Helvetica"/>
              </a:rPr>
              <a:t>”</a:t>
            </a:r>
            <a:r>
              <a:rPr lang="en-US" altLang="ja-JP" sz="2000" dirty="0" smtClean="0">
                <a:solidFill>
                  <a:schemeClr val="tx1"/>
                </a:solidFill>
                <a:latin typeface="+mn-ea"/>
                <a:ea typeface="+mn-ea"/>
              </a:rPr>
              <a:t>, </a:t>
            </a:r>
            <a:r>
              <a:rPr lang="en-US" altLang="ja-JP" sz="2000" dirty="0">
                <a:solidFill>
                  <a:srgbClr val="002060"/>
                </a:solidFill>
                <a:latin typeface="Helvetica"/>
              </a:rPr>
              <a:t>“2</a:t>
            </a:r>
            <a:r>
              <a:rPr lang="ja-JP" altLang="en-US" sz="2000" dirty="0">
                <a:solidFill>
                  <a:srgbClr val="002060"/>
                </a:solidFill>
                <a:latin typeface="Helvetica"/>
              </a:rPr>
              <a:t>月</a:t>
            </a:r>
            <a:r>
              <a:rPr lang="en-US" altLang="ja-JP" sz="2000" dirty="0">
                <a:solidFill>
                  <a:srgbClr val="002060"/>
                </a:solidFill>
                <a:latin typeface="Helvetica"/>
              </a:rPr>
              <a:t>”</a:t>
            </a:r>
            <a:r>
              <a:rPr lang="en-US" altLang="ja-JP" sz="2000" dirty="0" smtClean="0">
                <a:solidFill>
                  <a:schemeClr val="tx1"/>
                </a:solidFill>
                <a:latin typeface="+mn-ea"/>
                <a:ea typeface="+mn-ea"/>
              </a:rPr>
              <a:t>, </a:t>
            </a:r>
            <a:r>
              <a:rPr lang="en-US" altLang="ja-JP" sz="2000" dirty="0">
                <a:solidFill>
                  <a:srgbClr val="002060"/>
                </a:solidFill>
                <a:latin typeface="Helvetica"/>
              </a:rPr>
              <a:t>“3</a:t>
            </a:r>
            <a:r>
              <a:rPr lang="ja-JP" altLang="en-US" sz="2000" dirty="0">
                <a:solidFill>
                  <a:srgbClr val="002060"/>
                </a:solidFill>
                <a:latin typeface="Helvetica"/>
              </a:rPr>
              <a:t>月</a:t>
            </a:r>
            <a:r>
              <a:rPr lang="en-US" altLang="ja-JP" sz="2000" dirty="0">
                <a:solidFill>
                  <a:srgbClr val="002060"/>
                </a:solidFill>
                <a:latin typeface="Helvetica"/>
              </a:rPr>
              <a:t>”</a:t>
            </a:r>
            <a:r>
              <a:rPr lang="en-US" altLang="ja-JP" sz="2000" dirty="0" smtClean="0">
                <a:solidFill>
                  <a:schemeClr val="tx1"/>
                </a:solidFill>
                <a:latin typeface="+mn-ea"/>
                <a:ea typeface="+mn-ea"/>
              </a:rPr>
              <a:t>, </a:t>
            </a:r>
            <a:r>
              <a:rPr lang="en-US" altLang="ja-JP" sz="2000" dirty="0">
                <a:solidFill>
                  <a:srgbClr val="002060"/>
                </a:solidFill>
                <a:latin typeface="Helvetica"/>
              </a:rPr>
              <a:t>“4</a:t>
            </a:r>
            <a:r>
              <a:rPr lang="ja-JP" altLang="en-US" sz="2000" dirty="0">
                <a:solidFill>
                  <a:srgbClr val="002060"/>
                </a:solidFill>
                <a:latin typeface="Helvetica"/>
              </a:rPr>
              <a:t>月</a:t>
            </a:r>
            <a:r>
              <a:rPr lang="en-US" altLang="ja-JP" sz="2000" dirty="0">
                <a:solidFill>
                  <a:srgbClr val="002060"/>
                </a:solidFill>
                <a:latin typeface="Helvetica"/>
              </a:rPr>
              <a:t>”</a:t>
            </a:r>
            <a:r>
              <a:rPr lang="en-US" altLang="ja-JP" sz="2000" dirty="0" smtClean="0">
                <a:solidFill>
                  <a:schemeClr val="tx1"/>
                </a:solidFill>
                <a:latin typeface="+mn-ea"/>
                <a:ea typeface="+mn-ea"/>
              </a:rPr>
              <a:t>, </a:t>
            </a:r>
            <a:r>
              <a:rPr lang="en-US" altLang="ja-JP" sz="2000" dirty="0">
                <a:solidFill>
                  <a:srgbClr val="002060"/>
                </a:solidFill>
                <a:latin typeface="Helvetica"/>
              </a:rPr>
              <a:t>“5</a:t>
            </a:r>
            <a:r>
              <a:rPr lang="ja-JP" altLang="en-US" sz="2000" dirty="0">
                <a:solidFill>
                  <a:srgbClr val="002060"/>
                </a:solidFill>
                <a:latin typeface="Helvetica"/>
              </a:rPr>
              <a:t>月</a:t>
            </a:r>
            <a:r>
              <a:rPr lang="en-US" altLang="ja-JP" sz="2000" dirty="0">
                <a:solidFill>
                  <a:srgbClr val="002060"/>
                </a:solidFill>
                <a:latin typeface="Helvetica"/>
              </a:rPr>
              <a:t>”</a:t>
            </a:r>
            <a:r>
              <a:rPr lang="en-US" altLang="ja-JP" sz="2000" dirty="0" smtClean="0">
                <a:solidFill>
                  <a:schemeClr val="tx1"/>
                </a:solidFill>
                <a:latin typeface="+mn-ea"/>
                <a:ea typeface="+mn-ea"/>
              </a:rPr>
              <a:t>, </a:t>
            </a:r>
            <a:r>
              <a:rPr lang="en-US" altLang="ja-JP" sz="2000" dirty="0">
                <a:solidFill>
                  <a:srgbClr val="002060"/>
                </a:solidFill>
                <a:latin typeface="Helvetica"/>
              </a:rPr>
              <a:t>“6</a:t>
            </a:r>
            <a:r>
              <a:rPr lang="ja-JP" altLang="en-US" sz="2000" dirty="0">
                <a:solidFill>
                  <a:srgbClr val="002060"/>
                </a:solidFill>
                <a:latin typeface="Helvetica"/>
              </a:rPr>
              <a:t>月</a:t>
            </a:r>
            <a:r>
              <a:rPr lang="en-US" altLang="ja-JP" sz="2000" dirty="0">
                <a:solidFill>
                  <a:srgbClr val="002060"/>
                </a:solidFill>
                <a:latin typeface="Helvetica"/>
              </a:rPr>
              <a:t>”</a:t>
            </a:r>
            <a:r>
              <a:rPr lang="en-US" altLang="ja-JP" sz="2000" dirty="0" smtClean="0">
                <a:solidFill>
                  <a:schemeClr val="tx1"/>
                </a:solidFill>
                <a:latin typeface="+mn-ea"/>
                <a:ea typeface="+mn-ea"/>
              </a:rPr>
              <a:t>, </a:t>
            </a:r>
            <a:r>
              <a:rPr lang="en-US" altLang="ja-JP" sz="2000" dirty="0">
                <a:solidFill>
                  <a:srgbClr val="002060"/>
                </a:solidFill>
                <a:latin typeface="Helvetica"/>
              </a:rPr>
              <a:t>“7</a:t>
            </a:r>
            <a:r>
              <a:rPr lang="ja-JP" altLang="en-US" sz="2000" dirty="0">
                <a:solidFill>
                  <a:srgbClr val="002060"/>
                </a:solidFill>
                <a:latin typeface="Helvetica"/>
              </a:rPr>
              <a:t>月</a:t>
            </a:r>
            <a:r>
              <a:rPr lang="en-US" altLang="ja-JP" sz="2000" dirty="0">
                <a:solidFill>
                  <a:srgbClr val="002060"/>
                </a:solidFill>
                <a:latin typeface="Helvetica"/>
              </a:rPr>
              <a:t>”</a:t>
            </a:r>
            <a:r>
              <a:rPr lang="en-US" altLang="ja-JP" sz="2000" dirty="0" smtClean="0">
                <a:solidFill>
                  <a:schemeClr val="tx1"/>
                </a:solidFill>
                <a:latin typeface="+mn-ea"/>
                <a:ea typeface="+mn-ea"/>
              </a:rPr>
              <a:t>, </a:t>
            </a:r>
            <a:r>
              <a:rPr lang="en-US" altLang="ja-JP" sz="2000" dirty="0">
                <a:solidFill>
                  <a:srgbClr val="002060"/>
                </a:solidFill>
                <a:latin typeface="Helvetica"/>
              </a:rPr>
              <a:t>“8</a:t>
            </a:r>
            <a:r>
              <a:rPr lang="ja-JP" altLang="en-US" sz="2000" dirty="0">
                <a:solidFill>
                  <a:srgbClr val="002060"/>
                </a:solidFill>
                <a:latin typeface="Helvetica"/>
              </a:rPr>
              <a:t>月</a:t>
            </a:r>
            <a:r>
              <a:rPr lang="en-US" altLang="ja-JP" sz="2000" dirty="0">
                <a:solidFill>
                  <a:srgbClr val="002060"/>
                </a:solidFill>
                <a:latin typeface="Helvetica"/>
              </a:rPr>
              <a:t>”</a:t>
            </a:r>
            <a:r>
              <a:rPr lang="en-US" altLang="ja-JP" sz="2000" dirty="0" smtClean="0">
                <a:solidFill>
                  <a:schemeClr val="tx1"/>
                </a:solidFill>
                <a:latin typeface="+mn-ea"/>
                <a:ea typeface="+mn-ea"/>
              </a:rPr>
              <a:t>, </a:t>
            </a:r>
            <a:r>
              <a:rPr lang="en-US" altLang="ja-JP" sz="2000" dirty="0">
                <a:solidFill>
                  <a:srgbClr val="002060"/>
                </a:solidFill>
                <a:latin typeface="Helvetica"/>
              </a:rPr>
              <a:t>“9</a:t>
            </a:r>
            <a:r>
              <a:rPr lang="ja-JP" altLang="en-US" sz="2000" dirty="0">
                <a:solidFill>
                  <a:srgbClr val="002060"/>
                </a:solidFill>
                <a:latin typeface="Helvetica"/>
              </a:rPr>
              <a:t>月</a:t>
            </a:r>
            <a:r>
              <a:rPr lang="en-US" altLang="ja-JP" sz="2000" dirty="0">
                <a:solidFill>
                  <a:srgbClr val="002060"/>
                </a:solidFill>
                <a:latin typeface="Helvetica"/>
              </a:rPr>
              <a:t>”</a:t>
            </a:r>
            <a:r>
              <a:rPr lang="en-US" altLang="ja-JP" sz="2000" dirty="0" smtClean="0">
                <a:solidFill>
                  <a:schemeClr val="tx1"/>
                </a:solidFill>
                <a:latin typeface="+mn-ea"/>
                <a:ea typeface="+mn-ea"/>
              </a:rPr>
              <a:t>, </a:t>
            </a:r>
            <a:r>
              <a:rPr lang="en-US" altLang="ja-JP" sz="2000" dirty="0">
                <a:solidFill>
                  <a:srgbClr val="002060"/>
                </a:solidFill>
                <a:latin typeface="Helvetica"/>
              </a:rPr>
              <a:t>“10</a:t>
            </a:r>
            <a:r>
              <a:rPr lang="ja-JP" altLang="en-US" sz="2000" dirty="0">
                <a:solidFill>
                  <a:srgbClr val="002060"/>
                </a:solidFill>
                <a:latin typeface="Helvetica"/>
              </a:rPr>
              <a:t>月</a:t>
            </a:r>
            <a:r>
              <a:rPr lang="en-US" altLang="ja-JP" sz="2000" dirty="0" smtClean="0">
                <a:solidFill>
                  <a:srgbClr val="002060"/>
                </a:solidFill>
                <a:latin typeface="Helvetica"/>
              </a:rPr>
              <a:t>”, </a:t>
            </a:r>
            <a:r>
              <a:rPr lang="en-US" altLang="ja-JP" sz="2000" dirty="0">
                <a:solidFill>
                  <a:srgbClr val="002060"/>
                </a:solidFill>
                <a:latin typeface="Helvetica"/>
              </a:rPr>
              <a:t>“11</a:t>
            </a:r>
            <a:r>
              <a:rPr lang="ja-JP" altLang="en-US" sz="2000" dirty="0">
                <a:solidFill>
                  <a:srgbClr val="002060"/>
                </a:solidFill>
                <a:latin typeface="Helvetica"/>
              </a:rPr>
              <a:t>月</a:t>
            </a:r>
            <a:r>
              <a:rPr lang="en-US" altLang="ja-JP" sz="2000" dirty="0" smtClean="0">
                <a:solidFill>
                  <a:srgbClr val="002060"/>
                </a:solidFill>
                <a:latin typeface="Helvetica"/>
              </a:rPr>
              <a:t>”, </a:t>
            </a:r>
            <a:r>
              <a:rPr lang="en-US" altLang="ja-JP" sz="2000" dirty="0">
                <a:solidFill>
                  <a:srgbClr val="002060"/>
                </a:solidFill>
                <a:latin typeface="Helvetica"/>
              </a:rPr>
              <a:t>“12</a:t>
            </a:r>
            <a:r>
              <a:rPr lang="ja-JP" altLang="en-US" sz="2000" dirty="0">
                <a:solidFill>
                  <a:srgbClr val="002060"/>
                </a:solidFill>
                <a:latin typeface="Helvetica"/>
              </a:rPr>
              <a:t>月</a:t>
            </a:r>
            <a:r>
              <a:rPr lang="en-US" altLang="ja-JP" sz="2000" dirty="0">
                <a:solidFill>
                  <a:srgbClr val="002060"/>
                </a:solidFill>
                <a:latin typeface="Helvetica"/>
              </a:rPr>
              <a:t>”</a:t>
            </a:r>
            <a:r>
              <a:rPr lang="en-US" altLang="ja-JP" sz="2000" dirty="0" smtClean="0">
                <a:solidFill>
                  <a:schemeClr val="tx1"/>
                </a:solidFill>
                <a:latin typeface="+mn-ea"/>
                <a:ea typeface="+mn-ea"/>
              </a:rPr>
              <a:t>]</a:t>
            </a:r>
            <a:endParaRPr lang="en-US" altLang="ja-JP" sz="2000" dirty="0">
              <a:solidFill>
                <a:schemeClr val="tx1"/>
              </a:solidFill>
              <a:latin typeface="+mn-ea"/>
              <a:ea typeface="+mn-ea"/>
            </a:endParaRPr>
          </a:p>
          <a:p>
            <a:r>
              <a:rPr lang="en-US" altLang="ja-JP" sz="2000" dirty="0">
                <a:solidFill>
                  <a:schemeClr val="tx1"/>
                </a:solidFill>
                <a:latin typeface="+mn-ea"/>
                <a:ea typeface="+mn-ea"/>
              </a:rPr>
              <a:t>&gt;&gt;&gt; </a:t>
            </a:r>
            <a:r>
              <a:rPr lang="en-US" altLang="ja-JP" sz="2000" dirty="0" smtClean="0">
                <a:solidFill>
                  <a:schemeClr val="tx1"/>
                </a:solidFill>
                <a:latin typeface="+mn-ea"/>
                <a:ea typeface="+mn-ea"/>
              </a:rPr>
              <a:t>degree</a:t>
            </a:r>
            <a:r>
              <a:rPr lang="en-US" altLang="ja-JP" sz="2000" dirty="0" smtClean="0">
                <a:solidFill>
                  <a:schemeClr val="tx1"/>
                </a:solidFill>
                <a:latin typeface="+mn-ea"/>
                <a:ea typeface="+mn-ea"/>
              </a:rPr>
              <a:t> =[5.8, 5.7, 10.3, 14.5, 21.1, 22.1, 26.2, 26.7, 22.6, 18.4, 13.9, 9.3]</a:t>
            </a:r>
          </a:p>
          <a:p>
            <a:r>
              <a:rPr lang="en-US" altLang="ja-JP" dirty="0" smtClean="0">
                <a:solidFill>
                  <a:schemeClr val="tx1"/>
                </a:solidFill>
                <a:latin typeface="+mn-ea"/>
                <a:ea typeface="+mn-ea"/>
              </a:rPr>
              <a:t>&gt;&gt;&gt;</a:t>
            </a:r>
            <a:r>
              <a:rPr lang="en-US" altLang="ja-JP" dirty="0" smtClean="0">
                <a:solidFill>
                  <a:schemeClr val="accent2"/>
                </a:solidFill>
                <a:latin typeface="+mn-ea"/>
                <a:ea typeface="+mn-ea"/>
              </a:rPr>
              <a:t> #</a:t>
            </a:r>
            <a:r>
              <a:rPr lang="ja-JP" altLang="en-US" dirty="0" smtClean="0">
                <a:solidFill>
                  <a:schemeClr val="accent2"/>
                </a:solidFill>
                <a:latin typeface="+mn-ea"/>
                <a:ea typeface="+mn-ea"/>
              </a:rPr>
              <a:t>もし既に</a:t>
            </a:r>
            <a:r>
              <a:rPr lang="en-US" altLang="ja-JP" dirty="0" smtClean="0">
                <a:solidFill>
                  <a:schemeClr val="accent2"/>
                </a:solidFill>
                <a:latin typeface="+mn-ea"/>
                <a:ea typeface="+mn-ea"/>
              </a:rPr>
              <a:t>2</a:t>
            </a:r>
            <a:r>
              <a:rPr lang="ja-JP" altLang="en-US" dirty="0" err="1" smtClean="0">
                <a:solidFill>
                  <a:schemeClr val="accent2"/>
                </a:solidFill>
                <a:latin typeface="+mn-ea"/>
                <a:ea typeface="+mn-ea"/>
              </a:rPr>
              <a:t>つの</a:t>
            </a:r>
            <a:r>
              <a:rPr lang="ja-JP" altLang="en-US" dirty="0" smtClean="0">
                <a:solidFill>
                  <a:schemeClr val="accent2"/>
                </a:solidFill>
                <a:latin typeface="+mn-ea"/>
                <a:ea typeface="+mn-ea"/>
              </a:rPr>
              <a:t>要素が揃っているなら、</a:t>
            </a:r>
            <a:r>
              <a:rPr lang="en-US" altLang="ja-JP" dirty="0" smtClean="0">
                <a:solidFill>
                  <a:schemeClr val="accent2"/>
                </a:solidFill>
                <a:latin typeface="+mn-ea"/>
                <a:ea typeface="+mn-ea"/>
              </a:rPr>
              <a:t>zip</a:t>
            </a:r>
            <a:r>
              <a:rPr lang="ja-JP" altLang="en-US" dirty="0" smtClean="0">
                <a:solidFill>
                  <a:schemeClr val="accent2"/>
                </a:solidFill>
                <a:latin typeface="+mn-ea"/>
                <a:ea typeface="+mn-ea"/>
              </a:rPr>
              <a:t>関数が便利</a:t>
            </a:r>
            <a:endParaRPr lang="en-US" altLang="ja-JP" dirty="0" smtClean="0">
              <a:solidFill>
                <a:schemeClr val="accent2"/>
              </a:solidFill>
              <a:latin typeface="+mn-ea"/>
              <a:ea typeface="+mn-ea"/>
            </a:endParaRPr>
          </a:p>
          <a:p>
            <a:r>
              <a:rPr lang="en-US" altLang="ja-JP" dirty="0" smtClean="0">
                <a:solidFill>
                  <a:schemeClr val="tx1"/>
                </a:solidFill>
                <a:latin typeface="+mn-ea"/>
                <a:ea typeface="+mn-ea"/>
              </a:rPr>
              <a:t>&gt;&gt;&gt; </a:t>
            </a:r>
            <a:r>
              <a:rPr lang="en-US" altLang="ja-JP" dirty="0">
                <a:solidFill>
                  <a:schemeClr val="accent6"/>
                </a:solidFill>
                <a:latin typeface="+mn-ea"/>
                <a:ea typeface="+mn-ea"/>
              </a:rPr>
              <a:t>for</a:t>
            </a:r>
            <a:r>
              <a:rPr lang="en-US" altLang="ja-JP" dirty="0">
                <a:solidFill>
                  <a:schemeClr val="tx1"/>
                </a:solidFill>
                <a:latin typeface="+mn-ea"/>
                <a:ea typeface="+mn-ea"/>
              </a:rPr>
              <a:t> </a:t>
            </a:r>
            <a:r>
              <a:rPr lang="en-US" altLang="ja-JP" dirty="0" smtClean="0">
                <a:solidFill>
                  <a:schemeClr val="tx1"/>
                </a:solidFill>
                <a:latin typeface="+mn-ea"/>
                <a:ea typeface="+mn-ea"/>
              </a:rPr>
              <a:t>m, d </a:t>
            </a:r>
            <a:r>
              <a:rPr lang="en-US" altLang="ja-JP" dirty="0">
                <a:solidFill>
                  <a:schemeClr val="accent6"/>
                </a:solidFill>
                <a:latin typeface="+mn-ea"/>
                <a:ea typeface="+mn-ea"/>
              </a:rPr>
              <a:t>in</a:t>
            </a:r>
            <a:r>
              <a:rPr lang="en-US" altLang="ja-JP" dirty="0">
                <a:solidFill>
                  <a:schemeClr val="tx1"/>
                </a:solidFill>
                <a:latin typeface="+mn-ea"/>
                <a:ea typeface="+mn-ea"/>
              </a:rPr>
              <a:t> </a:t>
            </a:r>
            <a:r>
              <a:rPr lang="en-US" altLang="ja-JP" dirty="0" smtClean="0">
                <a:solidFill>
                  <a:schemeClr val="accent4"/>
                </a:solidFill>
                <a:latin typeface="+mn-ea"/>
                <a:ea typeface="+mn-ea"/>
              </a:rPr>
              <a:t>zip</a:t>
            </a:r>
            <a:r>
              <a:rPr lang="en-US" altLang="ja-JP" dirty="0" smtClean="0">
                <a:solidFill>
                  <a:schemeClr val="tx1"/>
                </a:solidFill>
                <a:latin typeface="+mn-ea"/>
                <a:ea typeface="+mn-ea"/>
              </a:rPr>
              <a:t>(month, degree):</a:t>
            </a:r>
            <a:endParaRPr lang="en-US" altLang="ja-JP" dirty="0">
              <a:solidFill>
                <a:schemeClr val="tx1"/>
              </a:solidFill>
              <a:latin typeface="+mn-ea"/>
              <a:ea typeface="+mn-ea"/>
            </a:endParaRPr>
          </a:p>
          <a:p>
            <a:r>
              <a:rPr lang="en-US" altLang="ja-JP" dirty="0">
                <a:solidFill>
                  <a:schemeClr val="tx1"/>
                </a:solidFill>
                <a:latin typeface="+mn-ea"/>
              </a:rPr>
              <a:t> . . . </a:t>
            </a:r>
            <a:r>
              <a:rPr lang="en-US" altLang="ja-JP" dirty="0">
                <a:solidFill>
                  <a:schemeClr val="tx1"/>
                </a:solidFill>
                <a:latin typeface="+mn-ea"/>
                <a:ea typeface="+mn-ea"/>
              </a:rPr>
              <a:t>	</a:t>
            </a:r>
            <a:r>
              <a:rPr lang="en-US" altLang="ja-JP" dirty="0" err="1">
                <a:solidFill>
                  <a:schemeClr val="tx1"/>
                </a:solidFill>
                <a:latin typeface="+mn-ea"/>
                <a:ea typeface="+mn-ea"/>
              </a:rPr>
              <a:t>lists.append</a:t>
            </a:r>
            <a:r>
              <a:rPr lang="en-US" altLang="ja-JP" dirty="0" smtClean="0">
                <a:solidFill>
                  <a:schemeClr val="tx1"/>
                </a:solidFill>
                <a:latin typeface="+mn-ea"/>
                <a:ea typeface="+mn-ea"/>
              </a:rPr>
              <a:t>([</a:t>
            </a:r>
            <a:r>
              <a:rPr lang="en-US" altLang="ja-JP" dirty="0">
                <a:solidFill>
                  <a:schemeClr val="tx1"/>
                </a:solidFill>
                <a:latin typeface="+mn-ea"/>
                <a:ea typeface="+mn-ea"/>
              </a:rPr>
              <a:t>m</a:t>
            </a:r>
            <a:r>
              <a:rPr lang="en-US" altLang="ja-JP" dirty="0" smtClean="0">
                <a:solidFill>
                  <a:schemeClr val="tx1"/>
                </a:solidFill>
                <a:latin typeface="+mn-ea"/>
                <a:ea typeface="+mn-ea"/>
              </a:rPr>
              <a:t>, d]) </a:t>
            </a:r>
            <a:r>
              <a:rPr lang="en-US" altLang="ja-JP" dirty="0" smtClean="0">
                <a:solidFill>
                  <a:schemeClr val="tx1"/>
                </a:solidFill>
                <a:latin typeface="+mn-ea"/>
                <a:ea typeface="+mn-ea"/>
              </a:rPr>
              <a:t>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リストの要素を追加</a:t>
            </a:r>
            <a:endParaRPr lang="en-US" altLang="ja-JP" dirty="0" smtClean="0">
              <a:solidFill>
                <a:schemeClr val="accent2"/>
              </a:solidFill>
              <a:latin typeface="+mn-ea"/>
              <a:ea typeface="+mn-ea"/>
            </a:endParaRPr>
          </a:p>
          <a:p>
            <a:r>
              <a:rPr lang="en-US" altLang="ja-JP" dirty="0">
                <a:solidFill>
                  <a:schemeClr val="tx1"/>
                </a:solidFill>
                <a:latin typeface="+mn-ea"/>
                <a:ea typeface="+mn-ea"/>
              </a:rPr>
              <a:t>&gt;&gt;&gt; </a:t>
            </a:r>
            <a:r>
              <a:rPr lang="en-US" altLang="ja-JP" dirty="0" smtClean="0">
                <a:solidFill>
                  <a:schemeClr val="tx1"/>
                </a:solidFill>
                <a:latin typeface="+mn-ea"/>
                <a:ea typeface="+mn-ea"/>
              </a:rPr>
              <a:t>lists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まずはリストを作る</a:t>
            </a:r>
            <a:endParaRPr lang="en-US" altLang="ja-JP" dirty="0">
              <a:solidFill>
                <a:schemeClr val="accent2"/>
              </a:solidFill>
              <a:latin typeface="+mn-ea"/>
              <a:ea typeface="+mn-ea"/>
            </a:endParaRPr>
          </a:p>
          <a:p>
            <a:r>
              <a:rPr lang="en-US" altLang="ja-JP" sz="1000" dirty="0">
                <a:solidFill>
                  <a:schemeClr val="accent1"/>
                </a:solidFill>
                <a:latin typeface="+mn-ea"/>
                <a:ea typeface="+mn-ea"/>
              </a:rPr>
              <a:t>[['1</a:t>
            </a:r>
            <a:r>
              <a:rPr lang="ja-JP" altLang="en-US" sz="1000" dirty="0">
                <a:solidFill>
                  <a:schemeClr val="accent1"/>
                </a:solidFill>
                <a:latin typeface="+mn-ea"/>
                <a:ea typeface="+mn-ea"/>
              </a:rPr>
              <a:t>月</a:t>
            </a:r>
            <a:r>
              <a:rPr lang="en-US" altLang="ja-JP" sz="1000" dirty="0">
                <a:solidFill>
                  <a:schemeClr val="accent1"/>
                </a:solidFill>
                <a:latin typeface="+mn-ea"/>
                <a:ea typeface="+mn-ea"/>
              </a:rPr>
              <a:t>', 5.8], ['2</a:t>
            </a:r>
            <a:r>
              <a:rPr lang="ja-JP" altLang="en-US" sz="1000" dirty="0">
                <a:solidFill>
                  <a:schemeClr val="accent1"/>
                </a:solidFill>
                <a:latin typeface="+mn-ea"/>
                <a:ea typeface="+mn-ea"/>
              </a:rPr>
              <a:t>月</a:t>
            </a:r>
            <a:r>
              <a:rPr lang="en-US" altLang="ja-JP" sz="1000" dirty="0">
                <a:solidFill>
                  <a:schemeClr val="accent1"/>
                </a:solidFill>
                <a:latin typeface="+mn-ea"/>
                <a:ea typeface="+mn-ea"/>
              </a:rPr>
              <a:t>', 5.7], ['3</a:t>
            </a:r>
            <a:r>
              <a:rPr lang="ja-JP" altLang="en-US" sz="1000" dirty="0">
                <a:solidFill>
                  <a:schemeClr val="accent1"/>
                </a:solidFill>
                <a:latin typeface="+mn-ea"/>
                <a:ea typeface="+mn-ea"/>
              </a:rPr>
              <a:t>月</a:t>
            </a:r>
            <a:r>
              <a:rPr lang="en-US" altLang="ja-JP" sz="1000" dirty="0">
                <a:solidFill>
                  <a:schemeClr val="accent1"/>
                </a:solidFill>
                <a:latin typeface="+mn-ea"/>
                <a:ea typeface="+mn-ea"/>
              </a:rPr>
              <a:t>', 10.3], ['4</a:t>
            </a:r>
            <a:r>
              <a:rPr lang="ja-JP" altLang="en-US" sz="1000" dirty="0">
                <a:solidFill>
                  <a:schemeClr val="accent1"/>
                </a:solidFill>
                <a:latin typeface="+mn-ea"/>
                <a:ea typeface="+mn-ea"/>
              </a:rPr>
              <a:t>月</a:t>
            </a:r>
            <a:r>
              <a:rPr lang="en-US" altLang="ja-JP" sz="1000" dirty="0">
                <a:solidFill>
                  <a:schemeClr val="accent1"/>
                </a:solidFill>
                <a:latin typeface="+mn-ea"/>
                <a:ea typeface="+mn-ea"/>
              </a:rPr>
              <a:t>', 14.5], ['5</a:t>
            </a:r>
            <a:r>
              <a:rPr lang="ja-JP" altLang="en-US" sz="1000" dirty="0">
                <a:solidFill>
                  <a:schemeClr val="accent1"/>
                </a:solidFill>
                <a:latin typeface="+mn-ea"/>
                <a:ea typeface="+mn-ea"/>
              </a:rPr>
              <a:t>月</a:t>
            </a:r>
            <a:r>
              <a:rPr lang="en-US" altLang="ja-JP" sz="1000" dirty="0">
                <a:solidFill>
                  <a:schemeClr val="accent1"/>
                </a:solidFill>
                <a:latin typeface="+mn-ea"/>
                <a:ea typeface="+mn-ea"/>
              </a:rPr>
              <a:t>', 21.1], ['6</a:t>
            </a:r>
            <a:r>
              <a:rPr lang="ja-JP" altLang="en-US" sz="1000" dirty="0">
                <a:solidFill>
                  <a:schemeClr val="accent1"/>
                </a:solidFill>
                <a:latin typeface="+mn-ea"/>
                <a:ea typeface="+mn-ea"/>
              </a:rPr>
              <a:t>月</a:t>
            </a:r>
            <a:r>
              <a:rPr lang="en-US" altLang="ja-JP" sz="1000" dirty="0">
                <a:solidFill>
                  <a:schemeClr val="accent1"/>
                </a:solidFill>
                <a:latin typeface="+mn-ea"/>
                <a:ea typeface="+mn-ea"/>
              </a:rPr>
              <a:t>', 22.1], ['7</a:t>
            </a:r>
            <a:r>
              <a:rPr lang="ja-JP" altLang="en-US" sz="1000" dirty="0">
                <a:solidFill>
                  <a:schemeClr val="accent1"/>
                </a:solidFill>
                <a:latin typeface="+mn-ea"/>
                <a:ea typeface="+mn-ea"/>
              </a:rPr>
              <a:t>月</a:t>
            </a:r>
            <a:r>
              <a:rPr lang="en-US" altLang="ja-JP" sz="1000" dirty="0">
                <a:solidFill>
                  <a:schemeClr val="accent1"/>
                </a:solidFill>
                <a:latin typeface="+mn-ea"/>
                <a:ea typeface="+mn-ea"/>
              </a:rPr>
              <a:t>', 26.2], ['8</a:t>
            </a:r>
            <a:r>
              <a:rPr lang="ja-JP" altLang="en-US" sz="1000" dirty="0">
                <a:solidFill>
                  <a:schemeClr val="accent1"/>
                </a:solidFill>
                <a:latin typeface="+mn-ea"/>
                <a:ea typeface="+mn-ea"/>
              </a:rPr>
              <a:t>月</a:t>
            </a:r>
            <a:r>
              <a:rPr lang="en-US" altLang="ja-JP" sz="1000" dirty="0">
                <a:solidFill>
                  <a:schemeClr val="accent1"/>
                </a:solidFill>
                <a:latin typeface="+mn-ea"/>
                <a:ea typeface="+mn-ea"/>
              </a:rPr>
              <a:t>', 26.7], ['9</a:t>
            </a:r>
            <a:r>
              <a:rPr lang="ja-JP" altLang="en-US" sz="1000" dirty="0">
                <a:solidFill>
                  <a:schemeClr val="accent1"/>
                </a:solidFill>
                <a:latin typeface="+mn-ea"/>
                <a:ea typeface="+mn-ea"/>
              </a:rPr>
              <a:t>月</a:t>
            </a:r>
            <a:r>
              <a:rPr lang="en-US" altLang="ja-JP" sz="1000" dirty="0">
                <a:solidFill>
                  <a:schemeClr val="accent1"/>
                </a:solidFill>
                <a:latin typeface="+mn-ea"/>
                <a:ea typeface="+mn-ea"/>
              </a:rPr>
              <a:t>', 22.6], ['10</a:t>
            </a:r>
            <a:r>
              <a:rPr lang="ja-JP" altLang="en-US" sz="1000" dirty="0">
                <a:solidFill>
                  <a:schemeClr val="accent1"/>
                </a:solidFill>
                <a:latin typeface="+mn-ea"/>
                <a:ea typeface="+mn-ea"/>
              </a:rPr>
              <a:t>月</a:t>
            </a:r>
            <a:r>
              <a:rPr lang="en-US" altLang="ja-JP" sz="1000" dirty="0">
                <a:solidFill>
                  <a:schemeClr val="accent1"/>
                </a:solidFill>
                <a:latin typeface="+mn-ea"/>
                <a:ea typeface="+mn-ea"/>
              </a:rPr>
              <a:t>', 18.4], ['11</a:t>
            </a:r>
            <a:r>
              <a:rPr lang="ja-JP" altLang="en-US" sz="1000" dirty="0">
                <a:solidFill>
                  <a:schemeClr val="accent1"/>
                </a:solidFill>
                <a:latin typeface="+mn-ea"/>
                <a:ea typeface="+mn-ea"/>
              </a:rPr>
              <a:t>月</a:t>
            </a:r>
            <a:r>
              <a:rPr lang="en-US" altLang="ja-JP" sz="1000" dirty="0">
                <a:solidFill>
                  <a:schemeClr val="accent1"/>
                </a:solidFill>
                <a:latin typeface="+mn-ea"/>
                <a:ea typeface="+mn-ea"/>
              </a:rPr>
              <a:t>', 13.9], ['12</a:t>
            </a:r>
            <a:r>
              <a:rPr lang="ja-JP" altLang="en-US" sz="1000" dirty="0">
                <a:solidFill>
                  <a:schemeClr val="accent1"/>
                </a:solidFill>
                <a:latin typeface="+mn-ea"/>
                <a:ea typeface="+mn-ea"/>
              </a:rPr>
              <a:t>月</a:t>
            </a:r>
            <a:r>
              <a:rPr lang="en-US" altLang="ja-JP" sz="1000" dirty="0">
                <a:solidFill>
                  <a:schemeClr val="accent1"/>
                </a:solidFill>
                <a:latin typeface="+mn-ea"/>
                <a:ea typeface="+mn-ea"/>
              </a:rPr>
              <a:t>', 9.3]]</a:t>
            </a:r>
            <a:endParaRPr lang="en-US" altLang="ja-JP" sz="1000" dirty="0">
              <a:solidFill>
                <a:schemeClr val="accent1"/>
              </a:solidFill>
              <a:latin typeface="+mn-ea"/>
              <a:ea typeface="+mn-ea"/>
            </a:endParaRPr>
          </a:p>
          <a:p>
            <a:r>
              <a:rPr lang="en-US" altLang="ja-JP" dirty="0">
                <a:solidFill>
                  <a:schemeClr val="tx1"/>
                </a:solidFill>
                <a:latin typeface="+mn-ea"/>
                <a:ea typeface="+mn-ea"/>
              </a:rPr>
              <a:t>&gt;&gt;&gt; </a:t>
            </a:r>
            <a:r>
              <a:rPr lang="en-US" altLang="ja-JP" dirty="0" smtClean="0">
                <a:solidFill>
                  <a:schemeClr val="tx1"/>
                </a:solidFill>
                <a:latin typeface="+mn-ea"/>
                <a:ea typeface="+mn-ea"/>
              </a:rPr>
              <a:t>tokyo</a:t>
            </a:r>
            <a:r>
              <a:rPr lang="en-US" altLang="ja-JP" dirty="0" smtClean="0">
                <a:solidFill>
                  <a:schemeClr val="tx1"/>
                </a:solidFill>
                <a:latin typeface="+mn-ea"/>
                <a:ea typeface="+mn-ea"/>
              </a:rPr>
              <a:t> </a:t>
            </a:r>
            <a:r>
              <a:rPr lang="en-US" altLang="ja-JP" dirty="0">
                <a:solidFill>
                  <a:schemeClr val="tx1"/>
                </a:solidFill>
                <a:latin typeface="+mn-ea"/>
                <a:ea typeface="+mn-ea"/>
              </a:rPr>
              <a:t>= </a:t>
            </a:r>
            <a:r>
              <a:rPr lang="en-US" altLang="ja-JP" dirty="0" err="1">
                <a:solidFill>
                  <a:schemeClr val="accent4"/>
                </a:solidFill>
                <a:latin typeface="+mn-ea"/>
                <a:ea typeface="+mn-ea"/>
              </a:rPr>
              <a:t>dict</a:t>
            </a:r>
            <a:r>
              <a:rPr lang="en-US" altLang="ja-JP" dirty="0">
                <a:solidFill>
                  <a:schemeClr val="tx1"/>
                </a:solidFill>
                <a:latin typeface="+mn-ea"/>
                <a:ea typeface="+mn-ea"/>
              </a:rPr>
              <a:t>(lists</a:t>
            </a:r>
            <a:r>
              <a:rPr lang="en-US" altLang="ja-JP" dirty="0" smtClean="0">
                <a:solidFill>
                  <a:schemeClr val="tx1"/>
                </a:solidFill>
                <a:latin typeface="+mn-ea"/>
                <a:ea typeface="+mn-ea"/>
              </a:rPr>
              <a:t>)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ここでディクショナリに変換する</a:t>
            </a:r>
            <a:endParaRPr lang="en-US" altLang="ja-JP" dirty="0">
              <a:solidFill>
                <a:schemeClr val="accent2"/>
              </a:solidFill>
              <a:latin typeface="+mn-ea"/>
              <a:ea typeface="+mn-ea"/>
            </a:endParaRPr>
          </a:p>
          <a:p>
            <a:r>
              <a:rPr lang="en-US" altLang="ja-JP" dirty="0">
                <a:solidFill>
                  <a:schemeClr val="tx1"/>
                </a:solidFill>
                <a:latin typeface="+mn-ea"/>
                <a:ea typeface="+mn-ea"/>
              </a:rPr>
              <a:t>&gt;&gt;&gt; </a:t>
            </a:r>
            <a:r>
              <a:rPr lang="en-US" altLang="ja-JP" dirty="0" smtClean="0">
                <a:solidFill>
                  <a:schemeClr val="tx1"/>
                </a:solidFill>
                <a:latin typeface="+mn-ea"/>
                <a:ea typeface="+mn-ea"/>
              </a:rPr>
              <a:t>tokyo</a:t>
            </a:r>
            <a:endParaRPr lang="en-US" altLang="ja-JP" dirty="0">
              <a:solidFill>
                <a:schemeClr val="tx1"/>
              </a:solidFill>
              <a:latin typeface="+mn-ea"/>
              <a:ea typeface="+mn-ea"/>
            </a:endParaRPr>
          </a:p>
          <a:p>
            <a:pPr lvl="0"/>
            <a:r>
              <a:rPr lang="en-US" altLang="ja-JP" dirty="0">
                <a:solidFill>
                  <a:schemeClr val="accent1"/>
                </a:solidFill>
                <a:latin typeface="Helvetica"/>
                <a:ea typeface="+mn-ea"/>
              </a:rPr>
              <a:t>{'5</a:t>
            </a:r>
            <a:r>
              <a:rPr lang="ja-JP" altLang="en-US" dirty="0">
                <a:solidFill>
                  <a:schemeClr val="accent1"/>
                </a:solidFill>
                <a:latin typeface="Helvetica"/>
                <a:ea typeface="+mn-ea"/>
              </a:rPr>
              <a:t>月</a:t>
            </a:r>
            <a:r>
              <a:rPr lang="en-US" altLang="ja-JP" dirty="0">
                <a:solidFill>
                  <a:schemeClr val="accent1"/>
                </a:solidFill>
                <a:latin typeface="Helvetica"/>
                <a:ea typeface="+mn-ea"/>
              </a:rPr>
              <a:t>': 21.1, '4</a:t>
            </a:r>
            <a:r>
              <a:rPr lang="ja-JP" altLang="en-US" dirty="0">
                <a:solidFill>
                  <a:schemeClr val="accent1"/>
                </a:solidFill>
                <a:latin typeface="Helvetica"/>
                <a:ea typeface="+mn-ea"/>
              </a:rPr>
              <a:t>月</a:t>
            </a:r>
            <a:r>
              <a:rPr lang="en-US" altLang="ja-JP" dirty="0">
                <a:solidFill>
                  <a:schemeClr val="accent1"/>
                </a:solidFill>
                <a:latin typeface="Helvetica"/>
                <a:ea typeface="+mn-ea"/>
              </a:rPr>
              <a:t>': 14.5, '1</a:t>
            </a:r>
            <a:r>
              <a:rPr lang="ja-JP" altLang="en-US" dirty="0">
                <a:solidFill>
                  <a:schemeClr val="accent1"/>
                </a:solidFill>
                <a:latin typeface="Helvetica"/>
                <a:ea typeface="+mn-ea"/>
              </a:rPr>
              <a:t>月</a:t>
            </a:r>
            <a:r>
              <a:rPr lang="en-US" altLang="ja-JP" dirty="0">
                <a:solidFill>
                  <a:schemeClr val="accent1"/>
                </a:solidFill>
                <a:latin typeface="Helvetica"/>
                <a:ea typeface="+mn-ea"/>
              </a:rPr>
              <a:t>': 5.8, '8</a:t>
            </a:r>
            <a:r>
              <a:rPr lang="ja-JP" altLang="en-US" dirty="0">
                <a:solidFill>
                  <a:schemeClr val="accent1"/>
                </a:solidFill>
                <a:latin typeface="Helvetica"/>
                <a:ea typeface="+mn-ea"/>
              </a:rPr>
              <a:t>月</a:t>
            </a:r>
            <a:r>
              <a:rPr lang="en-US" altLang="ja-JP" dirty="0">
                <a:solidFill>
                  <a:schemeClr val="accent1"/>
                </a:solidFill>
                <a:latin typeface="Helvetica"/>
                <a:ea typeface="+mn-ea"/>
              </a:rPr>
              <a:t>': 26.7, '2</a:t>
            </a:r>
            <a:r>
              <a:rPr lang="ja-JP" altLang="en-US" dirty="0">
                <a:solidFill>
                  <a:schemeClr val="accent1"/>
                </a:solidFill>
                <a:latin typeface="Helvetica"/>
                <a:ea typeface="+mn-ea"/>
              </a:rPr>
              <a:t>月</a:t>
            </a:r>
            <a:r>
              <a:rPr lang="en-US" altLang="ja-JP" dirty="0">
                <a:solidFill>
                  <a:schemeClr val="accent1"/>
                </a:solidFill>
                <a:latin typeface="Helvetica"/>
                <a:ea typeface="+mn-ea"/>
              </a:rPr>
              <a:t>': 5.7, '9</a:t>
            </a:r>
            <a:r>
              <a:rPr lang="ja-JP" altLang="en-US" dirty="0">
                <a:solidFill>
                  <a:schemeClr val="accent1"/>
                </a:solidFill>
                <a:latin typeface="Helvetica"/>
                <a:ea typeface="+mn-ea"/>
              </a:rPr>
              <a:t>月</a:t>
            </a:r>
            <a:r>
              <a:rPr lang="en-US" altLang="ja-JP" dirty="0">
                <a:solidFill>
                  <a:schemeClr val="accent1"/>
                </a:solidFill>
                <a:latin typeface="Helvetica"/>
                <a:ea typeface="+mn-ea"/>
              </a:rPr>
              <a:t>': 22.6, '12</a:t>
            </a:r>
            <a:r>
              <a:rPr lang="ja-JP" altLang="en-US" dirty="0">
                <a:solidFill>
                  <a:schemeClr val="accent1"/>
                </a:solidFill>
                <a:latin typeface="Helvetica"/>
                <a:ea typeface="+mn-ea"/>
              </a:rPr>
              <a:t>月</a:t>
            </a:r>
            <a:r>
              <a:rPr lang="en-US" altLang="ja-JP" dirty="0">
                <a:solidFill>
                  <a:schemeClr val="accent1"/>
                </a:solidFill>
                <a:latin typeface="Helvetica"/>
                <a:ea typeface="+mn-ea"/>
              </a:rPr>
              <a:t>': 9.3, '7</a:t>
            </a:r>
            <a:r>
              <a:rPr lang="ja-JP" altLang="en-US" dirty="0">
                <a:solidFill>
                  <a:schemeClr val="accent1"/>
                </a:solidFill>
                <a:latin typeface="Helvetica"/>
                <a:ea typeface="+mn-ea"/>
              </a:rPr>
              <a:t>月</a:t>
            </a:r>
            <a:r>
              <a:rPr lang="en-US" altLang="ja-JP" dirty="0">
                <a:solidFill>
                  <a:schemeClr val="accent1"/>
                </a:solidFill>
                <a:latin typeface="Helvetica"/>
                <a:ea typeface="+mn-ea"/>
              </a:rPr>
              <a:t>': 26.2, '3</a:t>
            </a:r>
            <a:r>
              <a:rPr lang="ja-JP" altLang="en-US" dirty="0">
                <a:solidFill>
                  <a:schemeClr val="accent1"/>
                </a:solidFill>
                <a:latin typeface="Helvetica"/>
                <a:ea typeface="+mn-ea"/>
              </a:rPr>
              <a:t>月</a:t>
            </a:r>
            <a:r>
              <a:rPr lang="en-US" altLang="ja-JP" dirty="0">
                <a:solidFill>
                  <a:schemeClr val="accent1"/>
                </a:solidFill>
                <a:latin typeface="Helvetica"/>
                <a:ea typeface="+mn-ea"/>
              </a:rPr>
              <a:t>': 10.3, '10</a:t>
            </a:r>
            <a:r>
              <a:rPr lang="ja-JP" altLang="en-US" dirty="0">
                <a:solidFill>
                  <a:schemeClr val="accent1"/>
                </a:solidFill>
                <a:latin typeface="Helvetica"/>
                <a:ea typeface="+mn-ea"/>
              </a:rPr>
              <a:t>月</a:t>
            </a:r>
            <a:r>
              <a:rPr lang="en-US" altLang="ja-JP" dirty="0">
                <a:solidFill>
                  <a:schemeClr val="accent1"/>
                </a:solidFill>
                <a:latin typeface="Helvetica"/>
                <a:ea typeface="+mn-ea"/>
              </a:rPr>
              <a:t>': 18.4, '11</a:t>
            </a:r>
            <a:r>
              <a:rPr lang="ja-JP" altLang="en-US" dirty="0">
                <a:solidFill>
                  <a:schemeClr val="accent1"/>
                </a:solidFill>
                <a:latin typeface="Helvetica"/>
                <a:ea typeface="+mn-ea"/>
              </a:rPr>
              <a:t>月</a:t>
            </a:r>
            <a:r>
              <a:rPr lang="en-US" altLang="ja-JP" dirty="0">
                <a:solidFill>
                  <a:schemeClr val="accent1"/>
                </a:solidFill>
                <a:latin typeface="Helvetica"/>
                <a:ea typeface="+mn-ea"/>
              </a:rPr>
              <a:t>': 13.9, '6</a:t>
            </a:r>
            <a:r>
              <a:rPr lang="ja-JP" altLang="en-US" dirty="0">
                <a:solidFill>
                  <a:schemeClr val="accent1"/>
                </a:solidFill>
                <a:latin typeface="Helvetica"/>
                <a:ea typeface="+mn-ea"/>
              </a:rPr>
              <a:t>月</a:t>
            </a:r>
            <a:r>
              <a:rPr lang="en-US" altLang="ja-JP" dirty="0">
                <a:solidFill>
                  <a:schemeClr val="accent1"/>
                </a:solidFill>
                <a:latin typeface="Helvetica"/>
                <a:ea typeface="+mn-ea"/>
              </a:rPr>
              <a:t>': 22.1}</a:t>
            </a:r>
            <a:r>
              <a:rPr lang="en-US" altLang="ja-JP" dirty="0" smtClean="0">
                <a:solidFill>
                  <a:schemeClr val="accent1"/>
                </a:solidFill>
                <a:latin typeface="+mn-ea"/>
                <a:ea typeface="+mn-ea"/>
              </a:rPr>
              <a:t>	</a:t>
            </a:r>
            <a:endParaRPr lang="en-US" altLang="ja-JP" dirty="0">
              <a:solidFill>
                <a:schemeClr val="accent1"/>
              </a:solidFill>
              <a:latin typeface="+mn-ea"/>
              <a:ea typeface="+mn-ea"/>
            </a:endParaRPr>
          </a:p>
        </p:txBody>
      </p:sp>
    </p:spTree>
    <p:extLst>
      <p:ext uri="{BB962C8B-B14F-4D97-AF65-F5344CB8AC3E}">
        <p14:creationId xmlns:p14="http://schemas.microsoft.com/office/powerpoint/2010/main" val="11340408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9906000" cy="6771084"/>
          </a:xfrm>
          <a:prstGeom prst="rect">
            <a:avLst/>
          </a:prstGeom>
        </p:spPr>
        <p:txBody>
          <a:bodyPr wrap="square">
            <a:spAutoFit/>
          </a:bodyPr>
          <a:lstStyle/>
          <a:p>
            <a:r>
              <a:rPr lang="ja-JP" altLang="en-US" dirty="0">
                <a:latin typeface="+mn-ea"/>
                <a:ea typeface="+mn-ea"/>
              </a:rPr>
              <a:t>&gt;&gt;&gt; </a:t>
            </a:r>
            <a:r>
              <a:rPr lang="ja-JP" altLang="en-US" dirty="0" smtClean="0">
                <a:solidFill>
                  <a:schemeClr val="accent2"/>
                </a:solidFill>
                <a:latin typeface="+mn-ea"/>
                <a:ea typeface="+mn-ea"/>
              </a:rPr>
              <a:t>#幾つあるか不明</a:t>
            </a:r>
            <a:r>
              <a:rPr lang="ja-JP" altLang="en-US" dirty="0">
                <a:solidFill>
                  <a:schemeClr val="accent2"/>
                </a:solidFill>
                <a:latin typeface="+mn-ea"/>
                <a:ea typeface="+mn-ea"/>
              </a:rPr>
              <a:t>な</a:t>
            </a:r>
            <a:r>
              <a:rPr lang="ja-JP" altLang="en-US" dirty="0" smtClean="0">
                <a:solidFill>
                  <a:schemeClr val="accent2"/>
                </a:solidFill>
                <a:latin typeface="+mn-ea"/>
                <a:ea typeface="+mn-ea"/>
              </a:rPr>
              <a:t>要素を渡したい</a:t>
            </a:r>
            <a:r>
              <a:rPr lang="ja-JP" altLang="en-US" dirty="0">
                <a:solidFill>
                  <a:schemeClr val="accent2"/>
                </a:solidFill>
                <a:latin typeface="+mn-ea"/>
                <a:ea typeface="+mn-ea"/>
              </a:rPr>
              <a:t>ときはどうする</a:t>
            </a:r>
            <a:r>
              <a:rPr lang="ja-JP" altLang="en-US" dirty="0" smtClean="0">
                <a:solidFill>
                  <a:schemeClr val="accent2"/>
                </a:solidFill>
                <a:latin typeface="+mn-ea"/>
                <a:ea typeface="+mn-ea"/>
              </a:rPr>
              <a:t>？</a:t>
            </a:r>
            <a:endParaRPr lang="en-US" altLang="ja-JP" dirty="0" smtClean="0">
              <a:solidFill>
                <a:schemeClr val="accent2"/>
              </a:solidFill>
              <a:latin typeface="+mn-ea"/>
              <a:ea typeface="+mn-ea"/>
            </a:endParaRPr>
          </a:p>
          <a:p>
            <a:r>
              <a:rPr lang="en-US" altLang="ja-JP" dirty="0">
                <a:latin typeface="+mn-ea"/>
                <a:ea typeface="+mn-ea"/>
              </a:rPr>
              <a:t>&gt;&gt;&gt; </a:t>
            </a:r>
            <a:r>
              <a:rPr lang="en-US" altLang="ja-JP" dirty="0" err="1">
                <a:solidFill>
                  <a:schemeClr val="accent6"/>
                </a:solidFill>
                <a:latin typeface="+mn-ea"/>
                <a:ea typeface="+mn-ea"/>
              </a:rPr>
              <a:t>def</a:t>
            </a:r>
            <a:r>
              <a:rPr lang="en-US" altLang="ja-JP" dirty="0">
                <a:solidFill>
                  <a:schemeClr val="accent6"/>
                </a:solidFill>
                <a:latin typeface="+mn-ea"/>
                <a:ea typeface="+mn-ea"/>
              </a:rPr>
              <a:t> </a:t>
            </a:r>
            <a:r>
              <a:rPr lang="en-US" altLang="ja-JP" dirty="0" smtClean="0">
                <a:solidFill>
                  <a:schemeClr val="accent5"/>
                </a:solidFill>
                <a:latin typeface="+mn-ea"/>
                <a:ea typeface="+mn-ea"/>
              </a:rPr>
              <a:t>keyword</a:t>
            </a:r>
            <a:r>
              <a:rPr lang="en-US" altLang="ja-JP" dirty="0" smtClean="0">
                <a:latin typeface="+mn-ea"/>
                <a:ea typeface="+mn-ea"/>
              </a:rPr>
              <a:t>(a</a:t>
            </a:r>
            <a:r>
              <a:rPr lang="en-US" altLang="ja-JP" dirty="0">
                <a:latin typeface="+mn-ea"/>
                <a:ea typeface="+mn-ea"/>
              </a:rPr>
              <a:t>, b, *values):	</a:t>
            </a:r>
            <a:endParaRPr lang="en-US" altLang="ja-JP" dirty="0" smtClean="0">
              <a:latin typeface="+mn-ea"/>
              <a:ea typeface="+mn-ea"/>
            </a:endParaRPr>
          </a:p>
          <a:p>
            <a:r>
              <a:rPr lang="en-US" altLang="ja-JP" dirty="0">
                <a:latin typeface="+mn-ea"/>
                <a:ea typeface="+mn-ea"/>
              </a:rPr>
              <a:t>	</a:t>
            </a:r>
            <a:r>
              <a:rPr lang="en-US" altLang="ja-JP" dirty="0" smtClean="0">
                <a:solidFill>
                  <a:schemeClr val="accent2"/>
                </a:solidFill>
                <a:latin typeface="+mn-ea"/>
                <a:ea typeface="+mn-ea"/>
              </a:rPr>
              <a:t>#</a:t>
            </a:r>
            <a:r>
              <a:rPr lang="ja-JP" altLang="en-US" dirty="0">
                <a:solidFill>
                  <a:schemeClr val="accent2"/>
                </a:solidFill>
                <a:latin typeface="+mn-ea"/>
                <a:ea typeface="+mn-ea"/>
              </a:rPr>
              <a:t>頭に*をつけた関数を最終引数に入れる</a:t>
            </a:r>
          </a:p>
          <a:p>
            <a:r>
              <a:rPr lang="en-US" altLang="ja-JP" dirty="0">
                <a:solidFill>
                  <a:schemeClr val="tx1"/>
                </a:solidFill>
                <a:latin typeface="+mn-ea"/>
              </a:rPr>
              <a:t> . . . </a:t>
            </a:r>
            <a:r>
              <a:rPr lang="ja-JP" altLang="en-US" dirty="0">
                <a:latin typeface="+mn-ea"/>
                <a:ea typeface="+mn-ea"/>
              </a:rPr>
              <a:t>	</a:t>
            </a:r>
            <a:r>
              <a:rPr lang="en-US" altLang="ja-JP" dirty="0">
                <a:solidFill>
                  <a:schemeClr val="accent4"/>
                </a:solidFill>
                <a:latin typeface="+mn-ea"/>
                <a:ea typeface="+mn-ea"/>
              </a:rPr>
              <a:t>print</a:t>
            </a:r>
            <a:r>
              <a:rPr lang="en-US" altLang="ja-JP" dirty="0">
                <a:latin typeface="+mn-ea"/>
                <a:ea typeface="+mn-ea"/>
              </a:rPr>
              <a:t>(a, b, values)	</a:t>
            </a:r>
            <a:r>
              <a:rPr lang="en-US" altLang="ja-JP" dirty="0">
                <a:solidFill>
                  <a:schemeClr val="accent2"/>
                </a:solidFill>
                <a:latin typeface="+mn-ea"/>
                <a:ea typeface="+mn-ea"/>
              </a:rPr>
              <a:t>#</a:t>
            </a:r>
            <a:r>
              <a:rPr lang="ja-JP" altLang="en-US" dirty="0">
                <a:solidFill>
                  <a:schemeClr val="accent2"/>
                </a:solidFill>
                <a:latin typeface="+mn-ea"/>
                <a:ea typeface="+mn-ea"/>
              </a:rPr>
              <a:t>ここには*は</a:t>
            </a:r>
            <a:r>
              <a:rPr lang="ja-JP" altLang="en-US" dirty="0" smtClean="0">
                <a:solidFill>
                  <a:schemeClr val="accent2"/>
                </a:solidFill>
                <a:latin typeface="+mn-ea"/>
                <a:ea typeface="+mn-ea"/>
              </a:rPr>
              <a:t>つけない</a:t>
            </a:r>
            <a:endParaRPr lang="ja-JP" altLang="en-US" dirty="0">
              <a:solidFill>
                <a:schemeClr val="accent2"/>
              </a:solidFill>
              <a:latin typeface="+mn-ea"/>
              <a:ea typeface="+mn-ea"/>
            </a:endParaRPr>
          </a:p>
          <a:p>
            <a:r>
              <a:rPr lang="ja-JP" altLang="en-US" dirty="0">
                <a:latin typeface="+mn-ea"/>
                <a:ea typeface="+mn-ea"/>
              </a:rPr>
              <a:t>	</a:t>
            </a:r>
          </a:p>
          <a:p>
            <a:r>
              <a:rPr lang="en-US" altLang="ja-JP" dirty="0">
                <a:latin typeface="+mn-ea"/>
                <a:ea typeface="+mn-ea"/>
              </a:rPr>
              <a:t>&gt;&gt;&gt; keyword(1, 2, 3, 4, 5)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要素を</a:t>
            </a:r>
            <a:r>
              <a:rPr lang="en-US" altLang="ja-JP" dirty="0" smtClean="0">
                <a:solidFill>
                  <a:schemeClr val="accent2"/>
                </a:solidFill>
                <a:latin typeface="+mn-ea"/>
                <a:ea typeface="+mn-ea"/>
              </a:rPr>
              <a:t>4</a:t>
            </a:r>
            <a:r>
              <a:rPr lang="ja-JP" altLang="en-US" dirty="0" smtClean="0">
                <a:solidFill>
                  <a:schemeClr val="accent2"/>
                </a:solidFill>
                <a:latin typeface="+mn-ea"/>
                <a:ea typeface="+mn-ea"/>
              </a:rPr>
              <a:t>つ以上渡すと？</a:t>
            </a:r>
            <a:endParaRPr lang="ja-JP" altLang="en-US" dirty="0">
              <a:solidFill>
                <a:schemeClr val="accent2"/>
              </a:solidFill>
              <a:latin typeface="+mn-ea"/>
              <a:ea typeface="+mn-ea"/>
            </a:endParaRPr>
          </a:p>
          <a:p>
            <a:r>
              <a:rPr lang="en-US" altLang="ja-JP" dirty="0">
                <a:solidFill>
                  <a:schemeClr val="accent1"/>
                </a:solidFill>
                <a:latin typeface="+mn-ea"/>
                <a:ea typeface="+mn-ea"/>
              </a:rPr>
              <a:t>1 2 (3, 4, 5)</a:t>
            </a:r>
          </a:p>
          <a:p>
            <a:r>
              <a:rPr lang="en-US" altLang="ja-JP" dirty="0">
                <a:latin typeface="+mn-ea"/>
                <a:ea typeface="+mn-ea"/>
              </a:rPr>
              <a:t>&gt;&gt;&gt; keyword(1, 2)	</a:t>
            </a:r>
            <a:r>
              <a:rPr lang="en-US" altLang="ja-JP" dirty="0">
                <a:solidFill>
                  <a:schemeClr val="accent2"/>
                </a:solidFill>
                <a:latin typeface="+mn-ea"/>
                <a:ea typeface="+mn-ea"/>
              </a:rPr>
              <a:t>#</a:t>
            </a:r>
            <a:r>
              <a:rPr lang="ja-JP" altLang="en-US" dirty="0">
                <a:solidFill>
                  <a:schemeClr val="accent2"/>
                </a:solidFill>
                <a:latin typeface="+mn-ea"/>
                <a:ea typeface="+mn-ea"/>
              </a:rPr>
              <a:t>じゃあ、逆に</a:t>
            </a:r>
            <a:r>
              <a:rPr lang="en-US" altLang="ja-JP" dirty="0">
                <a:solidFill>
                  <a:schemeClr val="accent2"/>
                </a:solidFill>
                <a:latin typeface="+mn-ea"/>
                <a:ea typeface="+mn-ea"/>
              </a:rPr>
              <a:t>2</a:t>
            </a:r>
            <a:r>
              <a:rPr lang="ja-JP" altLang="en-US" dirty="0">
                <a:solidFill>
                  <a:schemeClr val="accent2"/>
                </a:solidFill>
                <a:latin typeface="+mn-ea"/>
                <a:ea typeface="+mn-ea"/>
              </a:rPr>
              <a:t>つしかないときは？</a:t>
            </a:r>
          </a:p>
          <a:p>
            <a:r>
              <a:rPr lang="en-US" altLang="ja-JP" dirty="0">
                <a:solidFill>
                  <a:schemeClr val="accent1"/>
                </a:solidFill>
                <a:latin typeface="+mn-ea"/>
                <a:ea typeface="+mn-ea"/>
              </a:rPr>
              <a:t>1 2 ()</a:t>
            </a:r>
          </a:p>
          <a:p>
            <a:r>
              <a:rPr lang="en-US" altLang="ja-JP" dirty="0">
                <a:latin typeface="+mn-ea"/>
                <a:ea typeface="+mn-ea"/>
              </a:rPr>
              <a:t>&gt;&gt;&gt; keyword(1, 2, c=3)	</a:t>
            </a:r>
            <a:r>
              <a:rPr lang="en-US" altLang="ja-JP" dirty="0">
                <a:solidFill>
                  <a:schemeClr val="accent2"/>
                </a:solidFill>
                <a:latin typeface="+mn-ea"/>
                <a:ea typeface="+mn-ea"/>
              </a:rPr>
              <a:t>#</a:t>
            </a:r>
            <a:r>
              <a:rPr lang="ja-JP" altLang="en-US" dirty="0">
                <a:solidFill>
                  <a:schemeClr val="accent2"/>
                </a:solidFill>
                <a:latin typeface="+mn-ea"/>
                <a:ea typeface="+mn-ea"/>
              </a:rPr>
              <a:t>キーワードを指定する</a:t>
            </a:r>
            <a:r>
              <a:rPr lang="ja-JP" altLang="en-US" dirty="0" smtClean="0">
                <a:solidFill>
                  <a:schemeClr val="accent2"/>
                </a:solidFill>
                <a:latin typeface="+mn-ea"/>
                <a:ea typeface="+mn-ea"/>
              </a:rPr>
              <a:t>と？</a:t>
            </a:r>
            <a:endParaRPr lang="ja-JP" altLang="en-US" dirty="0">
              <a:solidFill>
                <a:schemeClr val="accent2"/>
              </a:solidFill>
              <a:latin typeface="+mn-ea"/>
              <a:ea typeface="+mn-ea"/>
            </a:endParaRPr>
          </a:p>
          <a:p>
            <a:r>
              <a:rPr lang="en-US" altLang="ja-JP" sz="1050" dirty="0" err="1">
                <a:solidFill>
                  <a:srgbClr val="FF0000"/>
                </a:solidFill>
                <a:latin typeface="+mn-ea"/>
                <a:ea typeface="+mn-ea"/>
              </a:rPr>
              <a:t>Traceback</a:t>
            </a:r>
            <a:r>
              <a:rPr lang="en-US" altLang="ja-JP" sz="1050" dirty="0">
                <a:solidFill>
                  <a:srgbClr val="FF0000"/>
                </a:solidFill>
                <a:latin typeface="+mn-ea"/>
                <a:ea typeface="+mn-ea"/>
              </a:rPr>
              <a:t> (most recent call last):</a:t>
            </a:r>
          </a:p>
          <a:p>
            <a:r>
              <a:rPr lang="en-US" altLang="ja-JP" sz="1050" dirty="0">
                <a:solidFill>
                  <a:srgbClr val="FF0000"/>
                </a:solidFill>
                <a:latin typeface="+mn-ea"/>
                <a:ea typeface="+mn-ea"/>
              </a:rPr>
              <a:t>  File "&lt;pyshell#163&gt;", line 1, in &lt;module&gt;</a:t>
            </a:r>
          </a:p>
          <a:p>
            <a:r>
              <a:rPr lang="en-US" altLang="ja-JP" sz="1050" dirty="0">
                <a:solidFill>
                  <a:srgbClr val="FF0000"/>
                </a:solidFill>
                <a:latin typeface="+mn-ea"/>
                <a:ea typeface="+mn-ea"/>
              </a:rPr>
              <a:t>    keyword(1, 2, c=3)	#</a:t>
            </a:r>
            <a:r>
              <a:rPr lang="ja-JP" altLang="en-US" sz="1050" dirty="0">
                <a:solidFill>
                  <a:srgbClr val="FF0000"/>
                </a:solidFill>
                <a:latin typeface="+mn-ea"/>
                <a:ea typeface="+mn-ea"/>
              </a:rPr>
              <a:t>キーワードを指定するとどうなる？</a:t>
            </a:r>
          </a:p>
          <a:p>
            <a:r>
              <a:rPr lang="en-US" altLang="ja-JP" sz="1050" dirty="0" err="1">
                <a:solidFill>
                  <a:srgbClr val="FF0000"/>
                </a:solidFill>
                <a:latin typeface="+mn-ea"/>
                <a:ea typeface="+mn-ea"/>
              </a:rPr>
              <a:t>TypeError</a:t>
            </a:r>
            <a:r>
              <a:rPr lang="en-US" altLang="ja-JP" sz="1050" dirty="0">
                <a:solidFill>
                  <a:srgbClr val="FF0000"/>
                </a:solidFill>
                <a:latin typeface="+mn-ea"/>
                <a:ea typeface="+mn-ea"/>
              </a:rPr>
              <a:t>: keyword() got an unexpected keyword argument </a:t>
            </a:r>
            <a:r>
              <a:rPr lang="en-US" altLang="ja-JP" sz="1050" dirty="0" smtClean="0">
                <a:solidFill>
                  <a:srgbClr val="FF0000"/>
                </a:solidFill>
                <a:latin typeface="+mn-ea"/>
                <a:ea typeface="+mn-ea"/>
              </a:rPr>
              <a:t>'c‘</a:t>
            </a:r>
          </a:p>
          <a:p>
            <a:r>
              <a:rPr lang="en-US" altLang="ja-JP" dirty="0">
                <a:solidFill>
                  <a:schemeClr val="tx1"/>
                </a:solidFill>
                <a:latin typeface="+mn-ea"/>
                <a:ea typeface="+mn-ea"/>
              </a:rPr>
              <a:t>&gt;&gt;&gt; </a:t>
            </a:r>
            <a:r>
              <a:rPr lang="en-US" altLang="ja-JP" dirty="0" err="1">
                <a:solidFill>
                  <a:schemeClr val="accent6"/>
                </a:solidFill>
                <a:latin typeface="+mn-ea"/>
                <a:ea typeface="+mn-ea"/>
              </a:rPr>
              <a:t>def</a:t>
            </a:r>
            <a:r>
              <a:rPr lang="en-US" altLang="ja-JP" dirty="0">
                <a:solidFill>
                  <a:schemeClr val="accent6"/>
                </a:solidFill>
                <a:latin typeface="+mn-ea"/>
                <a:ea typeface="+mn-ea"/>
              </a:rPr>
              <a:t> </a:t>
            </a:r>
            <a:r>
              <a:rPr lang="en-US" altLang="ja-JP" dirty="0">
                <a:solidFill>
                  <a:schemeClr val="accent5"/>
                </a:solidFill>
                <a:latin typeface="+mn-ea"/>
                <a:ea typeface="+mn-ea"/>
              </a:rPr>
              <a:t>keyword2</a:t>
            </a:r>
            <a:r>
              <a:rPr lang="en-US" altLang="ja-JP" dirty="0">
                <a:solidFill>
                  <a:schemeClr val="tx1"/>
                </a:solidFill>
                <a:latin typeface="+mn-ea"/>
                <a:ea typeface="+mn-ea"/>
              </a:rPr>
              <a:t>(a, b, **values):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今度は*</a:t>
            </a:r>
            <a:r>
              <a:rPr lang="ja-JP" altLang="en-US" dirty="0">
                <a:solidFill>
                  <a:schemeClr val="accent2"/>
                </a:solidFill>
                <a:latin typeface="+mn-ea"/>
                <a:ea typeface="+mn-ea"/>
              </a:rPr>
              <a:t>を</a:t>
            </a:r>
            <a:r>
              <a:rPr lang="en-US" altLang="ja-JP" dirty="0" smtClean="0">
                <a:solidFill>
                  <a:schemeClr val="accent2"/>
                </a:solidFill>
                <a:latin typeface="+mn-ea"/>
                <a:ea typeface="+mn-ea"/>
              </a:rPr>
              <a:t>2</a:t>
            </a:r>
            <a:r>
              <a:rPr lang="ja-JP" altLang="en-US" dirty="0" smtClean="0">
                <a:solidFill>
                  <a:schemeClr val="accent2"/>
                </a:solidFill>
                <a:latin typeface="+mn-ea"/>
                <a:ea typeface="+mn-ea"/>
              </a:rPr>
              <a:t>つつける</a:t>
            </a:r>
            <a:endParaRPr lang="ja-JP" altLang="en-US" dirty="0">
              <a:solidFill>
                <a:schemeClr val="accent2"/>
              </a:solidFill>
              <a:latin typeface="+mn-ea"/>
              <a:ea typeface="+mn-ea"/>
            </a:endParaRPr>
          </a:p>
          <a:p>
            <a:r>
              <a:rPr lang="en-US" altLang="ja-JP" dirty="0">
                <a:solidFill>
                  <a:schemeClr val="tx1"/>
                </a:solidFill>
                <a:latin typeface="+mn-ea"/>
              </a:rPr>
              <a:t> . . . </a:t>
            </a:r>
            <a:r>
              <a:rPr lang="ja-JP" altLang="en-US" dirty="0">
                <a:solidFill>
                  <a:schemeClr val="tx1"/>
                </a:solidFill>
                <a:latin typeface="+mn-ea"/>
                <a:ea typeface="+mn-ea"/>
              </a:rPr>
              <a:t>	</a:t>
            </a:r>
            <a:r>
              <a:rPr lang="en-US" altLang="ja-JP" dirty="0">
                <a:solidFill>
                  <a:schemeClr val="accent4"/>
                </a:solidFill>
                <a:latin typeface="+mn-ea"/>
                <a:ea typeface="+mn-ea"/>
              </a:rPr>
              <a:t>print</a:t>
            </a:r>
            <a:r>
              <a:rPr lang="en-US" altLang="ja-JP" dirty="0">
                <a:solidFill>
                  <a:schemeClr val="tx1"/>
                </a:solidFill>
                <a:latin typeface="+mn-ea"/>
                <a:ea typeface="+mn-ea"/>
              </a:rPr>
              <a:t>(a, b, values</a:t>
            </a:r>
            <a:r>
              <a:rPr lang="en-US" altLang="ja-JP" dirty="0" smtClean="0">
                <a:solidFill>
                  <a:schemeClr val="tx1"/>
                </a:solidFill>
                <a:latin typeface="+mn-ea"/>
                <a:ea typeface="+mn-ea"/>
              </a:rPr>
              <a:t>)</a:t>
            </a:r>
            <a:endParaRPr lang="en-US" altLang="ja-JP" dirty="0">
              <a:solidFill>
                <a:schemeClr val="tx1"/>
              </a:solidFill>
              <a:latin typeface="+mn-ea"/>
              <a:ea typeface="+mn-ea"/>
            </a:endParaRPr>
          </a:p>
          <a:p>
            <a:r>
              <a:rPr lang="en-US" altLang="ja-JP" dirty="0">
                <a:solidFill>
                  <a:schemeClr val="tx1"/>
                </a:solidFill>
                <a:latin typeface="+mn-ea"/>
                <a:ea typeface="+mn-ea"/>
              </a:rPr>
              <a:t>&gt;&gt;&gt; keyword2(1, 2, c=3, d=4</a:t>
            </a:r>
            <a:r>
              <a:rPr lang="en-US" altLang="ja-JP" dirty="0" smtClean="0">
                <a:solidFill>
                  <a:schemeClr val="tx1"/>
                </a:solidFill>
                <a:latin typeface="+mn-ea"/>
                <a:ea typeface="+mn-ea"/>
              </a:rPr>
              <a:t>)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こっちはどうなる？</a:t>
            </a:r>
            <a:endParaRPr lang="en-US" altLang="ja-JP" dirty="0">
              <a:solidFill>
                <a:schemeClr val="accent2"/>
              </a:solidFill>
              <a:latin typeface="+mn-ea"/>
              <a:ea typeface="+mn-ea"/>
            </a:endParaRPr>
          </a:p>
          <a:p>
            <a:r>
              <a:rPr lang="en-US" altLang="ja-JP" dirty="0">
                <a:solidFill>
                  <a:schemeClr val="accent1"/>
                </a:solidFill>
                <a:latin typeface="+mn-ea"/>
                <a:ea typeface="+mn-ea"/>
              </a:rPr>
              <a:t>1 2 {'d': 4, 'c': 3}</a:t>
            </a:r>
            <a:endParaRPr lang="ja-JP" altLang="en-US" dirty="0">
              <a:solidFill>
                <a:schemeClr val="accent1"/>
              </a:solidFill>
              <a:latin typeface="+mn-ea"/>
              <a:ea typeface="+mn-ea"/>
            </a:endParaRPr>
          </a:p>
        </p:txBody>
      </p:sp>
    </p:spTree>
    <p:extLst>
      <p:ext uri="{BB962C8B-B14F-4D97-AF65-F5344CB8AC3E}">
        <p14:creationId xmlns:p14="http://schemas.microsoft.com/office/powerpoint/2010/main" val="4528469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15873" y="17462"/>
            <a:ext cx="9906004" cy="569386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a:latin typeface="ＭＳ Ｐゴシック"/>
                <a:ea typeface="ＭＳ Ｐゴシック"/>
                <a:cs typeface="ＭＳ Ｐゴシック"/>
                <a:sym typeface="ＭＳ Ｐゴシック"/>
              </a:defRPr>
            </a:pPr>
            <a:r>
              <a:rPr lang="ja-JP" altLang="en-US" dirty="0" smtClean="0"/>
              <a:t>テーマ　</a:t>
            </a:r>
          </a:p>
          <a:p>
            <a:pPr lvl="1" indent="457200">
              <a:defRPr>
                <a:latin typeface="ＭＳ Ｐゴシック"/>
                <a:ea typeface="ＭＳ Ｐゴシック"/>
                <a:cs typeface="ＭＳ Ｐゴシック"/>
                <a:sym typeface="ＭＳ Ｐゴシック"/>
              </a:defRPr>
            </a:pPr>
            <a:r>
              <a:rPr lang="en-US" altLang="ja-JP" dirty="0" smtClean="0"/>
              <a:t>Python</a:t>
            </a:r>
            <a:r>
              <a:rPr lang="ja-JP" altLang="en-US" dirty="0" smtClean="0"/>
              <a:t>でバイト文字を扱う</a:t>
            </a:r>
          </a:p>
          <a:p>
            <a:pPr>
              <a:defRPr>
                <a:latin typeface="Arial"/>
                <a:ea typeface="Arial"/>
                <a:cs typeface="Arial"/>
                <a:sym typeface="Arial"/>
              </a:defRPr>
            </a:pPr>
            <a:endParaRPr lang="ja-JP" altLang="en-US" dirty="0" smtClean="0"/>
          </a:p>
          <a:p>
            <a:pPr>
              <a:defRPr>
                <a:latin typeface="ＭＳ Ｐゴシック"/>
                <a:ea typeface="ＭＳ Ｐゴシック"/>
                <a:cs typeface="ＭＳ Ｐゴシック"/>
                <a:sym typeface="ＭＳ Ｐゴシック"/>
              </a:defRPr>
            </a:pPr>
            <a:r>
              <a:rPr lang="ja-JP" altLang="en-US" dirty="0" smtClean="0"/>
              <a:t>何の役に立つの</a:t>
            </a:r>
            <a:r>
              <a:rPr lang="en-US" altLang="ja-JP" dirty="0" smtClean="0">
                <a:latin typeface="Arial"/>
                <a:ea typeface="Arial"/>
                <a:cs typeface="Arial"/>
                <a:sym typeface="Arial"/>
              </a:rPr>
              <a:t>?</a:t>
            </a:r>
          </a:p>
          <a:p>
            <a:pPr lvl="1" indent="457200">
              <a:defRPr>
                <a:latin typeface="ＭＳ Ｐゴシック"/>
                <a:ea typeface="ＭＳ Ｐゴシック"/>
                <a:cs typeface="ＭＳ Ｐゴシック"/>
                <a:sym typeface="ＭＳ Ｐゴシック"/>
              </a:defRPr>
            </a:pPr>
            <a:r>
              <a:rPr lang="ja-JP" altLang="en-US" dirty="0" smtClean="0"/>
              <a:t>文字化けへの対処ができるようになる</a:t>
            </a:r>
            <a:r>
              <a:rPr lang="en-US" altLang="ja-JP" dirty="0" smtClean="0"/>
              <a:t>.</a:t>
            </a:r>
          </a:p>
          <a:p>
            <a:pPr lvl="1" indent="457200">
              <a:defRPr>
                <a:latin typeface="ＭＳ Ｐゴシック"/>
                <a:ea typeface="ＭＳ Ｐゴシック"/>
                <a:cs typeface="ＭＳ Ｐゴシック"/>
                <a:sym typeface="ＭＳ Ｐゴシック"/>
              </a:defRPr>
            </a:pPr>
            <a:r>
              <a:rPr lang="ja-JP" altLang="en-US" dirty="0" smtClean="0"/>
              <a:t>少しだけコンピュータの歴史に詳しくなる</a:t>
            </a:r>
            <a:r>
              <a:rPr lang="en-US" altLang="ja-JP" dirty="0" smtClean="0"/>
              <a:t>.</a:t>
            </a:r>
          </a:p>
          <a:p>
            <a:pPr lvl="1" indent="457200">
              <a:defRPr>
                <a:latin typeface="Arial"/>
                <a:ea typeface="Arial"/>
                <a:cs typeface="Arial"/>
                <a:sym typeface="Arial"/>
              </a:defRPr>
            </a:pPr>
            <a:endParaRPr lang="en-US" altLang="ja-JP" dirty="0" smtClean="0"/>
          </a:p>
          <a:p>
            <a:pPr>
              <a:defRPr>
                <a:latin typeface="ＭＳ Ｐゴシック"/>
                <a:ea typeface="ＭＳ Ｐゴシック"/>
                <a:cs typeface="ＭＳ Ｐゴシック"/>
                <a:sym typeface="ＭＳ Ｐゴシック"/>
              </a:defRPr>
            </a:pPr>
            <a:r>
              <a:rPr lang="ja-JP" altLang="en-US" dirty="0" smtClean="0"/>
              <a:t>実際，どれくらいの頻度で使うの</a:t>
            </a:r>
            <a:r>
              <a:rPr lang="en-US" altLang="ja-JP" dirty="0" smtClean="0">
                <a:latin typeface="Arial"/>
                <a:ea typeface="Arial"/>
                <a:cs typeface="Arial"/>
                <a:sym typeface="Arial"/>
              </a:rPr>
              <a:t>?</a:t>
            </a:r>
          </a:p>
          <a:p>
            <a:pPr lvl="1" indent="457200">
              <a:defRPr>
                <a:latin typeface="Arial"/>
                <a:ea typeface="Arial"/>
                <a:cs typeface="Arial"/>
                <a:sym typeface="Arial"/>
              </a:defRPr>
            </a:pPr>
            <a:r>
              <a:rPr lang="ja-JP" altLang="en-US" dirty="0" smtClean="0"/>
              <a:t>あまり使わない</a:t>
            </a:r>
            <a:r>
              <a:rPr lang="en-US" altLang="ja-JP" dirty="0" smtClean="0"/>
              <a:t>.</a:t>
            </a:r>
          </a:p>
          <a:p>
            <a:pPr lvl="1" indent="457200">
              <a:defRPr>
                <a:latin typeface="Arial"/>
                <a:ea typeface="Arial"/>
                <a:cs typeface="Arial"/>
                <a:sym typeface="Arial"/>
              </a:defRPr>
            </a:pPr>
            <a:r>
              <a:rPr lang="ja-JP" altLang="en-US" dirty="0" smtClean="0"/>
              <a:t>ただ知ってて損は無いんじゃないかな</a:t>
            </a:r>
            <a:r>
              <a:rPr lang="en-US" altLang="ja-JP" dirty="0" smtClean="0"/>
              <a:t>.</a:t>
            </a:r>
          </a:p>
          <a:p>
            <a:pPr>
              <a:defRPr>
                <a:latin typeface="Arial"/>
                <a:ea typeface="Arial"/>
                <a:cs typeface="Arial"/>
                <a:sym typeface="Arial"/>
              </a:defRPr>
            </a:pPr>
            <a:endParaRPr lang="en-US" altLang="ja-JP" dirty="0" smtClean="0"/>
          </a:p>
          <a:p>
            <a:pPr>
              <a:defRPr>
                <a:latin typeface="ＭＳ Ｐゴシック"/>
                <a:ea typeface="ＭＳ Ｐゴシック"/>
                <a:cs typeface="ＭＳ Ｐゴシック"/>
                <a:sym typeface="ＭＳ Ｐゴシック"/>
              </a:defRPr>
            </a:pPr>
            <a:r>
              <a:rPr lang="ja-JP" altLang="en-US" dirty="0" smtClean="0"/>
              <a:t>重要度　</a:t>
            </a:r>
            <a:r>
              <a:rPr lang="ja-JP" altLang="en-US" dirty="0" smtClean="0">
                <a:latin typeface="Arial"/>
                <a:ea typeface="Arial"/>
                <a:cs typeface="Arial"/>
                <a:sym typeface="Arial"/>
              </a:rPr>
              <a:t>★</a:t>
            </a:r>
          </a:p>
          <a:p>
            <a:pPr>
              <a:defRPr>
                <a:latin typeface="ＭＳ Ｐゴシック"/>
                <a:ea typeface="ＭＳ Ｐゴシック"/>
                <a:cs typeface="ＭＳ Ｐゴシック"/>
                <a:sym typeface="ＭＳ Ｐゴシック"/>
              </a:defRPr>
            </a:pPr>
            <a:r>
              <a:rPr lang="ja-JP" altLang="en-US" dirty="0" smtClean="0"/>
              <a:t>難易度　</a:t>
            </a:r>
            <a:r>
              <a:rPr lang="ja-JP" altLang="en-US" dirty="0" smtClean="0">
                <a:latin typeface="Arial"/>
                <a:ea typeface="Arial"/>
                <a:cs typeface="Arial"/>
                <a:sym typeface="Arial"/>
              </a:rPr>
              <a:t>★★</a:t>
            </a:r>
            <a:endParaRPr lang="ja-JP" altLang="en-US" dirty="0">
              <a:latin typeface="Arial"/>
              <a:ea typeface="Arial"/>
              <a:cs typeface="Arial"/>
              <a:sym typeface="Arial"/>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2528888" y="552450"/>
            <a:ext cx="4848225" cy="83099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4800" b="0" i="0" u="none" strike="noStrike" cap="none" spc="0" normalizeH="0" baseline="0" dirty="0" smtClean="0">
                <a:ln>
                  <a:noFill/>
                </a:ln>
                <a:solidFill>
                  <a:srgbClr val="000000"/>
                </a:solidFill>
                <a:effectLst/>
                <a:uFillTx/>
                <a:latin typeface="+mj-lt"/>
                <a:ea typeface="+mj-ea"/>
                <a:cs typeface="+mj-cs"/>
                <a:sym typeface="Times New Roman"/>
              </a:rPr>
              <a:t>PC</a:t>
            </a:r>
            <a:r>
              <a:rPr kumimoji="0" lang="ja-JP" altLang="en-US" sz="4800" b="0" i="0" u="none" strike="noStrike" cap="none" spc="0" normalizeH="0" baseline="0" dirty="0" smtClean="0">
                <a:ln>
                  <a:noFill/>
                </a:ln>
                <a:solidFill>
                  <a:srgbClr val="000000"/>
                </a:solidFill>
                <a:effectLst/>
                <a:uFillTx/>
                <a:latin typeface="+mj-lt"/>
                <a:ea typeface="+mj-ea"/>
                <a:cs typeface="+mj-cs"/>
                <a:sym typeface="Times New Roman"/>
              </a:rPr>
              <a:t>の公用語</a:t>
            </a:r>
            <a:r>
              <a:rPr kumimoji="0" lang="en-US" altLang="ja-JP" sz="4800" b="0" i="0" u="none" strike="noStrike" cap="none" spc="0" normalizeH="0" baseline="0" dirty="0" smtClean="0">
                <a:ln>
                  <a:noFill/>
                </a:ln>
                <a:solidFill>
                  <a:srgbClr val="000000"/>
                </a:solidFill>
                <a:effectLst/>
                <a:uFillTx/>
                <a:latin typeface="+mj-lt"/>
                <a:ea typeface="+mj-ea"/>
                <a:cs typeface="+mj-cs"/>
                <a:sym typeface="Times New Roman"/>
              </a:rPr>
              <a:t>:</a:t>
            </a:r>
            <a:r>
              <a:rPr lang="ja-JP" altLang="en-US" sz="4800" dirty="0">
                <a:solidFill>
                  <a:srgbClr val="000000"/>
                </a:solidFill>
                <a:latin typeface="+mj-lt"/>
                <a:ea typeface="+mj-ea"/>
                <a:cs typeface="+mj-cs"/>
              </a:rPr>
              <a:t>番号</a:t>
            </a:r>
            <a:endParaRPr kumimoji="0" lang="ja-JP" altLang="en-US" sz="48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3" name="正方形/長方形 2"/>
          <p:cNvSpPr/>
          <p:nvPr/>
        </p:nvSpPr>
        <p:spPr>
          <a:xfrm>
            <a:off x="1843087" y="2038350"/>
            <a:ext cx="6219825" cy="156965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sz="4800" dirty="0">
                <a:solidFill>
                  <a:srgbClr val="000000"/>
                </a:solidFill>
                <a:latin typeface="+mj-lt"/>
                <a:ea typeface="+mj-ea"/>
                <a:cs typeface="+mj-cs"/>
              </a:rPr>
              <a:t>人間</a:t>
            </a:r>
            <a:r>
              <a:rPr kumimoji="0" lang="ja-JP" altLang="en-US" sz="4800" b="0" i="0" u="none" strike="noStrike" cap="none" spc="0" normalizeH="0" baseline="0" dirty="0" smtClean="0">
                <a:ln>
                  <a:noFill/>
                </a:ln>
                <a:solidFill>
                  <a:srgbClr val="000000"/>
                </a:solidFill>
                <a:effectLst/>
                <a:uFillTx/>
                <a:latin typeface="+mj-lt"/>
                <a:ea typeface="+mj-ea"/>
                <a:cs typeface="+mj-cs"/>
                <a:sym typeface="Times New Roman"/>
              </a:rPr>
              <a:t>の公用語</a:t>
            </a:r>
            <a:r>
              <a:rPr lang="en-US" altLang="ja-JP" sz="4800" dirty="0" smtClean="0">
                <a:solidFill>
                  <a:srgbClr val="000000"/>
                </a:solidFill>
                <a:latin typeface="+mj-lt"/>
                <a:ea typeface="+mj-ea"/>
                <a:cs typeface="+mj-cs"/>
              </a:rPr>
              <a:t>:</a:t>
            </a:r>
          </a:p>
          <a:p>
            <a:pPr marL="0" marR="0" indent="0" algn="l" defTabSz="914400" rtl="0" fontAlgn="auto" latinLnBrk="0" hangingPunct="0">
              <a:lnSpc>
                <a:spcPct val="100000"/>
              </a:lnSpc>
              <a:spcBef>
                <a:spcPts val="0"/>
              </a:spcBef>
              <a:spcAft>
                <a:spcPts val="0"/>
              </a:spcAft>
              <a:buClrTx/>
              <a:buSzTx/>
              <a:buFontTx/>
              <a:buNone/>
              <a:tabLst/>
            </a:pPr>
            <a:r>
              <a:rPr lang="ja-JP" altLang="en-US" sz="4800" dirty="0" smtClean="0">
                <a:solidFill>
                  <a:srgbClr val="000000"/>
                </a:solidFill>
                <a:latin typeface="+mj-lt"/>
                <a:ea typeface="+mj-ea"/>
                <a:cs typeface="+mj-cs"/>
              </a:rPr>
              <a:t>英語とか日本語とか</a:t>
            </a:r>
            <a:endParaRPr kumimoji="0" lang="ja-JP" altLang="en-US" sz="48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4" name="正方形/長方形 3"/>
          <p:cNvSpPr/>
          <p:nvPr/>
        </p:nvSpPr>
        <p:spPr>
          <a:xfrm>
            <a:off x="919161" y="4953000"/>
            <a:ext cx="8067675" cy="1569656"/>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4800" b="0" i="0" u="none" strike="noStrike" cap="none" spc="0" normalizeH="0" baseline="0" dirty="0" smtClean="0">
                <a:ln>
                  <a:noFill/>
                </a:ln>
                <a:solidFill>
                  <a:srgbClr val="000000"/>
                </a:solidFill>
                <a:effectLst/>
                <a:uFillTx/>
                <a:latin typeface="+mj-lt"/>
                <a:ea typeface="+mj-ea"/>
                <a:cs typeface="+mj-cs"/>
                <a:sym typeface="Times New Roman"/>
              </a:rPr>
              <a:t>PC</a:t>
            </a:r>
            <a:r>
              <a:rPr kumimoji="0" lang="ja-JP" altLang="en-US" sz="4800" b="0" i="0" u="none" strike="noStrike" cap="none" spc="0" normalizeH="0" baseline="0" dirty="0" smtClean="0">
                <a:ln>
                  <a:noFill/>
                </a:ln>
                <a:solidFill>
                  <a:srgbClr val="000000"/>
                </a:solidFill>
                <a:effectLst/>
                <a:uFillTx/>
                <a:latin typeface="+mj-lt"/>
                <a:ea typeface="+mj-ea"/>
                <a:cs typeface="+mj-cs"/>
                <a:sym typeface="Times New Roman"/>
              </a:rPr>
              <a:t>はどうやって人間の公用語を扱っているのか？</a:t>
            </a:r>
            <a:endParaRPr kumimoji="0" lang="ja-JP" altLang="en-US" sz="4800" b="0" i="0" u="none" strike="noStrike" cap="none" spc="0" normalizeH="0" baseline="0" dirty="0">
              <a:ln>
                <a:noFill/>
              </a:ln>
              <a:solidFill>
                <a:srgbClr val="000000"/>
              </a:solidFill>
              <a:effectLst/>
              <a:uFillTx/>
              <a:latin typeface="+mj-lt"/>
              <a:ea typeface="+mj-ea"/>
              <a:cs typeface="+mj-cs"/>
              <a:sym typeface="Times New Roman"/>
            </a:endParaRPr>
          </a:p>
        </p:txBody>
      </p:sp>
    </p:spTree>
    <p:extLst>
      <p:ext uri="{BB962C8B-B14F-4D97-AF65-F5344CB8AC3E}">
        <p14:creationId xmlns:p14="http://schemas.microsoft.com/office/powerpoint/2010/main" val="391367621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p:cNvGrpSpPr/>
          <p:nvPr/>
        </p:nvGrpSpPr>
        <p:grpSpPr>
          <a:xfrm>
            <a:off x="120650" y="134937"/>
            <a:ext cx="9785350" cy="2575541"/>
            <a:chOff x="241300" y="134937"/>
            <a:chExt cx="9785350" cy="2575541"/>
          </a:xfrm>
        </p:grpSpPr>
        <p:grpSp>
          <p:nvGrpSpPr>
            <p:cNvPr id="5" name="グループ化 4"/>
            <p:cNvGrpSpPr/>
            <p:nvPr/>
          </p:nvGrpSpPr>
          <p:grpSpPr>
            <a:xfrm>
              <a:off x="241300" y="134937"/>
              <a:ext cx="7655416" cy="2575541"/>
              <a:chOff x="241300" y="134937"/>
              <a:chExt cx="7655416" cy="2575541"/>
            </a:xfrm>
          </p:grpSpPr>
          <p:pic>
            <p:nvPicPr>
              <p:cNvPr id="1026" name="Picture 2" descr="http://mix.kumikomi.net/images/4/48/Lsi_t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134937"/>
                <a:ext cx="3369166" cy="2575541"/>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3610466" y="1927520"/>
                <a:ext cx="4286250" cy="430887"/>
              </a:xfrm>
              <a:prstGeom prst="rect">
                <a:avLst/>
              </a:prstGeom>
            </p:spPr>
            <p:txBody>
              <a:bodyPr wrap="square">
                <a:spAutoFit/>
              </a:bodyPr>
              <a:lstStyle/>
              <a:p>
                <a:r>
                  <a:rPr lang="ja-JP" altLang="en-US" sz="1050" dirty="0"/>
                  <a:t>http://mix.kumikomi.net/index.php/%E3%82%A2%E3%82%B9%E3%82%AD%E3%83%BC%E3%83%BB%E3%82%B3%E3%83%BC%E3%83%89</a:t>
                </a:r>
              </a:p>
            </p:txBody>
          </p:sp>
        </p:grpSp>
        <p:sp>
          <p:nvSpPr>
            <p:cNvPr id="6" name="テキスト ボックス 5"/>
            <p:cNvSpPr txBox="1"/>
            <p:nvPr/>
          </p:nvSpPr>
          <p:spPr>
            <a:xfrm>
              <a:off x="3610466" y="134937"/>
              <a:ext cx="6416184" cy="18158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800" b="0" i="0" u="none" strike="noStrike" cap="none" spc="0" normalizeH="0" baseline="0" dirty="0" smtClean="0">
                  <a:ln>
                    <a:noFill/>
                  </a:ln>
                  <a:solidFill>
                    <a:srgbClr val="000000"/>
                  </a:solidFill>
                  <a:effectLst/>
                  <a:uFillTx/>
                  <a:latin typeface="+mj-lt"/>
                  <a:ea typeface="+mj-ea"/>
                  <a:cs typeface="+mj-cs"/>
                  <a:sym typeface="Times New Roman"/>
                </a:rPr>
                <a:t>ASCII</a:t>
              </a:r>
            </a:p>
            <a:p>
              <a:pPr marL="0" marR="0" indent="0" algn="l" defTabSz="914400" rtl="0" fontAlgn="auto" latinLnBrk="0" hangingPunct="0">
                <a:lnSpc>
                  <a:spcPct val="100000"/>
                </a:lnSpc>
                <a:spcBef>
                  <a:spcPts val="0"/>
                </a:spcBef>
                <a:spcAft>
                  <a:spcPts val="0"/>
                </a:spcAft>
                <a:buClrTx/>
                <a:buSzTx/>
                <a:buFontTx/>
                <a:buNone/>
                <a:tabLst/>
              </a:pPr>
              <a:r>
                <a:rPr kumimoji="0" lang="en-US" altLang="ja-JP" sz="2800" b="0" i="0" u="none" strike="noStrike" cap="none" spc="0" normalizeH="0" baseline="0" dirty="0" smtClean="0">
                  <a:ln>
                    <a:noFill/>
                  </a:ln>
                  <a:solidFill>
                    <a:srgbClr val="000000"/>
                  </a:solidFill>
                  <a:effectLst/>
                  <a:uFillTx/>
                  <a:latin typeface="+mj-lt"/>
                  <a:ea typeface="+mj-ea"/>
                  <a:cs typeface="+mj-cs"/>
                  <a:sym typeface="Times New Roman"/>
                </a:rPr>
                <a:t>1963</a:t>
              </a:r>
              <a:r>
                <a:rPr kumimoji="0" lang="ja-JP" altLang="en-US" sz="2800" b="0" i="0" u="none" strike="noStrike" cap="none" spc="0" normalizeH="0" baseline="0" dirty="0" smtClean="0">
                  <a:ln>
                    <a:noFill/>
                  </a:ln>
                  <a:solidFill>
                    <a:srgbClr val="000000"/>
                  </a:solidFill>
                  <a:effectLst/>
                  <a:uFillTx/>
                  <a:latin typeface="+mj-lt"/>
                  <a:ea typeface="+mj-ea"/>
                  <a:cs typeface="+mj-cs"/>
                  <a:sym typeface="Times New Roman"/>
                </a:rPr>
                <a:t>年制定。</a:t>
              </a:r>
              <a:endParaRPr kumimoji="0" lang="en-US" altLang="ja-JP" sz="2800" b="0" i="0" u="none" strike="noStrike" cap="none" spc="0" normalizeH="0" baseline="0" dirty="0" smtClean="0">
                <a:ln>
                  <a:noFill/>
                </a:ln>
                <a:solidFill>
                  <a:srgbClr val="000000"/>
                </a:solidFill>
                <a:effectLst/>
                <a:uFillTx/>
                <a:latin typeface="+mj-lt"/>
                <a:ea typeface="+mj-ea"/>
                <a:cs typeface="+mj-cs"/>
                <a:sym typeface="Times New Roman"/>
              </a:endParaRPr>
            </a:p>
            <a:p>
              <a:r>
                <a:rPr lang="ja-JP" altLang="en-US" dirty="0" smtClean="0"/>
                <a:t>アルファベット</a:t>
              </a:r>
              <a:r>
                <a:rPr lang="en-US" altLang="ja-JP" dirty="0" smtClean="0"/>
                <a:t>(</a:t>
              </a:r>
              <a:r>
                <a:rPr lang="ja-JP" altLang="en-US" dirty="0" smtClean="0"/>
                <a:t>大文字小文字</a:t>
              </a:r>
              <a:r>
                <a:rPr lang="en-US" altLang="ja-JP" dirty="0" smtClean="0"/>
                <a:t>)+α</a:t>
              </a:r>
              <a:r>
                <a:rPr lang="ja-JP" altLang="en-US" dirty="0" smtClean="0"/>
                <a:t>を</a:t>
              </a:r>
              <a:endParaRPr lang="en-US" altLang="ja-JP" dirty="0" smtClean="0"/>
            </a:p>
            <a:p>
              <a:r>
                <a:rPr lang="en-US" altLang="ja-JP" dirty="0" smtClean="0">
                  <a:solidFill>
                    <a:srgbClr val="FF0000"/>
                  </a:solidFill>
                </a:rPr>
                <a:t>1~</a:t>
              </a:r>
              <a:r>
                <a:rPr lang="en-US" altLang="ja-JP" dirty="0" smtClean="0">
                  <a:solidFill>
                    <a:srgbClr val="FF0000"/>
                  </a:solidFill>
                </a:rPr>
                <a:t>128</a:t>
              </a:r>
              <a:r>
                <a:rPr lang="ja-JP" altLang="en-US" dirty="0" smtClean="0"/>
                <a:t>までの</a:t>
              </a:r>
              <a:r>
                <a:rPr lang="ja-JP" altLang="en-US" dirty="0" smtClean="0"/>
                <a:t>数字を当てはめ</a:t>
              </a:r>
              <a:r>
                <a:rPr lang="ja-JP" altLang="en-US" dirty="0" smtClean="0"/>
                <a:t>表現した</a:t>
              </a:r>
              <a:r>
                <a:rPr lang="ja-JP" altLang="en-US" dirty="0" smtClean="0"/>
                <a:t>。</a:t>
              </a:r>
              <a:endParaRPr kumimoji="0" lang="ja-JP" altLang="en-US" sz="2800" b="0" i="0" u="none" strike="noStrike" cap="none" spc="0" normalizeH="0" baseline="0" dirty="0">
                <a:ln>
                  <a:noFill/>
                </a:ln>
                <a:solidFill>
                  <a:srgbClr val="000000"/>
                </a:solidFill>
                <a:effectLst/>
                <a:uFillTx/>
                <a:latin typeface="+mj-lt"/>
                <a:ea typeface="+mj-ea"/>
                <a:cs typeface="+mj-cs"/>
                <a:sym typeface="Times New Roman"/>
              </a:endParaRPr>
            </a:p>
          </p:txBody>
        </p:sp>
      </p:grpSp>
      <p:pic>
        <p:nvPicPr>
          <p:cNvPr id="1028" name="Picture 4" descr="http://www.unicodetools.com/unicode/img/latin-iso-8859-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31" y="2896779"/>
            <a:ext cx="3334339" cy="333433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3489816" y="2896779"/>
            <a:ext cx="6295534" cy="2677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US" altLang="ja-JP" dirty="0"/>
              <a:t>ISO</a:t>
            </a:r>
            <a:r>
              <a:rPr lang="en-US" altLang="ja-JP" dirty="0" smtClean="0"/>
              <a:t>-8859-1</a:t>
            </a:r>
          </a:p>
          <a:p>
            <a:r>
              <a:rPr lang="en-US" altLang="ja-JP" dirty="0" smtClean="0"/>
              <a:t>1984</a:t>
            </a:r>
            <a:r>
              <a:rPr kumimoji="0" lang="ja-JP" altLang="en-US" sz="2800" b="0" i="0" u="none" strike="noStrike" cap="none" spc="0" normalizeH="0" baseline="0" dirty="0" smtClean="0">
                <a:ln>
                  <a:noFill/>
                </a:ln>
                <a:solidFill>
                  <a:srgbClr val="000000"/>
                </a:solidFill>
                <a:effectLst/>
                <a:uFillTx/>
                <a:latin typeface="+mj-lt"/>
                <a:ea typeface="+mj-ea"/>
                <a:cs typeface="+mj-cs"/>
                <a:sym typeface="Times New Roman"/>
              </a:rPr>
              <a:t>年制定。</a:t>
            </a:r>
            <a:endParaRPr kumimoji="0" lang="en-US" altLang="ja-JP" sz="2800" b="0" i="0" u="none" strike="noStrike" cap="none" spc="0" normalizeH="0" baseline="0" dirty="0" smtClean="0">
              <a:ln>
                <a:noFill/>
              </a:ln>
              <a:solidFill>
                <a:srgbClr val="000000"/>
              </a:solidFill>
              <a:effectLst/>
              <a:uFillTx/>
              <a:latin typeface="+mj-lt"/>
              <a:ea typeface="+mj-ea"/>
              <a:cs typeface="+mj-cs"/>
              <a:sym typeface="Times New Roman"/>
            </a:endParaRPr>
          </a:p>
          <a:p>
            <a:r>
              <a:rPr lang="en-US" altLang="ja-JP" dirty="0" smtClean="0">
                <a:solidFill>
                  <a:srgbClr val="FF0000"/>
                </a:solidFill>
              </a:rPr>
              <a:t>1~256</a:t>
            </a:r>
            <a:r>
              <a:rPr lang="ja-JP" altLang="en-US" dirty="0" err="1" smtClean="0"/>
              <a:t>までの</a:t>
            </a:r>
            <a:r>
              <a:rPr lang="ja-JP" altLang="en-US" dirty="0"/>
              <a:t>数字を当てはめ、</a:t>
            </a:r>
            <a:r>
              <a:rPr lang="ja-JP" altLang="en-US" dirty="0" smtClean="0"/>
              <a:t>従来に</a:t>
            </a:r>
            <a:r>
              <a:rPr lang="ja-JP" altLang="en-US" dirty="0" smtClean="0"/>
              <a:t>加えて英語では使わないが他の欧州の言語で扱うアルファベット</a:t>
            </a:r>
            <a:r>
              <a:rPr lang="ja-JP" altLang="en-US" dirty="0"/>
              <a:t>も</a:t>
            </a:r>
            <a:r>
              <a:rPr lang="ja-JP" altLang="en-US" dirty="0" smtClean="0"/>
              <a:t>ほぼ</a:t>
            </a:r>
            <a:r>
              <a:rPr lang="ja-JP" altLang="en-US" dirty="0" smtClean="0"/>
              <a:t>全て</a:t>
            </a:r>
            <a:r>
              <a:rPr lang="ja-JP" altLang="en-US" dirty="0" smtClean="0"/>
              <a:t>カバーした。</a:t>
            </a:r>
            <a:endParaRPr lang="en-US" altLang="ja-JP" dirty="0" smtClean="0"/>
          </a:p>
        </p:txBody>
      </p:sp>
      <p:sp>
        <p:nvSpPr>
          <p:cNvPr id="12" name="正方形/長方形 11"/>
          <p:cNvSpPr/>
          <p:nvPr/>
        </p:nvSpPr>
        <p:spPr>
          <a:xfrm>
            <a:off x="3483270" y="5977202"/>
            <a:ext cx="3354044" cy="253916"/>
          </a:xfrm>
          <a:prstGeom prst="rect">
            <a:avLst/>
          </a:prstGeom>
        </p:spPr>
        <p:txBody>
          <a:bodyPr wrap="square">
            <a:spAutoFit/>
          </a:bodyPr>
          <a:lstStyle/>
          <a:p>
            <a:r>
              <a:rPr lang="en-US" altLang="ja-JP" sz="1050" dirty="0"/>
              <a:t>http://www.unicodetools.com/unicode/codepage-latin.php</a:t>
            </a:r>
            <a:endParaRPr lang="ja-JP" altLang="en-US" sz="1050" dirty="0"/>
          </a:p>
        </p:txBody>
      </p:sp>
    </p:spTree>
    <p:extLst>
      <p:ext uri="{BB962C8B-B14F-4D97-AF65-F5344CB8AC3E}">
        <p14:creationId xmlns:p14="http://schemas.microsoft.com/office/powerpoint/2010/main" val="25239810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814763" y="666750"/>
            <a:ext cx="2276475" cy="110799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ja-JP" sz="6600" dirty="0" smtClean="0"/>
              <a:t>apple</a:t>
            </a:r>
            <a:endParaRPr kumimoji="0" lang="ja-JP" altLang="en-US" sz="66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3" name="テキスト ボックス 2"/>
          <p:cNvSpPr txBox="1"/>
          <p:nvPr/>
        </p:nvSpPr>
        <p:spPr>
          <a:xfrm>
            <a:off x="557214" y="2009775"/>
            <a:ext cx="538162" cy="110799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ja-JP" sz="6600" dirty="0" smtClean="0"/>
              <a:t>a</a:t>
            </a:r>
            <a:endParaRPr kumimoji="0" lang="ja-JP" altLang="en-US" sz="6600" i="0" u="none" strike="noStrike" cap="none" spc="0" normalizeH="0" baseline="0" dirty="0">
              <a:ln>
                <a:noFill/>
              </a:ln>
              <a:solidFill>
                <a:srgbClr val="000000"/>
              </a:solidFill>
              <a:effectLst/>
              <a:uFillTx/>
              <a:latin typeface="+mj-lt"/>
              <a:ea typeface="+mj-ea"/>
              <a:cs typeface="+mj-cs"/>
              <a:sym typeface="Times New Roman"/>
            </a:endParaRPr>
          </a:p>
        </p:txBody>
      </p:sp>
      <p:sp>
        <p:nvSpPr>
          <p:cNvPr id="5" name="テキスト ボックス 4"/>
          <p:cNvSpPr txBox="1"/>
          <p:nvPr/>
        </p:nvSpPr>
        <p:spPr>
          <a:xfrm>
            <a:off x="2620566" y="2009775"/>
            <a:ext cx="538162" cy="110799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lang="en-US" altLang="ja-JP" sz="6600"/>
              <a:t>p</a:t>
            </a:r>
            <a:endParaRPr kumimoji="0" lang="ja-JP" altLang="en-US" sz="66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6" name="テキスト ボックス 5"/>
          <p:cNvSpPr txBox="1"/>
          <p:nvPr/>
        </p:nvSpPr>
        <p:spPr>
          <a:xfrm>
            <a:off x="4683919" y="2009775"/>
            <a:ext cx="538162" cy="110799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lang="en-US" altLang="ja-JP" sz="6600" dirty="0"/>
              <a:t>p</a:t>
            </a:r>
            <a:endParaRPr kumimoji="0" lang="ja-JP" altLang="en-US" sz="66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7" name="テキスト ボックス 6"/>
          <p:cNvSpPr txBox="1"/>
          <p:nvPr/>
        </p:nvSpPr>
        <p:spPr>
          <a:xfrm>
            <a:off x="6747272" y="2009775"/>
            <a:ext cx="538162" cy="110799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lang="en-US" altLang="ja-JP" sz="6600" dirty="0"/>
              <a:t>l</a:t>
            </a:r>
            <a:endParaRPr kumimoji="0" lang="ja-JP" altLang="en-US" sz="66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8" name="テキスト ボックス 7"/>
          <p:cNvSpPr txBox="1"/>
          <p:nvPr/>
        </p:nvSpPr>
        <p:spPr>
          <a:xfrm>
            <a:off x="8810625" y="2009775"/>
            <a:ext cx="538162" cy="110799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lang="en-US" altLang="ja-JP" sz="6600" dirty="0"/>
              <a:t>e</a:t>
            </a:r>
            <a:endParaRPr lang="ja-JP" altLang="en-US" sz="6600" dirty="0">
              <a:solidFill>
                <a:srgbClr val="000000"/>
              </a:solidFill>
            </a:endParaRPr>
          </a:p>
        </p:txBody>
      </p:sp>
      <p:sp>
        <p:nvSpPr>
          <p:cNvPr id="9" name="下矢印 8"/>
          <p:cNvSpPr/>
          <p:nvPr/>
        </p:nvSpPr>
        <p:spPr>
          <a:xfrm>
            <a:off x="654844" y="3352800"/>
            <a:ext cx="342901" cy="720000"/>
          </a:xfrm>
          <a:prstGeom prst="downArrow">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2800" b="0" i="0" u="none" strike="noStrike" cap="none" spc="0" normalizeH="0" baseline="0">
              <a:ln>
                <a:noFill/>
              </a:ln>
              <a:solidFill>
                <a:srgbClr val="000000"/>
              </a:solidFill>
              <a:effectLst/>
              <a:uFillTx/>
              <a:latin typeface="+mj-lt"/>
              <a:ea typeface="+mj-ea"/>
              <a:cs typeface="+mj-cs"/>
              <a:sym typeface="Times New Roman"/>
            </a:endParaRPr>
          </a:p>
        </p:txBody>
      </p:sp>
      <p:sp>
        <p:nvSpPr>
          <p:cNvPr id="10" name="下矢印 9"/>
          <p:cNvSpPr/>
          <p:nvPr/>
        </p:nvSpPr>
        <p:spPr>
          <a:xfrm>
            <a:off x="2718196" y="3352800"/>
            <a:ext cx="342901" cy="720000"/>
          </a:xfrm>
          <a:prstGeom prst="downArrow">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2800" b="0" i="0" u="none" strike="noStrike" cap="none" spc="0" normalizeH="0" baseline="0">
              <a:ln>
                <a:noFill/>
              </a:ln>
              <a:solidFill>
                <a:srgbClr val="000000"/>
              </a:solidFill>
              <a:effectLst/>
              <a:uFillTx/>
              <a:latin typeface="+mj-lt"/>
              <a:ea typeface="+mj-ea"/>
              <a:cs typeface="+mj-cs"/>
              <a:sym typeface="Times New Roman"/>
            </a:endParaRPr>
          </a:p>
        </p:txBody>
      </p:sp>
      <p:sp>
        <p:nvSpPr>
          <p:cNvPr id="11" name="下矢印 10"/>
          <p:cNvSpPr/>
          <p:nvPr/>
        </p:nvSpPr>
        <p:spPr>
          <a:xfrm>
            <a:off x="4781548" y="3352800"/>
            <a:ext cx="342901" cy="720000"/>
          </a:xfrm>
          <a:prstGeom prst="downArrow">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2800" b="0" i="0" u="none" strike="noStrike" cap="none" spc="0" normalizeH="0" baseline="0">
              <a:ln>
                <a:noFill/>
              </a:ln>
              <a:solidFill>
                <a:srgbClr val="000000"/>
              </a:solidFill>
              <a:effectLst/>
              <a:uFillTx/>
              <a:latin typeface="+mj-lt"/>
              <a:ea typeface="+mj-ea"/>
              <a:cs typeface="+mj-cs"/>
              <a:sym typeface="Times New Roman"/>
            </a:endParaRPr>
          </a:p>
        </p:txBody>
      </p:sp>
      <p:sp>
        <p:nvSpPr>
          <p:cNvPr id="12" name="下矢印 11"/>
          <p:cNvSpPr/>
          <p:nvPr/>
        </p:nvSpPr>
        <p:spPr>
          <a:xfrm>
            <a:off x="6844902" y="3352800"/>
            <a:ext cx="342901" cy="720000"/>
          </a:xfrm>
          <a:prstGeom prst="downArrow">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2800" b="0" i="0" u="none" strike="noStrike" cap="none" spc="0" normalizeH="0" baseline="0">
              <a:ln>
                <a:noFill/>
              </a:ln>
              <a:solidFill>
                <a:srgbClr val="000000"/>
              </a:solidFill>
              <a:effectLst/>
              <a:uFillTx/>
              <a:latin typeface="+mj-lt"/>
              <a:ea typeface="+mj-ea"/>
              <a:cs typeface="+mj-cs"/>
              <a:sym typeface="Times New Roman"/>
            </a:endParaRPr>
          </a:p>
        </p:txBody>
      </p:sp>
      <p:sp>
        <p:nvSpPr>
          <p:cNvPr id="13" name="下矢印 12"/>
          <p:cNvSpPr/>
          <p:nvPr/>
        </p:nvSpPr>
        <p:spPr>
          <a:xfrm>
            <a:off x="8908256" y="3352800"/>
            <a:ext cx="342901" cy="720000"/>
          </a:xfrm>
          <a:prstGeom prst="downArrow">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2800" b="0" i="0" u="none" strike="noStrike" cap="none" spc="0" normalizeH="0" baseline="0">
              <a:ln>
                <a:noFill/>
              </a:ln>
              <a:solidFill>
                <a:srgbClr val="000000"/>
              </a:solidFill>
              <a:effectLst/>
              <a:uFillTx/>
              <a:latin typeface="+mj-lt"/>
              <a:ea typeface="+mj-ea"/>
              <a:cs typeface="+mj-cs"/>
              <a:sym typeface="Times New Roman"/>
            </a:endParaRPr>
          </a:p>
        </p:txBody>
      </p:sp>
      <p:sp>
        <p:nvSpPr>
          <p:cNvPr id="14" name="テキスト ボックス 13"/>
          <p:cNvSpPr txBox="1"/>
          <p:nvPr/>
        </p:nvSpPr>
        <p:spPr>
          <a:xfrm>
            <a:off x="340892" y="4307833"/>
            <a:ext cx="976313" cy="1107992"/>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kumimoji="0" lang="en-US" altLang="ja-JP" sz="6600" i="0" u="none" strike="noStrike" cap="none" spc="0" normalizeH="0" baseline="0" dirty="0" smtClean="0">
                <a:ln>
                  <a:noFill/>
                </a:ln>
                <a:solidFill>
                  <a:srgbClr val="000000"/>
                </a:solidFill>
                <a:effectLst/>
                <a:uFillTx/>
                <a:latin typeface="+mj-lt"/>
                <a:ea typeface="+mj-ea"/>
                <a:cs typeface="+mj-cs"/>
                <a:sym typeface="Times New Roman"/>
              </a:rPr>
              <a:t>97</a:t>
            </a:r>
            <a:endParaRPr kumimoji="0" lang="ja-JP" altLang="en-US" sz="6600" i="0" u="none" strike="noStrike" cap="none" spc="0" normalizeH="0" baseline="0" dirty="0">
              <a:ln>
                <a:noFill/>
              </a:ln>
              <a:solidFill>
                <a:srgbClr val="000000"/>
              </a:solidFill>
              <a:effectLst/>
              <a:uFillTx/>
              <a:latin typeface="+mj-lt"/>
              <a:ea typeface="+mj-ea"/>
              <a:cs typeface="+mj-cs"/>
              <a:sym typeface="Times New Roman"/>
            </a:endParaRPr>
          </a:p>
        </p:txBody>
      </p:sp>
      <p:sp>
        <p:nvSpPr>
          <p:cNvPr id="15" name="テキスト ボックス 14"/>
          <p:cNvSpPr txBox="1"/>
          <p:nvPr/>
        </p:nvSpPr>
        <p:spPr>
          <a:xfrm>
            <a:off x="2200903" y="4307833"/>
            <a:ext cx="1374803" cy="1107992"/>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kumimoji="0" lang="en-US" altLang="ja-JP" sz="6600" i="0" u="none" strike="noStrike" cap="none" spc="0" normalizeH="0" baseline="0" dirty="0" smtClean="0">
                <a:ln>
                  <a:noFill/>
                </a:ln>
                <a:solidFill>
                  <a:srgbClr val="000000"/>
                </a:solidFill>
                <a:effectLst/>
                <a:uFillTx/>
                <a:latin typeface="+mj-lt"/>
                <a:ea typeface="+mj-ea"/>
                <a:cs typeface="+mj-cs"/>
                <a:sym typeface="Times New Roman"/>
              </a:rPr>
              <a:t>112</a:t>
            </a:r>
            <a:endParaRPr kumimoji="0" lang="ja-JP" altLang="en-US" sz="6600" i="0" u="none" strike="noStrike" cap="none" spc="0" normalizeH="0" baseline="0" dirty="0">
              <a:ln>
                <a:noFill/>
              </a:ln>
              <a:solidFill>
                <a:srgbClr val="000000"/>
              </a:solidFill>
              <a:effectLst/>
              <a:uFillTx/>
              <a:latin typeface="+mj-lt"/>
              <a:ea typeface="+mj-ea"/>
              <a:cs typeface="+mj-cs"/>
              <a:sym typeface="Times New Roman"/>
            </a:endParaRPr>
          </a:p>
        </p:txBody>
      </p:sp>
      <p:sp>
        <p:nvSpPr>
          <p:cNvPr id="17" name="テキスト ボックス 16"/>
          <p:cNvSpPr txBox="1"/>
          <p:nvPr/>
        </p:nvSpPr>
        <p:spPr>
          <a:xfrm>
            <a:off x="6339555" y="4307833"/>
            <a:ext cx="1353594" cy="1107992"/>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kumimoji="0" lang="en-US" altLang="ja-JP" sz="6600" i="0" u="none" strike="noStrike" cap="none" spc="0" normalizeH="0" baseline="0" dirty="0" smtClean="0">
                <a:ln>
                  <a:noFill/>
                </a:ln>
                <a:solidFill>
                  <a:srgbClr val="000000"/>
                </a:solidFill>
                <a:effectLst/>
                <a:uFillTx/>
                <a:latin typeface="+mj-lt"/>
                <a:ea typeface="+mj-ea"/>
                <a:cs typeface="+mj-cs"/>
                <a:sym typeface="Times New Roman"/>
              </a:rPr>
              <a:t>108</a:t>
            </a:r>
            <a:endParaRPr kumimoji="0" lang="ja-JP" altLang="en-US" sz="6600" i="0" u="none" strike="noStrike" cap="none" spc="0" normalizeH="0" baseline="0" dirty="0">
              <a:ln>
                <a:noFill/>
              </a:ln>
              <a:solidFill>
                <a:srgbClr val="000000"/>
              </a:solidFill>
              <a:effectLst/>
              <a:uFillTx/>
              <a:latin typeface="+mj-lt"/>
              <a:ea typeface="+mj-ea"/>
              <a:cs typeface="+mj-cs"/>
              <a:sym typeface="Times New Roman"/>
            </a:endParaRPr>
          </a:p>
        </p:txBody>
      </p:sp>
      <p:sp>
        <p:nvSpPr>
          <p:cNvPr id="20" name="テキスト ボックス 19"/>
          <p:cNvSpPr txBox="1"/>
          <p:nvPr/>
        </p:nvSpPr>
        <p:spPr>
          <a:xfrm>
            <a:off x="4265596" y="4307833"/>
            <a:ext cx="1374803" cy="1107992"/>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kumimoji="0" lang="en-US" altLang="ja-JP" sz="6600" i="0" u="none" strike="noStrike" cap="none" spc="0" normalizeH="0" baseline="0" dirty="0" smtClean="0">
                <a:ln>
                  <a:noFill/>
                </a:ln>
                <a:solidFill>
                  <a:srgbClr val="000000"/>
                </a:solidFill>
                <a:effectLst/>
                <a:uFillTx/>
                <a:latin typeface="+mj-lt"/>
                <a:ea typeface="+mj-ea"/>
                <a:cs typeface="+mj-cs"/>
                <a:sym typeface="Times New Roman"/>
              </a:rPr>
              <a:t>112</a:t>
            </a:r>
            <a:endParaRPr kumimoji="0" lang="ja-JP" altLang="en-US" sz="6600" i="0" u="none" strike="noStrike" cap="none" spc="0" normalizeH="0" baseline="0" dirty="0">
              <a:ln>
                <a:noFill/>
              </a:ln>
              <a:solidFill>
                <a:srgbClr val="000000"/>
              </a:solidFill>
              <a:effectLst/>
              <a:uFillTx/>
              <a:latin typeface="+mj-lt"/>
              <a:ea typeface="+mj-ea"/>
              <a:cs typeface="+mj-cs"/>
              <a:sym typeface="Times New Roman"/>
            </a:endParaRPr>
          </a:p>
        </p:txBody>
      </p:sp>
      <p:sp>
        <p:nvSpPr>
          <p:cNvPr id="21" name="テキスト ボックス 20"/>
          <p:cNvSpPr txBox="1"/>
          <p:nvPr/>
        </p:nvSpPr>
        <p:spPr>
          <a:xfrm>
            <a:off x="8402909" y="4307833"/>
            <a:ext cx="1353594" cy="1107992"/>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kumimoji="0" lang="en-US" altLang="ja-JP" sz="6600" i="0" u="none" strike="noStrike" cap="none" spc="0" normalizeH="0" baseline="0" dirty="0" smtClean="0">
                <a:ln>
                  <a:noFill/>
                </a:ln>
                <a:solidFill>
                  <a:srgbClr val="000000"/>
                </a:solidFill>
                <a:effectLst/>
                <a:uFillTx/>
                <a:latin typeface="+mj-lt"/>
                <a:ea typeface="+mj-ea"/>
                <a:cs typeface="+mj-cs"/>
                <a:sym typeface="Times New Roman"/>
              </a:rPr>
              <a:t>101</a:t>
            </a:r>
            <a:endParaRPr kumimoji="0" lang="ja-JP" altLang="en-US" sz="6600" i="0" u="none" strike="noStrike" cap="none" spc="0" normalizeH="0" baseline="0" dirty="0">
              <a:ln>
                <a:noFill/>
              </a:ln>
              <a:solidFill>
                <a:srgbClr val="000000"/>
              </a:solidFill>
              <a:effectLst/>
              <a:uFillTx/>
              <a:latin typeface="+mj-lt"/>
              <a:ea typeface="+mj-ea"/>
              <a:cs typeface="+mj-cs"/>
              <a:sym typeface="Times New Roman"/>
            </a:endParaRPr>
          </a:p>
        </p:txBody>
      </p:sp>
      <p:sp>
        <p:nvSpPr>
          <p:cNvPr id="22" name="テキスト ボックス 21"/>
          <p:cNvSpPr txBox="1"/>
          <p:nvPr/>
        </p:nvSpPr>
        <p:spPr>
          <a:xfrm>
            <a:off x="1206792" y="5876925"/>
            <a:ext cx="7492417" cy="523216"/>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2800" b="0" i="0" u="none" strike="noStrike" cap="none" spc="0" normalizeH="0" baseline="0" dirty="0" smtClean="0">
                <a:ln>
                  <a:noFill/>
                </a:ln>
                <a:solidFill>
                  <a:srgbClr val="000000"/>
                </a:solidFill>
                <a:effectLst/>
                <a:uFillTx/>
                <a:latin typeface="+mj-lt"/>
                <a:ea typeface="+mj-ea"/>
                <a:cs typeface="+mj-cs"/>
                <a:sym typeface="Times New Roman"/>
              </a:rPr>
              <a:t>日本語はどう考えても</a:t>
            </a:r>
            <a:r>
              <a:rPr lang="en-US" altLang="ja-JP" dirty="0" smtClean="0"/>
              <a:t>256</a:t>
            </a:r>
            <a:r>
              <a:rPr lang="ja-JP" altLang="en-US" dirty="0" smtClean="0"/>
              <a:t>種類では足りない。</a:t>
            </a:r>
            <a:endParaRPr kumimoji="0" lang="ja-JP" altLang="en-US" sz="2800" b="0" i="0" u="none" strike="noStrike" cap="none" spc="0" normalizeH="0" baseline="0" dirty="0">
              <a:ln>
                <a:noFill/>
              </a:ln>
              <a:solidFill>
                <a:srgbClr val="000000"/>
              </a:solidFill>
              <a:effectLst/>
              <a:uFillTx/>
              <a:latin typeface="+mj-lt"/>
              <a:ea typeface="+mj-ea"/>
              <a:cs typeface="+mj-cs"/>
              <a:sym typeface="Times New Roman"/>
            </a:endParaRPr>
          </a:p>
        </p:txBody>
      </p:sp>
    </p:spTree>
    <p:extLst>
      <p:ext uri="{BB962C8B-B14F-4D97-AF65-F5344CB8AC3E}">
        <p14:creationId xmlns:p14="http://schemas.microsoft.com/office/powerpoint/2010/main" val="39168424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7"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84150" y="30162"/>
            <a:ext cx="9601200" cy="2922589"/>
            <a:chOff x="184150" y="30162"/>
            <a:chExt cx="9601200" cy="2922589"/>
          </a:xfrm>
        </p:grpSpPr>
        <p:pic>
          <p:nvPicPr>
            <p:cNvPr id="2050" name="Picture 2" descr="https://i-msdn.sec.s-msft.com/en-us/goglobal/cc305152.932(en-us,MSDN.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157163"/>
              <a:ext cx="2964716" cy="279558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3148866" y="30162"/>
              <a:ext cx="6636484" cy="2677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ja-JP" dirty="0"/>
                <a:t>Shift-JIS</a:t>
              </a:r>
              <a:endParaRPr kumimoji="0" lang="en-US" altLang="ja-JP" sz="2800" b="0" i="0" u="none" strike="noStrike" cap="none" spc="0" normalizeH="0" baseline="0" dirty="0" smtClean="0">
                <a:ln>
                  <a:noFill/>
                </a:ln>
                <a:solidFill>
                  <a:srgbClr val="000000"/>
                </a:solidFill>
                <a:effectLst/>
                <a:uFillTx/>
                <a:latin typeface="+mj-lt"/>
                <a:ea typeface="+mj-ea"/>
                <a:cs typeface="+mj-cs"/>
                <a:sym typeface="Times New Roman"/>
              </a:endParaRPr>
            </a:p>
            <a:p>
              <a:pPr marL="0" marR="0" indent="0" algn="l" defTabSz="914400" rtl="0" fontAlgn="auto" latinLnBrk="0" hangingPunct="0">
                <a:lnSpc>
                  <a:spcPct val="100000"/>
                </a:lnSpc>
                <a:spcBef>
                  <a:spcPts val="0"/>
                </a:spcBef>
                <a:spcAft>
                  <a:spcPts val="0"/>
                </a:spcAft>
                <a:buClrTx/>
                <a:buSzTx/>
                <a:buFontTx/>
                <a:buNone/>
                <a:tabLst/>
              </a:pPr>
              <a:r>
                <a:rPr kumimoji="0" lang="en-US" altLang="ja-JP" sz="2800" b="0" i="0" u="none" strike="noStrike" cap="none" spc="0" normalizeH="0" baseline="0" dirty="0" smtClean="0">
                  <a:ln>
                    <a:noFill/>
                  </a:ln>
                  <a:solidFill>
                    <a:srgbClr val="000000"/>
                  </a:solidFill>
                  <a:effectLst/>
                  <a:uFillTx/>
                  <a:latin typeface="+mj-lt"/>
                  <a:ea typeface="+mj-ea"/>
                  <a:cs typeface="+mj-cs"/>
                  <a:sym typeface="Times New Roman"/>
                </a:rPr>
                <a:t>1982</a:t>
              </a:r>
              <a:r>
                <a:rPr kumimoji="0" lang="ja-JP" altLang="en-US" sz="2800" b="0" i="0" u="none" strike="noStrike" cap="none" spc="0" normalizeH="0" baseline="0" dirty="0" smtClean="0">
                  <a:ln>
                    <a:noFill/>
                  </a:ln>
                  <a:solidFill>
                    <a:srgbClr val="000000"/>
                  </a:solidFill>
                  <a:effectLst/>
                  <a:uFillTx/>
                  <a:latin typeface="+mj-lt"/>
                  <a:ea typeface="+mj-ea"/>
                  <a:cs typeface="+mj-cs"/>
                  <a:sym typeface="Times New Roman"/>
                </a:rPr>
                <a:t>年制定。</a:t>
              </a:r>
              <a:r>
                <a:rPr kumimoji="0" lang="ja-JP" altLang="en-US" sz="2800" b="0" i="0" u="none" strike="noStrike" cap="none" spc="0" normalizeH="0" dirty="0" smtClean="0">
                  <a:ln>
                    <a:noFill/>
                  </a:ln>
                  <a:solidFill>
                    <a:srgbClr val="000000"/>
                  </a:solidFill>
                  <a:effectLst/>
                  <a:uFillTx/>
                  <a:latin typeface="+mj-lt"/>
                  <a:ea typeface="+mj-ea"/>
                  <a:cs typeface="+mj-cs"/>
                  <a:sym typeface="Times New Roman"/>
                </a:rPr>
                <a:t> </a:t>
              </a:r>
              <a:r>
                <a:rPr kumimoji="0" lang="en-US" altLang="ja-JP" sz="2800" b="0" i="0" u="none" strike="noStrike" cap="none" spc="0" normalizeH="0" dirty="0" smtClean="0">
                  <a:ln>
                    <a:noFill/>
                  </a:ln>
                  <a:solidFill>
                    <a:srgbClr val="FF0000"/>
                  </a:solidFill>
                  <a:effectLst/>
                  <a:uFillTx/>
                  <a:latin typeface="+mj-lt"/>
                  <a:ea typeface="+mj-ea"/>
                  <a:cs typeface="+mj-cs"/>
                  <a:sym typeface="Times New Roman"/>
                </a:rPr>
                <a:t>Microsoft</a:t>
              </a:r>
              <a:r>
                <a:rPr kumimoji="0" lang="ja-JP" altLang="en-US" sz="2800" b="0" i="0" u="none" strike="noStrike" cap="none" spc="0" normalizeH="0" dirty="0" smtClean="0">
                  <a:ln>
                    <a:noFill/>
                  </a:ln>
                  <a:solidFill>
                    <a:srgbClr val="FF0000"/>
                  </a:solidFill>
                  <a:effectLst/>
                  <a:uFillTx/>
                  <a:latin typeface="+mj-lt"/>
                  <a:ea typeface="+mj-ea"/>
                  <a:cs typeface="+mj-cs"/>
                  <a:sym typeface="Times New Roman"/>
                </a:rPr>
                <a:t>主導</a:t>
              </a:r>
              <a:endParaRPr kumimoji="0" lang="en-US" altLang="ja-JP" sz="2800" b="0" i="0" u="none" strike="noStrike" cap="none" spc="0" normalizeH="0" baseline="0" dirty="0" smtClean="0">
                <a:ln>
                  <a:noFill/>
                </a:ln>
                <a:solidFill>
                  <a:srgbClr val="FF0000"/>
                </a:solidFill>
                <a:effectLst/>
                <a:uFillTx/>
                <a:latin typeface="+mj-lt"/>
                <a:ea typeface="+mj-ea"/>
                <a:cs typeface="+mj-cs"/>
                <a:sym typeface="Times New Roman"/>
              </a:endParaRPr>
            </a:p>
            <a:p>
              <a:pPr marL="0" marR="0" indent="0" algn="l" defTabSz="914400" rtl="0" fontAlgn="auto" latinLnBrk="0" hangingPunct="0">
                <a:lnSpc>
                  <a:spcPct val="100000"/>
                </a:lnSpc>
                <a:spcBef>
                  <a:spcPts val="0"/>
                </a:spcBef>
                <a:spcAft>
                  <a:spcPts val="0"/>
                </a:spcAft>
                <a:buClrTx/>
                <a:buSzTx/>
                <a:buFontTx/>
                <a:buNone/>
                <a:tabLst/>
              </a:pPr>
              <a:r>
                <a:rPr lang="ja-JP" altLang="en-US" dirty="0" smtClean="0"/>
                <a:t>日本語</a:t>
              </a:r>
              <a:r>
                <a:rPr lang="en-US" altLang="ja-JP" dirty="0" smtClean="0"/>
                <a:t>(</a:t>
              </a:r>
              <a:r>
                <a:rPr lang="ja-JP" altLang="en-US" dirty="0"/>
                <a:t>ひらがな</a:t>
              </a:r>
              <a:r>
                <a:rPr lang="en-US" altLang="ja-JP" dirty="0" smtClean="0"/>
                <a:t>+</a:t>
              </a:r>
              <a:r>
                <a:rPr lang="ja-JP" altLang="en-US" dirty="0" smtClean="0"/>
                <a:t>カタカナ</a:t>
              </a:r>
              <a:r>
                <a:rPr lang="en-US" altLang="ja-JP" dirty="0" smtClean="0"/>
                <a:t>+</a:t>
              </a:r>
              <a:r>
                <a:rPr lang="ja-JP" altLang="en-US" dirty="0" smtClean="0"/>
                <a:t>漢字</a:t>
              </a:r>
              <a:r>
                <a:rPr lang="en-US" altLang="ja-JP" dirty="0" smtClean="0"/>
                <a:t>+etc.)</a:t>
              </a:r>
              <a:r>
                <a:rPr lang="ja-JP" altLang="en-US" dirty="0" smtClean="0"/>
                <a:t>を</a:t>
              </a:r>
              <a:r>
                <a:rPr lang="en-US" altLang="ja-JP" dirty="0" smtClean="0">
                  <a:solidFill>
                    <a:srgbClr val="FF0000"/>
                  </a:solidFill>
                </a:rPr>
                <a:t>1~256</a:t>
              </a:r>
              <a:r>
                <a:rPr lang="ja-JP" altLang="en-US" dirty="0" err="1" smtClean="0">
                  <a:solidFill>
                    <a:srgbClr val="FF0000"/>
                  </a:solidFill>
                </a:rPr>
                <a:t>までの</a:t>
              </a:r>
              <a:r>
                <a:rPr lang="ja-JP" altLang="en-US" dirty="0">
                  <a:solidFill>
                    <a:srgbClr val="FF0000"/>
                  </a:solidFill>
                </a:rPr>
                <a:t>数字</a:t>
              </a:r>
              <a:r>
                <a:rPr lang="en-US" altLang="ja-JP" dirty="0" smtClean="0">
                  <a:solidFill>
                    <a:srgbClr val="FF0000"/>
                  </a:solidFill>
                </a:rPr>
                <a:t>2</a:t>
              </a:r>
              <a:r>
                <a:rPr lang="ja-JP" altLang="en-US" dirty="0" err="1" smtClean="0">
                  <a:solidFill>
                    <a:srgbClr val="FF0000"/>
                  </a:solidFill>
                </a:rPr>
                <a:t>つ</a:t>
              </a:r>
              <a:r>
                <a:rPr lang="ja-JP" altLang="en-US" dirty="0" err="1" smtClean="0"/>
                <a:t>で</a:t>
              </a:r>
              <a:r>
                <a:rPr lang="ja-JP" altLang="en-US" dirty="0" smtClean="0"/>
                <a:t>表記している。</a:t>
              </a:r>
              <a:endParaRPr lang="en-US" altLang="ja-JP" dirty="0" smtClean="0"/>
            </a:p>
            <a:p>
              <a:pPr marL="0" marR="0" indent="0" algn="l" defTabSz="914400" rtl="0" fontAlgn="auto" latinLnBrk="0" hangingPunct="0">
                <a:lnSpc>
                  <a:spcPct val="100000"/>
                </a:lnSpc>
                <a:spcBef>
                  <a:spcPts val="0"/>
                </a:spcBef>
                <a:spcAft>
                  <a:spcPts val="0"/>
                </a:spcAft>
                <a:buClrTx/>
                <a:buSzTx/>
                <a:buFontTx/>
                <a:buNone/>
                <a:tabLst/>
              </a:pPr>
              <a:r>
                <a:rPr lang="en-US" altLang="ja-JP" dirty="0" smtClean="0"/>
                <a:t>2</a:t>
              </a:r>
              <a:r>
                <a:rPr lang="ja-JP" altLang="en-US" dirty="0" smtClean="0"/>
                <a:t>つ以上の数字で表記</a:t>
              </a:r>
              <a:endParaRPr lang="en-US" altLang="ja-JP" dirty="0" smtClean="0"/>
            </a:p>
            <a:p>
              <a:pPr marL="0" marR="0" indent="0" algn="l" defTabSz="914400" rtl="0" fontAlgn="auto" latinLnBrk="0" hangingPunct="0">
                <a:lnSpc>
                  <a:spcPct val="100000"/>
                </a:lnSpc>
                <a:spcBef>
                  <a:spcPts val="0"/>
                </a:spcBef>
                <a:spcAft>
                  <a:spcPts val="0"/>
                </a:spcAft>
                <a:buClrTx/>
                <a:buSzTx/>
                <a:buFontTx/>
                <a:buNone/>
                <a:tabLst/>
              </a:pPr>
              <a:r>
                <a:rPr lang="ja-JP" altLang="en-US" dirty="0" smtClean="0"/>
                <a:t>→</a:t>
              </a:r>
              <a:r>
                <a:rPr lang="ja-JP" altLang="en-US" dirty="0" smtClean="0">
                  <a:solidFill>
                    <a:srgbClr val="FF0000"/>
                  </a:solidFill>
                </a:rPr>
                <a:t>マルチバイト文字</a:t>
              </a:r>
              <a:endParaRPr lang="en-US" altLang="ja-JP" dirty="0" smtClean="0">
                <a:solidFill>
                  <a:srgbClr val="FF0000"/>
                </a:solidFill>
              </a:endParaRPr>
            </a:p>
          </p:txBody>
        </p:sp>
        <p:sp>
          <p:nvSpPr>
            <p:cNvPr id="4" name="正方形/長方形 3"/>
            <p:cNvSpPr/>
            <p:nvPr/>
          </p:nvSpPr>
          <p:spPr>
            <a:xfrm>
              <a:off x="3148866" y="2649435"/>
              <a:ext cx="6387609" cy="253916"/>
            </a:xfrm>
            <a:prstGeom prst="rect">
              <a:avLst/>
            </a:prstGeom>
          </p:spPr>
          <p:txBody>
            <a:bodyPr wrap="square">
              <a:spAutoFit/>
            </a:bodyPr>
            <a:lstStyle/>
            <a:p>
              <a:r>
                <a:rPr lang="en-US" altLang="ja-JP" sz="1050" dirty="0"/>
                <a:t>https://msdn.microsoft.com/en-us/goglobal/cc305152.aspx?f=255&amp;MSPPError=-2147217396</a:t>
              </a:r>
              <a:endParaRPr lang="ja-JP" altLang="en-US" sz="1050" dirty="0"/>
            </a:p>
          </p:txBody>
        </p:sp>
      </p:gr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50" y="3500672"/>
            <a:ext cx="2969638" cy="2949573"/>
          </a:xfrm>
          <a:prstGeom prst="rect">
            <a:avLst/>
          </a:prstGeom>
        </p:spPr>
      </p:pic>
      <p:sp>
        <p:nvSpPr>
          <p:cNvPr id="10" name="テキスト ボックス 9"/>
          <p:cNvSpPr txBox="1"/>
          <p:nvPr/>
        </p:nvSpPr>
        <p:spPr>
          <a:xfrm>
            <a:off x="3148866" y="3500672"/>
            <a:ext cx="6636484" cy="22467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800" b="0" i="0" u="none" strike="noStrike" cap="none" spc="0" normalizeH="0" baseline="0" dirty="0" smtClean="0">
                <a:ln>
                  <a:noFill/>
                </a:ln>
                <a:solidFill>
                  <a:srgbClr val="000000"/>
                </a:solidFill>
                <a:effectLst/>
                <a:uFillTx/>
                <a:latin typeface="+mj-lt"/>
                <a:ea typeface="+mj-ea"/>
                <a:cs typeface="+mj-cs"/>
                <a:sym typeface="Times New Roman"/>
              </a:rPr>
              <a:t>EUC-JP</a:t>
            </a:r>
          </a:p>
          <a:p>
            <a:pPr marL="0" marR="0" indent="0" algn="l" defTabSz="914400" rtl="0" fontAlgn="auto" latinLnBrk="0" hangingPunct="0">
              <a:lnSpc>
                <a:spcPct val="100000"/>
              </a:lnSpc>
              <a:spcBef>
                <a:spcPts val="0"/>
              </a:spcBef>
              <a:spcAft>
                <a:spcPts val="0"/>
              </a:spcAft>
              <a:buClrTx/>
              <a:buSzTx/>
              <a:buFontTx/>
              <a:buNone/>
              <a:tabLst/>
            </a:pPr>
            <a:r>
              <a:rPr kumimoji="0" lang="en-US" altLang="ja-JP" sz="2800" b="0" i="0" u="none" strike="noStrike" cap="none" spc="0" normalizeH="0" baseline="0" dirty="0" smtClean="0">
                <a:ln>
                  <a:noFill/>
                </a:ln>
                <a:solidFill>
                  <a:srgbClr val="000000"/>
                </a:solidFill>
                <a:effectLst/>
                <a:uFillTx/>
                <a:latin typeface="+mj-lt"/>
                <a:ea typeface="+mj-ea"/>
                <a:cs typeface="+mj-cs"/>
                <a:sym typeface="Times New Roman"/>
              </a:rPr>
              <a:t>1985</a:t>
            </a:r>
            <a:r>
              <a:rPr kumimoji="0" lang="ja-JP" altLang="en-US" sz="2800" b="0" i="0" u="none" strike="noStrike" cap="none" spc="0" normalizeH="0" baseline="0" dirty="0" smtClean="0">
                <a:ln>
                  <a:noFill/>
                </a:ln>
                <a:solidFill>
                  <a:srgbClr val="000000"/>
                </a:solidFill>
                <a:effectLst/>
                <a:uFillTx/>
                <a:latin typeface="+mj-lt"/>
                <a:ea typeface="+mj-ea"/>
                <a:cs typeface="+mj-cs"/>
                <a:sym typeface="Times New Roman"/>
              </a:rPr>
              <a:t>年制定。</a:t>
            </a:r>
            <a:r>
              <a:rPr kumimoji="0" lang="ja-JP" altLang="en-US" sz="2800" b="0" i="0" u="none" strike="noStrike" cap="none" spc="0" normalizeH="0" dirty="0" smtClean="0">
                <a:ln>
                  <a:noFill/>
                </a:ln>
                <a:solidFill>
                  <a:srgbClr val="FF0000"/>
                </a:solidFill>
                <a:effectLst/>
                <a:uFillTx/>
                <a:latin typeface="+mj-lt"/>
                <a:ea typeface="+mj-ea"/>
                <a:cs typeface="+mj-cs"/>
                <a:sym typeface="Times New Roman"/>
              </a:rPr>
              <a:t> </a:t>
            </a:r>
            <a:r>
              <a:rPr kumimoji="0" lang="en-US" altLang="ja-JP" sz="2800" b="0" i="0" u="none" strike="noStrike" cap="none" spc="0" normalizeH="0" dirty="0" smtClean="0">
                <a:ln>
                  <a:noFill/>
                </a:ln>
                <a:solidFill>
                  <a:srgbClr val="FF0000"/>
                </a:solidFill>
                <a:effectLst/>
                <a:uFillTx/>
                <a:latin typeface="+mj-lt"/>
                <a:ea typeface="+mj-ea"/>
                <a:cs typeface="+mj-cs"/>
                <a:sym typeface="Times New Roman"/>
              </a:rPr>
              <a:t>UNIX</a:t>
            </a:r>
            <a:r>
              <a:rPr kumimoji="0" lang="ja-JP" altLang="en-US" sz="2800" b="0" i="0" u="none" strike="noStrike" cap="none" spc="0" normalizeH="0" dirty="0" smtClean="0">
                <a:ln>
                  <a:noFill/>
                </a:ln>
                <a:solidFill>
                  <a:srgbClr val="FF0000"/>
                </a:solidFill>
                <a:effectLst/>
                <a:uFillTx/>
                <a:latin typeface="+mj-lt"/>
                <a:ea typeface="+mj-ea"/>
                <a:cs typeface="+mj-cs"/>
                <a:sym typeface="Times New Roman"/>
              </a:rPr>
              <a:t>主導</a:t>
            </a:r>
            <a:endParaRPr kumimoji="0" lang="en-US" altLang="ja-JP" sz="2800" b="0" i="0" u="none" strike="noStrike" cap="none" spc="0" normalizeH="0" baseline="0" dirty="0" smtClean="0">
              <a:ln>
                <a:noFill/>
              </a:ln>
              <a:solidFill>
                <a:srgbClr val="FF0000"/>
              </a:solidFill>
              <a:effectLst/>
              <a:uFillTx/>
              <a:latin typeface="+mj-lt"/>
              <a:ea typeface="+mj-ea"/>
              <a:cs typeface="+mj-cs"/>
              <a:sym typeface="Times New Roman"/>
            </a:endParaRPr>
          </a:p>
          <a:p>
            <a:pPr marL="0" marR="0" indent="0" algn="l" defTabSz="914400" rtl="0" fontAlgn="auto" latinLnBrk="0" hangingPunct="0">
              <a:lnSpc>
                <a:spcPct val="100000"/>
              </a:lnSpc>
              <a:spcBef>
                <a:spcPts val="0"/>
              </a:spcBef>
              <a:spcAft>
                <a:spcPts val="0"/>
              </a:spcAft>
              <a:buClrTx/>
              <a:buSzTx/>
              <a:buFontTx/>
              <a:buNone/>
              <a:tabLst/>
            </a:pPr>
            <a:r>
              <a:rPr lang="ja-JP" altLang="en-US" dirty="0"/>
              <a:t>こちらも</a:t>
            </a:r>
            <a:r>
              <a:rPr lang="ja-JP" altLang="en-US" dirty="0" smtClean="0"/>
              <a:t>多様な</a:t>
            </a:r>
            <a:r>
              <a:rPr lang="ja-JP" altLang="en-US" dirty="0" smtClean="0"/>
              <a:t>日本語を</a:t>
            </a:r>
            <a:r>
              <a:rPr lang="en-US" altLang="ja-JP" dirty="0" smtClean="0">
                <a:solidFill>
                  <a:srgbClr val="FF0000"/>
                </a:solidFill>
              </a:rPr>
              <a:t>2</a:t>
            </a:r>
            <a:r>
              <a:rPr lang="ja-JP" altLang="en-US" dirty="0" err="1" smtClean="0">
                <a:solidFill>
                  <a:srgbClr val="FF0000"/>
                </a:solidFill>
              </a:rPr>
              <a:t>つの</a:t>
            </a:r>
            <a:r>
              <a:rPr lang="ja-JP" altLang="en-US" dirty="0" smtClean="0">
                <a:solidFill>
                  <a:srgbClr val="FF0000"/>
                </a:solidFill>
              </a:rPr>
              <a:t>数字</a:t>
            </a:r>
            <a:r>
              <a:rPr lang="ja-JP" altLang="en-US" dirty="0" smtClean="0"/>
              <a:t>で</a:t>
            </a:r>
            <a:r>
              <a:rPr lang="ja-JP" altLang="en-US" dirty="0" smtClean="0"/>
              <a:t>表記している。</a:t>
            </a:r>
            <a:endParaRPr lang="en-US" altLang="ja-JP" dirty="0" smtClean="0"/>
          </a:p>
          <a:p>
            <a:pPr marL="0" marR="0" indent="0" algn="l" defTabSz="914400" rtl="0" fontAlgn="auto" latinLnBrk="0" hangingPunct="0">
              <a:lnSpc>
                <a:spcPct val="100000"/>
              </a:lnSpc>
              <a:spcBef>
                <a:spcPts val="0"/>
              </a:spcBef>
              <a:spcAft>
                <a:spcPts val="0"/>
              </a:spcAft>
              <a:buClrTx/>
              <a:buSzTx/>
              <a:buFontTx/>
              <a:buNone/>
              <a:tabLst/>
            </a:pPr>
            <a:r>
              <a:rPr lang="en-US" altLang="ja-JP" dirty="0" smtClean="0"/>
              <a:t>UNIX</a:t>
            </a:r>
            <a:r>
              <a:rPr lang="ja-JP" altLang="en-US" dirty="0" smtClean="0"/>
              <a:t>製品に採用</a:t>
            </a:r>
            <a:endParaRPr lang="en-US" altLang="ja-JP" dirty="0" smtClean="0"/>
          </a:p>
        </p:txBody>
      </p:sp>
      <p:sp>
        <p:nvSpPr>
          <p:cNvPr id="11" name="正方形/長方形 10"/>
          <p:cNvSpPr/>
          <p:nvPr/>
        </p:nvSpPr>
        <p:spPr>
          <a:xfrm>
            <a:off x="3148866" y="6088943"/>
            <a:ext cx="6387609" cy="253916"/>
          </a:xfrm>
          <a:prstGeom prst="rect">
            <a:avLst/>
          </a:prstGeom>
        </p:spPr>
        <p:txBody>
          <a:bodyPr wrap="square">
            <a:spAutoFit/>
          </a:bodyPr>
          <a:lstStyle/>
          <a:p>
            <a:r>
              <a:rPr lang="en-US" altLang="ja-JP" sz="1050" dirty="0"/>
              <a:t>http://charset.7jp.net/euc.html</a:t>
            </a:r>
            <a:endParaRPr lang="ja-JP" altLang="en-US" sz="1050" dirty="0"/>
          </a:p>
        </p:txBody>
      </p:sp>
    </p:spTree>
    <p:extLst>
      <p:ext uri="{BB962C8B-B14F-4D97-AF65-F5344CB8AC3E}">
        <p14:creationId xmlns:p14="http://schemas.microsoft.com/office/powerpoint/2010/main" val="40909539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p:nvPr/>
        </p:nvSpPr>
        <p:spPr>
          <a:xfrm>
            <a:off x="-2" y="17461"/>
            <a:ext cx="9906004" cy="526297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a:latin typeface="ＭＳ Ｐゴシック"/>
                <a:ea typeface="ＭＳ Ｐゴシック"/>
                <a:cs typeface="ＭＳ Ｐゴシック"/>
                <a:sym typeface="ＭＳ Ｐゴシック"/>
              </a:defRPr>
            </a:pPr>
            <a:r>
              <a:rPr dirty="0" smtClean="0"/>
              <a:t>今回のテーマは</a:t>
            </a:r>
            <a:r>
              <a:rPr lang="en-US" altLang="ja-JP" dirty="0">
                <a:latin typeface="Arial"/>
                <a:cs typeface="Arial"/>
                <a:sym typeface="Arial"/>
              </a:rPr>
              <a:t>?</a:t>
            </a:r>
            <a:endParaRPr dirty="0">
              <a:latin typeface="Arial"/>
              <a:ea typeface="Arial"/>
              <a:cs typeface="Arial"/>
              <a:sym typeface="Arial"/>
            </a:endParaRPr>
          </a:p>
          <a:p>
            <a:pPr lvl="1" indent="457200">
              <a:defRPr>
                <a:latin typeface="Arial"/>
                <a:ea typeface="Arial"/>
                <a:cs typeface="Arial"/>
                <a:sym typeface="Arial"/>
              </a:defRPr>
            </a:pPr>
            <a:r>
              <a:rPr lang="ja-JP" altLang="en-US" dirty="0" smtClean="0"/>
              <a:t>条件分岐式や関数を組み込み関数などを使って記述する。</a:t>
            </a:r>
            <a:endParaRPr dirty="0"/>
          </a:p>
          <a:p>
            <a:pPr lvl="1" indent="457200">
              <a:defRPr>
                <a:latin typeface="Arial"/>
                <a:ea typeface="Arial"/>
                <a:cs typeface="Arial"/>
                <a:sym typeface="Arial"/>
              </a:defRPr>
            </a:pPr>
            <a:endParaRPr dirty="0"/>
          </a:p>
          <a:p>
            <a:pPr>
              <a:defRPr>
                <a:latin typeface="ＭＳ Ｐゴシック"/>
                <a:ea typeface="ＭＳ Ｐゴシック"/>
                <a:cs typeface="ＭＳ Ｐゴシック"/>
                <a:sym typeface="ＭＳ Ｐゴシック"/>
              </a:defRPr>
            </a:pPr>
            <a:r>
              <a:rPr lang="ja-JP" altLang="en-US" dirty="0" smtClean="0"/>
              <a:t>何の役に立つの</a:t>
            </a:r>
            <a:r>
              <a:rPr dirty="0" smtClean="0">
                <a:latin typeface="Arial"/>
                <a:ea typeface="Arial"/>
                <a:cs typeface="Arial"/>
                <a:sym typeface="Arial"/>
              </a:rPr>
              <a:t>?</a:t>
            </a:r>
            <a:endParaRPr dirty="0">
              <a:latin typeface="Arial"/>
              <a:ea typeface="Arial"/>
              <a:cs typeface="Arial"/>
              <a:sym typeface="Arial"/>
            </a:endParaRPr>
          </a:p>
          <a:p>
            <a:pPr lvl="1" indent="457200">
              <a:defRPr>
                <a:latin typeface="Arial"/>
                <a:ea typeface="Arial"/>
                <a:cs typeface="Arial"/>
                <a:sym typeface="Arial"/>
              </a:defRPr>
            </a:pPr>
            <a:r>
              <a:rPr lang="ja-JP" altLang="en-US" dirty="0" smtClean="0"/>
              <a:t>コードの余計な記述が減って</a:t>
            </a:r>
            <a:r>
              <a:rPr dirty="0" smtClean="0"/>
              <a:t>コードが見やすくなる</a:t>
            </a:r>
            <a:r>
              <a:rPr lang="ja-JP" altLang="en-US" dirty="0"/>
              <a:t>。</a:t>
            </a:r>
            <a:endParaRPr lang="en-US" dirty="0" smtClean="0"/>
          </a:p>
          <a:p>
            <a:pPr lvl="1" indent="457200">
              <a:defRPr>
                <a:latin typeface="Arial"/>
                <a:ea typeface="Arial"/>
                <a:cs typeface="Arial"/>
                <a:sym typeface="Arial"/>
              </a:defRPr>
            </a:pPr>
            <a:endParaRPr dirty="0" smtClean="0"/>
          </a:p>
          <a:p>
            <a:pPr>
              <a:defRPr>
                <a:latin typeface="ＭＳ Ｐゴシック"/>
                <a:ea typeface="ＭＳ Ｐゴシック"/>
                <a:cs typeface="ＭＳ Ｐゴシック"/>
                <a:sym typeface="ＭＳ Ｐゴシック"/>
              </a:defRPr>
            </a:pPr>
            <a:r>
              <a:rPr lang="ja-JP" altLang="en-US" dirty="0" smtClean="0"/>
              <a:t>実際</a:t>
            </a:r>
            <a:r>
              <a:rPr dirty="0" smtClean="0"/>
              <a:t>，</a:t>
            </a:r>
            <a:r>
              <a:rPr lang="ja-JP" altLang="en-US" dirty="0" smtClean="0"/>
              <a:t>どれくらいの頻度で使うの</a:t>
            </a:r>
            <a:r>
              <a:rPr dirty="0" smtClean="0"/>
              <a:t>?</a:t>
            </a:r>
          </a:p>
          <a:p>
            <a:pPr lvl="1" indent="457200">
              <a:defRPr>
                <a:latin typeface="Arial"/>
                <a:ea typeface="Arial"/>
                <a:cs typeface="Arial"/>
                <a:sym typeface="Arial"/>
              </a:defRPr>
            </a:pPr>
            <a:r>
              <a:rPr lang="ja-JP" altLang="en-US" dirty="0" smtClean="0"/>
              <a:t>だいぶ使う。</a:t>
            </a:r>
            <a:endParaRPr lang="en-US" dirty="0" smtClean="0"/>
          </a:p>
          <a:p>
            <a:pPr lvl="1" indent="457200">
              <a:defRPr>
                <a:latin typeface="Arial"/>
                <a:ea typeface="Arial"/>
                <a:cs typeface="Arial"/>
                <a:sym typeface="Arial"/>
              </a:defRPr>
            </a:pPr>
            <a:r>
              <a:rPr lang="ja-JP" altLang="en-US" dirty="0" smtClean="0"/>
              <a:t>コードをきれいでスマートに書くには必須</a:t>
            </a:r>
            <a:r>
              <a:rPr dirty="0" smtClean="0"/>
              <a:t>.</a:t>
            </a:r>
            <a:endParaRPr dirty="0"/>
          </a:p>
          <a:p>
            <a:pPr lvl="1" indent="457200">
              <a:defRPr>
                <a:latin typeface="Arial"/>
                <a:ea typeface="Arial"/>
                <a:cs typeface="Arial"/>
                <a:sym typeface="Arial"/>
              </a:defRPr>
            </a:pPr>
            <a:endParaRPr dirty="0"/>
          </a:p>
          <a:p>
            <a:pPr>
              <a:defRPr>
                <a:latin typeface="ＭＳ Ｐゴシック"/>
                <a:ea typeface="ＭＳ Ｐゴシック"/>
                <a:cs typeface="ＭＳ Ｐゴシック"/>
                <a:sym typeface="ＭＳ Ｐゴシック"/>
              </a:defRPr>
            </a:pPr>
            <a:r>
              <a:rPr lang="ja-JP" altLang="en-US" dirty="0" smtClean="0"/>
              <a:t>重要度</a:t>
            </a:r>
            <a:r>
              <a:rPr dirty="0"/>
              <a:t>　</a:t>
            </a:r>
            <a:r>
              <a:rPr dirty="0">
                <a:latin typeface="Arial"/>
                <a:ea typeface="Arial"/>
                <a:cs typeface="Arial"/>
                <a:sym typeface="Arial"/>
              </a:rPr>
              <a:t>★★★</a:t>
            </a:r>
          </a:p>
          <a:p>
            <a:pPr>
              <a:defRPr>
                <a:latin typeface="ＭＳ Ｐゴシック"/>
                <a:ea typeface="ＭＳ Ｐゴシック"/>
                <a:cs typeface="ＭＳ Ｐゴシック"/>
                <a:sym typeface="ＭＳ Ｐゴシック"/>
              </a:defRPr>
            </a:pPr>
            <a:r>
              <a:rPr lang="ja-JP" altLang="en-US" dirty="0" smtClean="0"/>
              <a:t>難易度</a:t>
            </a:r>
            <a:r>
              <a:rPr dirty="0"/>
              <a:t>　</a:t>
            </a:r>
            <a:r>
              <a:rPr dirty="0">
                <a:latin typeface="Arial"/>
                <a:ea typeface="Arial"/>
                <a:cs typeface="Arial"/>
                <a:sym typeface="Arial"/>
              </a:rPr>
              <a:t>★★</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3000375" y="142875"/>
            <a:ext cx="3905250" cy="1021552"/>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5400" b="0" i="0" u="none" strike="noStrike" cap="none" spc="0" normalizeH="0" baseline="0" dirty="0" smtClean="0">
                <a:ln>
                  <a:noFill/>
                </a:ln>
                <a:solidFill>
                  <a:srgbClr val="000000"/>
                </a:solidFill>
                <a:effectLst/>
                <a:uFillTx/>
                <a:latin typeface="+mj-lt"/>
                <a:ea typeface="+mj-ea"/>
                <a:cs typeface="+mj-cs"/>
                <a:sym typeface="Times New Roman"/>
              </a:rPr>
              <a:t>あいうえ</a:t>
            </a:r>
            <a:r>
              <a:rPr kumimoji="0" lang="ja-JP" altLang="en-US" sz="5400" b="0" i="0" u="none" strike="noStrike" cap="none" spc="0" normalizeH="0" baseline="0" dirty="0" err="1" smtClean="0">
                <a:ln>
                  <a:noFill/>
                </a:ln>
                <a:solidFill>
                  <a:srgbClr val="000000"/>
                </a:solidFill>
                <a:effectLst/>
                <a:uFillTx/>
                <a:latin typeface="+mj-lt"/>
                <a:ea typeface="+mj-ea"/>
                <a:cs typeface="+mj-cs"/>
                <a:sym typeface="Times New Roman"/>
              </a:rPr>
              <a:t>お</a:t>
            </a:r>
            <a:endParaRPr kumimoji="0" lang="ja-JP" altLang="en-US" sz="5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12" name="テキスト ボックス 11"/>
          <p:cNvSpPr txBox="1"/>
          <p:nvPr/>
        </p:nvSpPr>
        <p:spPr>
          <a:xfrm>
            <a:off x="204788" y="1533525"/>
            <a:ext cx="1033461" cy="110799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sz="6600" dirty="0"/>
              <a:t>あ</a:t>
            </a:r>
            <a:endParaRPr kumimoji="0" lang="ja-JP" altLang="en-US" sz="6600" i="0" u="none" strike="noStrike" cap="none" spc="0" normalizeH="0" baseline="0" dirty="0">
              <a:ln>
                <a:noFill/>
              </a:ln>
              <a:solidFill>
                <a:srgbClr val="000000"/>
              </a:solidFill>
              <a:effectLst/>
              <a:uFillTx/>
              <a:latin typeface="+mj-lt"/>
              <a:ea typeface="+mj-ea"/>
              <a:cs typeface="+mj-cs"/>
              <a:sym typeface="Times New Roman"/>
            </a:endParaRPr>
          </a:p>
        </p:txBody>
      </p:sp>
      <p:sp>
        <p:nvSpPr>
          <p:cNvPr id="13" name="テキスト ボックス 12"/>
          <p:cNvSpPr txBox="1"/>
          <p:nvPr/>
        </p:nvSpPr>
        <p:spPr>
          <a:xfrm>
            <a:off x="2268140" y="1533525"/>
            <a:ext cx="1058130" cy="110799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lang="ja-JP" altLang="en-US" sz="6600" dirty="0" smtClean="0"/>
              <a:t>い</a:t>
            </a:r>
            <a:endParaRPr kumimoji="0" lang="ja-JP" altLang="en-US" sz="66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14" name="テキスト ボックス 13"/>
          <p:cNvSpPr txBox="1"/>
          <p:nvPr/>
        </p:nvSpPr>
        <p:spPr>
          <a:xfrm>
            <a:off x="4331493" y="1533525"/>
            <a:ext cx="1010093" cy="110799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lang="ja-JP" altLang="en-US" sz="6600" dirty="0" smtClean="0"/>
              <a:t>う</a:t>
            </a:r>
            <a:endParaRPr kumimoji="0" lang="ja-JP" altLang="en-US" sz="66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15" name="テキスト ボックス 14"/>
          <p:cNvSpPr txBox="1"/>
          <p:nvPr/>
        </p:nvSpPr>
        <p:spPr>
          <a:xfrm>
            <a:off x="6394846" y="1533525"/>
            <a:ext cx="993215" cy="110799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lang="ja-JP" altLang="en-US" sz="6600" dirty="0" smtClean="0"/>
              <a:t>え</a:t>
            </a:r>
            <a:endParaRPr kumimoji="0" lang="ja-JP" altLang="en-US" sz="66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16" name="テキスト ボックス 15"/>
          <p:cNvSpPr txBox="1"/>
          <p:nvPr/>
        </p:nvSpPr>
        <p:spPr>
          <a:xfrm>
            <a:off x="8458199" y="1533525"/>
            <a:ext cx="1007496" cy="110799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lang="ja-JP" altLang="en-US" sz="6600" dirty="0" smtClean="0"/>
              <a:t>お</a:t>
            </a:r>
            <a:endParaRPr lang="ja-JP" altLang="en-US" sz="6600" dirty="0">
              <a:solidFill>
                <a:srgbClr val="000000"/>
              </a:solidFill>
            </a:endParaRPr>
          </a:p>
        </p:txBody>
      </p:sp>
      <p:sp>
        <p:nvSpPr>
          <p:cNvPr id="17" name="テキスト ボックス 16"/>
          <p:cNvSpPr txBox="1"/>
          <p:nvPr/>
        </p:nvSpPr>
        <p:spPr>
          <a:xfrm>
            <a:off x="204788" y="4217402"/>
            <a:ext cx="1033461" cy="769437"/>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ja-JP" sz="4400" dirty="0" smtClean="0"/>
              <a:t>130</a:t>
            </a:r>
            <a:endParaRPr kumimoji="0" lang="ja-JP" altLang="en-US" sz="4400" i="0" u="none" strike="noStrike" cap="none" spc="0" normalizeH="0" baseline="0" dirty="0">
              <a:ln>
                <a:noFill/>
              </a:ln>
              <a:solidFill>
                <a:srgbClr val="000000"/>
              </a:solidFill>
              <a:effectLst/>
              <a:uFillTx/>
              <a:latin typeface="+mj-lt"/>
              <a:ea typeface="+mj-ea"/>
              <a:cs typeface="+mj-cs"/>
              <a:sym typeface="Times New Roman"/>
            </a:endParaRPr>
          </a:p>
        </p:txBody>
      </p:sp>
      <p:sp>
        <p:nvSpPr>
          <p:cNvPr id="18" name="テキスト ボックス 17"/>
          <p:cNvSpPr txBox="1"/>
          <p:nvPr/>
        </p:nvSpPr>
        <p:spPr>
          <a:xfrm>
            <a:off x="2268140" y="4217402"/>
            <a:ext cx="1058130" cy="769437"/>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lang="en-US" altLang="ja-JP" sz="4400" dirty="0"/>
              <a:t>130</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19" name="テキスト ボックス 18"/>
          <p:cNvSpPr txBox="1"/>
          <p:nvPr/>
        </p:nvSpPr>
        <p:spPr>
          <a:xfrm>
            <a:off x="4274343" y="4217402"/>
            <a:ext cx="1107282" cy="769437"/>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lang="en-US" altLang="ja-JP" sz="4400" dirty="0"/>
              <a:t>130</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20" name="テキスト ボックス 19"/>
          <p:cNvSpPr txBox="1"/>
          <p:nvPr/>
        </p:nvSpPr>
        <p:spPr>
          <a:xfrm>
            <a:off x="6356746" y="4217402"/>
            <a:ext cx="1063229" cy="769437"/>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lang="en-US" altLang="ja-JP" sz="4400" dirty="0" smtClean="0"/>
              <a:t>130</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21" name="テキスト ボックス 20"/>
          <p:cNvSpPr txBox="1"/>
          <p:nvPr/>
        </p:nvSpPr>
        <p:spPr>
          <a:xfrm>
            <a:off x="8439149" y="4217402"/>
            <a:ext cx="1076326" cy="769437"/>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lang="en-US" altLang="ja-JP" sz="4400" dirty="0"/>
              <a:t>130</a:t>
            </a:r>
            <a:endParaRPr lang="ja-JP" altLang="en-US" sz="4400" dirty="0">
              <a:solidFill>
                <a:srgbClr val="000000"/>
              </a:solidFill>
            </a:endParaRPr>
          </a:p>
        </p:txBody>
      </p:sp>
      <p:sp>
        <p:nvSpPr>
          <p:cNvPr id="22" name="テキスト ボックス 21"/>
          <p:cNvSpPr txBox="1"/>
          <p:nvPr/>
        </p:nvSpPr>
        <p:spPr>
          <a:xfrm>
            <a:off x="204788" y="5001544"/>
            <a:ext cx="1033461" cy="769437"/>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ja-JP" sz="4400" dirty="0" smtClean="0"/>
              <a:t>160</a:t>
            </a:r>
            <a:endParaRPr kumimoji="0" lang="ja-JP" altLang="en-US" sz="4400" i="0" u="none" strike="noStrike" cap="none" spc="0" normalizeH="0" baseline="0" dirty="0">
              <a:ln>
                <a:noFill/>
              </a:ln>
              <a:solidFill>
                <a:srgbClr val="000000"/>
              </a:solidFill>
              <a:effectLst/>
              <a:uFillTx/>
              <a:latin typeface="+mj-lt"/>
              <a:ea typeface="+mj-ea"/>
              <a:cs typeface="+mj-cs"/>
              <a:sym typeface="Times New Roman"/>
            </a:endParaRPr>
          </a:p>
        </p:txBody>
      </p:sp>
      <p:sp>
        <p:nvSpPr>
          <p:cNvPr id="23" name="テキスト ボックス 22"/>
          <p:cNvSpPr txBox="1"/>
          <p:nvPr/>
        </p:nvSpPr>
        <p:spPr>
          <a:xfrm>
            <a:off x="2268140" y="5001544"/>
            <a:ext cx="1058130" cy="769437"/>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lang="en-US" altLang="ja-JP" sz="4400" dirty="0"/>
              <a:t>162</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24" name="テキスト ボックス 23"/>
          <p:cNvSpPr txBox="1"/>
          <p:nvPr/>
        </p:nvSpPr>
        <p:spPr>
          <a:xfrm>
            <a:off x="4274343" y="5001544"/>
            <a:ext cx="1107282" cy="769437"/>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lang="en-US" altLang="ja-JP" sz="4400" dirty="0"/>
              <a:t>164</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25" name="テキスト ボックス 24"/>
          <p:cNvSpPr txBox="1"/>
          <p:nvPr/>
        </p:nvSpPr>
        <p:spPr>
          <a:xfrm>
            <a:off x="6356746" y="5001544"/>
            <a:ext cx="1063229" cy="769437"/>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lang="en-US" altLang="ja-JP" sz="4400" dirty="0"/>
              <a:t>166</a:t>
            </a:r>
            <a:endParaRPr kumimoji="0" lang="ja-JP" altLang="en-US" sz="4400" b="0" i="0" u="none" strike="noStrike" cap="none" spc="0" normalizeH="0" baseline="0" dirty="0">
              <a:ln>
                <a:noFill/>
              </a:ln>
              <a:solidFill>
                <a:srgbClr val="000000"/>
              </a:solidFill>
              <a:effectLst/>
              <a:uFillTx/>
              <a:latin typeface="+mj-lt"/>
              <a:ea typeface="+mj-ea"/>
              <a:cs typeface="+mj-cs"/>
              <a:sym typeface="Times New Roman"/>
            </a:endParaRPr>
          </a:p>
        </p:txBody>
      </p:sp>
      <p:sp>
        <p:nvSpPr>
          <p:cNvPr id="26" name="テキスト ボックス 25"/>
          <p:cNvSpPr txBox="1"/>
          <p:nvPr/>
        </p:nvSpPr>
        <p:spPr>
          <a:xfrm>
            <a:off x="8439149" y="5001544"/>
            <a:ext cx="1076326" cy="769437"/>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8" tIns="45718" rIns="45718" bIns="45718" numCol="1" spcCol="38100" rtlCol="0" anchor="ctr">
            <a:spAutoFit/>
          </a:bodyPr>
          <a:lstStyle/>
          <a:p>
            <a:r>
              <a:rPr lang="en-US" altLang="ja-JP" sz="4400" dirty="0"/>
              <a:t>168</a:t>
            </a:r>
            <a:endParaRPr lang="ja-JP" altLang="en-US" sz="4400" dirty="0">
              <a:solidFill>
                <a:srgbClr val="000000"/>
              </a:solidFill>
            </a:endParaRPr>
          </a:p>
        </p:txBody>
      </p:sp>
      <p:sp>
        <p:nvSpPr>
          <p:cNvPr id="27" name="下矢印 26"/>
          <p:cNvSpPr/>
          <p:nvPr/>
        </p:nvSpPr>
        <p:spPr>
          <a:xfrm>
            <a:off x="531019" y="3009900"/>
            <a:ext cx="342901" cy="720000"/>
          </a:xfrm>
          <a:prstGeom prst="downArrow">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2800" b="0" i="0" u="none" strike="noStrike" cap="none" spc="0" normalizeH="0" baseline="0">
              <a:ln>
                <a:noFill/>
              </a:ln>
              <a:solidFill>
                <a:srgbClr val="000000"/>
              </a:solidFill>
              <a:effectLst/>
              <a:uFillTx/>
              <a:latin typeface="+mj-lt"/>
              <a:ea typeface="+mj-ea"/>
              <a:cs typeface="+mj-cs"/>
              <a:sym typeface="Times New Roman"/>
            </a:endParaRPr>
          </a:p>
        </p:txBody>
      </p:sp>
      <p:sp>
        <p:nvSpPr>
          <p:cNvPr id="28" name="下矢印 27"/>
          <p:cNvSpPr/>
          <p:nvPr/>
        </p:nvSpPr>
        <p:spPr>
          <a:xfrm>
            <a:off x="2594371" y="3009900"/>
            <a:ext cx="342901" cy="720000"/>
          </a:xfrm>
          <a:prstGeom prst="downArrow">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2800" b="0" i="0" u="none" strike="noStrike" cap="none" spc="0" normalizeH="0" baseline="0">
              <a:ln>
                <a:noFill/>
              </a:ln>
              <a:solidFill>
                <a:srgbClr val="000000"/>
              </a:solidFill>
              <a:effectLst/>
              <a:uFillTx/>
              <a:latin typeface="+mj-lt"/>
              <a:ea typeface="+mj-ea"/>
              <a:cs typeface="+mj-cs"/>
              <a:sym typeface="Times New Roman"/>
            </a:endParaRPr>
          </a:p>
        </p:txBody>
      </p:sp>
      <p:sp>
        <p:nvSpPr>
          <p:cNvPr id="29" name="下矢印 28"/>
          <p:cNvSpPr/>
          <p:nvPr/>
        </p:nvSpPr>
        <p:spPr>
          <a:xfrm>
            <a:off x="4657723" y="3009900"/>
            <a:ext cx="342901" cy="720000"/>
          </a:xfrm>
          <a:prstGeom prst="downArrow">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2800" b="0" i="0" u="none" strike="noStrike" cap="none" spc="0" normalizeH="0" baseline="0">
              <a:ln>
                <a:noFill/>
              </a:ln>
              <a:solidFill>
                <a:srgbClr val="000000"/>
              </a:solidFill>
              <a:effectLst/>
              <a:uFillTx/>
              <a:latin typeface="+mj-lt"/>
              <a:ea typeface="+mj-ea"/>
              <a:cs typeface="+mj-cs"/>
              <a:sym typeface="Times New Roman"/>
            </a:endParaRPr>
          </a:p>
        </p:txBody>
      </p:sp>
      <p:sp>
        <p:nvSpPr>
          <p:cNvPr id="30" name="下矢印 29"/>
          <p:cNvSpPr/>
          <p:nvPr/>
        </p:nvSpPr>
        <p:spPr>
          <a:xfrm>
            <a:off x="6721077" y="3009900"/>
            <a:ext cx="342901" cy="720000"/>
          </a:xfrm>
          <a:prstGeom prst="downArrow">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2800" b="0" i="0" u="none" strike="noStrike" cap="none" spc="0" normalizeH="0" baseline="0">
              <a:ln>
                <a:noFill/>
              </a:ln>
              <a:solidFill>
                <a:srgbClr val="000000"/>
              </a:solidFill>
              <a:effectLst/>
              <a:uFillTx/>
              <a:latin typeface="+mj-lt"/>
              <a:ea typeface="+mj-ea"/>
              <a:cs typeface="+mj-cs"/>
              <a:sym typeface="Times New Roman"/>
            </a:endParaRPr>
          </a:p>
        </p:txBody>
      </p:sp>
      <p:sp>
        <p:nvSpPr>
          <p:cNvPr id="31" name="下矢印 30"/>
          <p:cNvSpPr/>
          <p:nvPr/>
        </p:nvSpPr>
        <p:spPr>
          <a:xfrm>
            <a:off x="8784431" y="3009900"/>
            <a:ext cx="342901" cy="720000"/>
          </a:xfrm>
          <a:prstGeom prst="downArrow">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2800" b="0" i="0" u="none" strike="noStrike" cap="none" spc="0" normalizeH="0" baseline="0">
              <a:ln>
                <a:noFill/>
              </a:ln>
              <a:solidFill>
                <a:srgbClr val="000000"/>
              </a:solidFill>
              <a:effectLst/>
              <a:uFillTx/>
              <a:latin typeface="+mj-lt"/>
              <a:ea typeface="+mj-ea"/>
              <a:cs typeface="+mj-cs"/>
              <a:sym typeface="Times New Roman"/>
            </a:endParaRPr>
          </a:p>
        </p:txBody>
      </p:sp>
    </p:spTree>
    <p:extLst>
      <p:ext uri="{BB962C8B-B14F-4D97-AF65-F5344CB8AC3E}">
        <p14:creationId xmlns:p14="http://schemas.microsoft.com/office/powerpoint/2010/main" val="5058540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50" y="3198641"/>
            <a:ext cx="2964716" cy="3659359"/>
          </a:xfrm>
          <a:prstGeom prst="rect">
            <a:avLst/>
          </a:prstGeom>
        </p:spPr>
      </p:pic>
      <p:sp>
        <p:nvSpPr>
          <p:cNvPr id="3" name="テキスト ボックス 2"/>
          <p:cNvSpPr txBox="1"/>
          <p:nvPr/>
        </p:nvSpPr>
        <p:spPr>
          <a:xfrm>
            <a:off x="3148866" y="3198641"/>
            <a:ext cx="6636484" cy="35394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800" b="0" i="0" u="none" strike="noStrike" cap="none" spc="0" normalizeH="0" baseline="0" dirty="0" smtClean="0">
                <a:ln>
                  <a:noFill/>
                </a:ln>
                <a:solidFill>
                  <a:srgbClr val="000000"/>
                </a:solidFill>
                <a:effectLst/>
                <a:uFillTx/>
                <a:latin typeface="+mj-lt"/>
                <a:ea typeface="+mj-ea"/>
                <a:cs typeface="+mj-cs"/>
                <a:sym typeface="Times New Roman"/>
              </a:rPr>
              <a:t>UTF-8</a:t>
            </a:r>
          </a:p>
          <a:p>
            <a:pPr marL="0" marR="0" indent="0" algn="l" defTabSz="914400" rtl="0" fontAlgn="auto" latinLnBrk="0" hangingPunct="0">
              <a:lnSpc>
                <a:spcPct val="100000"/>
              </a:lnSpc>
              <a:spcBef>
                <a:spcPts val="0"/>
              </a:spcBef>
              <a:spcAft>
                <a:spcPts val="0"/>
              </a:spcAft>
              <a:buClrTx/>
              <a:buSzTx/>
              <a:buFontTx/>
              <a:buNone/>
              <a:tabLst/>
            </a:pPr>
            <a:r>
              <a:rPr kumimoji="0" lang="en-US" altLang="ja-JP" sz="2800" b="0" i="0" u="none" strike="noStrike" cap="none" spc="0" normalizeH="0" baseline="0" dirty="0" smtClean="0">
                <a:ln>
                  <a:noFill/>
                </a:ln>
                <a:solidFill>
                  <a:srgbClr val="000000"/>
                </a:solidFill>
                <a:effectLst/>
                <a:uFillTx/>
                <a:latin typeface="+mj-lt"/>
                <a:ea typeface="+mj-ea"/>
                <a:cs typeface="+mj-cs"/>
                <a:sym typeface="Times New Roman"/>
              </a:rPr>
              <a:t>1982</a:t>
            </a:r>
            <a:r>
              <a:rPr kumimoji="0" lang="ja-JP" altLang="en-US" sz="2800" b="0" i="0" u="none" strike="noStrike" cap="none" spc="0" normalizeH="0" baseline="0" dirty="0" smtClean="0">
                <a:ln>
                  <a:noFill/>
                </a:ln>
                <a:solidFill>
                  <a:srgbClr val="000000"/>
                </a:solidFill>
                <a:effectLst/>
                <a:uFillTx/>
                <a:latin typeface="+mj-lt"/>
                <a:ea typeface="+mj-ea"/>
                <a:cs typeface="+mj-cs"/>
                <a:sym typeface="Times New Roman"/>
              </a:rPr>
              <a:t>年制定。</a:t>
            </a:r>
            <a:endParaRPr kumimoji="0" lang="en-US" altLang="ja-JP" sz="2800" b="0" i="0" u="none" strike="noStrike" cap="none" spc="0" normalizeH="0" baseline="0" dirty="0" smtClean="0">
              <a:ln>
                <a:noFill/>
              </a:ln>
              <a:solidFill>
                <a:srgbClr val="000000"/>
              </a:solidFill>
              <a:effectLst/>
              <a:uFillTx/>
              <a:latin typeface="+mj-lt"/>
              <a:ea typeface="+mj-ea"/>
              <a:cs typeface="+mj-cs"/>
              <a:sym typeface="Times New Roman"/>
            </a:endParaRPr>
          </a:p>
          <a:p>
            <a:pPr marL="0" marR="0" indent="0" algn="l" defTabSz="914400" rtl="0" fontAlgn="auto" latinLnBrk="0" hangingPunct="0">
              <a:lnSpc>
                <a:spcPct val="100000"/>
              </a:lnSpc>
              <a:spcBef>
                <a:spcPts val="0"/>
              </a:spcBef>
              <a:spcAft>
                <a:spcPts val="0"/>
              </a:spcAft>
              <a:buClrTx/>
              <a:buSzTx/>
              <a:buFontTx/>
              <a:buNone/>
              <a:tabLst/>
            </a:pPr>
            <a:r>
              <a:rPr lang="ja-JP" altLang="en-US" dirty="0" smtClean="0"/>
              <a:t>読み込み順番をミスらないよう文字毎に仕切りを作り、世界中のあらゆる言語に対応。</a:t>
            </a:r>
            <a:endParaRPr lang="en-US" altLang="ja-JP" dirty="0" smtClean="0"/>
          </a:p>
          <a:p>
            <a:pPr marL="0" marR="0" indent="0" algn="l" defTabSz="914400" rtl="0" fontAlgn="auto" latinLnBrk="0" hangingPunct="0">
              <a:lnSpc>
                <a:spcPct val="100000"/>
              </a:lnSpc>
              <a:spcBef>
                <a:spcPts val="0"/>
              </a:spcBef>
              <a:spcAft>
                <a:spcPts val="0"/>
              </a:spcAft>
              <a:buClrTx/>
              <a:buSzTx/>
              <a:buFontTx/>
              <a:buNone/>
              <a:tabLst/>
            </a:pPr>
            <a:r>
              <a:rPr lang="en-US" altLang="ja-JP" dirty="0" smtClean="0"/>
              <a:t>Python3</a:t>
            </a:r>
            <a:r>
              <a:rPr lang="ja-JP" altLang="en-US" dirty="0" smtClean="0"/>
              <a:t>ではこのルールにしたがって文字列を機械語に翻訳している。</a:t>
            </a:r>
            <a:r>
              <a:rPr kumimoji="0" lang="ja-JP" altLang="en-US" sz="2800" b="0" i="0" u="none" strike="noStrike" cap="none" spc="0" normalizeH="0" baseline="0" dirty="0" smtClean="0">
                <a:ln>
                  <a:noFill/>
                </a:ln>
                <a:solidFill>
                  <a:srgbClr val="FF0000"/>
                </a:solidFill>
                <a:effectLst/>
                <a:uFillTx/>
                <a:latin typeface="+mj-lt"/>
                <a:ea typeface="+mj-ea"/>
                <a:cs typeface="+mj-cs"/>
                <a:sym typeface="Times New Roman"/>
              </a:rPr>
              <a:t>基本的にこの文字コードを扱っていれば</a:t>
            </a:r>
            <a:r>
              <a:rPr kumimoji="0" lang="en-US" altLang="ja-JP" sz="2800" b="0" i="0" u="none" strike="noStrike" cap="none" spc="0" normalizeH="0" baseline="0" dirty="0" smtClean="0">
                <a:ln>
                  <a:noFill/>
                </a:ln>
                <a:solidFill>
                  <a:srgbClr val="FF0000"/>
                </a:solidFill>
                <a:effectLst/>
                <a:uFillTx/>
                <a:latin typeface="+mj-lt"/>
                <a:ea typeface="+mj-ea"/>
                <a:cs typeface="+mj-cs"/>
                <a:sym typeface="Times New Roman"/>
              </a:rPr>
              <a:t>OK</a:t>
            </a:r>
            <a:r>
              <a:rPr kumimoji="0" lang="ja-JP" altLang="en-US" sz="2800" b="0" i="0" u="none" strike="noStrike" cap="none" spc="0" normalizeH="0" baseline="0" dirty="0" err="1" smtClean="0">
                <a:ln>
                  <a:noFill/>
                </a:ln>
                <a:solidFill>
                  <a:srgbClr val="FF0000"/>
                </a:solidFill>
                <a:effectLst/>
                <a:uFillTx/>
                <a:latin typeface="+mj-lt"/>
                <a:ea typeface="+mj-ea"/>
                <a:cs typeface="+mj-cs"/>
                <a:sym typeface="Times New Roman"/>
              </a:rPr>
              <a:t>。</a:t>
            </a:r>
            <a:endParaRPr kumimoji="0" lang="en-US" altLang="ja-JP" sz="2800" b="0" i="0" u="none" strike="noStrike" cap="none" spc="0" normalizeH="0" baseline="0" dirty="0" smtClean="0">
              <a:ln>
                <a:noFill/>
              </a:ln>
              <a:solidFill>
                <a:srgbClr val="FF0000"/>
              </a:solidFill>
              <a:effectLst/>
              <a:uFillTx/>
              <a:latin typeface="+mj-lt"/>
              <a:ea typeface="+mj-ea"/>
              <a:cs typeface="+mj-cs"/>
              <a:sym typeface="Times New Roman"/>
            </a:endParaRPr>
          </a:p>
        </p:txBody>
      </p:sp>
      <p:sp>
        <p:nvSpPr>
          <p:cNvPr id="4" name="テキスト ボックス 3"/>
          <p:cNvSpPr txBox="1"/>
          <p:nvPr/>
        </p:nvSpPr>
        <p:spPr>
          <a:xfrm>
            <a:off x="184150" y="171450"/>
            <a:ext cx="9217025" cy="2677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2800" b="0" i="0" u="none" strike="noStrike" cap="none" spc="0" normalizeH="0" baseline="0" dirty="0" smtClean="0">
                <a:ln>
                  <a:noFill/>
                </a:ln>
                <a:solidFill>
                  <a:srgbClr val="000000"/>
                </a:solidFill>
                <a:effectLst/>
                <a:uFillTx/>
                <a:latin typeface="+mj-lt"/>
                <a:ea typeface="+mj-ea"/>
                <a:cs typeface="+mj-cs"/>
                <a:sym typeface="Times New Roman"/>
              </a:rPr>
              <a:t>従来システムの欠点</a:t>
            </a:r>
            <a:endParaRPr kumimoji="0" lang="en-US" altLang="ja-JP" sz="2800" b="0" i="0" u="none" strike="noStrike" cap="none" spc="0" normalizeH="0" baseline="0" dirty="0" smtClean="0">
              <a:ln>
                <a:noFill/>
              </a:ln>
              <a:solidFill>
                <a:srgbClr val="000000"/>
              </a:solidFill>
              <a:effectLst/>
              <a:uFillTx/>
              <a:latin typeface="+mj-lt"/>
              <a:ea typeface="+mj-ea"/>
              <a:cs typeface="+mj-cs"/>
              <a:sym typeface="Times New Roman"/>
            </a:endParaRPr>
          </a:p>
          <a:p>
            <a:pPr marL="0" marR="0" indent="0" algn="l" defTabSz="914400" rtl="0" fontAlgn="auto" latinLnBrk="0" hangingPunct="0">
              <a:lnSpc>
                <a:spcPct val="100000"/>
              </a:lnSpc>
              <a:spcBef>
                <a:spcPts val="0"/>
              </a:spcBef>
              <a:spcAft>
                <a:spcPts val="0"/>
              </a:spcAft>
              <a:buClrTx/>
              <a:buSzTx/>
              <a:buFontTx/>
              <a:buNone/>
              <a:tabLst/>
            </a:pPr>
            <a:r>
              <a:rPr lang="ja-JP" altLang="en-US" dirty="0" smtClean="0"/>
              <a:t>→読み込む</a:t>
            </a:r>
            <a:r>
              <a:rPr lang="ja-JP" altLang="en-US" dirty="0" smtClean="0">
                <a:solidFill>
                  <a:srgbClr val="FF0000"/>
                </a:solidFill>
              </a:rPr>
              <a:t>順番をミスる</a:t>
            </a:r>
            <a:r>
              <a:rPr lang="ja-JP" altLang="en-US" dirty="0" smtClean="0"/>
              <a:t>と大惨事</a:t>
            </a:r>
            <a:r>
              <a:rPr lang="en-US" altLang="ja-JP" dirty="0" smtClean="0"/>
              <a:t>…</a:t>
            </a:r>
            <a:r>
              <a:rPr lang="ja-JP" altLang="en-US" dirty="0" smtClean="0">
                <a:solidFill>
                  <a:srgbClr val="FF0000"/>
                </a:solidFill>
              </a:rPr>
              <a:t>文字化け</a:t>
            </a:r>
            <a:endParaRPr lang="en-US" altLang="ja-JP" dirty="0" smtClean="0">
              <a:solidFill>
                <a:srgbClr val="FF0000"/>
              </a:solidFill>
            </a:endParaRPr>
          </a:p>
          <a:p>
            <a:pPr marL="0" marR="0" indent="0" algn="l" defTabSz="914400" rtl="0" fontAlgn="auto" latinLnBrk="0" hangingPunct="0">
              <a:lnSpc>
                <a:spcPct val="100000"/>
              </a:lnSpc>
              <a:spcBef>
                <a:spcPts val="0"/>
              </a:spcBef>
              <a:spcAft>
                <a:spcPts val="0"/>
              </a:spcAft>
              <a:buClrTx/>
              <a:buSzTx/>
              <a:buFontTx/>
              <a:buNone/>
              <a:tabLst/>
            </a:pPr>
            <a:r>
              <a:rPr kumimoji="0" lang="ja-JP" altLang="en-US" sz="2800" b="0" i="0" u="none" strike="noStrike" cap="none" spc="0" normalizeH="0" baseline="0" dirty="0" smtClean="0">
                <a:ln>
                  <a:noFill/>
                </a:ln>
                <a:solidFill>
                  <a:srgbClr val="000000"/>
                </a:solidFill>
                <a:effectLst/>
                <a:uFillTx/>
                <a:latin typeface="+mj-lt"/>
                <a:ea typeface="+mj-ea"/>
                <a:cs typeface="+mj-cs"/>
                <a:sym typeface="Times New Roman"/>
              </a:rPr>
              <a:t>→</a:t>
            </a:r>
            <a:r>
              <a:rPr lang="en-US" altLang="ja-JP" dirty="0" smtClean="0"/>
              <a:t>Windows</a:t>
            </a:r>
            <a:r>
              <a:rPr lang="ja-JP" altLang="en-US" dirty="0"/>
              <a:t>で</a:t>
            </a:r>
            <a:r>
              <a:rPr lang="ja-JP" altLang="en-US" dirty="0" smtClean="0"/>
              <a:t>、</a:t>
            </a:r>
            <a:r>
              <a:rPr lang="en-US" altLang="ja-JP" dirty="0" smtClean="0"/>
              <a:t>EUC-JP</a:t>
            </a:r>
            <a:r>
              <a:rPr lang="ja-JP" altLang="en-US" dirty="0" smtClean="0"/>
              <a:t>のサイトを開くとどうなる？</a:t>
            </a:r>
            <a:endParaRPr lang="en-US" altLang="ja-JP" dirty="0" smtClean="0"/>
          </a:p>
          <a:p>
            <a:pPr marL="457200" marR="0" indent="-457200" algn="l" defTabSz="914400" rtl="0" fontAlgn="auto" latinLnBrk="0" hangingPunct="0">
              <a:lnSpc>
                <a:spcPct val="100000"/>
              </a:lnSpc>
              <a:spcBef>
                <a:spcPts val="0"/>
              </a:spcBef>
              <a:spcAft>
                <a:spcPts val="0"/>
              </a:spcAft>
              <a:buClrTx/>
              <a:buSzTx/>
              <a:buFont typeface="Times New Roman" panose="02020603050405020304" pitchFamily="18" charset="0"/>
              <a:buChar char="└"/>
              <a:tabLst/>
            </a:pPr>
            <a:r>
              <a:rPr kumimoji="0" lang="ja-JP" altLang="en-US" sz="2800" b="0" i="0" u="none" strike="noStrike" cap="none" spc="0" normalizeH="0" baseline="0" dirty="0" smtClean="0">
                <a:ln>
                  <a:noFill/>
                </a:ln>
                <a:solidFill>
                  <a:srgbClr val="000000"/>
                </a:solidFill>
                <a:effectLst/>
                <a:uFillTx/>
                <a:latin typeface="+mj-lt"/>
                <a:ea typeface="+mj-ea"/>
                <a:cs typeface="+mj-cs"/>
                <a:sym typeface="Times New Roman"/>
              </a:rPr>
              <a:t>文字に依って</a:t>
            </a:r>
            <a:r>
              <a:rPr kumimoji="0" lang="ja-JP" altLang="en-US" sz="2800" b="0" i="0" u="none" strike="noStrike" cap="none" spc="0" normalizeH="0" baseline="0" dirty="0" smtClean="0">
                <a:ln>
                  <a:noFill/>
                </a:ln>
                <a:solidFill>
                  <a:srgbClr val="FF0000"/>
                </a:solidFill>
                <a:effectLst/>
                <a:uFillTx/>
                <a:latin typeface="+mj-lt"/>
                <a:ea typeface="+mj-ea"/>
                <a:cs typeface="+mj-cs"/>
                <a:sym typeface="Times New Roman"/>
              </a:rPr>
              <a:t>振り当て方が違う</a:t>
            </a:r>
            <a:r>
              <a:rPr kumimoji="0" lang="ja-JP" altLang="en-US" sz="2800" b="0" i="0" u="none" strike="noStrike" cap="none" spc="0" normalizeH="0" baseline="0" dirty="0" smtClean="0">
                <a:ln>
                  <a:noFill/>
                </a:ln>
                <a:solidFill>
                  <a:srgbClr val="000000"/>
                </a:solidFill>
                <a:effectLst/>
                <a:uFillTx/>
                <a:latin typeface="+mj-lt"/>
                <a:ea typeface="+mj-ea"/>
                <a:cs typeface="+mj-cs"/>
                <a:sym typeface="Times New Roman"/>
              </a:rPr>
              <a:t>から当然崩壊する</a:t>
            </a:r>
            <a:endParaRPr kumimoji="0" lang="en-US" altLang="ja-JP" sz="2800" b="0" i="0" u="none" strike="noStrike" cap="none" spc="0" normalizeH="0" baseline="0" dirty="0" smtClean="0">
              <a:ln>
                <a:noFill/>
              </a:ln>
              <a:solidFill>
                <a:srgbClr val="000000"/>
              </a:solidFill>
              <a:effectLst/>
              <a:uFillTx/>
              <a:latin typeface="+mj-lt"/>
              <a:ea typeface="+mj-ea"/>
              <a:cs typeface="+mj-cs"/>
              <a:sym typeface="Times New Roman"/>
            </a:endParaRPr>
          </a:p>
          <a:p>
            <a:pPr marR="0" algn="l" defTabSz="914400" rtl="0" fontAlgn="auto" latinLnBrk="0" hangingPunct="0">
              <a:lnSpc>
                <a:spcPct val="100000"/>
              </a:lnSpc>
              <a:spcBef>
                <a:spcPts val="0"/>
              </a:spcBef>
              <a:spcAft>
                <a:spcPts val="0"/>
              </a:spcAft>
              <a:buClrTx/>
              <a:buSzTx/>
              <a:tabLst/>
            </a:pPr>
            <a:r>
              <a:rPr kumimoji="0" lang="en-US" altLang="ja-JP" sz="2800" b="0" i="0" u="none" strike="noStrike" cap="none" spc="0" normalizeH="0" baseline="0" dirty="0" smtClean="0">
                <a:ln>
                  <a:noFill/>
                </a:ln>
                <a:solidFill>
                  <a:srgbClr val="000000"/>
                </a:solidFill>
                <a:effectLst/>
                <a:uFillTx/>
                <a:latin typeface="+mj-lt"/>
                <a:ea typeface="+mj-ea"/>
                <a:cs typeface="+mj-cs"/>
                <a:sym typeface="Times New Roman"/>
              </a:rPr>
              <a:t>	…</a:t>
            </a:r>
            <a:r>
              <a:rPr kumimoji="0" lang="ja-JP" altLang="en-US" sz="2800" b="0" i="0" u="none" strike="noStrike" cap="none" spc="0" normalizeH="0" baseline="0" dirty="0" smtClean="0">
                <a:ln>
                  <a:noFill/>
                </a:ln>
                <a:solidFill>
                  <a:srgbClr val="FF0000"/>
                </a:solidFill>
                <a:effectLst/>
                <a:uFillTx/>
                <a:latin typeface="+mj-lt"/>
                <a:ea typeface="+mj-ea"/>
                <a:cs typeface="+mj-cs"/>
                <a:sym typeface="Times New Roman"/>
              </a:rPr>
              <a:t>文字化け</a:t>
            </a:r>
            <a:endParaRPr kumimoji="0" lang="en-US" altLang="ja-JP" sz="2800" b="0" i="0" u="none" strike="noStrike" cap="none" spc="0" normalizeH="0" baseline="0" dirty="0" smtClean="0">
              <a:ln>
                <a:noFill/>
              </a:ln>
              <a:solidFill>
                <a:srgbClr val="FF0000"/>
              </a:solidFill>
              <a:effectLst/>
              <a:uFillTx/>
              <a:latin typeface="+mj-lt"/>
              <a:ea typeface="+mj-ea"/>
              <a:cs typeface="+mj-cs"/>
              <a:sym typeface="Times New Roman"/>
            </a:endParaRPr>
          </a:p>
          <a:p>
            <a:pPr marR="0" algn="l" defTabSz="914400" rtl="0" fontAlgn="auto" latinLnBrk="0" hangingPunct="0">
              <a:lnSpc>
                <a:spcPct val="100000"/>
              </a:lnSpc>
              <a:spcBef>
                <a:spcPts val="0"/>
              </a:spcBef>
              <a:spcAft>
                <a:spcPts val="0"/>
              </a:spcAft>
              <a:buClrTx/>
              <a:buSzTx/>
              <a:tabLst/>
            </a:pPr>
            <a:r>
              <a:rPr lang="ja-JP" altLang="en-US" dirty="0" smtClean="0"/>
              <a:t>→マイナー言語に対応してない</a:t>
            </a:r>
            <a:endParaRPr lang="en-US" altLang="ja-JP" dirty="0"/>
          </a:p>
        </p:txBody>
      </p:sp>
      <p:sp>
        <p:nvSpPr>
          <p:cNvPr id="5" name="正方形/長方形 4"/>
          <p:cNvSpPr/>
          <p:nvPr/>
        </p:nvSpPr>
        <p:spPr>
          <a:xfrm>
            <a:off x="3113064" y="6611109"/>
            <a:ext cx="3000518" cy="253916"/>
          </a:xfrm>
          <a:prstGeom prst="rect">
            <a:avLst/>
          </a:prstGeom>
        </p:spPr>
        <p:txBody>
          <a:bodyPr wrap="square">
            <a:spAutoFit/>
          </a:bodyPr>
          <a:lstStyle/>
          <a:p>
            <a:r>
              <a:rPr lang="en-US" altLang="ja-JP" sz="1050" dirty="0"/>
              <a:t>http://www.seiai.ed.jp/sys/text/java/utf8table.html</a:t>
            </a:r>
            <a:endParaRPr lang="ja-JP" altLang="en-US" sz="1050" dirty="0"/>
          </a:p>
        </p:txBody>
      </p:sp>
    </p:spTree>
    <p:extLst>
      <p:ext uri="{BB962C8B-B14F-4D97-AF65-F5344CB8AC3E}">
        <p14:creationId xmlns:p14="http://schemas.microsoft.com/office/powerpoint/2010/main" val="37347756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p:nvPr/>
        </p:nvSpPr>
        <p:spPr>
          <a:xfrm>
            <a:off x="12700" y="-12700"/>
            <a:ext cx="9893300" cy="6740303"/>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dirty="0">
                <a:latin typeface="+mn-ea"/>
                <a:ea typeface="+mn-ea"/>
              </a:rPr>
              <a:t>&gt;&gt;&gt; s =</a:t>
            </a:r>
            <a:r>
              <a:rPr lang="en-US" dirty="0">
                <a:solidFill>
                  <a:srgbClr val="002060"/>
                </a:solidFill>
                <a:latin typeface="+mn-ea"/>
                <a:ea typeface="+mn-ea"/>
              </a:rPr>
              <a:t> "</a:t>
            </a:r>
            <a:r>
              <a:rPr lang="ja-JP" altLang="en-US" dirty="0">
                <a:solidFill>
                  <a:srgbClr val="002060"/>
                </a:solidFill>
                <a:latin typeface="+mn-ea"/>
                <a:ea typeface="+mn-ea"/>
              </a:rPr>
              <a:t>あいうえ</a:t>
            </a:r>
            <a:r>
              <a:rPr lang="ja-JP" altLang="en-US" dirty="0" err="1">
                <a:solidFill>
                  <a:srgbClr val="002060"/>
                </a:solidFill>
                <a:latin typeface="+mn-ea"/>
                <a:ea typeface="+mn-ea"/>
              </a:rPr>
              <a:t>お</a:t>
            </a:r>
            <a:r>
              <a:rPr lang="en-US" altLang="ja-JP" dirty="0">
                <a:solidFill>
                  <a:srgbClr val="002060"/>
                </a:solidFill>
                <a:latin typeface="+mn-ea"/>
                <a:ea typeface="+mn-ea"/>
              </a:rPr>
              <a:t>"</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a:latin typeface="+mn-ea"/>
                <a:ea typeface="+mn-ea"/>
              </a:rPr>
              <a:t>&gt;&gt;&gt; </a:t>
            </a:r>
            <a:r>
              <a:rPr lang="en-US" dirty="0" err="1">
                <a:solidFill>
                  <a:schemeClr val="accent4"/>
                </a:solidFill>
                <a:latin typeface="+mn-ea"/>
                <a:ea typeface="+mn-ea"/>
              </a:rPr>
              <a:t>len</a:t>
            </a:r>
            <a:r>
              <a:rPr lang="en-US" dirty="0">
                <a:latin typeface="+mn-ea"/>
                <a:ea typeface="+mn-ea"/>
              </a:rPr>
              <a:t>(s)	</a:t>
            </a:r>
            <a:r>
              <a:rPr lang="en-US" dirty="0" smtClean="0">
                <a:solidFill>
                  <a:schemeClr val="accent2"/>
                </a:solidFill>
                <a:latin typeface="+mn-ea"/>
                <a:ea typeface="+mn-ea"/>
              </a:rPr>
              <a:t>#</a:t>
            </a:r>
            <a:r>
              <a:rPr lang="en-US" dirty="0" err="1" smtClean="0">
                <a:solidFill>
                  <a:schemeClr val="accent2"/>
                </a:solidFill>
                <a:latin typeface="+mn-ea"/>
                <a:ea typeface="+mn-ea"/>
              </a:rPr>
              <a:t>l</a:t>
            </a:r>
            <a:r>
              <a:rPr lang="en-US" altLang="ja-JP" dirty="0" err="1" smtClean="0">
                <a:solidFill>
                  <a:schemeClr val="accent2"/>
                </a:solidFill>
                <a:latin typeface="+mn-ea"/>
                <a:ea typeface="+mn-ea"/>
              </a:rPr>
              <a:t>en</a:t>
            </a:r>
            <a:r>
              <a:rPr lang="ja-JP" altLang="en-US" dirty="0">
                <a:solidFill>
                  <a:schemeClr val="accent2"/>
                </a:solidFill>
                <a:latin typeface="+mn-ea"/>
                <a:ea typeface="+mn-ea"/>
              </a:rPr>
              <a:t>関数で</a:t>
            </a:r>
            <a:r>
              <a:rPr lang="en-US" altLang="ja-JP" dirty="0">
                <a:solidFill>
                  <a:schemeClr val="accent2"/>
                </a:solidFill>
                <a:latin typeface="+mn-ea"/>
                <a:ea typeface="+mn-ea"/>
              </a:rPr>
              <a:t>s</a:t>
            </a:r>
            <a:r>
              <a:rPr lang="ja-JP" altLang="en-US" dirty="0">
                <a:solidFill>
                  <a:schemeClr val="accent2"/>
                </a:solidFill>
                <a:latin typeface="+mn-ea"/>
                <a:ea typeface="+mn-ea"/>
              </a:rPr>
              <a:t>の文字列の長さを調べて</a:t>
            </a:r>
            <a:r>
              <a:rPr lang="ja-JP" altLang="en-US" dirty="0" smtClean="0">
                <a:solidFill>
                  <a:schemeClr val="accent2"/>
                </a:solidFill>
                <a:latin typeface="+mn-ea"/>
                <a:ea typeface="+mn-ea"/>
              </a:rPr>
              <a:t>みよう</a:t>
            </a:r>
            <a:endParaRPr lang="en-US" altLang="ja-JP" dirty="0" smtClean="0">
              <a:solidFill>
                <a:schemeClr val="accent2"/>
              </a:solidFill>
              <a:latin typeface="+mn-ea"/>
              <a:ea typeface="+mn-ea"/>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smtClean="0">
                <a:solidFill>
                  <a:schemeClr val="accent1"/>
                </a:solidFill>
                <a:latin typeface="+mn-ea"/>
                <a:ea typeface="+mn-ea"/>
              </a:rPr>
              <a:t>5</a:t>
            </a:r>
            <a:endParaRPr lang="en-US" altLang="ja-JP" dirty="0">
              <a:solidFill>
                <a:schemeClr val="accent1"/>
              </a:solidFill>
              <a:latin typeface="+mn-ea"/>
              <a:ea typeface="+mn-ea"/>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a:latin typeface="+mn-ea"/>
                <a:ea typeface="+mn-ea"/>
              </a:rPr>
              <a:t>&gt;&gt;&gt; </a:t>
            </a:r>
            <a:r>
              <a:rPr lang="en-US" dirty="0" err="1">
                <a:latin typeface="+mn-ea"/>
                <a:ea typeface="+mn-ea"/>
              </a:rPr>
              <a:t>bs</a:t>
            </a:r>
            <a:r>
              <a:rPr lang="en-US" dirty="0">
                <a:latin typeface="+mn-ea"/>
                <a:ea typeface="+mn-ea"/>
              </a:rPr>
              <a:t> = </a:t>
            </a:r>
            <a:r>
              <a:rPr lang="en-US" dirty="0" err="1">
                <a:latin typeface="+mn-ea"/>
                <a:ea typeface="+mn-ea"/>
              </a:rPr>
              <a:t>s.encode</a:t>
            </a:r>
            <a:r>
              <a:rPr lang="en-US" dirty="0" smtClean="0">
                <a:latin typeface="+mn-ea"/>
                <a:ea typeface="+mn-ea"/>
              </a:rPr>
              <a:t>(</a:t>
            </a:r>
            <a:r>
              <a:rPr lang="en-US" dirty="0" smtClean="0">
                <a:solidFill>
                  <a:srgbClr val="002060"/>
                </a:solidFill>
                <a:latin typeface="+mn-ea"/>
                <a:ea typeface="+mn-ea"/>
              </a:rPr>
              <a:t>“shift-</a:t>
            </a:r>
            <a:r>
              <a:rPr lang="en-US" dirty="0" err="1" smtClean="0">
                <a:solidFill>
                  <a:srgbClr val="002060"/>
                </a:solidFill>
                <a:latin typeface="+mn-ea"/>
                <a:ea typeface="+mn-ea"/>
              </a:rPr>
              <a:t>jis</a:t>
            </a:r>
            <a:r>
              <a:rPr lang="en-US" dirty="0" smtClean="0">
                <a:solidFill>
                  <a:srgbClr val="002060"/>
                </a:solidFill>
                <a:latin typeface="+mn-ea"/>
                <a:ea typeface="+mn-ea"/>
              </a:rPr>
              <a:t>”</a:t>
            </a:r>
            <a:r>
              <a:rPr lang="en-US" dirty="0" smtClean="0">
                <a:latin typeface="+mn-ea"/>
                <a:ea typeface="+mn-ea"/>
              </a:rPr>
              <a:t>)</a:t>
            </a:r>
            <a:r>
              <a:rPr lang="en-US" dirty="0">
                <a:solidFill>
                  <a:schemeClr val="accent2"/>
                </a:solidFill>
                <a:latin typeface="+mn-ea"/>
                <a:ea typeface="+mn-ea"/>
              </a:rPr>
              <a:t>	#</a:t>
            </a:r>
            <a:r>
              <a:rPr lang="ja-JP" altLang="en-US" dirty="0">
                <a:solidFill>
                  <a:schemeClr val="accent2"/>
                </a:solidFill>
                <a:latin typeface="+mn-ea"/>
                <a:ea typeface="+mn-ea"/>
              </a:rPr>
              <a:t>文字列型</a:t>
            </a:r>
            <a:r>
              <a:rPr lang="ja-JP" altLang="en-US" dirty="0" smtClean="0">
                <a:solidFill>
                  <a:schemeClr val="accent2"/>
                </a:solidFill>
                <a:latin typeface="+mn-ea"/>
                <a:ea typeface="+mn-ea"/>
              </a:rPr>
              <a:t>から、</a:t>
            </a:r>
            <a:r>
              <a:rPr lang="en-US" altLang="ja-JP" dirty="0" smtClean="0">
                <a:solidFill>
                  <a:schemeClr val="accent2"/>
                </a:solidFill>
                <a:latin typeface="+mn-ea"/>
                <a:ea typeface="+mn-ea"/>
              </a:rPr>
              <a:t>1</a:t>
            </a:r>
            <a:r>
              <a:rPr lang="ja-JP" altLang="en-US" dirty="0" smtClean="0">
                <a:solidFill>
                  <a:schemeClr val="accent2"/>
                </a:solidFill>
                <a:latin typeface="+mn-ea"/>
                <a:ea typeface="+mn-ea"/>
              </a:rPr>
              <a:t>文字に</a:t>
            </a:r>
            <a:r>
              <a:rPr lang="ja-JP" altLang="en-US" dirty="0">
                <a:solidFill>
                  <a:schemeClr val="accent2"/>
                </a:solidFill>
                <a:latin typeface="+mn-ea"/>
                <a:ea typeface="+mn-ea"/>
              </a:rPr>
              <a:t>それぞれ</a:t>
            </a:r>
            <a:r>
              <a:rPr lang="ja-JP" altLang="en-US" dirty="0" smtClean="0">
                <a:solidFill>
                  <a:schemeClr val="accent2"/>
                </a:solidFill>
                <a:latin typeface="+mn-ea"/>
                <a:ea typeface="+mn-ea"/>
              </a:rPr>
              <a:t>番号を割</a:t>
            </a:r>
            <a:r>
              <a:rPr lang="en-US" altLang="ja-JP" dirty="0" smtClean="0">
                <a:solidFill>
                  <a:schemeClr val="accent2"/>
                </a:solidFill>
                <a:latin typeface="+mn-ea"/>
                <a:ea typeface="+mn-ea"/>
              </a:rPr>
              <a:t>											</a:t>
            </a:r>
            <a:r>
              <a:rPr lang="ja-JP" altLang="en-US" dirty="0" smtClean="0">
                <a:solidFill>
                  <a:schemeClr val="accent2"/>
                </a:solidFill>
                <a:latin typeface="+mn-ea"/>
                <a:ea typeface="+mn-ea"/>
              </a:rPr>
              <a:t>り振った</a:t>
            </a:r>
            <a:r>
              <a:rPr lang="ja-JP" altLang="en-US" dirty="0" smtClean="0">
                <a:solidFill>
                  <a:schemeClr val="accent2"/>
                </a:solidFill>
                <a:latin typeface="+mn-ea"/>
                <a:ea typeface="+mn-ea"/>
              </a:rPr>
              <a:t>バイト型</a:t>
            </a:r>
            <a:r>
              <a:rPr lang="ja-JP" altLang="en-US" dirty="0">
                <a:solidFill>
                  <a:schemeClr val="accent2"/>
                </a:solidFill>
                <a:latin typeface="+mn-ea"/>
                <a:ea typeface="+mn-ea"/>
              </a:rPr>
              <a:t>に変換しよう</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a:latin typeface="+mn-ea"/>
                <a:ea typeface="+mn-ea"/>
              </a:rPr>
              <a:t>&gt;&gt;&gt; </a:t>
            </a:r>
            <a:r>
              <a:rPr lang="en-US" dirty="0" err="1">
                <a:solidFill>
                  <a:schemeClr val="accent4"/>
                </a:solidFill>
                <a:latin typeface="+mn-ea"/>
                <a:ea typeface="+mn-ea"/>
              </a:rPr>
              <a:t>len</a:t>
            </a:r>
            <a:r>
              <a:rPr lang="en-US" dirty="0">
                <a:latin typeface="+mn-ea"/>
                <a:ea typeface="+mn-ea"/>
              </a:rPr>
              <a:t>(</a:t>
            </a:r>
            <a:r>
              <a:rPr lang="en-US" dirty="0" err="1">
                <a:latin typeface="+mn-ea"/>
                <a:ea typeface="+mn-ea"/>
              </a:rPr>
              <a:t>bs</a:t>
            </a:r>
            <a:r>
              <a:rPr lang="en-US" dirty="0">
                <a:latin typeface="+mn-ea"/>
                <a:ea typeface="+mn-ea"/>
              </a:rPr>
              <a:t>)	</a:t>
            </a:r>
            <a:r>
              <a:rPr lang="en-US" dirty="0">
                <a:solidFill>
                  <a:schemeClr val="accent2"/>
                </a:solidFill>
                <a:latin typeface="+mn-ea"/>
                <a:ea typeface="+mn-ea"/>
              </a:rPr>
              <a:t>#Shift-JIS</a:t>
            </a:r>
            <a:r>
              <a:rPr lang="ja-JP" altLang="en-US" dirty="0">
                <a:solidFill>
                  <a:schemeClr val="accent2"/>
                </a:solidFill>
                <a:latin typeface="+mn-ea"/>
                <a:ea typeface="+mn-ea"/>
              </a:rPr>
              <a:t>は</a:t>
            </a:r>
            <a:r>
              <a:rPr lang="en-US" altLang="ja-JP" dirty="0">
                <a:solidFill>
                  <a:schemeClr val="accent2"/>
                </a:solidFill>
                <a:latin typeface="+mn-ea"/>
                <a:ea typeface="+mn-ea"/>
              </a:rPr>
              <a:t>1</a:t>
            </a:r>
            <a:r>
              <a:rPr lang="ja-JP" altLang="en-US" dirty="0">
                <a:solidFill>
                  <a:schemeClr val="accent2"/>
                </a:solidFill>
                <a:latin typeface="+mn-ea"/>
                <a:ea typeface="+mn-ea"/>
              </a:rPr>
              <a:t>文字を</a:t>
            </a:r>
            <a:r>
              <a:rPr lang="en-US" altLang="ja-JP" dirty="0">
                <a:solidFill>
                  <a:schemeClr val="accent2"/>
                </a:solidFill>
                <a:latin typeface="+mn-ea"/>
                <a:ea typeface="+mn-ea"/>
              </a:rPr>
              <a:t>2</a:t>
            </a:r>
            <a:r>
              <a:rPr lang="ja-JP" altLang="en-US" dirty="0">
                <a:solidFill>
                  <a:schemeClr val="accent2"/>
                </a:solidFill>
                <a:latin typeface="+mn-ea"/>
                <a:ea typeface="+mn-ea"/>
              </a:rPr>
              <a:t>バイトで表現するから</a:t>
            </a:r>
            <a:r>
              <a:rPr lang="en-US" altLang="ja-JP" dirty="0">
                <a:solidFill>
                  <a:schemeClr val="accent2"/>
                </a:solidFill>
                <a:latin typeface="+mn-ea"/>
                <a:ea typeface="+mn-ea"/>
              </a:rPr>
              <a:t>…</a:t>
            </a:r>
            <a:r>
              <a:rPr lang="ja-JP" altLang="en-US" dirty="0">
                <a:solidFill>
                  <a:schemeClr val="accent2"/>
                </a:solidFill>
                <a:latin typeface="+mn-ea"/>
                <a:ea typeface="+mn-ea"/>
              </a:rPr>
              <a:t>？</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a:solidFill>
                  <a:schemeClr val="accent1"/>
                </a:solidFill>
                <a:latin typeface="+mn-ea"/>
                <a:ea typeface="+mn-ea"/>
              </a:rPr>
              <a:t>10</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a:latin typeface="+mn-ea"/>
                <a:ea typeface="+mn-ea"/>
              </a:rPr>
              <a:t>&gt;&gt;&gt; </a:t>
            </a:r>
            <a:r>
              <a:rPr lang="en-US" dirty="0">
                <a:solidFill>
                  <a:schemeClr val="accent4"/>
                </a:solidFill>
                <a:latin typeface="+mn-ea"/>
                <a:ea typeface="+mn-ea"/>
              </a:rPr>
              <a:t>print</a:t>
            </a:r>
            <a:r>
              <a:rPr lang="en-US" dirty="0">
                <a:latin typeface="+mn-ea"/>
                <a:ea typeface="+mn-ea"/>
              </a:rPr>
              <a:t>(</a:t>
            </a:r>
            <a:r>
              <a:rPr lang="en-US" dirty="0" err="1">
                <a:latin typeface="+mn-ea"/>
                <a:ea typeface="+mn-ea"/>
              </a:rPr>
              <a:t>bs</a:t>
            </a:r>
            <a:r>
              <a:rPr lang="en-US" dirty="0">
                <a:latin typeface="+mn-ea"/>
                <a:ea typeface="+mn-ea"/>
              </a:rPr>
              <a:t>)	</a:t>
            </a:r>
            <a:r>
              <a:rPr lang="en-US" dirty="0">
                <a:solidFill>
                  <a:schemeClr val="accent2"/>
                </a:solidFill>
                <a:latin typeface="+mn-ea"/>
                <a:ea typeface="+mn-ea"/>
              </a:rPr>
              <a:t>#</a:t>
            </a:r>
            <a:r>
              <a:rPr lang="ja-JP" altLang="en-US" dirty="0">
                <a:solidFill>
                  <a:schemeClr val="accent2"/>
                </a:solidFill>
                <a:latin typeface="+mn-ea"/>
                <a:ea typeface="+mn-ea"/>
              </a:rPr>
              <a:t>出力してみよう</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dirty="0">
                <a:solidFill>
                  <a:schemeClr val="accent1"/>
                </a:solidFill>
                <a:latin typeface="+mn-ea"/>
                <a:ea typeface="+mn-ea"/>
              </a:rPr>
              <a:t>b'\</a:t>
            </a:r>
            <a:r>
              <a:rPr lang="en-US" dirty="0" smtClean="0">
                <a:solidFill>
                  <a:schemeClr val="accent1"/>
                </a:solidFill>
                <a:latin typeface="+mn-ea"/>
                <a:ea typeface="+mn-ea"/>
              </a:rPr>
              <a:t>x82\xa0\x82\xa2\x82\xa4\x82\xa6\x82\xa8‘</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sz="2400" dirty="0" smtClean="0">
                <a:latin typeface="+mn-ea"/>
                <a:cs typeface="Menlo"/>
                <a:sym typeface="Menlo"/>
              </a:rPr>
              <a:t>&gt;&gt;&gt;</a:t>
            </a:r>
            <a:r>
              <a:rPr lang="ja-JP" altLang="en-US" sz="2400" dirty="0">
                <a:latin typeface="+mn-ea"/>
                <a:cs typeface="Menlo"/>
                <a:sym typeface="Menlo"/>
              </a:rPr>
              <a:t> </a:t>
            </a:r>
            <a:r>
              <a:rPr lang="en-US" altLang="ja-JP" sz="2400" dirty="0" smtClean="0">
                <a:solidFill>
                  <a:schemeClr val="accent2"/>
                </a:solidFill>
                <a:latin typeface="+mn-ea"/>
                <a:cs typeface="Menlo"/>
                <a:sym typeface="Menlo"/>
              </a:rPr>
              <a:t>#shift-</a:t>
            </a:r>
            <a:r>
              <a:rPr lang="en-US" altLang="ja-JP" sz="2400" dirty="0" err="1" smtClean="0">
                <a:solidFill>
                  <a:schemeClr val="accent2"/>
                </a:solidFill>
                <a:latin typeface="+mn-ea"/>
                <a:cs typeface="Menlo"/>
                <a:sym typeface="Menlo"/>
              </a:rPr>
              <a:t>jis</a:t>
            </a:r>
            <a:r>
              <a:rPr lang="ja-JP" altLang="en-US" sz="2400" dirty="0" smtClean="0">
                <a:solidFill>
                  <a:schemeClr val="accent2"/>
                </a:solidFill>
                <a:latin typeface="+mn-ea"/>
                <a:cs typeface="Menlo"/>
                <a:sym typeface="Menlo"/>
              </a:rPr>
              <a:t>では、</a:t>
            </a:r>
            <a:r>
              <a:rPr lang="en-US" altLang="ja-JP" sz="2400" dirty="0" smtClean="0">
                <a:solidFill>
                  <a:schemeClr val="accent2"/>
                </a:solidFill>
                <a:latin typeface="+mn-ea"/>
                <a:cs typeface="Menlo"/>
                <a:sym typeface="Menlo"/>
              </a:rPr>
              <a:t>\</a:t>
            </a:r>
            <a:r>
              <a:rPr lang="ja-JP" altLang="en-US" sz="2400" dirty="0" smtClean="0">
                <a:solidFill>
                  <a:schemeClr val="accent2"/>
                </a:solidFill>
                <a:latin typeface="+mn-ea"/>
                <a:cs typeface="Menlo"/>
                <a:sym typeface="Menlo"/>
              </a:rPr>
              <a:t>で区切ってその間に番号が記載されている。</a:t>
            </a:r>
            <a:endParaRPr lang="en-US" dirty="0" smtClean="0">
              <a:solidFill>
                <a:schemeClr val="accent2"/>
              </a:solidFill>
              <a:latin typeface="+mn-ea"/>
              <a:ea typeface="+mn-ea"/>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dirty="0" smtClean="0">
                <a:latin typeface="+mn-ea"/>
                <a:ea typeface="+mn-ea"/>
              </a:rPr>
              <a:t>&gt;&gt;&gt; </a:t>
            </a:r>
            <a:r>
              <a:rPr lang="en-US" dirty="0">
                <a:latin typeface="+mn-ea"/>
                <a:ea typeface="+mn-ea"/>
              </a:rPr>
              <a:t>s[0]	</a:t>
            </a:r>
            <a:r>
              <a:rPr lang="en-US" dirty="0">
                <a:solidFill>
                  <a:schemeClr val="accent2"/>
                </a:solidFill>
                <a:latin typeface="+mn-ea"/>
                <a:ea typeface="+mn-ea"/>
              </a:rPr>
              <a:t>#</a:t>
            </a:r>
            <a:r>
              <a:rPr lang="ja-JP" altLang="en-US" dirty="0">
                <a:solidFill>
                  <a:schemeClr val="accent2"/>
                </a:solidFill>
                <a:latin typeface="+mn-ea"/>
                <a:ea typeface="+mn-ea"/>
              </a:rPr>
              <a:t>文字列型の最初の文字列は</a:t>
            </a:r>
            <a:r>
              <a:rPr lang="en-US" altLang="ja-JP" dirty="0">
                <a:solidFill>
                  <a:schemeClr val="accent2"/>
                </a:solidFill>
                <a:latin typeface="+mn-ea"/>
                <a:ea typeface="+mn-ea"/>
              </a:rPr>
              <a:t>"</a:t>
            </a:r>
            <a:r>
              <a:rPr lang="ja-JP" altLang="en-US" dirty="0">
                <a:solidFill>
                  <a:schemeClr val="accent2"/>
                </a:solidFill>
                <a:latin typeface="+mn-ea"/>
                <a:ea typeface="+mn-ea"/>
              </a:rPr>
              <a:t>あ</a:t>
            </a:r>
            <a:r>
              <a:rPr lang="en-US" altLang="ja-JP" dirty="0">
                <a:solidFill>
                  <a:schemeClr val="accent2"/>
                </a:solidFill>
                <a:latin typeface="+mn-ea"/>
                <a:ea typeface="+mn-ea"/>
              </a:rPr>
              <a:t>"</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a:solidFill>
                  <a:schemeClr val="accent1"/>
                </a:solidFill>
                <a:latin typeface="+mn-ea"/>
                <a:ea typeface="+mn-ea"/>
              </a:rPr>
              <a:t>'</a:t>
            </a:r>
            <a:r>
              <a:rPr lang="ja-JP" altLang="en-US" dirty="0">
                <a:solidFill>
                  <a:schemeClr val="accent1"/>
                </a:solidFill>
                <a:latin typeface="+mn-ea"/>
                <a:ea typeface="+mn-ea"/>
              </a:rPr>
              <a:t>あ</a:t>
            </a:r>
            <a:r>
              <a:rPr lang="en-US" altLang="ja-JP" dirty="0">
                <a:solidFill>
                  <a:schemeClr val="accent1"/>
                </a:solidFill>
                <a:latin typeface="+mn-ea"/>
                <a:ea typeface="+mn-ea"/>
              </a:rPr>
              <a:t>'</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a:latin typeface="+mn-ea"/>
                <a:ea typeface="+mn-ea"/>
              </a:rPr>
              <a:t>&gt;&gt;&gt; </a:t>
            </a:r>
            <a:r>
              <a:rPr lang="en-US" dirty="0" err="1">
                <a:latin typeface="+mn-ea"/>
                <a:ea typeface="+mn-ea"/>
              </a:rPr>
              <a:t>bs</a:t>
            </a:r>
            <a:r>
              <a:rPr lang="en-US" dirty="0">
                <a:latin typeface="+mn-ea"/>
                <a:ea typeface="+mn-ea"/>
              </a:rPr>
              <a:t>[0]	</a:t>
            </a:r>
            <a:r>
              <a:rPr lang="en-US" dirty="0">
                <a:solidFill>
                  <a:schemeClr val="accent2"/>
                </a:solidFill>
                <a:latin typeface="+mn-ea"/>
                <a:ea typeface="+mn-ea"/>
              </a:rPr>
              <a:t>#</a:t>
            </a:r>
            <a:r>
              <a:rPr lang="ja-JP" altLang="en-US" dirty="0">
                <a:solidFill>
                  <a:schemeClr val="accent2"/>
                </a:solidFill>
                <a:latin typeface="+mn-ea"/>
                <a:ea typeface="+mn-ea"/>
              </a:rPr>
              <a:t>バイト型の最初の数値を出力</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a:solidFill>
                  <a:schemeClr val="accent1"/>
                </a:solidFill>
                <a:latin typeface="+mn-ea"/>
                <a:ea typeface="+mn-ea"/>
              </a:rPr>
              <a:t>130</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dirty="0" smtClean="0">
                <a:latin typeface="+mn-ea"/>
                <a:ea typeface="+mn-ea"/>
              </a:rPr>
              <a:t>&gt;&gt;&gt; </a:t>
            </a:r>
            <a:r>
              <a:rPr lang="en-US" dirty="0">
                <a:latin typeface="+mn-ea"/>
                <a:ea typeface="+mn-ea"/>
              </a:rPr>
              <a:t>ds = </a:t>
            </a:r>
            <a:r>
              <a:rPr lang="en-US" dirty="0" err="1">
                <a:latin typeface="+mn-ea"/>
                <a:ea typeface="+mn-ea"/>
              </a:rPr>
              <a:t>bs.decode</a:t>
            </a:r>
            <a:r>
              <a:rPr lang="en-US" dirty="0" smtClean="0">
                <a:latin typeface="+mn-ea"/>
                <a:ea typeface="+mn-ea"/>
              </a:rPr>
              <a:t>(</a:t>
            </a:r>
            <a:r>
              <a:rPr lang="en-US" dirty="0" smtClean="0">
                <a:solidFill>
                  <a:srgbClr val="002060"/>
                </a:solidFill>
                <a:latin typeface="+mn-ea"/>
                <a:ea typeface="+mn-ea"/>
              </a:rPr>
              <a:t>“shift-</a:t>
            </a:r>
            <a:r>
              <a:rPr lang="en-US" dirty="0" err="1" smtClean="0">
                <a:solidFill>
                  <a:srgbClr val="002060"/>
                </a:solidFill>
                <a:latin typeface="+mn-ea"/>
                <a:ea typeface="+mn-ea"/>
              </a:rPr>
              <a:t>jis</a:t>
            </a:r>
            <a:r>
              <a:rPr lang="en-US" dirty="0" smtClean="0">
                <a:solidFill>
                  <a:srgbClr val="002060"/>
                </a:solidFill>
                <a:latin typeface="+mn-ea"/>
                <a:ea typeface="+mn-ea"/>
              </a:rPr>
              <a:t>”</a:t>
            </a:r>
            <a:r>
              <a:rPr lang="en-US" dirty="0" smtClean="0">
                <a:latin typeface="+mn-ea"/>
                <a:ea typeface="+mn-ea"/>
              </a:rPr>
              <a:t>, </a:t>
            </a:r>
            <a:r>
              <a:rPr lang="en-US" dirty="0" smtClean="0">
                <a:solidFill>
                  <a:srgbClr val="002060"/>
                </a:solidFill>
                <a:latin typeface="+mn-ea"/>
                <a:ea typeface="+mn-ea"/>
              </a:rPr>
              <a:t>“strict”</a:t>
            </a:r>
            <a:r>
              <a:rPr lang="en-US" dirty="0" smtClean="0">
                <a:latin typeface="+mn-ea"/>
                <a:ea typeface="+mn-ea"/>
              </a:rPr>
              <a:t>)	</a:t>
            </a:r>
            <a:r>
              <a:rPr lang="en-US" altLang="ja-JP" sz="2400" dirty="0" smtClean="0">
                <a:solidFill>
                  <a:schemeClr val="accent2"/>
                </a:solidFill>
                <a:latin typeface="+mn-ea"/>
                <a:cs typeface="Menlo"/>
                <a:sym typeface="Menlo"/>
              </a:rPr>
              <a:t>#</a:t>
            </a:r>
            <a:r>
              <a:rPr lang="en-US" altLang="ja-JP" sz="2400" dirty="0">
                <a:solidFill>
                  <a:schemeClr val="accent2"/>
                </a:solidFill>
                <a:latin typeface="+mn-ea"/>
                <a:cs typeface="Menlo"/>
                <a:sym typeface="Menlo"/>
              </a:rPr>
              <a:t>decode</a:t>
            </a:r>
            <a:r>
              <a:rPr lang="ja-JP" altLang="en-US" sz="2400" dirty="0">
                <a:solidFill>
                  <a:schemeClr val="accent2"/>
                </a:solidFill>
                <a:latin typeface="+mn-ea"/>
                <a:cs typeface="Menlo"/>
                <a:sym typeface="Menlo"/>
              </a:rPr>
              <a:t>関数</a:t>
            </a:r>
            <a:r>
              <a:rPr lang="ja-JP" altLang="en-US" sz="2400" dirty="0" smtClean="0">
                <a:solidFill>
                  <a:schemeClr val="accent2"/>
                </a:solidFill>
                <a:latin typeface="+mn-ea"/>
                <a:cs typeface="Menlo"/>
                <a:sym typeface="Menlo"/>
              </a:rPr>
              <a:t>で文字列にできる</a:t>
            </a:r>
            <a:endParaRPr lang="en-US" dirty="0" smtClean="0">
              <a:latin typeface="+mn-ea"/>
              <a:ea typeface="+mn-ea"/>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dirty="0" smtClean="0">
                <a:latin typeface="+mn-ea"/>
                <a:ea typeface="+mn-ea"/>
              </a:rPr>
              <a:t>&gt;&gt;&gt; </a:t>
            </a:r>
            <a:r>
              <a:rPr lang="en-US" altLang="ja-JP" sz="2400" dirty="0">
                <a:solidFill>
                  <a:schemeClr val="accent2"/>
                </a:solidFill>
                <a:latin typeface="+mn-ea"/>
                <a:cs typeface="Menlo"/>
                <a:sym typeface="Menlo"/>
              </a:rPr>
              <a:t>#</a:t>
            </a:r>
            <a:r>
              <a:rPr lang="ja-JP" altLang="en-US" sz="2400" dirty="0">
                <a:solidFill>
                  <a:schemeClr val="accent2"/>
                </a:solidFill>
                <a:latin typeface="+mn-ea"/>
                <a:cs typeface="Menlo"/>
                <a:sym typeface="Menlo"/>
              </a:rPr>
              <a:t>第</a:t>
            </a:r>
            <a:r>
              <a:rPr lang="en-US" altLang="ja-JP" sz="2400" dirty="0">
                <a:solidFill>
                  <a:schemeClr val="accent2"/>
                </a:solidFill>
                <a:latin typeface="+mn-ea"/>
                <a:cs typeface="Menlo"/>
                <a:sym typeface="Menlo"/>
              </a:rPr>
              <a:t>2</a:t>
            </a:r>
            <a:r>
              <a:rPr lang="ja-JP" altLang="en-US" sz="2400" dirty="0">
                <a:solidFill>
                  <a:schemeClr val="accent2"/>
                </a:solidFill>
                <a:latin typeface="+mn-ea"/>
                <a:cs typeface="Menlo"/>
                <a:sym typeface="Menlo"/>
              </a:rPr>
              <a:t>引数は例外時の処置を</a:t>
            </a:r>
            <a:r>
              <a:rPr lang="ja-JP" altLang="en-US" sz="2400" dirty="0" smtClean="0">
                <a:solidFill>
                  <a:schemeClr val="accent2"/>
                </a:solidFill>
                <a:latin typeface="+mn-ea"/>
                <a:cs typeface="Menlo"/>
                <a:sym typeface="Menlo"/>
              </a:rPr>
              <a:t>示す</a:t>
            </a:r>
            <a:endParaRPr lang="en-US" altLang="ja-JP" sz="2400" dirty="0" smtClean="0">
              <a:solidFill>
                <a:schemeClr val="accent2"/>
              </a:solidFill>
              <a:latin typeface="+mn-ea"/>
              <a:cs typeface="Menlo"/>
              <a:sym typeface="Menlo"/>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smtClean="0">
                <a:latin typeface="+mn-ea"/>
                <a:ea typeface="+mn-ea"/>
              </a:rPr>
              <a:t>&gt;&gt;&gt; </a:t>
            </a:r>
            <a:r>
              <a:rPr lang="en-US" altLang="ja-JP" dirty="0">
                <a:solidFill>
                  <a:schemeClr val="accent4"/>
                </a:solidFill>
                <a:latin typeface="+mn-ea"/>
                <a:ea typeface="+mn-ea"/>
              </a:rPr>
              <a:t>print</a:t>
            </a:r>
            <a:r>
              <a:rPr lang="en-US" altLang="ja-JP" dirty="0">
                <a:latin typeface="+mn-ea"/>
                <a:ea typeface="+mn-ea"/>
              </a:rPr>
              <a:t>(ds)	</a:t>
            </a:r>
            <a:r>
              <a:rPr lang="en-US" altLang="ja-JP" dirty="0">
                <a:solidFill>
                  <a:schemeClr val="accent2"/>
                </a:solidFill>
                <a:latin typeface="+mn-ea"/>
                <a:ea typeface="+mn-ea"/>
              </a:rPr>
              <a:t>#</a:t>
            </a:r>
            <a:r>
              <a:rPr lang="ja-JP" altLang="en-US" dirty="0">
                <a:solidFill>
                  <a:schemeClr val="accent2"/>
                </a:solidFill>
                <a:latin typeface="+mn-ea"/>
                <a:ea typeface="+mn-ea"/>
              </a:rPr>
              <a:t>戻せたかな？</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ja-JP" altLang="en-US" dirty="0">
                <a:solidFill>
                  <a:schemeClr val="accent1"/>
                </a:solidFill>
                <a:latin typeface="+mn-ea"/>
                <a:ea typeface="+mn-ea"/>
              </a:rPr>
              <a:t>あいうえ</a:t>
            </a:r>
            <a:r>
              <a:rPr lang="ja-JP" altLang="en-US" dirty="0" err="1" smtClean="0">
                <a:solidFill>
                  <a:schemeClr val="accent1"/>
                </a:solidFill>
                <a:latin typeface="+mn-ea"/>
                <a:ea typeface="+mn-ea"/>
              </a:rPr>
              <a:t>お</a:t>
            </a:r>
            <a:endParaRPr lang="en-US" altLang="ja-JP" dirty="0" smtClean="0">
              <a:solidFill>
                <a:schemeClr val="accent1"/>
              </a:solidFill>
              <a:latin typeface="+mn-ea"/>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4">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4">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9906000" cy="5170646"/>
          </a:xfrm>
          <a:prstGeom prst="rect">
            <a:avLst/>
          </a:prstGeom>
        </p:spPr>
        <p:txBody>
          <a:bodyPr wrap="square">
            <a:spAutoFit/>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smtClean="0">
                <a:solidFill>
                  <a:schemeClr val="tx1"/>
                </a:solidFill>
                <a:latin typeface="+mn-ea"/>
                <a:cs typeface="Menlo"/>
                <a:sym typeface="Menlo"/>
              </a:rPr>
              <a:t>&gt;&gt;&gt; </a:t>
            </a:r>
            <a:r>
              <a:rPr lang="en-US" altLang="ja-JP" dirty="0" smtClean="0">
                <a:solidFill>
                  <a:schemeClr val="accent2"/>
                </a:solidFill>
                <a:latin typeface="+mn-ea"/>
                <a:cs typeface="Menlo"/>
                <a:sym typeface="Menlo"/>
              </a:rPr>
              <a:t>#</a:t>
            </a:r>
            <a:r>
              <a:rPr lang="ja-JP" altLang="en-US" dirty="0" smtClean="0">
                <a:solidFill>
                  <a:schemeClr val="accent2"/>
                </a:solidFill>
                <a:latin typeface="+mn-ea"/>
                <a:cs typeface="Menlo"/>
                <a:sym typeface="Menlo"/>
              </a:rPr>
              <a:t>第</a:t>
            </a:r>
            <a:r>
              <a:rPr lang="en-US" altLang="ja-JP" dirty="0" smtClean="0">
                <a:solidFill>
                  <a:schemeClr val="accent2"/>
                </a:solidFill>
                <a:latin typeface="+mn-ea"/>
                <a:cs typeface="Menlo"/>
                <a:sym typeface="Menlo"/>
              </a:rPr>
              <a:t>2</a:t>
            </a:r>
            <a:r>
              <a:rPr lang="ja-JP" altLang="en-US" dirty="0" smtClean="0">
                <a:solidFill>
                  <a:schemeClr val="accent2"/>
                </a:solidFill>
                <a:latin typeface="+mn-ea"/>
                <a:cs typeface="Menlo"/>
                <a:sym typeface="Menlo"/>
              </a:rPr>
              <a:t>引数では、エラーが発生した際の動作を記載している。</a:t>
            </a:r>
            <a:endParaRPr lang="en-US" altLang="ja-JP" dirty="0" smtClean="0">
              <a:solidFill>
                <a:schemeClr val="accent2"/>
              </a:solidFill>
              <a:latin typeface="+mn-ea"/>
              <a:cs typeface="Menlo"/>
              <a:sym typeface="Menlo"/>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smtClean="0">
                <a:solidFill>
                  <a:schemeClr val="tx1"/>
                </a:solidFill>
                <a:latin typeface="+mn-ea"/>
                <a:cs typeface="Menlo"/>
                <a:sym typeface="Menlo"/>
              </a:rPr>
              <a:t>&gt;&gt;&gt; </a:t>
            </a:r>
            <a:r>
              <a:rPr lang="en-US" altLang="ja-JP" dirty="0" smtClean="0">
                <a:solidFill>
                  <a:schemeClr val="accent2"/>
                </a:solidFill>
                <a:latin typeface="+mn-ea"/>
                <a:cs typeface="Menlo"/>
                <a:sym typeface="Menlo"/>
              </a:rPr>
              <a:t>#</a:t>
            </a:r>
            <a:r>
              <a:rPr lang="ja-JP" altLang="en-US" dirty="0" smtClean="0">
                <a:solidFill>
                  <a:schemeClr val="accent2"/>
                </a:solidFill>
                <a:latin typeface="+mn-ea"/>
                <a:cs typeface="Menlo"/>
                <a:sym typeface="Menlo"/>
              </a:rPr>
              <a:t>それぞれどんな働きをするか、わざと違うルールで行わせることで実</a:t>
            </a:r>
            <a:r>
              <a:rPr lang="en-US" altLang="ja-JP" dirty="0" smtClean="0">
                <a:solidFill>
                  <a:schemeClr val="accent2"/>
                </a:solidFill>
                <a:latin typeface="+mn-ea"/>
                <a:cs typeface="Menlo"/>
                <a:sym typeface="Menlo"/>
              </a:rPr>
              <a:t>			</a:t>
            </a:r>
            <a:r>
              <a:rPr lang="ja-JP" altLang="en-US" dirty="0" smtClean="0">
                <a:solidFill>
                  <a:schemeClr val="accent2"/>
                </a:solidFill>
                <a:latin typeface="+mn-ea"/>
                <a:cs typeface="Menlo"/>
                <a:sym typeface="Menlo"/>
              </a:rPr>
              <a:t>際に調べてみよう。</a:t>
            </a:r>
            <a:endParaRPr lang="en-US" altLang="ja-JP" dirty="0" smtClean="0">
              <a:solidFill>
                <a:schemeClr val="accent2"/>
              </a:solidFill>
              <a:latin typeface="+mn-ea"/>
              <a:cs typeface="Menlo"/>
              <a:sym typeface="Menlo"/>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smtClean="0">
                <a:solidFill>
                  <a:schemeClr val="tx1"/>
                </a:solidFill>
                <a:latin typeface="+mn-ea"/>
                <a:cs typeface="Menlo"/>
                <a:sym typeface="Menlo"/>
              </a:rPr>
              <a:t>&gt;&gt;&gt; </a:t>
            </a:r>
            <a:r>
              <a:rPr lang="en-US" altLang="ja-JP" dirty="0" smtClean="0">
                <a:solidFill>
                  <a:schemeClr val="tx1"/>
                </a:solidFill>
                <a:latin typeface="+mn-ea"/>
                <a:cs typeface="Menlo"/>
                <a:sym typeface="Menlo"/>
              </a:rPr>
              <a:t>ds3 </a:t>
            </a:r>
            <a:r>
              <a:rPr lang="en-US" altLang="ja-JP" dirty="0">
                <a:solidFill>
                  <a:schemeClr val="tx1"/>
                </a:solidFill>
                <a:latin typeface="+mn-ea"/>
                <a:cs typeface="Menlo"/>
                <a:sym typeface="Menlo"/>
              </a:rPr>
              <a:t>= </a:t>
            </a:r>
            <a:r>
              <a:rPr lang="en-US" altLang="ja-JP" dirty="0" err="1">
                <a:solidFill>
                  <a:schemeClr val="tx1"/>
                </a:solidFill>
                <a:latin typeface="+mn-ea"/>
                <a:cs typeface="Menlo"/>
                <a:sym typeface="Menlo"/>
              </a:rPr>
              <a:t>bs.decode</a:t>
            </a:r>
            <a:r>
              <a:rPr lang="en-US" altLang="ja-JP" dirty="0" smtClean="0">
                <a:solidFill>
                  <a:schemeClr val="tx1"/>
                </a:solidFill>
                <a:latin typeface="+mn-ea"/>
                <a:cs typeface="Menlo"/>
                <a:sym typeface="Menlo"/>
              </a:rPr>
              <a:t>(</a:t>
            </a:r>
            <a:r>
              <a:rPr lang="en-US" altLang="ja-JP" dirty="0" smtClean="0">
                <a:solidFill>
                  <a:srgbClr val="002060"/>
                </a:solidFill>
                <a:latin typeface="+mn-ea"/>
                <a:cs typeface="Menlo"/>
                <a:sym typeface="Menlo"/>
              </a:rPr>
              <a:t>“</a:t>
            </a:r>
            <a:r>
              <a:rPr lang="en-US" altLang="ja-JP" dirty="0" err="1" smtClean="0">
                <a:solidFill>
                  <a:srgbClr val="002060"/>
                </a:solidFill>
                <a:latin typeface="+mn-ea"/>
                <a:cs typeface="Menlo"/>
                <a:sym typeface="Menlo"/>
              </a:rPr>
              <a:t>euc-jp</a:t>
            </a:r>
            <a:r>
              <a:rPr lang="en-US" altLang="ja-JP" dirty="0" smtClean="0">
                <a:solidFill>
                  <a:srgbClr val="002060"/>
                </a:solidFill>
                <a:latin typeface="+mn-ea"/>
                <a:cs typeface="Menlo"/>
                <a:sym typeface="Menlo"/>
              </a:rPr>
              <a:t>”</a:t>
            </a:r>
            <a:r>
              <a:rPr lang="en-US" altLang="ja-JP" dirty="0" smtClean="0">
                <a:solidFill>
                  <a:schemeClr val="tx1"/>
                </a:solidFill>
                <a:latin typeface="+mn-ea"/>
                <a:cs typeface="Menlo"/>
                <a:sym typeface="Menlo"/>
              </a:rPr>
              <a:t>, </a:t>
            </a:r>
            <a:r>
              <a:rPr lang="en-US" altLang="ja-JP" dirty="0" smtClean="0">
                <a:solidFill>
                  <a:srgbClr val="002060"/>
                </a:solidFill>
                <a:latin typeface="+mn-ea"/>
                <a:cs typeface="Menlo"/>
                <a:sym typeface="Menlo"/>
              </a:rPr>
              <a:t>“strict”</a:t>
            </a:r>
            <a:r>
              <a:rPr lang="en-US" altLang="ja-JP" dirty="0" smtClean="0">
                <a:solidFill>
                  <a:schemeClr val="tx1"/>
                </a:solidFill>
                <a:latin typeface="+mn-ea"/>
                <a:cs typeface="Menlo"/>
                <a:sym typeface="Menlo"/>
              </a:rPr>
              <a:t>)	</a:t>
            </a:r>
            <a:r>
              <a:rPr lang="en-US" altLang="ja-JP" dirty="0" smtClean="0">
                <a:solidFill>
                  <a:schemeClr val="accent2"/>
                </a:solidFill>
                <a:latin typeface="+mn-ea"/>
                <a:cs typeface="Menlo"/>
                <a:sym typeface="Menlo"/>
              </a:rPr>
              <a:t>#strict</a:t>
            </a:r>
            <a:r>
              <a:rPr lang="ja-JP" altLang="en-US" dirty="0" smtClean="0">
                <a:solidFill>
                  <a:schemeClr val="accent2"/>
                </a:solidFill>
                <a:latin typeface="+mn-ea"/>
                <a:cs typeface="Menlo"/>
                <a:sym typeface="Menlo"/>
              </a:rPr>
              <a:t>なら停止して</a:t>
            </a:r>
            <a:r>
              <a:rPr lang="ja-JP" altLang="en-US" dirty="0" smtClean="0">
                <a:solidFill>
                  <a:schemeClr val="accent2"/>
                </a:solidFill>
                <a:latin typeface="+mn-ea"/>
                <a:cs typeface="Menlo"/>
                <a:sym typeface="Menlo"/>
              </a:rPr>
              <a:t>ツッコ</a:t>
            </a:r>
            <a:r>
              <a:rPr lang="ja-JP" altLang="en-US" dirty="0" err="1">
                <a:solidFill>
                  <a:schemeClr val="accent2"/>
                </a:solidFill>
                <a:latin typeface="+mn-ea"/>
                <a:cs typeface="Menlo"/>
                <a:sym typeface="Menlo"/>
              </a:rPr>
              <a:t>む</a:t>
            </a:r>
            <a:r>
              <a:rPr lang="ja-JP" altLang="en-US" dirty="0" smtClean="0">
                <a:solidFill>
                  <a:schemeClr val="accent2"/>
                </a:solidFill>
                <a:latin typeface="+mn-ea"/>
                <a:cs typeface="Menlo"/>
                <a:sym typeface="Menlo"/>
              </a:rPr>
              <a:t>。</a:t>
            </a:r>
            <a:endParaRPr lang="en-US" altLang="ja-JP" dirty="0">
              <a:solidFill>
                <a:schemeClr val="accent2"/>
              </a:solidFill>
              <a:latin typeface="+mn-ea"/>
              <a:cs typeface="Menlo"/>
              <a:sym typeface="Menlo"/>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sz="1050" dirty="0" err="1">
                <a:solidFill>
                  <a:srgbClr val="FF0000"/>
                </a:solidFill>
                <a:latin typeface="+mn-ea"/>
                <a:cs typeface="Menlo"/>
                <a:sym typeface="Menlo"/>
              </a:rPr>
              <a:t>Traceback</a:t>
            </a:r>
            <a:r>
              <a:rPr lang="en-US" altLang="ja-JP" sz="1050" dirty="0">
                <a:solidFill>
                  <a:srgbClr val="FF0000"/>
                </a:solidFill>
                <a:latin typeface="+mn-ea"/>
                <a:cs typeface="Menlo"/>
                <a:sym typeface="Menlo"/>
              </a:rPr>
              <a:t> (most recent call last):</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sz="1050" dirty="0">
                <a:solidFill>
                  <a:srgbClr val="FF0000"/>
                </a:solidFill>
                <a:latin typeface="+mn-ea"/>
                <a:cs typeface="Menlo"/>
                <a:sym typeface="Menlo"/>
              </a:rPr>
              <a:t>  File "&lt;pyshell#181&gt;", line 1, in &lt;module&gt;</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sz="1050" dirty="0">
                <a:solidFill>
                  <a:srgbClr val="FF0000"/>
                </a:solidFill>
                <a:latin typeface="+mn-ea"/>
                <a:cs typeface="Menlo"/>
                <a:sym typeface="Menlo"/>
              </a:rPr>
              <a:t>    ds2 = </a:t>
            </a:r>
            <a:r>
              <a:rPr lang="en-US" altLang="ja-JP" sz="1050" dirty="0" err="1">
                <a:solidFill>
                  <a:srgbClr val="FF0000"/>
                </a:solidFill>
                <a:latin typeface="+mn-ea"/>
                <a:cs typeface="Menlo"/>
                <a:sym typeface="Menlo"/>
              </a:rPr>
              <a:t>bs.decode</a:t>
            </a:r>
            <a:r>
              <a:rPr lang="en-US" altLang="ja-JP" sz="1050" dirty="0">
                <a:solidFill>
                  <a:srgbClr val="FF0000"/>
                </a:solidFill>
                <a:latin typeface="+mn-ea"/>
                <a:cs typeface="Menlo"/>
                <a:sym typeface="Menlo"/>
              </a:rPr>
              <a:t>("</a:t>
            </a:r>
            <a:r>
              <a:rPr lang="en-US" altLang="ja-JP" sz="1050" dirty="0" err="1">
                <a:solidFill>
                  <a:srgbClr val="FF0000"/>
                </a:solidFill>
                <a:latin typeface="+mn-ea"/>
                <a:cs typeface="Menlo"/>
                <a:sym typeface="Menlo"/>
              </a:rPr>
              <a:t>euc-jp</a:t>
            </a:r>
            <a:r>
              <a:rPr lang="en-US" altLang="ja-JP" sz="1050" dirty="0">
                <a:solidFill>
                  <a:srgbClr val="FF0000"/>
                </a:solidFill>
                <a:latin typeface="+mn-ea"/>
                <a:cs typeface="Menlo"/>
                <a:sym typeface="Menlo"/>
              </a:rPr>
              <a:t>", "strict")</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sz="1050" dirty="0" err="1">
                <a:solidFill>
                  <a:srgbClr val="FF0000"/>
                </a:solidFill>
                <a:latin typeface="+mn-ea"/>
                <a:cs typeface="Menlo"/>
                <a:sym typeface="Menlo"/>
              </a:rPr>
              <a:t>UnicodeDecodeError</a:t>
            </a:r>
            <a:r>
              <a:rPr lang="en-US" altLang="ja-JP" sz="1050" dirty="0">
                <a:solidFill>
                  <a:srgbClr val="FF0000"/>
                </a:solidFill>
                <a:latin typeface="+mn-ea"/>
                <a:cs typeface="Menlo"/>
                <a:sym typeface="Menlo"/>
              </a:rPr>
              <a:t>: '</a:t>
            </a:r>
            <a:r>
              <a:rPr lang="en-US" altLang="ja-JP" sz="1050" dirty="0" err="1">
                <a:solidFill>
                  <a:srgbClr val="FF0000"/>
                </a:solidFill>
                <a:latin typeface="+mn-ea"/>
                <a:cs typeface="Menlo"/>
                <a:sym typeface="Menlo"/>
              </a:rPr>
              <a:t>euc_jp</a:t>
            </a:r>
            <a:r>
              <a:rPr lang="en-US" altLang="ja-JP" sz="1050" dirty="0">
                <a:solidFill>
                  <a:srgbClr val="FF0000"/>
                </a:solidFill>
                <a:latin typeface="+mn-ea"/>
                <a:cs typeface="Menlo"/>
                <a:sym typeface="Menlo"/>
              </a:rPr>
              <a:t>' codec can't decode byte 0x82 in position 0: illegal </a:t>
            </a:r>
            <a:r>
              <a:rPr lang="en-US" altLang="ja-JP" sz="1050" dirty="0" err="1">
                <a:solidFill>
                  <a:srgbClr val="FF0000"/>
                </a:solidFill>
                <a:latin typeface="+mn-ea"/>
                <a:cs typeface="Menlo"/>
                <a:sym typeface="Menlo"/>
              </a:rPr>
              <a:t>multibyte</a:t>
            </a:r>
            <a:r>
              <a:rPr lang="en-US" altLang="ja-JP" sz="1050" dirty="0">
                <a:solidFill>
                  <a:srgbClr val="FF0000"/>
                </a:solidFill>
                <a:latin typeface="+mn-ea"/>
                <a:cs typeface="Menlo"/>
                <a:sym typeface="Menlo"/>
              </a:rPr>
              <a:t> </a:t>
            </a:r>
            <a:r>
              <a:rPr lang="en-US" altLang="ja-JP" sz="1050" dirty="0" smtClean="0">
                <a:solidFill>
                  <a:srgbClr val="FF0000"/>
                </a:solidFill>
                <a:latin typeface="+mn-ea"/>
                <a:cs typeface="Menlo"/>
                <a:sym typeface="Menlo"/>
              </a:rPr>
              <a:t>sequence</a:t>
            </a:r>
            <a:endParaRPr lang="en-US" altLang="ja-JP" dirty="0">
              <a:solidFill>
                <a:srgbClr val="FF0000"/>
              </a:solidFill>
              <a:latin typeface="+mn-ea"/>
              <a:cs typeface="Menlo"/>
              <a:sym typeface="Menlo"/>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a:solidFill>
                  <a:schemeClr val="tx1"/>
                </a:solidFill>
                <a:latin typeface="+mn-ea"/>
                <a:cs typeface="Menlo"/>
                <a:sym typeface="Menlo"/>
              </a:rPr>
              <a:t>&gt;&gt;&gt; </a:t>
            </a:r>
            <a:r>
              <a:rPr lang="en-US" altLang="ja-JP" dirty="0" smtClean="0">
                <a:solidFill>
                  <a:schemeClr val="tx1"/>
                </a:solidFill>
                <a:latin typeface="+mn-ea"/>
                <a:cs typeface="Menlo"/>
                <a:sym typeface="Menlo"/>
              </a:rPr>
              <a:t>ds4 </a:t>
            </a:r>
            <a:r>
              <a:rPr lang="en-US" altLang="ja-JP" dirty="0">
                <a:solidFill>
                  <a:schemeClr val="tx1"/>
                </a:solidFill>
                <a:latin typeface="+mn-ea"/>
                <a:cs typeface="Menlo"/>
                <a:sym typeface="Menlo"/>
              </a:rPr>
              <a:t>= </a:t>
            </a:r>
            <a:r>
              <a:rPr lang="en-US" altLang="ja-JP" dirty="0" err="1">
                <a:solidFill>
                  <a:schemeClr val="tx1"/>
                </a:solidFill>
                <a:latin typeface="+mn-ea"/>
                <a:cs typeface="Menlo"/>
                <a:sym typeface="Menlo"/>
              </a:rPr>
              <a:t>bs.decode</a:t>
            </a:r>
            <a:r>
              <a:rPr lang="en-US" altLang="ja-JP" dirty="0" smtClean="0">
                <a:solidFill>
                  <a:schemeClr val="tx1"/>
                </a:solidFill>
                <a:latin typeface="+mn-ea"/>
                <a:cs typeface="Menlo"/>
                <a:sym typeface="Menlo"/>
              </a:rPr>
              <a:t>(</a:t>
            </a:r>
            <a:r>
              <a:rPr lang="en-US" altLang="ja-JP" dirty="0" smtClean="0">
                <a:solidFill>
                  <a:srgbClr val="002060"/>
                </a:solidFill>
                <a:latin typeface="+mn-ea"/>
                <a:cs typeface="Menlo"/>
                <a:sym typeface="Menlo"/>
              </a:rPr>
              <a:t>“</a:t>
            </a:r>
            <a:r>
              <a:rPr lang="en-US" altLang="ja-JP" dirty="0" err="1" smtClean="0">
                <a:solidFill>
                  <a:srgbClr val="002060"/>
                </a:solidFill>
                <a:latin typeface="+mn-ea"/>
                <a:cs typeface="Menlo"/>
                <a:sym typeface="Menlo"/>
              </a:rPr>
              <a:t>euc-jp</a:t>
            </a:r>
            <a:r>
              <a:rPr lang="en-US" altLang="ja-JP" dirty="0" smtClean="0">
                <a:solidFill>
                  <a:srgbClr val="002060"/>
                </a:solidFill>
                <a:latin typeface="+mn-ea"/>
                <a:cs typeface="Menlo"/>
                <a:sym typeface="Menlo"/>
              </a:rPr>
              <a:t>”</a:t>
            </a:r>
            <a:r>
              <a:rPr lang="en-US" altLang="ja-JP" dirty="0" smtClean="0">
                <a:solidFill>
                  <a:schemeClr val="tx1"/>
                </a:solidFill>
                <a:latin typeface="+mn-ea"/>
                <a:cs typeface="Menlo"/>
                <a:sym typeface="Menlo"/>
              </a:rPr>
              <a:t>, </a:t>
            </a:r>
            <a:r>
              <a:rPr lang="en-US" altLang="ja-JP" dirty="0" smtClean="0">
                <a:solidFill>
                  <a:srgbClr val="002060"/>
                </a:solidFill>
                <a:latin typeface="+mn-ea"/>
                <a:cs typeface="Menlo"/>
                <a:sym typeface="Menlo"/>
              </a:rPr>
              <a:t>“replace”</a:t>
            </a:r>
            <a:r>
              <a:rPr lang="en-US" altLang="ja-JP" dirty="0" smtClean="0">
                <a:solidFill>
                  <a:schemeClr val="tx1"/>
                </a:solidFill>
                <a:latin typeface="+mn-ea"/>
                <a:cs typeface="Menlo"/>
                <a:sym typeface="Menlo"/>
              </a:rPr>
              <a:t>)</a:t>
            </a:r>
            <a:r>
              <a:rPr lang="en-US" altLang="ja-JP" dirty="0">
                <a:solidFill>
                  <a:schemeClr val="tx1"/>
                </a:solidFill>
                <a:latin typeface="+mn-ea"/>
                <a:cs typeface="Menlo"/>
                <a:sym typeface="Menlo"/>
              </a:rPr>
              <a:t>	</a:t>
            </a:r>
            <a:r>
              <a:rPr lang="en-US" altLang="ja-JP" dirty="0" smtClean="0">
                <a:solidFill>
                  <a:schemeClr val="accent2"/>
                </a:solidFill>
                <a:latin typeface="+mn-ea"/>
                <a:cs typeface="Menlo"/>
                <a:sym typeface="Menlo"/>
              </a:rPr>
              <a:t>#replace</a:t>
            </a:r>
            <a:r>
              <a:rPr lang="ja-JP" altLang="en-US" dirty="0">
                <a:solidFill>
                  <a:schemeClr val="accent2"/>
                </a:solidFill>
                <a:latin typeface="+mn-ea"/>
                <a:cs typeface="Menlo"/>
                <a:sym typeface="Menlo"/>
              </a:rPr>
              <a:t>は</a:t>
            </a:r>
            <a:r>
              <a:rPr lang="ja-JP" altLang="en-US" dirty="0" smtClean="0">
                <a:solidFill>
                  <a:schemeClr val="accent2"/>
                </a:solidFill>
                <a:latin typeface="+mn-ea"/>
                <a:cs typeface="Menlo"/>
                <a:sym typeface="Menlo"/>
              </a:rPr>
              <a:t>不明部を変換する</a:t>
            </a:r>
            <a:r>
              <a:rPr lang="ja-JP" altLang="en-US" dirty="0">
                <a:solidFill>
                  <a:schemeClr val="accent2"/>
                </a:solidFill>
                <a:latin typeface="+mn-ea"/>
                <a:cs typeface="Menlo"/>
                <a:sym typeface="Menlo"/>
              </a:rPr>
              <a:t>。</a:t>
            </a:r>
            <a:endParaRPr lang="en-US" altLang="ja-JP" dirty="0">
              <a:solidFill>
                <a:schemeClr val="accent2"/>
              </a:solidFill>
              <a:latin typeface="+mn-ea"/>
              <a:cs typeface="Menlo"/>
              <a:sym typeface="Menlo"/>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smtClean="0">
                <a:solidFill>
                  <a:schemeClr val="tx1"/>
                </a:solidFill>
                <a:latin typeface="+mn-ea"/>
                <a:cs typeface="Menlo"/>
                <a:sym typeface="Menlo"/>
              </a:rPr>
              <a:t>&gt;&gt;&gt; </a:t>
            </a:r>
            <a:r>
              <a:rPr lang="en-US" altLang="ja-JP" dirty="0" smtClean="0">
                <a:solidFill>
                  <a:schemeClr val="accent4"/>
                </a:solidFill>
                <a:latin typeface="+mn-ea"/>
                <a:cs typeface="Menlo"/>
                <a:sym typeface="Menlo"/>
              </a:rPr>
              <a:t>print</a:t>
            </a:r>
            <a:r>
              <a:rPr lang="en-US" altLang="ja-JP" dirty="0" smtClean="0">
                <a:solidFill>
                  <a:schemeClr val="tx1"/>
                </a:solidFill>
                <a:latin typeface="+mn-ea"/>
                <a:cs typeface="Menlo"/>
                <a:sym typeface="Menlo"/>
              </a:rPr>
              <a:t>(ds4)</a:t>
            </a:r>
            <a:endParaRPr lang="en-US" altLang="ja-JP" dirty="0">
              <a:solidFill>
                <a:schemeClr val="tx1"/>
              </a:solidFill>
              <a:latin typeface="+mn-ea"/>
              <a:cs typeface="Menlo"/>
              <a:sym typeface="Menlo"/>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smtClean="0">
                <a:solidFill>
                  <a:schemeClr val="accent1"/>
                </a:solidFill>
                <a:latin typeface="+mn-ea"/>
                <a:cs typeface="Menlo"/>
                <a:sym typeface="Menlo"/>
              </a:rPr>
              <a:t>����������</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a:solidFill>
                  <a:schemeClr val="tx1"/>
                </a:solidFill>
                <a:latin typeface="+mn-ea"/>
                <a:cs typeface="Menlo"/>
                <a:sym typeface="Menlo"/>
              </a:rPr>
              <a:t>&gt;&gt;&gt; </a:t>
            </a:r>
            <a:r>
              <a:rPr lang="en-US" altLang="ja-JP" dirty="0" smtClean="0">
                <a:solidFill>
                  <a:schemeClr val="tx1"/>
                </a:solidFill>
                <a:latin typeface="+mn-ea"/>
                <a:cs typeface="Menlo"/>
                <a:sym typeface="Menlo"/>
              </a:rPr>
              <a:t>ds5 </a:t>
            </a:r>
            <a:r>
              <a:rPr lang="en-US" altLang="ja-JP" dirty="0">
                <a:solidFill>
                  <a:schemeClr val="tx1"/>
                </a:solidFill>
                <a:latin typeface="+mn-ea"/>
                <a:cs typeface="Menlo"/>
                <a:sym typeface="Menlo"/>
              </a:rPr>
              <a:t>= </a:t>
            </a:r>
            <a:r>
              <a:rPr lang="en-US" altLang="ja-JP" dirty="0" err="1">
                <a:solidFill>
                  <a:schemeClr val="tx1"/>
                </a:solidFill>
                <a:latin typeface="+mn-ea"/>
                <a:cs typeface="Menlo"/>
                <a:sym typeface="Menlo"/>
              </a:rPr>
              <a:t>bs.decode</a:t>
            </a:r>
            <a:r>
              <a:rPr lang="en-US" altLang="ja-JP" dirty="0" smtClean="0">
                <a:solidFill>
                  <a:schemeClr val="tx1"/>
                </a:solidFill>
                <a:latin typeface="+mn-ea"/>
                <a:cs typeface="Menlo"/>
                <a:sym typeface="Menlo"/>
              </a:rPr>
              <a:t>(</a:t>
            </a:r>
            <a:r>
              <a:rPr lang="en-US" altLang="ja-JP" dirty="0" smtClean="0">
                <a:solidFill>
                  <a:srgbClr val="002060"/>
                </a:solidFill>
                <a:latin typeface="+mn-ea"/>
                <a:cs typeface="Menlo"/>
                <a:sym typeface="Menlo"/>
              </a:rPr>
              <a:t>“</a:t>
            </a:r>
            <a:r>
              <a:rPr lang="en-US" altLang="ja-JP" dirty="0" err="1" smtClean="0">
                <a:solidFill>
                  <a:srgbClr val="002060"/>
                </a:solidFill>
                <a:latin typeface="+mn-ea"/>
                <a:cs typeface="Menlo"/>
                <a:sym typeface="Menlo"/>
              </a:rPr>
              <a:t>euc-jp</a:t>
            </a:r>
            <a:r>
              <a:rPr lang="en-US" altLang="ja-JP" dirty="0" smtClean="0">
                <a:solidFill>
                  <a:srgbClr val="002060"/>
                </a:solidFill>
                <a:latin typeface="+mn-ea"/>
                <a:cs typeface="Menlo"/>
                <a:sym typeface="Menlo"/>
              </a:rPr>
              <a:t>”</a:t>
            </a:r>
            <a:r>
              <a:rPr lang="en-US" altLang="ja-JP" dirty="0" smtClean="0">
                <a:solidFill>
                  <a:schemeClr val="tx1"/>
                </a:solidFill>
                <a:latin typeface="+mn-ea"/>
                <a:cs typeface="Menlo"/>
                <a:sym typeface="Menlo"/>
              </a:rPr>
              <a:t>, </a:t>
            </a:r>
            <a:r>
              <a:rPr lang="en-US" altLang="ja-JP" dirty="0" smtClean="0">
                <a:solidFill>
                  <a:srgbClr val="002060"/>
                </a:solidFill>
                <a:latin typeface="+mn-ea"/>
                <a:cs typeface="Menlo"/>
                <a:sym typeface="Menlo"/>
              </a:rPr>
              <a:t>“ignore”</a:t>
            </a:r>
            <a:r>
              <a:rPr lang="en-US" altLang="ja-JP" dirty="0" smtClean="0">
                <a:solidFill>
                  <a:schemeClr val="tx1"/>
                </a:solidFill>
                <a:latin typeface="+mn-ea"/>
                <a:cs typeface="Menlo"/>
                <a:sym typeface="Menlo"/>
              </a:rPr>
              <a:t>)	</a:t>
            </a:r>
            <a:r>
              <a:rPr lang="en-US" altLang="ja-JP" dirty="0" smtClean="0">
                <a:solidFill>
                  <a:schemeClr val="accent2"/>
                </a:solidFill>
                <a:latin typeface="+mn-ea"/>
                <a:cs typeface="Menlo"/>
                <a:sym typeface="Menlo"/>
              </a:rPr>
              <a:t>#ignore</a:t>
            </a:r>
            <a:r>
              <a:rPr lang="ja-JP" altLang="en-US" dirty="0" smtClean="0">
                <a:solidFill>
                  <a:schemeClr val="accent2"/>
                </a:solidFill>
                <a:latin typeface="+mn-ea"/>
                <a:cs typeface="Menlo"/>
                <a:sym typeface="Menlo"/>
              </a:rPr>
              <a:t>なら不明部を削除する。</a:t>
            </a:r>
            <a:endParaRPr lang="en-US" altLang="ja-JP" dirty="0">
              <a:solidFill>
                <a:schemeClr val="accent2"/>
              </a:solidFill>
              <a:latin typeface="+mn-ea"/>
              <a:cs typeface="Menlo"/>
              <a:sym typeface="Menlo"/>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a:solidFill>
                  <a:schemeClr val="tx1"/>
                </a:solidFill>
                <a:latin typeface="+mn-ea"/>
                <a:cs typeface="Menlo"/>
                <a:sym typeface="Menlo"/>
              </a:rPr>
              <a:t>&gt;&gt;&gt;</a:t>
            </a:r>
            <a:r>
              <a:rPr lang="en-US" altLang="ja-JP" dirty="0">
                <a:solidFill>
                  <a:schemeClr val="accent4"/>
                </a:solidFill>
                <a:latin typeface="+mn-ea"/>
                <a:cs typeface="Menlo"/>
                <a:sym typeface="Menlo"/>
              </a:rPr>
              <a:t> </a:t>
            </a:r>
            <a:r>
              <a:rPr lang="en-US" altLang="ja-JP" dirty="0" smtClean="0">
                <a:solidFill>
                  <a:schemeClr val="accent4"/>
                </a:solidFill>
                <a:latin typeface="+mn-ea"/>
                <a:cs typeface="Menlo"/>
                <a:sym typeface="Menlo"/>
              </a:rPr>
              <a:t>print</a:t>
            </a:r>
            <a:r>
              <a:rPr lang="en-US" altLang="ja-JP" dirty="0" smtClean="0">
                <a:solidFill>
                  <a:schemeClr val="tx1"/>
                </a:solidFill>
                <a:latin typeface="+mn-ea"/>
                <a:cs typeface="Menlo"/>
                <a:sym typeface="Menlo"/>
              </a:rPr>
              <a:t>(ds5)</a:t>
            </a:r>
            <a:endParaRPr lang="en-US" altLang="ja-JP" dirty="0">
              <a:solidFill>
                <a:schemeClr val="tx1"/>
              </a:solidFill>
              <a:latin typeface="+mn-ea"/>
              <a:cs typeface="Menlo"/>
              <a:sym typeface="Menlo"/>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rPr lang="en-US" altLang="ja-JP" dirty="0" smtClean="0">
                <a:solidFill>
                  <a:schemeClr val="accent1"/>
                </a:solidFill>
                <a:latin typeface="+mn-ea"/>
                <a:cs typeface="Menlo"/>
                <a:sym typeface="Menlo"/>
              </a:rPr>
              <a:t>(</a:t>
            </a:r>
            <a:r>
              <a:rPr lang="ja-JP" altLang="en-US" dirty="0" smtClean="0">
                <a:solidFill>
                  <a:schemeClr val="accent1"/>
                </a:solidFill>
                <a:latin typeface="+mn-ea"/>
                <a:cs typeface="Menlo"/>
                <a:sym typeface="Menlo"/>
              </a:rPr>
              <a:t>何も表示されない</a:t>
            </a:r>
            <a:r>
              <a:rPr lang="en-US" altLang="ja-JP" dirty="0" smtClean="0">
                <a:solidFill>
                  <a:schemeClr val="accent1"/>
                </a:solidFill>
                <a:latin typeface="+mn-ea"/>
                <a:cs typeface="Menlo"/>
                <a:sym typeface="Menlo"/>
              </a:rPr>
              <a:t>)</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endParaRPr lang="en-US" altLang="ja-JP" dirty="0" smtClean="0">
              <a:solidFill>
                <a:schemeClr val="tx1"/>
              </a:solidFill>
              <a:latin typeface="+mn-ea"/>
              <a:cs typeface="Menlo"/>
              <a:sym typeface="Menlo"/>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endParaRPr lang="en-US" altLang="ja-JP" dirty="0">
              <a:solidFill>
                <a:schemeClr val="tx1"/>
              </a:solidFill>
              <a:latin typeface="+mn-ea"/>
              <a:cs typeface="Menlo"/>
              <a:sym typeface="Menlo"/>
            </a:endParaRPr>
          </a:p>
        </p:txBody>
      </p:sp>
    </p:spTree>
    <p:extLst>
      <p:ext uri="{BB962C8B-B14F-4D97-AF65-F5344CB8AC3E}">
        <p14:creationId xmlns:p14="http://schemas.microsoft.com/office/powerpoint/2010/main" val="30094441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p:nvPr/>
        </p:nvSpPr>
        <p:spPr>
          <a:xfrm>
            <a:off x="-1" y="-12701"/>
            <a:ext cx="9906001" cy="600163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b="1">
                <a:latin typeface="Arial"/>
                <a:ea typeface="Arial"/>
                <a:cs typeface="Arial"/>
                <a:sym typeface="Arial"/>
              </a:defRPr>
            </a:pPr>
            <a:r>
              <a:rPr lang="ja-JP" altLang="en-US" dirty="0" smtClean="0"/>
              <a:t>スクリプトファイルのエンコーディング指定</a:t>
            </a:r>
          </a:p>
          <a:p>
            <a:pPr lvl="1" indent="457200">
              <a:defRPr sz="2500">
                <a:latin typeface="Arial"/>
                <a:ea typeface="Arial"/>
                <a:cs typeface="Arial"/>
                <a:sym typeface="Arial"/>
              </a:defRPr>
            </a:pPr>
            <a:r>
              <a:rPr lang="ja-JP" altLang="en-US" dirty="0" smtClean="0"/>
              <a:t>スクリプトファイルの</a:t>
            </a:r>
            <a:r>
              <a:rPr lang="en-US" altLang="ja-JP" dirty="0" smtClean="0"/>
              <a:t>1</a:t>
            </a:r>
            <a:r>
              <a:rPr lang="ja-JP" altLang="en-US" dirty="0" smtClean="0"/>
              <a:t>行目か</a:t>
            </a:r>
            <a:r>
              <a:rPr lang="en-US" altLang="ja-JP" dirty="0" smtClean="0"/>
              <a:t>2</a:t>
            </a:r>
            <a:r>
              <a:rPr lang="ja-JP" altLang="en-US" dirty="0" smtClean="0"/>
              <a:t>行目に</a:t>
            </a:r>
          </a:p>
          <a:p>
            <a:pPr lvl="2" indent="914400">
              <a:defRPr b="1">
                <a:latin typeface="Arial"/>
                <a:ea typeface="Arial"/>
                <a:cs typeface="Arial"/>
                <a:sym typeface="Arial"/>
              </a:defRPr>
            </a:pPr>
            <a:r>
              <a:rPr lang="en-US" altLang="ja-JP" dirty="0" smtClean="0"/>
              <a:t># coding: </a:t>
            </a:r>
            <a:r>
              <a:rPr lang="ja-JP" altLang="en-US" dirty="0" smtClean="0"/>
              <a:t>エンコード名</a:t>
            </a:r>
          </a:p>
          <a:p>
            <a:pPr lvl="1" indent="457200">
              <a:defRPr sz="2500">
                <a:latin typeface="Arial"/>
                <a:ea typeface="Arial"/>
                <a:cs typeface="Arial"/>
                <a:sym typeface="Arial"/>
              </a:defRPr>
            </a:pPr>
            <a:r>
              <a:rPr lang="ja-JP" altLang="en-US" dirty="0" smtClean="0"/>
              <a:t>などと書くことでエンコード指定ができる</a:t>
            </a:r>
            <a:r>
              <a:rPr lang="en-US" altLang="ja-JP" dirty="0" smtClean="0"/>
              <a:t>. </a:t>
            </a:r>
            <a:r>
              <a:rPr lang="ja-JP" altLang="en-US" dirty="0" smtClean="0"/>
              <a:t>エンコード名にはファイルを保存した時のエンコードを指定しなければならない</a:t>
            </a:r>
            <a:r>
              <a:rPr lang="en-US" altLang="ja-JP" dirty="0" smtClean="0"/>
              <a:t>. </a:t>
            </a:r>
            <a:r>
              <a:rPr lang="ja-JP" altLang="en-US" dirty="0" smtClean="0"/>
              <a:t>この記述を省略すると</a:t>
            </a:r>
            <a:r>
              <a:rPr lang="en-US" altLang="ja-JP" dirty="0" smtClean="0"/>
              <a:t>, </a:t>
            </a:r>
            <a:r>
              <a:rPr lang="ja-JP" altLang="en-US" dirty="0" smtClean="0"/>
              <a:t>デフォルトで </a:t>
            </a:r>
            <a:r>
              <a:rPr lang="en-US" altLang="ja-JP" dirty="0" smtClean="0"/>
              <a:t>utf-8 </a:t>
            </a:r>
            <a:r>
              <a:rPr lang="ja-JP" altLang="en-US" dirty="0" smtClean="0"/>
              <a:t>が指定される</a:t>
            </a:r>
            <a:r>
              <a:rPr lang="en-US" altLang="ja-JP" dirty="0" smtClean="0"/>
              <a:t>.</a:t>
            </a:r>
          </a:p>
          <a:p>
            <a:pPr lvl="1" indent="457200">
              <a:defRPr sz="2500">
                <a:latin typeface="Arial"/>
                <a:ea typeface="Arial"/>
                <a:cs typeface="Arial"/>
                <a:sym typeface="Arial"/>
              </a:defRPr>
            </a:pPr>
            <a:r>
              <a:rPr lang="ja-JP" altLang="en-US" dirty="0" smtClean="0"/>
              <a:t>もし</a:t>
            </a:r>
            <a:r>
              <a:rPr lang="en-US" altLang="ja-JP" dirty="0" smtClean="0"/>
              <a:t>1~2</a:t>
            </a:r>
            <a:r>
              <a:rPr lang="ja-JP" altLang="en-US" dirty="0" smtClean="0"/>
              <a:t>行目以降に記載しても、コメントとしてみなされてしまうので注意。</a:t>
            </a:r>
            <a:endParaRPr lang="en-US" altLang="ja-JP" dirty="0" smtClean="0"/>
          </a:p>
          <a:p>
            <a:pPr lvl="1" indent="457200">
              <a:defRPr sz="2500">
                <a:latin typeface="Arial"/>
                <a:ea typeface="Arial"/>
                <a:cs typeface="Arial"/>
                <a:sym typeface="Arial"/>
              </a:defRPr>
            </a:pPr>
            <a:endParaRPr lang="ja-JP" altLang="en-US" dirty="0" smtClean="0"/>
          </a:p>
          <a:p>
            <a:pPr>
              <a:defRPr b="1">
                <a:latin typeface="Arial"/>
                <a:ea typeface="Arial"/>
                <a:cs typeface="Arial"/>
                <a:sym typeface="Arial"/>
              </a:defRPr>
            </a:pPr>
            <a:r>
              <a:rPr lang="ja-JP" altLang="en-US" dirty="0" smtClean="0"/>
              <a:t>エンコードと文字化け</a:t>
            </a:r>
          </a:p>
          <a:p>
            <a:pPr lvl="1" indent="457200">
              <a:defRPr sz="2500">
                <a:latin typeface="Arial"/>
                <a:ea typeface="Arial"/>
                <a:cs typeface="Arial"/>
                <a:sym typeface="Arial"/>
              </a:defRPr>
            </a:pPr>
            <a:r>
              <a:rPr lang="ja-JP" altLang="en-US" dirty="0" smtClean="0"/>
              <a:t>文字化けとは</a:t>
            </a:r>
            <a:r>
              <a:rPr lang="en-US" altLang="ja-JP" dirty="0" smtClean="0"/>
              <a:t>, </a:t>
            </a:r>
            <a:r>
              <a:rPr lang="ja-JP" altLang="en-US" dirty="0" smtClean="0"/>
              <a:t>異なるエンコードで文字を表示しようとした時におこる</a:t>
            </a:r>
            <a:r>
              <a:rPr lang="en-US" altLang="ja-JP" dirty="0" smtClean="0"/>
              <a:t>. Python3</a:t>
            </a:r>
            <a:r>
              <a:rPr lang="ja-JP" altLang="en-US" dirty="0" smtClean="0"/>
              <a:t>は外部ファイルへの標準入出力時に</a:t>
            </a:r>
            <a:r>
              <a:rPr lang="en-US" altLang="ja-JP" dirty="0" smtClean="0"/>
              <a:t>, </a:t>
            </a:r>
            <a:r>
              <a:rPr lang="ja-JP" altLang="en-US" dirty="0" smtClean="0"/>
              <a:t>環境変数などを見て暗黙にエンコードを行う</a:t>
            </a:r>
            <a:r>
              <a:rPr lang="en-US" altLang="ja-JP" dirty="0" smtClean="0"/>
              <a:t>. </a:t>
            </a:r>
            <a:r>
              <a:rPr lang="ja-JP" altLang="en-US" dirty="0" smtClean="0"/>
              <a:t>これが適切でないとエラーになるので注意</a:t>
            </a:r>
            <a:r>
              <a:rPr lang="en-US" altLang="ja-JP" dirty="0" smtClean="0"/>
              <a:t>. Python</a:t>
            </a:r>
            <a:r>
              <a:rPr lang="ja-JP" altLang="en-US" dirty="0" smtClean="0"/>
              <a:t>ではマルチバイト文字の区切りを判別する機能がないので</a:t>
            </a:r>
            <a:r>
              <a:rPr lang="en-US" altLang="ja-JP" dirty="0" smtClean="0"/>
              <a:t>, </a:t>
            </a:r>
            <a:r>
              <a:rPr lang="ja-JP" altLang="en-US" dirty="0" smtClean="0"/>
              <a:t>自分で判別する処理を書く必要がある</a:t>
            </a:r>
            <a:r>
              <a:rPr lang="en-US" altLang="ja-JP" dirty="0" smtClean="0"/>
              <a:t>.</a:t>
            </a:r>
            <a:endParaRPr lang="en-US" altLang="ja-JP" dirty="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p:nvPr/>
        </p:nvSpPr>
        <p:spPr>
          <a:xfrm>
            <a:off x="-1" y="2681"/>
            <a:ext cx="9906001" cy="6586414"/>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b="1">
                <a:latin typeface="Arial"/>
                <a:ea typeface="Arial"/>
                <a:cs typeface="Arial"/>
                <a:sym typeface="Arial"/>
              </a:defRPr>
            </a:pPr>
            <a:r>
              <a:rPr lang="ja-JP" altLang="en-US" dirty="0" smtClean="0"/>
              <a:t>練習問題</a:t>
            </a:r>
            <a:endParaRPr lang="ja-JP" altLang="en-US" sz="2500" dirty="0" smtClean="0"/>
          </a:p>
          <a:p>
            <a:pPr lvl="1" indent="457200">
              <a:defRPr sz="2200">
                <a:latin typeface="Arial"/>
                <a:ea typeface="Arial"/>
                <a:cs typeface="Arial"/>
                <a:sym typeface="Arial"/>
              </a:defRPr>
            </a:pPr>
            <a:r>
              <a:rPr lang="en-US" altLang="ja-JP" dirty="0" smtClean="0"/>
              <a:t>1, 1</a:t>
            </a:r>
            <a:r>
              <a:rPr lang="ja-JP" altLang="en-US" dirty="0" smtClean="0"/>
              <a:t>から</a:t>
            </a:r>
            <a:r>
              <a:rPr lang="en-US" altLang="ja-JP" dirty="0" smtClean="0"/>
              <a:t>40</a:t>
            </a:r>
            <a:r>
              <a:rPr lang="ja-JP" altLang="en-US" dirty="0" err="1" smtClean="0"/>
              <a:t>までの</a:t>
            </a:r>
            <a:r>
              <a:rPr lang="ja-JP" altLang="en-US" dirty="0" smtClean="0"/>
              <a:t>整数を集めたリストを作り、</a:t>
            </a:r>
            <a:r>
              <a:rPr lang="en-US" altLang="ja-JP" dirty="0" smtClean="0"/>
              <a:t>3</a:t>
            </a:r>
            <a:r>
              <a:rPr lang="ja-JP" altLang="en-US" dirty="0" smtClean="0"/>
              <a:t>の倍数がいくつあるか、</a:t>
            </a:r>
            <a:r>
              <a:rPr lang="en-US" altLang="ja-JP" dirty="0" smtClean="0"/>
              <a:t>3</a:t>
            </a:r>
            <a:r>
              <a:rPr lang="ja-JP" altLang="en-US" dirty="0" smtClean="0"/>
              <a:t>を含む数値はいくつあるか、</a:t>
            </a:r>
            <a:r>
              <a:rPr lang="ja-JP" altLang="en-US" dirty="0"/>
              <a:t>また</a:t>
            </a:r>
            <a:r>
              <a:rPr lang="en-US" altLang="ja-JP" dirty="0" smtClean="0"/>
              <a:t>3</a:t>
            </a:r>
            <a:r>
              <a:rPr lang="ja-JP" altLang="en-US" dirty="0" smtClean="0"/>
              <a:t>の倍数か</a:t>
            </a:r>
            <a:r>
              <a:rPr lang="en-US" altLang="ja-JP" dirty="0" smtClean="0"/>
              <a:t>3</a:t>
            </a:r>
            <a:r>
              <a:rPr lang="ja-JP" altLang="en-US" dirty="0" smtClean="0"/>
              <a:t>が付く数でアホになる時、アホになる回数を出力するプログラムを作成せよ。</a:t>
            </a:r>
            <a:endParaRPr lang="en-US" altLang="ja-JP" dirty="0" smtClean="0"/>
          </a:p>
          <a:p>
            <a:pPr lvl="1" indent="457200">
              <a:defRPr sz="2200">
                <a:latin typeface="Arial"/>
                <a:ea typeface="Arial"/>
                <a:cs typeface="Arial"/>
                <a:sym typeface="Arial"/>
              </a:defRPr>
            </a:pPr>
            <a:r>
              <a:rPr lang="ja-JP" altLang="en-US" dirty="0" smtClean="0"/>
              <a:t>条件</a:t>
            </a:r>
            <a:r>
              <a:rPr lang="en-US" altLang="ja-JP" dirty="0" smtClean="0"/>
              <a:t>1:</a:t>
            </a:r>
            <a:r>
              <a:rPr lang="ja-JP" altLang="en-US" dirty="0" smtClean="0"/>
              <a:t>リストを作成する際、</a:t>
            </a:r>
            <a:r>
              <a:rPr lang="en-US" altLang="ja-JP" dirty="0" smtClean="0"/>
              <a:t>1</a:t>
            </a:r>
            <a:r>
              <a:rPr lang="ja-JP" altLang="en-US" dirty="0" smtClean="0"/>
              <a:t>から</a:t>
            </a:r>
            <a:r>
              <a:rPr lang="en-US" altLang="ja-JP" dirty="0" smtClean="0"/>
              <a:t>40</a:t>
            </a:r>
            <a:r>
              <a:rPr lang="ja-JP" altLang="en-US" dirty="0" smtClean="0"/>
              <a:t>まで手打ちで入力をしないこと。</a:t>
            </a:r>
            <a:endParaRPr lang="en-US" altLang="ja-JP" dirty="0" smtClean="0"/>
          </a:p>
          <a:p>
            <a:pPr lvl="1" indent="457200">
              <a:defRPr sz="2200">
                <a:latin typeface="Arial"/>
                <a:ea typeface="Arial"/>
                <a:cs typeface="Arial"/>
                <a:sym typeface="Arial"/>
              </a:defRPr>
            </a:pPr>
            <a:r>
              <a:rPr lang="ja-JP" altLang="en-US" dirty="0" smtClean="0"/>
              <a:t>条件</a:t>
            </a:r>
            <a:r>
              <a:rPr lang="en-US" altLang="ja-JP" dirty="0" smtClean="0"/>
              <a:t>2:enumerate</a:t>
            </a:r>
            <a:r>
              <a:rPr lang="ja-JP" altLang="en-US" dirty="0" smtClean="0"/>
              <a:t>関数を使用すること。</a:t>
            </a:r>
            <a:endParaRPr lang="en-US" altLang="ja-JP" dirty="0" smtClean="0"/>
          </a:p>
          <a:p>
            <a:pPr lvl="1" indent="457200">
              <a:defRPr sz="2200">
                <a:latin typeface="Arial"/>
                <a:ea typeface="Arial"/>
                <a:cs typeface="Arial"/>
                <a:sym typeface="Arial"/>
              </a:defRPr>
            </a:pPr>
            <a:r>
              <a:rPr lang="ja-JP" altLang="en-US" dirty="0" smtClean="0"/>
              <a:t>条件</a:t>
            </a:r>
            <a:r>
              <a:rPr lang="en-US" altLang="ja-JP" dirty="0" smtClean="0"/>
              <a:t>3:3</a:t>
            </a:r>
            <a:r>
              <a:rPr lang="ja-JP" altLang="en-US" dirty="0" smtClean="0"/>
              <a:t>の倍数の個数</a:t>
            </a:r>
            <a:r>
              <a:rPr lang="en-US" altLang="ja-JP" dirty="0" smtClean="0"/>
              <a:t>:</a:t>
            </a:r>
            <a:r>
              <a:rPr lang="en-US" altLang="ja-JP" dirty="0" err="1" smtClean="0"/>
              <a:t>baisu</a:t>
            </a:r>
            <a:r>
              <a:rPr lang="en-US" altLang="ja-JP" dirty="0" smtClean="0"/>
              <a:t>, 3</a:t>
            </a:r>
            <a:r>
              <a:rPr lang="ja-JP" altLang="en-US" dirty="0" smtClean="0"/>
              <a:t>が付く数値の個数</a:t>
            </a:r>
            <a:r>
              <a:rPr lang="en-US" altLang="ja-JP" dirty="0" smtClean="0"/>
              <a:t>:</a:t>
            </a:r>
            <a:r>
              <a:rPr lang="en-US" altLang="ja-JP" dirty="0" err="1" smtClean="0"/>
              <a:t>tsukukazu</a:t>
            </a:r>
            <a:r>
              <a:rPr lang="en-US" altLang="ja-JP" dirty="0" smtClean="0"/>
              <a:t>, </a:t>
            </a:r>
            <a:r>
              <a:rPr lang="ja-JP" altLang="en-US" dirty="0" smtClean="0"/>
              <a:t>アホになる回数</a:t>
            </a:r>
            <a:r>
              <a:rPr lang="en-US" altLang="ja-JP" dirty="0" smtClean="0"/>
              <a:t>:</a:t>
            </a:r>
            <a:r>
              <a:rPr lang="en-US" altLang="ja-JP" dirty="0" err="1" smtClean="0"/>
              <a:t>aho</a:t>
            </a:r>
            <a:r>
              <a:rPr lang="ja-JP" altLang="en-US" dirty="0" smtClean="0"/>
              <a:t>　とする。</a:t>
            </a:r>
            <a:endParaRPr lang="en-US" altLang="ja-JP" dirty="0" smtClean="0"/>
          </a:p>
          <a:p>
            <a:pPr lvl="1" indent="457200">
              <a:defRPr sz="2200">
                <a:latin typeface="Arial"/>
                <a:ea typeface="Arial"/>
                <a:cs typeface="Arial"/>
                <a:sym typeface="Arial"/>
              </a:defRPr>
            </a:pPr>
            <a:r>
              <a:rPr lang="ja-JP" altLang="en-US" dirty="0" smtClean="0"/>
              <a:t>条件</a:t>
            </a:r>
            <a:r>
              <a:rPr lang="en-US" altLang="ja-JP" dirty="0" smtClean="0"/>
              <a:t>4:</a:t>
            </a:r>
            <a:r>
              <a:rPr lang="ja-JP" altLang="en-US" dirty="0" smtClean="0"/>
              <a:t>上記の</a:t>
            </a:r>
            <a:r>
              <a:rPr lang="en-US" altLang="ja-JP" dirty="0" smtClean="0"/>
              <a:t>3</a:t>
            </a:r>
            <a:r>
              <a:rPr lang="ja-JP" altLang="en-US" dirty="0" err="1" smtClean="0"/>
              <a:t>つの</a:t>
            </a:r>
            <a:r>
              <a:rPr lang="ja-JP" altLang="en-US" dirty="0" smtClean="0"/>
              <a:t>変数の初期化を</a:t>
            </a:r>
            <a:r>
              <a:rPr lang="en-US" altLang="ja-JP" dirty="0" smtClean="0"/>
              <a:t>1</a:t>
            </a:r>
            <a:r>
              <a:rPr lang="ja-JP" altLang="en-US" dirty="0" smtClean="0"/>
              <a:t>行で済ませること。</a:t>
            </a:r>
            <a:endParaRPr lang="en-US" altLang="ja-JP" dirty="0" smtClean="0"/>
          </a:p>
          <a:p>
            <a:pPr lvl="1" indent="457200">
              <a:defRPr sz="2200">
                <a:latin typeface="Arial"/>
                <a:ea typeface="Arial"/>
                <a:cs typeface="Arial"/>
                <a:sym typeface="Arial"/>
              </a:defRPr>
            </a:pPr>
            <a:endParaRPr lang="en-US" altLang="ja-JP" dirty="0"/>
          </a:p>
          <a:p>
            <a:pPr lvl="1" indent="457200">
              <a:defRPr sz="2200">
                <a:latin typeface="Arial"/>
                <a:ea typeface="Arial"/>
                <a:cs typeface="Arial"/>
                <a:sym typeface="Arial"/>
              </a:defRPr>
            </a:pPr>
            <a:r>
              <a:rPr lang="ja-JP" altLang="en-US" dirty="0" smtClean="0"/>
              <a:t>実演します。</a:t>
            </a:r>
            <a:endParaRPr lang="en-US" altLang="ja-JP" dirty="0" smtClean="0"/>
          </a:p>
          <a:p>
            <a:pPr lvl="1" indent="457200">
              <a:defRPr sz="2200">
                <a:latin typeface="Arial"/>
                <a:ea typeface="Arial"/>
                <a:cs typeface="Arial"/>
                <a:sym typeface="Arial"/>
              </a:defRPr>
            </a:pPr>
            <a:endParaRPr lang="en-US" altLang="ja-JP" dirty="0">
              <a:solidFill>
                <a:srgbClr val="FFFFFF"/>
              </a:solidFill>
            </a:endParaRPr>
          </a:p>
          <a:p>
            <a:pPr lvl="1" indent="457200">
              <a:defRPr sz="2200">
                <a:latin typeface="Arial"/>
                <a:ea typeface="Arial"/>
                <a:cs typeface="Arial"/>
                <a:sym typeface="Arial"/>
              </a:defRPr>
            </a:pPr>
            <a:r>
              <a:rPr lang="en-US" altLang="ja-JP" dirty="0" smtClean="0">
                <a:solidFill>
                  <a:schemeClr val="tx1"/>
                </a:solidFill>
              </a:rPr>
              <a:t>2. &gt;&gt;&gt; </a:t>
            </a:r>
            <a:r>
              <a:rPr lang="en-US" altLang="ja-JP" dirty="0">
                <a:solidFill>
                  <a:schemeClr val="accent6"/>
                </a:solidFill>
              </a:rPr>
              <a:t>for</a:t>
            </a:r>
            <a:r>
              <a:rPr lang="en-US" altLang="ja-JP" dirty="0">
                <a:solidFill>
                  <a:schemeClr val="tx1"/>
                </a:solidFill>
              </a:rPr>
              <a:t> i</a:t>
            </a:r>
            <a:r>
              <a:rPr lang="en-US" altLang="ja-JP" dirty="0" smtClean="0">
                <a:solidFill>
                  <a:schemeClr val="tx1"/>
                </a:solidFill>
              </a:rPr>
              <a:t> </a:t>
            </a:r>
            <a:r>
              <a:rPr lang="en-US" altLang="ja-JP" dirty="0">
                <a:solidFill>
                  <a:schemeClr val="accent6"/>
                </a:solidFill>
              </a:rPr>
              <a:t>in</a:t>
            </a:r>
            <a:r>
              <a:rPr lang="en-US" altLang="ja-JP" dirty="0">
                <a:solidFill>
                  <a:schemeClr val="tx1"/>
                </a:solidFill>
              </a:rPr>
              <a:t> </a:t>
            </a:r>
            <a:r>
              <a:rPr lang="en-US" altLang="ja-JP" dirty="0" smtClean="0">
                <a:solidFill>
                  <a:schemeClr val="accent4"/>
                </a:solidFill>
              </a:rPr>
              <a:t>range</a:t>
            </a:r>
            <a:r>
              <a:rPr lang="en-US" altLang="ja-JP" dirty="0" smtClean="0">
                <a:solidFill>
                  <a:schemeClr val="tx1"/>
                </a:solidFill>
              </a:rPr>
              <a:t>(10, 0, -1):	</a:t>
            </a:r>
            <a:r>
              <a:rPr lang="en-US" altLang="ja-JP" dirty="0" smtClean="0">
                <a:solidFill>
                  <a:schemeClr val="accent2"/>
                </a:solidFill>
              </a:rPr>
              <a:t>#</a:t>
            </a:r>
            <a:r>
              <a:rPr lang="ja-JP" altLang="en-US" dirty="0" smtClean="0">
                <a:solidFill>
                  <a:schemeClr val="accent2"/>
                </a:solidFill>
              </a:rPr>
              <a:t>へ？</a:t>
            </a:r>
            <a:r>
              <a:rPr lang="en-US" altLang="ja-JP" dirty="0" smtClean="0">
                <a:solidFill>
                  <a:schemeClr val="accent2"/>
                </a:solidFill>
              </a:rPr>
              <a:t>-2</a:t>
            </a:r>
            <a:r>
              <a:rPr lang="ja-JP" altLang="en-US" dirty="0" smtClean="0">
                <a:solidFill>
                  <a:schemeClr val="accent2"/>
                </a:solidFill>
              </a:rPr>
              <a:t>？</a:t>
            </a:r>
            <a:endParaRPr lang="en-US" altLang="ja-JP" dirty="0" smtClean="0">
              <a:solidFill>
                <a:schemeClr val="accent2"/>
              </a:solidFill>
            </a:endParaRPr>
          </a:p>
          <a:p>
            <a:pPr lvl="1" indent="457200">
              <a:defRPr sz="2200">
                <a:latin typeface="Arial"/>
                <a:ea typeface="Arial"/>
                <a:cs typeface="Arial"/>
                <a:sym typeface="Arial"/>
              </a:defRPr>
            </a:pPr>
            <a:r>
              <a:rPr lang="ja-JP" altLang="en-US" dirty="0" smtClean="0">
                <a:solidFill>
                  <a:schemeClr val="tx1"/>
                </a:solidFill>
              </a:rPr>
              <a:t>     </a:t>
            </a:r>
            <a:r>
              <a:rPr lang="en-US" altLang="ja-JP" dirty="0">
                <a:solidFill>
                  <a:schemeClr val="tx1"/>
                </a:solidFill>
              </a:rPr>
              <a:t>. . . 	</a:t>
            </a:r>
            <a:r>
              <a:rPr lang="en-US" altLang="ja-JP" dirty="0">
                <a:solidFill>
                  <a:schemeClr val="accent4"/>
                </a:solidFill>
              </a:rPr>
              <a:t>p</a:t>
            </a:r>
            <a:r>
              <a:rPr lang="en-US" altLang="ja-JP" dirty="0" smtClean="0">
                <a:solidFill>
                  <a:schemeClr val="accent4"/>
                </a:solidFill>
              </a:rPr>
              <a:t>rint</a:t>
            </a:r>
            <a:r>
              <a:rPr lang="en-US" altLang="ja-JP" dirty="0" smtClean="0">
                <a:solidFill>
                  <a:schemeClr val="tx1"/>
                </a:solidFill>
              </a:rPr>
              <a:t>(I, </a:t>
            </a:r>
            <a:r>
              <a:rPr lang="en-US" altLang="ja-JP" dirty="0">
                <a:solidFill>
                  <a:schemeClr val="tx1"/>
                </a:solidFill>
              </a:rPr>
              <a:t>end = </a:t>
            </a:r>
            <a:r>
              <a:rPr lang="en-US" altLang="ja-JP" dirty="0" smtClean="0">
                <a:solidFill>
                  <a:schemeClr val="tx1"/>
                </a:solidFill>
              </a:rPr>
              <a:t>“ ") </a:t>
            </a:r>
            <a:endParaRPr lang="en-US" altLang="ja-JP" dirty="0">
              <a:solidFill>
                <a:schemeClr val="tx1"/>
              </a:solidFill>
            </a:endParaRPr>
          </a:p>
          <a:p>
            <a:pPr lvl="1" indent="457200">
              <a:defRPr sz="2200">
                <a:latin typeface="Arial"/>
                <a:ea typeface="Arial"/>
                <a:cs typeface="Arial"/>
                <a:sym typeface="Arial"/>
              </a:defRPr>
            </a:pPr>
            <a:r>
              <a:rPr lang="en-US" altLang="ja-JP" dirty="0">
                <a:solidFill>
                  <a:schemeClr val="tx1"/>
                </a:solidFill>
              </a:rPr>
              <a:t> </a:t>
            </a:r>
            <a:r>
              <a:rPr lang="en-US" altLang="ja-JP" dirty="0" smtClean="0">
                <a:solidFill>
                  <a:schemeClr val="tx1"/>
                </a:solidFill>
              </a:rPr>
              <a:t>   &gt;&gt;&gt; </a:t>
            </a:r>
            <a:r>
              <a:rPr lang="en-US" altLang="ja-JP" dirty="0" smtClean="0">
                <a:solidFill>
                  <a:schemeClr val="accent2"/>
                </a:solidFill>
              </a:rPr>
              <a:t>#</a:t>
            </a:r>
            <a:r>
              <a:rPr lang="ja-JP" altLang="en-US" dirty="0" smtClean="0">
                <a:solidFill>
                  <a:schemeClr val="accent2"/>
                </a:solidFill>
              </a:rPr>
              <a:t>さあ</a:t>
            </a:r>
            <a:r>
              <a:rPr lang="ja-JP" altLang="en-US" dirty="0" smtClean="0">
                <a:solidFill>
                  <a:schemeClr val="accent2"/>
                </a:solidFill>
              </a:rPr>
              <a:t>、出力はどうなる？予想してからやってみよう。</a:t>
            </a:r>
          </a:p>
          <a:p>
            <a:pPr lvl="8" indent="18288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endParaRPr lang="en-US" altLang="ja-JP" dirty="0" smtClean="0"/>
          </a:p>
          <a:p>
            <a:pPr lvl="2" indent="4572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rPr lang="en-US" altLang="ja-JP" dirty="0" smtClean="0"/>
              <a:t>3, ASCII</a:t>
            </a:r>
            <a:r>
              <a:rPr lang="ja-JP" altLang="en-US" dirty="0" smtClean="0"/>
              <a:t>の文字コード表を作れ</a:t>
            </a:r>
            <a:r>
              <a:rPr lang="en-US" altLang="ja-JP" dirty="0" smtClean="0"/>
              <a:t>. </a:t>
            </a:r>
          </a:p>
          <a:p>
            <a:pPr lvl="2" indent="4572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rPr lang="ja-JP" altLang="en-US" dirty="0" smtClean="0"/>
              <a:t>発展として</a:t>
            </a:r>
            <a:r>
              <a:rPr lang="en-US" altLang="ja-JP" dirty="0" smtClean="0"/>
              <a:t>UTF-8</a:t>
            </a:r>
            <a:r>
              <a:rPr lang="ja-JP" altLang="en-US" dirty="0" smtClean="0"/>
              <a:t>の</a:t>
            </a:r>
            <a:r>
              <a:rPr lang="en-US" altLang="ja-JP" dirty="0" smtClean="0"/>
              <a:t>2</a:t>
            </a:r>
            <a:r>
              <a:rPr lang="ja-JP" altLang="en-US" dirty="0" smtClean="0"/>
              <a:t>バイトの文字コード表を作れ</a:t>
            </a:r>
            <a:r>
              <a:rPr lang="en-US" altLang="ja-JP" dirty="0" smtClean="0"/>
              <a:t>.</a:t>
            </a:r>
            <a:endParaRPr lang="en-US" altLang="ja-JP" dirty="0"/>
          </a:p>
          <a:p>
            <a:pPr lvl="2" indent="4572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rPr lang="ja-JP" altLang="en-US" dirty="0" smtClean="0"/>
              <a:t>家でやってみて。</a:t>
            </a:r>
            <a:endParaRPr lang="en-US" altLang="ja-JP"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8">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8">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0" y="0"/>
            <a:ext cx="9906000" cy="6771084"/>
          </a:xfrm>
          <a:prstGeom prst="rect">
            <a:avLst/>
          </a:prstGeom>
        </p:spPr>
        <p:txBody>
          <a:bodyPr wrap="square">
            <a:spAutoFit/>
          </a:bodyPr>
          <a:lstStyle/>
          <a:p>
            <a:r>
              <a:rPr lang="ja-JP" altLang="en-US" sz="1800" dirty="0">
                <a:latin typeface="+mn-ea"/>
                <a:ea typeface="+mn-ea"/>
              </a:rPr>
              <a:t>&gt;&gt;&gt; seq = [</a:t>
            </a:r>
            <a:r>
              <a:rPr lang="ja-JP" altLang="en-US" sz="1800" dirty="0" smtClean="0">
                <a:latin typeface="+mn-ea"/>
                <a:ea typeface="+mn-ea"/>
              </a:rPr>
              <a:t>]</a:t>
            </a:r>
            <a:r>
              <a:rPr lang="en-US" altLang="ja-JP" sz="1800" dirty="0" smtClean="0">
                <a:latin typeface="+mn-ea"/>
                <a:ea typeface="+mn-ea"/>
              </a:rPr>
              <a:t>	</a:t>
            </a:r>
            <a:r>
              <a:rPr lang="ja-JP" altLang="en-US" sz="1800" dirty="0">
                <a:solidFill>
                  <a:schemeClr val="accent2"/>
                </a:solidFill>
                <a:latin typeface="+mn-ea"/>
                <a:ea typeface="+mn-ea"/>
              </a:rPr>
              <a:t>#1から40までの数字を含むリストを</a:t>
            </a:r>
            <a:r>
              <a:rPr lang="ja-JP" altLang="en-US" sz="1800" dirty="0" smtClean="0">
                <a:solidFill>
                  <a:schemeClr val="accent2"/>
                </a:solidFill>
                <a:latin typeface="+mn-ea"/>
                <a:ea typeface="+mn-ea"/>
              </a:rPr>
              <a:t>作る</a:t>
            </a:r>
            <a:endParaRPr lang="ja-JP" altLang="en-US" sz="1800" dirty="0">
              <a:solidFill>
                <a:schemeClr val="accent2"/>
              </a:solidFill>
              <a:latin typeface="+mn-ea"/>
              <a:ea typeface="+mn-ea"/>
            </a:endParaRPr>
          </a:p>
          <a:p>
            <a:r>
              <a:rPr lang="ja-JP" altLang="en-US" sz="1800" dirty="0" smtClean="0">
                <a:latin typeface="+mn-ea"/>
                <a:ea typeface="+mn-ea"/>
              </a:rPr>
              <a:t>&gt;&gt;&gt; </a:t>
            </a:r>
            <a:r>
              <a:rPr lang="ja-JP" altLang="en-US" sz="1800" dirty="0" smtClean="0">
                <a:solidFill>
                  <a:schemeClr val="accent6"/>
                </a:solidFill>
                <a:latin typeface="+mn-ea"/>
                <a:ea typeface="+mn-ea"/>
              </a:rPr>
              <a:t>for</a:t>
            </a:r>
            <a:r>
              <a:rPr lang="ja-JP" altLang="en-US" sz="1800" dirty="0" smtClean="0">
                <a:latin typeface="+mn-ea"/>
                <a:ea typeface="+mn-ea"/>
              </a:rPr>
              <a:t> i </a:t>
            </a:r>
            <a:r>
              <a:rPr lang="ja-JP" altLang="en-US" sz="1800" dirty="0" smtClean="0">
                <a:solidFill>
                  <a:schemeClr val="accent6"/>
                </a:solidFill>
                <a:latin typeface="+mn-ea"/>
                <a:ea typeface="+mn-ea"/>
              </a:rPr>
              <a:t>in</a:t>
            </a:r>
            <a:r>
              <a:rPr lang="ja-JP" altLang="en-US" sz="1800" dirty="0" smtClean="0">
                <a:latin typeface="+mn-ea"/>
                <a:ea typeface="+mn-ea"/>
              </a:rPr>
              <a:t> </a:t>
            </a:r>
            <a:r>
              <a:rPr lang="ja-JP" altLang="en-US" sz="1800" dirty="0" smtClean="0">
                <a:solidFill>
                  <a:schemeClr val="accent4"/>
                </a:solidFill>
                <a:latin typeface="+mn-ea"/>
                <a:ea typeface="+mn-ea"/>
              </a:rPr>
              <a:t>range</a:t>
            </a:r>
            <a:r>
              <a:rPr lang="ja-JP" altLang="en-US" sz="1800" dirty="0" smtClean="0">
                <a:latin typeface="+mn-ea"/>
                <a:ea typeface="+mn-ea"/>
              </a:rPr>
              <a:t>(1, 41):	</a:t>
            </a:r>
            <a:r>
              <a:rPr lang="en-US" altLang="ja-JP" sz="1800" dirty="0" smtClean="0">
                <a:solidFill>
                  <a:schemeClr val="accent2"/>
                </a:solidFill>
                <a:latin typeface="+mn-ea"/>
                <a:ea typeface="+mn-ea"/>
              </a:rPr>
              <a:t>#1~40</a:t>
            </a:r>
            <a:r>
              <a:rPr lang="ja-JP" altLang="en-US" sz="1800" dirty="0" err="1" smtClean="0">
                <a:solidFill>
                  <a:schemeClr val="accent2"/>
                </a:solidFill>
                <a:latin typeface="+mn-ea"/>
                <a:ea typeface="+mn-ea"/>
              </a:rPr>
              <a:t>、</a:t>
            </a:r>
            <a:r>
              <a:rPr lang="ja-JP" altLang="en-US" sz="1800" dirty="0" smtClean="0">
                <a:solidFill>
                  <a:schemeClr val="accent2"/>
                </a:solidFill>
                <a:latin typeface="+mn-ea"/>
                <a:ea typeface="+mn-ea"/>
              </a:rPr>
              <a:t>つまり「</a:t>
            </a:r>
            <a:r>
              <a:rPr lang="en-US" altLang="ja-JP" sz="1800" dirty="0" smtClean="0">
                <a:solidFill>
                  <a:schemeClr val="accent2"/>
                </a:solidFill>
                <a:latin typeface="+mn-ea"/>
                <a:ea typeface="+mn-ea"/>
              </a:rPr>
              <a:t>1</a:t>
            </a:r>
            <a:r>
              <a:rPr lang="ja-JP" altLang="en-US" sz="1800" dirty="0" smtClean="0">
                <a:solidFill>
                  <a:schemeClr val="accent2"/>
                </a:solidFill>
                <a:latin typeface="+mn-ea"/>
                <a:ea typeface="+mn-ea"/>
              </a:rPr>
              <a:t>以上</a:t>
            </a:r>
            <a:r>
              <a:rPr lang="en-US" altLang="ja-JP" sz="1800" dirty="0" smtClean="0">
                <a:solidFill>
                  <a:schemeClr val="accent2"/>
                </a:solidFill>
                <a:latin typeface="+mn-ea"/>
                <a:ea typeface="+mn-ea"/>
              </a:rPr>
              <a:t>41</a:t>
            </a:r>
            <a:r>
              <a:rPr lang="ja-JP" altLang="en-US" sz="1800" dirty="0" smtClean="0">
                <a:solidFill>
                  <a:schemeClr val="accent2"/>
                </a:solidFill>
                <a:latin typeface="+mn-ea"/>
                <a:ea typeface="+mn-ea"/>
              </a:rPr>
              <a:t>未満」</a:t>
            </a:r>
            <a:endParaRPr lang="en-US" altLang="ja-JP" sz="1800" dirty="0" smtClean="0">
              <a:solidFill>
                <a:schemeClr val="accent2"/>
              </a:solidFill>
              <a:latin typeface="+mn-ea"/>
              <a:ea typeface="+mn-ea"/>
            </a:endParaRPr>
          </a:p>
          <a:p>
            <a:r>
              <a:rPr lang="en-US" altLang="ja-JP" sz="1800" dirty="0">
                <a:solidFill>
                  <a:schemeClr val="tx1"/>
                </a:solidFill>
                <a:latin typeface="+mn-ea"/>
              </a:rPr>
              <a:t> . . . </a:t>
            </a:r>
            <a:r>
              <a:rPr lang="ja-JP" altLang="en-US" sz="1800" dirty="0" smtClean="0">
                <a:latin typeface="+mn-ea"/>
                <a:ea typeface="+mn-ea"/>
              </a:rPr>
              <a:t>	seq.append(i)</a:t>
            </a:r>
            <a:endParaRPr lang="ja-JP" altLang="en-US" sz="1800" dirty="0">
              <a:latin typeface="+mn-ea"/>
              <a:ea typeface="+mn-ea"/>
            </a:endParaRPr>
          </a:p>
          <a:p>
            <a:r>
              <a:rPr lang="ja-JP" altLang="en-US" sz="1800" dirty="0">
                <a:latin typeface="+mn-ea"/>
                <a:ea typeface="+mn-ea"/>
              </a:rPr>
              <a:t>&gt;&gt;&gt; seq</a:t>
            </a:r>
          </a:p>
          <a:p>
            <a:r>
              <a:rPr lang="ja-JP" altLang="en-US" sz="1000" dirty="0">
                <a:solidFill>
                  <a:schemeClr val="accent1"/>
                </a:solidFill>
                <a:latin typeface="+mn-ea"/>
                <a:ea typeface="+mn-ea"/>
              </a:rPr>
              <a:t>[1, 2, 3, 4, 5, 6, 7, 8, 9, 10, 11, 12, 13, 14, 15, 16, 17, 18, 19, 20, 21, 22, 23, 24, 25, 26, 27, 28, 29, 30, 31, 32, 33, 34, 35, 36, 37, 38, 39, 40</a:t>
            </a:r>
            <a:r>
              <a:rPr lang="ja-JP" altLang="en-US" sz="1000" dirty="0" smtClean="0">
                <a:solidFill>
                  <a:schemeClr val="accent1"/>
                </a:solidFill>
                <a:latin typeface="+mn-ea"/>
                <a:ea typeface="+mn-ea"/>
              </a:rPr>
              <a:t>]</a:t>
            </a:r>
            <a:endParaRPr lang="ja-JP" altLang="en-US" sz="1800" dirty="0">
              <a:solidFill>
                <a:schemeClr val="accent1"/>
              </a:solidFill>
              <a:latin typeface="+mn-ea"/>
              <a:ea typeface="+mn-ea"/>
            </a:endParaRPr>
          </a:p>
          <a:p>
            <a:r>
              <a:rPr lang="en-US" altLang="ja-JP" sz="1800" dirty="0">
                <a:latin typeface="+mn-ea"/>
                <a:ea typeface="+mn-ea"/>
              </a:rPr>
              <a:t>&gt;&gt;&gt; </a:t>
            </a:r>
            <a:r>
              <a:rPr lang="en-US" altLang="ja-JP" sz="1800" dirty="0" err="1">
                <a:latin typeface="+mn-ea"/>
                <a:ea typeface="+mn-ea"/>
              </a:rPr>
              <a:t>baisu</a:t>
            </a:r>
            <a:r>
              <a:rPr lang="en-US" altLang="ja-JP" sz="1800" dirty="0">
                <a:latin typeface="+mn-ea"/>
                <a:ea typeface="+mn-ea"/>
              </a:rPr>
              <a:t>, </a:t>
            </a:r>
            <a:r>
              <a:rPr lang="en-US" altLang="ja-JP" sz="1800" dirty="0" err="1">
                <a:latin typeface="+mn-ea"/>
                <a:ea typeface="+mn-ea"/>
              </a:rPr>
              <a:t>tsukukazu</a:t>
            </a:r>
            <a:r>
              <a:rPr lang="en-US" altLang="ja-JP" sz="1800" dirty="0">
                <a:latin typeface="+mn-ea"/>
                <a:ea typeface="+mn-ea"/>
              </a:rPr>
              <a:t>, </a:t>
            </a:r>
            <a:r>
              <a:rPr lang="en-US" altLang="ja-JP" sz="1800" dirty="0" err="1">
                <a:latin typeface="+mn-ea"/>
                <a:ea typeface="+mn-ea"/>
              </a:rPr>
              <a:t>aho</a:t>
            </a:r>
            <a:r>
              <a:rPr lang="en-US" altLang="ja-JP" sz="1800" dirty="0">
                <a:latin typeface="+mn-ea"/>
                <a:ea typeface="+mn-ea"/>
              </a:rPr>
              <a:t> = 0, 0, 0</a:t>
            </a:r>
          </a:p>
          <a:p>
            <a:r>
              <a:rPr lang="en-US" altLang="ja-JP" sz="1800" dirty="0">
                <a:latin typeface="+mn-ea"/>
                <a:ea typeface="+mn-ea"/>
              </a:rPr>
              <a:t>&gt;&gt;&gt; </a:t>
            </a:r>
            <a:r>
              <a:rPr lang="en-US" altLang="ja-JP" sz="1800" dirty="0">
                <a:solidFill>
                  <a:schemeClr val="accent6"/>
                </a:solidFill>
                <a:latin typeface="+mn-ea"/>
                <a:ea typeface="+mn-ea"/>
              </a:rPr>
              <a:t>for</a:t>
            </a:r>
            <a:r>
              <a:rPr lang="en-US" altLang="ja-JP" sz="1800" dirty="0">
                <a:latin typeface="+mn-ea"/>
                <a:ea typeface="+mn-ea"/>
              </a:rPr>
              <a:t> </a:t>
            </a:r>
            <a:r>
              <a:rPr lang="en-US" altLang="ja-JP" sz="1800" dirty="0" err="1">
                <a:latin typeface="+mn-ea"/>
                <a:ea typeface="+mn-ea"/>
              </a:rPr>
              <a:t>cnt</a:t>
            </a:r>
            <a:r>
              <a:rPr lang="en-US" altLang="ja-JP" sz="1800" dirty="0">
                <a:latin typeface="+mn-ea"/>
                <a:ea typeface="+mn-ea"/>
              </a:rPr>
              <a:t>, item </a:t>
            </a:r>
            <a:r>
              <a:rPr lang="en-US" altLang="ja-JP" sz="1800" dirty="0">
                <a:solidFill>
                  <a:schemeClr val="accent6"/>
                </a:solidFill>
                <a:latin typeface="+mn-ea"/>
                <a:ea typeface="+mn-ea"/>
              </a:rPr>
              <a:t>in</a:t>
            </a:r>
            <a:r>
              <a:rPr lang="en-US" altLang="ja-JP" sz="1800" dirty="0">
                <a:latin typeface="+mn-ea"/>
                <a:ea typeface="+mn-ea"/>
              </a:rPr>
              <a:t> enumerate(seq):</a:t>
            </a:r>
          </a:p>
          <a:p>
            <a:r>
              <a:rPr lang="en-US" altLang="ja-JP" sz="1800" dirty="0">
                <a:solidFill>
                  <a:schemeClr val="tx1"/>
                </a:solidFill>
                <a:latin typeface="+mn-ea"/>
              </a:rPr>
              <a:t> . . . </a:t>
            </a:r>
            <a:r>
              <a:rPr lang="en-US" altLang="ja-JP" sz="1800" dirty="0">
                <a:latin typeface="+mn-ea"/>
                <a:ea typeface="+mn-ea"/>
              </a:rPr>
              <a:t>	</a:t>
            </a:r>
            <a:r>
              <a:rPr lang="en-US" altLang="ja-JP" sz="1800" dirty="0">
                <a:solidFill>
                  <a:schemeClr val="accent6"/>
                </a:solidFill>
                <a:latin typeface="+mn-ea"/>
                <a:ea typeface="+mn-ea"/>
              </a:rPr>
              <a:t>if </a:t>
            </a:r>
            <a:r>
              <a:rPr lang="en-US" altLang="ja-JP" sz="1800" dirty="0">
                <a:solidFill>
                  <a:schemeClr val="tx1"/>
                </a:solidFill>
                <a:latin typeface="+mn-ea"/>
                <a:ea typeface="+mn-ea"/>
              </a:rPr>
              <a:t>item &gt;= 30 </a:t>
            </a:r>
            <a:r>
              <a:rPr lang="en-US" altLang="ja-JP" sz="1800" dirty="0">
                <a:solidFill>
                  <a:schemeClr val="accent6"/>
                </a:solidFill>
                <a:latin typeface="+mn-ea"/>
                <a:ea typeface="+mn-ea"/>
              </a:rPr>
              <a:t>and </a:t>
            </a:r>
            <a:r>
              <a:rPr lang="en-US" altLang="ja-JP" sz="1800" dirty="0" smtClean="0">
                <a:solidFill>
                  <a:schemeClr val="tx1"/>
                </a:solidFill>
                <a:latin typeface="+mn-ea"/>
                <a:ea typeface="+mn-ea"/>
              </a:rPr>
              <a:t>item%3 </a:t>
            </a:r>
            <a:r>
              <a:rPr lang="en-US" altLang="ja-JP" sz="1800" dirty="0">
                <a:solidFill>
                  <a:schemeClr val="tx1"/>
                </a:solidFill>
                <a:latin typeface="+mn-ea"/>
                <a:ea typeface="+mn-ea"/>
              </a:rPr>
              <a:t>== 0</a:t>
            </a:r>
            <a:r>
              <a:rPr lang="en-US" altLang="ja-JP" sz="1800" dirty="0">
                <a:solidFill>
                  <a:schemeClr val="accent6"/>
                </a:solidFill>
                <a:latin typeface="+mn-ea"/>
                <a:ea typeface="+mn-ea"/>
              </a:rPr>
              <a:t> or </a:t>
            </a:r>
            <a:r>
              <a:rPr lang="en-US" altLang="ja-JP" sz="1800" dirty="0">
                <a:solidFill>
                  <a:schemeClr val="tx1"/>
                </a:solidFill>
                <a:latin typeface="+mn-ea"/>
                <a:ea typeface="+mn-ea"/>
              </a:rPr>
              <a:t>item == 3</a:t>
            </a:r>
            <a:r>
              <a:rPr lang="en-US" altLang="ja-JP" sz="1800" dirty="0" smtClean="0">
                <a:solidFill>
                  <a:schemeClr val="tx1"/>
                </a:solidFill>
                <a:latin typeface="+mn-ea"/>
                <a:ea typeface="+mn-ea"/>
              </a:rPr>
              <a:t>:	</a:t>
            </a:r>
            <a:r>
              <a:rPr lang="en-US" altLang="ja-JP" sz="1800" dirty="0" smtClean="0">
                <a:solidFill>
                  <a:schemeClr val="accent2"/>
                </a:solidFill>
                <a:latin typeface="+mn-ea"/>
                <a:ea typeface="+mn-ea"/>
              </a:rPr>
              <a:t>#3</a:t>
            </a:r>
            <a:r>
              <a:rPr lang="ja-JP" altLang="en-US" sz="1800" dirty="0" smtClean="0">
                <a:solidFill>
                  <a:schemeClr val="accent2"/>
                </a:solidFill>
                <a:latin typeface="+mn-ea"/>
                <a:ea typeface="+mn-ea"/>
              </a:rPr>
              <a:t>の倍数でもあり、</a:t>
            </a:r>
            <a:r>
              <a:rPr lang="en-US" altLang="ja-JP" sz="1800" dirty="0" smtClean="0">
                <a:solidFill>
                  <a:schemeClr val="accent2"/>
                </a:solidFill>
                <a:latin typeface="+mn-ea"/>
                <a:ea typeface="+mn-ea"/>
              </a:rPr>
              <a:t>3</a:t>
            </a:r>
            <a:r>
              <a:rPr lang="ja-JP" altLang="en-US" sz="1800" dirty="0" smtClean="0">
                <a:solidFill>
                  <a:schemeClr val="accent2"/>
                </a:solidFill>
                <a:latin typeface="+mn-ea"/>
                <a:ea typeface="+mn-ea"/>
              </a:rPr>
              <a:t>が付く</a:t>
            </a:r>
            <a:r>
              <a:rPr lang="en-US" altLang="ja-JP" sz="1800" dirty="0" smtClean="0">
                <a:solidFill>
                  <a:schemeClr val="accent2"/>
                </a:solidFill>
                <a:latin typeface="+mn-ea"/>
                <a:ea typeface="+mn-ea"/>
              </a:rPr>
              <a:t>							</a:t>
            </a:r>
            <a:r>
              <a:rPr lang="ja-JP" altLang="en-US" sz="1800" dirty="0" smtClean="0">
                <a:solidFill>
                  <a:schemeClr val="accent2"/>
                </a:solidFill>
                <a:latin typeface="+mn-ea"/>
                <a:ea typeface="+mn-ea"/>
              </a:rPr>
              <a:t>数でもある場合</a:t>
            </a:r>
            <a:endParaRPr lang="en-US" altLang="ja-JP" sz="1800" dirty="0">
              <a:solidFill>
                <a:schemeClr val="accent2"/>
              </a:solidFill>
              <a:latin typeface="+mn-ea"/>
              <a:ea typeface="+mn-ea"/>
            </a:endParaRPr>
          </a:p>
          <a:p>
            <a:r>
              <a:rPr lang="en-US" altLang="ja-JP" sz="1800" dirty="0">
                <a:solidFill>
                  <a:schemeClr val="tx1"/>
                </a:solidFill>
                <a:latin typeface="+mn-ea"/>
              </a:rPr>
              <a:t> . . . </a:t>
            </a:r>
            <a:r>
              <a:rPr lang="en-US" altLang="ja-JP" sz="1800" dirty="0">
                <a:latin typeface="+mn-ea"/>
                <a:ea typeface="+mn-ea"/>
              </a:rPr>
              <a:t>		</a:t>
            </a:r>
            <a:r>
              <a:rPr lang="en-US" altLang="ja-JP" sz="1800" dirty="0" err="1">
                <a:latin typeface="+mn-ea"/>
                <a:ea typeface="+mn-ea"/>
              </a:rPr>
              <a:t>baisu</a:t>
            </a:r>
            <a:r>
              <a:rPr lang="en-US" altLang="ja-JP" sz="1800" dirty="0">
                <a:latin typeface="+mn-ea"/>
                <a:ea typeface="+mn-ea"/>
              </a:rPr>
              <a:t> += 1</a:t>
            </a:r>
          </a:p>
          <a:p>
            <a:r>
              <a:rPr lang="en-US" altLang="ja-JP" sz="1800" dirty="0">
                <a:solidFill>
                  <a:schemeClr val="tx1"/>
                </a:solidFill>
                <a:latin typeface="+mn-ea"/>
              </a:rPr>
              <a:t> . . . </a:t>
            </a:r>
            <a:r>
              <a:rPr lang="en-US" altLang="ja-JP" sz="1800" dirty="0">
                <a:latin typeface="+mn-ea"/>
                <a:ea typeface="+mn-ea"/>
              </a:rPr>
              <a:t>		</a:t>
            </a:r>
            <a:r>
              <a:rPr lang="en-US" altLang="ja-JP" sz="1800" dirty="0" err="1">
                <a:latin typeface="+mn-ea"/>
                <a:ea typeface="+mn-ea"/>
              </a:rPr>
              <a:t>tsukukazu</a:t>
            </a:r>
            <a:r>
              <a:rPr lang="en-US" altLang="ja-JP" sz="1800" dirty="0">
                <a:latin typeface="+mn-ea"/>
                <a:ea typeface="+mn-ea"/>
              </a:rPr>
              <a:t> += 1</a:t>
            </a:r>
          </a:p>
          <a:p>
            <a:r>
              <a:rPr lang="en-US" altLang="ja-JP" sz="1800" dirty="0">
                <a:solidFill>
                  <a:schemeClr val="tx1"/>
                </a:solidFill>
                <a:latin typeface="+mn-ea"/>
              </a:rPr>
              <a:t> . . . </a:t>
            </a:r>
            <a:r>
              <a:rPr lang="en-US" altLang="ja-JP" sz="1800" dirty="0">
                <a:latin typeface="+mn-ea"/>
                <a:ea typeface="+mn-ea"/>
              </a:rPr>
              <a:t>		</a:t>
            </a:r>
            <a:r>
              <a:rPr lang="en-US" altLang="ja-JP" sz="1800" dirty="0" err="1">
                <a:latin typeface="+mn-ea"/>
                <a:ea typeface="+mn-ea"/>
              </a:rPr>
              <a:t>aho</a:t>
            </a:r>
            <a:r>
              <a:rPr lang="en-US" altLang="ja-JP" sz="1800" dirty="0">
                <a:latin typeface="+mn-ea"/>
                <a:ea typeface="+mn-ea"/>
              </a:rPr>
              <a:t> += 1</a:t>
            </a:r>
          </a:p>
          <a:p>
            <a:r>
              <a:rPr lang="en-US" altLang="ja-JP" sz="1800" dirty="0">
                <a:solidFill>
                  <a:schemeClr val="tx1"/>
                </a:solidFill>
                <a:latin typeface="+mn-ea"/>
              </a:rPr>
              <a:t> . . . </a:t>
            </a:r>
            <a:r>
              <a:rPr lang="en-US" altLang="ja-JP" sz="1800" dirty="0">
                <a:latin typeface="+mn-ea"/>
                <a:ea typeface="+mn-ea"/>
              </a:rPr>
              <a:t>	</a:t>
            </a:r>
            <a:r>
              <a:rPr lang="en-US" altLang="ja-JP" sz="1800" dirty="0" err="1">
                <a:solidFill>
                  <a:schemeClr val="accent6"/>
                </a:solidFill>
                <a:latin typeface="+mn-ea"/>
                <a:ea typeface="+mn-ea"/>
              </a:rPr>
              <a:t>elif</a:t>
            </a:r>
            <a:r>
              <a:rPr lang="en-US" altLang="ja-JP" sz="1800" dirty="0">
                <a:solidFill>
                  <a:schemeClr val="accent6"/>
                </a:solidFill>
                <a:latin typeface="+mn-ea"/>
                <a:ea typeface="+mn-ea"/>
              </a:rPr>
              <a:t> </a:t>
            </a:r>
            <a:r>
              <a:rPr lang="en-US" altLang="ja-JP" sz="1800" dirty="0">
                <a:latin typeface="+mn-ea"/>
                <a:ea typeface="+mn-ea"/>
              </a:rPr>
              <a:t>item % 3 == 0</a:t>
            </a:r>
            <a:r>
              <a:rPr lang="en-US" altLang="ja-JP" sz="1800" dirty="0" smtClean="0">
                <a:latin typeface="+mn-ea"/>
                <a:ea typeface="+mn-ea"/>
              </a:rPr>
              <a:t>:	</a:t>
            </a:r>
            <a:r>
              <a:rPr lang="en-US" altLang="ja-JP" sz="1800" dirty="0" smtClean="0">
                <a:solidFill>
                  <a:schemeClr val="accent2"/>
                </a:solidFill>
                <a:latin typeface="+mn-ea"/>
                <a:ea typeface="+mn-ea"/>
              </a:rPr>
              <a:t>#3</a:t>
            </a:r>
            <a:r>
              <a:rPr lang="ja-JP" altLang="en-US" sz="1800" dirty="0" smtClean="0">
                <a:solidFill>
                  <a:schemeClr val="accent2"/>
                </a:solidFill>
                <a:latin typeface="+mn-ea"/>
                <a:ea typeface="+mn-ea"/>
              </a:rPr>
              <a:t>の倍数である場合</a:t>
            </a:r>
            <a:endParaRPr lang="en-US" altLang="ja-JP" sz="1800" dirty="0">
              <a:solidFill>
                <a:schemeClr val="accent2"/>
              </a:solidFill>
              <a:latin typeface="+mn-ea"/>
              <a:ea typeface="+mn-ea"/>
            </a:endParaRPr>
          </a:p>
          <a:p>
            <a:r>
              <a:rPr lang="en-US" altLang="ja-JP" sz="1800" dirty="0">
                <a:solidFill>
                  <a:schemeClr val="tx1"/>
                </a:solidFill>
                <a:latin typeface="+mn-ea"/>
              </a:rPr>
              <a:t> . . . </a:t>
            </a:r>
            <a:r>
              <a:rPr lang="en-US" altLang="ja-JP" sz="1800" dirty="0">
                <a:latin typeface="+mn-ea"/>
                <a:ea typeface="+mn-ea"/>
              </a:rPr>
              <a:t>		</a:t>
            </a:r>
            <a:r>
              <a:rPr lang="en-US" altLang="ja-JP" sz="1800" dirty="0" err="1">
                <a:latin typeface="+mn-ea"/>
                <a:ea typeface="+mn-ea"/>
              </a:rPr>
              <a:t>baisu</a:t>
            </a:r>
            <a:r>
              <a:rPr lang="en-US" altLang="ja-JP" sz="1800" dirty="0">
                <a:latin typeface="+mn-ea"/>
                <a:ea typeface="+mn-ea"/>
              </a:rPr>
              <a:t> += 1</a:t>
            </a:r>
          </a:p>
          <a:p>
            <a:r>
              <a:rPr lang="en-US" altLang="ja-JP" sz="1800" dirty="0">
                <a:solidFill>
                  <a:schemeClr val="tx1"/>
                </a:solidFill>
                <a:latin typeface="+mn-ea"/>
              </a:rPr>
              <a:t> . . . </a:t>
            </a:r>
            <a:r>
              <a:rPr lang="en-US" altLang="ja-JP" sz="1800" dirty="0">
                <a:latin typeface="+mn-ea"/>
                <a:ea typeface="+mn-ea"/>
              </a:rPr>
              <a:t>		</a:t>
            </a:r>
            <a:r>
              <a:rPr lang="en-US" altLang="ja-JP" sz="1800" dirty="0" err="1">
                <a:latin typeface="+mn-ea"/>
                <a:ea typeface="+mn-ea"/>
              </a:rPr>
              <a:t>aho</a:t>
            </a:r>
            <a:r>
              <a:rPr lang="en-US" altLang="ja-JP" sz="1800" dirty="0">
                <a:latin typeface="+mn-ea"/>
                <a:ea typeface="+mn-ea"/>
              </a:rPr>
              <a:t> += 1</a:t>
            </a:r>
          </a:p>
          <a:p>
            <a:r>
              <a:rPr lang="en-US" altLang="ja-JP" sz="1800" dirty="0">
                <a:solidFill>
                  <a:schemeClr val="tx1"/>
                </a:solidFill>
                <a:latin typeface="+mn-ea"/>
              </a:rPr>
              <a:t> . . . </a:t>
            </a:r>
            <a:r>
              <a:rPr lang="en-US" altLang="ja-JP" sz="1800" dirty="0">
                <a:latin typeface="+mn-ea"/>
                <a:ea typeface="+mn-ea"/>
              </a:rPr>
              <a:t>	</a:t>
            </a:r>
            <a:r>
              <a:rPr lang="en-US" altLang="ja-JP" sz="1800" dirty="0" err="1">
                <a:solidFill>
                  <a:schemeClr val="accent6"/>
                </a:solidFill>
                <a:latin typeface="+mn-ea"/>
                <a:ea typeface="+mn-ea"/>
              </a:rPr>
              <a:t>elif</a:t>
            </a:r>
            <a:r>
              <a:rPr lang="en-US" altLang="ja-JP" sz="1800" dirty="0">
                <a:solidFill>
                  <a:schemeClr val="accent6"/>
                </a:solidFill>
                <a:latin typeface="+mn-ea"/>
                <a:ea typeface="+mn-ea"/>
              </a:rPr>
              <a:t> </a:t>
            </a:r>
            <a:r>
              <a:rPr lang="en-US" altLang="ja-JP" sz="1800" dirty="0" smtClean="0">
                <a:solidFill>
                  <a:srgbClr val="002060"/>
                </a:solidFill>
                <a:latin typeface="+mn-ea"/>
                <a:ea typeface="+mn-ea"/>
              </a:rPr>
              <a:t>“3”</a:t>
            </a:r>
            <a:r>
              <a:rPr lang="en-US" altLang="ja-JP" sz="1800" dirty="0" smtClean="0">
                <a:latin typeface="+mn-ea"/>
                <a:ea typeface="+mn-ea"/>
              </a:rPr>
              <a:t> </a:t>
            </a:r>
            <a:r>
              <a:rPr lang="en-US" altLang="ja-JP" sz="1800" dirty="0">
                <a:latin typeface="+mn-ea"/>
                <a:ea typeface="+mn-ea"/>
              </a:rPr>
              <a:t>in </a:t>
            </a:r>
            <a:r>
              <a:rPr lang="en-US" altLang="ja-JP" sz="1800" dirty="0" err="1">
                <a:solidFill>
                  <a:schemeClr val="accent4"/>
                </a:solidFill>
                <a:latin typeface="+mn-ea"/>
                <a:ea typeface="+mn-ea"/>
              </a:rPr>
              <a:t>str</a:t>
            </a:r>
            <a:r>
              <a:rPr lang="en-US" altLang="ja-JP" sz="1800" dirty="0">
                <a:latin typeface="+mn-ea"/>
                <a:ea typeface="+mn-ea"/>
              </a:rPr>
              <a:t>(item</a:t>
            </a:r>
            <a:r>
              <a:rPr lang="en-US" altLang="ja-JP" sz="1800" dirty="0" smtClean="0">
                <a:latin typeface="+mn-ea"/>
                <a:ea typeface="+mn-ea"/>
              </a:rPr>
              <a:t>):	</a:t>
            </a:r>
            <a:r>
              <a:rPr lang="en-US" altLang="ja-JP" sz="1800" dirty="0" smtClean="0">
                <a:solidFill>
                  <a:schemeClr val="accent2"/>
                </a:solidFill>
                <a:latin typeface="+mn-ea"/>
                <a:ea typeface="+mn-ea"/>
              </a:rPr>
              <a:t>#3</a:t>
            </a:r>
            <a:r>
              <a:rPr lang="ja-JP" altLang="en-US" sz="1800" dirty="0" smtClean="0">
                <a:solidFill>
                  <a:schemeClr val="accent2"/>
                </a:solidFill>
                <a:latin typeface="+mn-ea"/>
                <a:ea typeface="+mn-ea"/>
              </a:rPr>
              <a:t>が付く数値である場合</a:t>
            </a:r>
            <a:endParaRPr lang="en-US" altLang="ja-JP" sz="1800" dirty="0">
              <a:solidFill>
                <a:schemeClr val="accent2"/>
              </a:solidFill>
              <a:latin typeface="+mn-ea"/>
              <a:ea typeface="+mn-ea"/>
            </a:endParaRPr>
          </a:p>
          <a:p>
            <a:r>
              <a:rPr lang="en-US" altLang="ja-JP" sz="1800" dirty="0">
                <a:solidFill>
                  <a:schemeClr val="tx1"/>
                </a:solidFill>
                <a:latin typeface="+mn-ea"/>
              </a:rPr>
              <a:t> . . . </a:t>
            </a:r>
            <a:r>
              <a:rPr lang="en-US" altLang="ja-JP" sz="1800" dirty="0">
                <a:latin typeface="+mn-ea"/>
                <a:ea typeface="+mn-ea"/>
              </a:rPr>
              <a:t>		</a:t>
            </a:r>
            <a:r>
              <a:rPr lang="en-US" altLang="ja-JP" sz="1800" dirty="0" err="1">
                <a:latin typeface="+mn-ea"/>
                <a:ea typeface="+mn-ea"/>
              </a:rPr>
              <a:t>tsukukazu</a:t>
            </a:r>
            <a:r>
              <a:rPr lang="en-US" altLang="ja-JP" sz="1800" dirty="0">
                <a:latin typeface="+mn-ea"/>
                <a:ea typeface="+mn-ea"/>
              </a:rPr>
              <a:t> += 1</a:t>
            </a:r>
          </a:p>
          <a:p>
            <a:r>
              <a:rPr lang="en-US" altLang="ja-JP" sz="1800" dirty="0">
                <a:solidFill>
                  <a:schemeClr val="tx1"/>
                </a:solidFill>
                <a:latin typeface="+mn-ea"/>
              </a:rPr>
              <a:t> . . . </a:t>
            </a:r>
            <a:r>
              <a:rPr lang="en-US" altLang="ja-JP" sz="1800" dirty="0">
                <a:latin typeface="+mn-ea"/>
                <a:ea typeface="+mn-ea"/>
              </a:rPr>
              <a:t>		</a:t>
            </a:r>
            <a:r>
              <a:rPr lang="en-US" altLang="ja-JP" sz="1800" dirty="0" err="1">
                <a:latin typeface="+mn-ea"/>
                <a:ea typeface="+mn-ea"/>
              </a:rPr>
              <a:t>aho</a:t>
            </a:r>
            <a:r>
              <a:rPr lang="en-US" altLang="ja-JP" sz="1800" dirty="0">
                <a:latin typeface="+mn-ea"/>
                <a:ea typeface="+mn-ea"/>
              </a:rPr>
              <a:t> += </a:t>
            </a:r>
            <a:r>
              <a:rPr lang="en-US" altLang="ja-JP" sz="1800" dirty="0" smtClean="0">
                <a:latin typeface="+mn-ea"/>
                <a:ea typeface="+mn-ea"/>
              </a:rPr>
              <a:t>1</a:t>
            </a:r>
            <a:endParaRPr lang="ja-JP" altLang="en-US" sz="1800" dirty="0">
              <a:latin typeface="+mn-ea"/>
              <a:ea typeface="+mn-ea"/>
            </a:endParaRPr>
          </a:p>
          <a:p>
            <a:r>
              <a:rPr lang="en-US" altLang="ja-JP" sz="1800" dirty="0">
                <a:latin typeface="+mn-ea"/>
                <a:ea typeface="+mn-ea"/>
              </a:rPr>
              <a:t>&gt;&gt;&gt; </a:t>
            </a:r>
            <a:r>
              <a:rPr lang="en-US" altLang="ja-JP" sz="1800" dirty="0" err="1" smtClean="0">
                <a:latin typeface="+mn-ea"/>
                <a:ea typeface="+mn-ea"/>
              </a:rPr>
              <a:t>baisu</a:t>
            </a:r>
            <a:r>
              <a:rPr lang="en-US" altLang="ja-JP" sz="1800" dirty="0" smtClean="0">
                <a:latin typeface="+mn-ea"/>
                <a:ea typeface="+mn-ea"/>
              </a:rPr>
              <a:t>	</a:t>
            </a:r>
            <a:r>
              <a:rPr lang="en-US" altLang="ja-JP" sz="1800" dirty="0" smtClean="0">
                <a:solidFill>
                  <a:schemeClr val="accent2"/>
                </a:solidFill>
                <a:latin typeface="+mn-ea"/>
                <a:ea typeface="+mn-ea"/>
              </a:rPr>
              <a:t>#3</a:t>
            </a:r>
            <a:r>
              <a:rPr lang="ja-JP" altLang="en-US" sz="1800" dirty="0" smtClean="0">
                <a:solidFill>
                  <a:schemeClr val="accent2"/>
                </a:solidFill>
                <a:latin typeface="+mn-ea"/>
                <a:ea typeface="+mn-ea"/>
              </a:rPr>
              <a:t>の倍数の数</a:t>
            </a:r>
            <a:endParaRPr lang="en-US" altLang="ja-JP" sz="1800" dirty="0">
              <a:solidFill>
                <a:schemeClr val="accent2"/>
              </a:solidFill>
              <a:latin typeface="+mn-ea"/>
              <a:ea typeface="+mn-ea"/>
            </a:endParaRPr>
          </a:p>
          <a:p>
            <a:r>
              <a:rPr lang="en-US" altLang="ja-JP" sz="1800" dirty="0">
                <a:solidFill>
                  <a:schemeClr val="accent1"/>
                </a:solidFill>
                <a:latin typeface="+mn-ea"/>
                <a:ea typeface="+mn-ea"/>
              </a:rPr>
              <a:t>13</a:t>
            </a:r>
          </a:p>
          <a:p>
            <a:r>
              <a:rPr lang="en-US" altLang="ja-JP" sz="1800" dirty="0">
                <a:latin typeface="+mn-ea"/>
                <a:ea typeface="+mn-ea"/>
              </a:rPr>
              <a:t>&gt;&gt;&gt; </a:t>
            </a:r>
            <a:r>
              <a:rPr lang="en-US" altLang="ja-JP" sz="1800" dirty="0" err="1" smtClean="0">
                <a:latin typeface="+mn-ea"/>
                <a:ea typeface="+mn-ea"/>
              </a:rPr>
              <a:t>tsukukazu</a:t>
            </a:r>
            <a:r>
              <a:rPr lang="en-US" altLang="ja-JP" sz="1800" dirty="0" smtClean="0">
                <a:latin typeface="+mn-ea"/>
                <a:ea typeface="+mn-ea"/>
              </a:rPr>
              <a:t>	</a:t>
            </a:r>
            <a:r>
              <a:rPr lang="en-US" altLang="ja-JP" sz="1800" dirty="0" smtClean="0">
                <a:solidFill>
                  <a:schemeClr val="accent2"/>
                </a:solidFill>
                <a:latin typeface="+mn-ea"/>
                <a:ea typeface="+mn-ea"/>
              </a:rPr>
              <a:t>#3</a:t>
            </a:r>
            <a:r>
              <a:rPr lang="ja-JP" altLang="en-US" sz="1800" dirty="0" smtClean="0">
                <a:solidFill>
                  <a:schemeClr val="accent2"/>
                </a:solidFill>
                <a:latin typeface="+mn-ea"/>
                <a:ea typeface="+mn-ea"/>
              </a:rPr>
              <a:t>が付く数値の数</a:t>
            </a:r>
            <a:endParaRPr lang="en-US" altLang="ja-JP" sz="1800" dirty="0">
              <a:solidFill>
                <a:schemeClr val="accent2"/>
              </a:solidFill>
              <a:latin typeface="+mn-ea"/>
              <a:ea typeface="+mn-ea"/>
            </a:endParaRPr>
          </a:p>
          <a:p>
            <a:r>
              <a:rPr lang="en-US" altLang="ja-JP" sz="1800" dirty="0">
                <a:solidFill>
                  <a:schemeClr val="accent1"/>
                </a:solidFill>
                <a:latin typeface="+mn-ea"/>
                <a:ea typeface="+mn-ea"/>
              </a:rPr>
              <a:t>9</a:t>
            </a:r>
          </a:p>
          <a:p>
            <a:r>
              <a:rPr lang="en-US" altLang="ja-JP" sz="1800" dirty="0">
                <a:latin typeface="+mn-ea"/>
                <a:ea typeface="+mn-ea"/>
              </a:rPr>
              <a:t>&gt;&gt;&gt; </a:t>
            </a:r>
            <a:r>
              <a:rPr lang="en-US" altLang="ja-JP" sz="1800" dirty="0" err="1" smtClean="0">
                <a:latin typeface="+mn-ea"/>
                <a:ea typeface="+mn-ea"/>
              </a:rPr>
              <a:t>aho</a:t>
            </a:r>
            <a:r>
              <a:rPr lang="en-US" altLang="ja-JP" sz="1800" dirty="0" smtClean="0">
                <a:latin typeface="+mn-ea"/>
                <a:ea typeface="+mn-ea"/>
              </a:rPr>
              <a:t>	</a:t>
            </a:r>
            <a:r>
              <a:rPr lang="en-US" altLang="ja-JP" sz="1800" dirty="0" smtClean="0">
                <a:solidFill>
                  <a:schemeClr val="accent2"/>
                </a:solidFill>
                <a:latin typeface="+mn-ea"/>
                <a:ea typeface="+mn-ea"/>
              </a:rPr>
              <a:t>#</a:t>
            </a:r>
            <a:r>
              <a:rPr lang="ja-JP" altLang="en-US" sz="1800" dirty="0" smtClean="0">
                <a:solidFill>
                  <a:schemeClr val="accent2"/>
                </a:solidFill>
                <a:latin typeface="+mn-ea"/>
                <a:ea typeface="+mn-ea"/>
              </a:rPr>
              <a:t>アホ</a:t>
            </a:r>
            <a:r>
              <a:rPr lang="ja-JP" altLang="en-US" sz="1800" dirty="0">
                <a:solidFill>
                  <a:schemeClr val="accent2"/>
                </a:solidFill>
                <a:latin typeface="+mn-ea"/>
                <a:ea typeface="+mn-ea"/>
              </a:rPr>
              <a:t>に</a:t>
            </a:r>
            <a:r>
              <a:rPr lang="ja-JP" altLang="en-US" sz="1800" dirty="0" smtClean="0">
                <a:solidFill>
                  <a:schemeClr val="accent2"/>
                </a:solidFill>
                <a:latin typeface="+mn-ea"/>
                <a:ea typeface="+mn-ea"/>
              </a:rPr>
              <a:t>なる回数</a:t>
            </a:r>
            <a:endParaRPr lang="en-US" altLang="ja-JP" sz="1800" dirty="0">
              <a:solidFill>
                <a:schemeClr val="accent2"/>
              </a:solidFill>
              <a:latin typeface="+mn-ea"/>
              <a:ea typeface="+mn-ea"/>
            </a:endParaRPr>
          </a:p>
          <a:p>
            <a:r>
              <a:rPr lang="en-US" altLang="ja-JP" sz="1800" dirty="0">
                <a:solidFill>
                  <a:schemeClr val="accent1"/>
                </a:solidFill>
                <a:latin typeface="+mn-ea"/>
                <a:ea typeface="+mn-ea"/>
              </a:rPr>
              <a:t>21</a:t>
            </a:r>
            <a:endParaRPr lang="ja-JP" altLang="en-US" sz="1800" dirty="0">
              <a:solidFill>
                <a:schemeClr val="accent1"/>
              </a:solidFill>
              <a:latin typeface="+mn-ea"/>
              <a:ea typeface="+mn-ea"/>
            </a:endParaRPr>
          </a:p>
        </p:txBody>
      </p:sp>
    </p:spTree>
    <p:extLst>
      <p:ext uri="{BB962C8B-B14F-4D97-AF65-F5344CB8AC3E}">
        <p14:creationId xmlns:p14="http://schemas.microsoft.com/office/powerpoint/2010/main" val="2601631600"/>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Shape 20"/>
          <p:cNvSpPr/>
          <p:nvPr/>
        </p:nvSpPr>
        <p:spPr>
          <a:xfrm>
            <a:off x="-2" y="6349"/>
            <a:ext cx="9906004" cy="576660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lgn="ctr"/>
            <a:r>
              <a:t>電通大発ベンチャー&amp;電通大プログラミング教室2016</a:t>
            </a:r>
          </a:p>
          <a:p>
            <a:pPr algn="ctr"/>
            <a:r>
              <a:t>UEC-PS2016</a:t>
            </a:r>
          </a:p>
          <a:p>
            <a:pPr algn="ctr"/>
            <a:endParaRPr/>
          </a:p>
          <a:p>
            <a:pPr algn="ctr"/>
            <a:endParaRPr/>
          </a:p>
          <a:p>
            <a:pPr algn="ctr"/>
            <a:endParaRPr/>
          </a:p>
          <a:p>
            <a:pPr algn="ctr"/>
            <a:r>
              <a:t>if文, for文, 関数と組み込み型</a:t>
            </a:r>
          </a:p>
          <a:p>
            <a:pPr algn="ctr"/>
            <a:r>
              <a:t>Pythonの文字列と日本語</a:t>
            </a:r>
          </a:p>
          <a:p>
            <a:pPr algn="ctr"/>
            <a:endParaRPr/>
          </a:p>
          <a:p>
            <a:pPr algn="ctr"/>
            <a:r>
              <a:t>J科2年  山根 茂之</a:t>
            </a:r>
          </a:p>
          <a:p>
            <a:pPr algn="ctr"/>
            <a:endParaRPr/>
          </a:p>
          <a:p>
            <a:r>
              <a:t>	監修　雪本修一　</a:t>
            </a:r>
            <a:r>
              <a:rPr sz="2400"/>
              <a:t>株式会社MUN代表取締役社長</a:t>
            </a:r>
          </a:p>
          <a:p>
            <a:r>
              <a:t>	制作　安部博文　</a:t>
            </a:r>
            <a:r>
              <a:rPr sz="2400"/>
              <a:t>電気通信大学産学官連携センター特任教授</a:t>
            </a:r>
          </a:p>
        </p:txBody>
      </p:sp>
    </p:spTree>
    <p:extLst>
      <p:ext uri="{BB962C8B-B14F-4D97-AF65-F5344CB8AC3E}">
        <p14:creationId xmlns:p14="http://schemas.microsoft.com/office/powerpoint/2010/main" val="2013985994"/>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Shape 22"/>
          <p:cNvSpPr/>
          <p:nvPr/>
        </p:nvSpPr>
        <p:spPr>
          <a:xfrm>
            <a:off x="-2" y="17461"/>
            <a:ext cx="9906004" cy="5265674"/>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a:latin typeface="ＭＳ Ｐゴシック"/>
                <a:ea typeface="ＭＳ Ｐゴシック"/>
                <a:cs typeface="ＭＳ Ｐゴシック"/>
                <a:sym typeface="ＭＳ Ｐゴシック"/>
              </a:defRPr>
            </a:pPr>
            <a:r>
              <a:t>今回のテーマは</a:t>
            </a:r>
            <a:r>
              <a:rPr>
                <a:latin typeface="Arial"/>
                <a:ea typeface="Arial"/>
                <a:cs typeface="Arial"/>
                <a:sym typeface="Arial"/>
              </a:rPr>
              <a:t>?</a:t>
            </a:r>
          </a:p>
          <a:p>
            <a:pPr lvl="1" indent="457200">
              <a:defRPr>
                <a:latin typeface="Arial"/>
                <a:ea typeface="Arial"/>
                <a:cs typeface="Arial"/>
                <a:sym typeface="Arial"/>
              </a:defRPr>
            </a:pPr>
            <a:r>
              <a:t>条件分岐式や関数を, 組み込み関数などを使って記述する.</a:t>
            </a:r>
          </a:p>
          <a:p>
            <a:pPr lvl="1" indent="457200">
              <a:defRPr>
                <a:latin typeface="Arial"/>
                <a:ea typeface="Arial"/>
                <a:cs typeface="Arial"/>
                <a:sym typeface="Arial"/>
              </a:defRPr>
            </a:pPr>
            <a:endParaRPr/>
          </a:p>
          <a:p>
            <a:pPr>
              <a:defRPr>
                <a:latin typeface="ＭＳ Ｐゴシック"/>
                <a:ea typeface="ＭＳ Ｐゴシック"/>
                <a:cs typeface="ＭＳ Ｐゴシック"/>
                <a:sym typeface="ＭＳ Ｐゴシック"/>
              </a:defRPr>
            </a:pPr>
            <a:r>
              <a:t>何の役に立つの</a:t>
            </a:r>
            <a:r>
              <a:rPr>
                <a:latin typeface="Arial"/>
                <a:ea typeface="Arial"/>
                <a:cs typeface="Arial"/>
                <a:sym typeface="Arial"/>
              </a:rPr>
              <a:t>?</a:t>
            </a:r>
          </a:p>
          <a:p>
            <a:pPr lvl="1" indent="457200">
              <a:defRPr>
                <a:latin typeface="Arial"/>
                <a:ea typeface="Arial"/>
                <a:cs typeface="Arial"/>
                <a:sym typeface="Arial"/>
              </a:defRPr>
            </a:pPr>
            <a:r>
              <a:t>コードが見やすくなる.</a:t>
            </a:r>
          </a:p>
          <a:p>
            <a:pPr>
              <a:defRPr>
                <a:latin typeface="ＭＳ Ｐゴシック"/>
                <a:ea typeface="ＭＳ Ｐゴシック"/>
                <a:cs typeface="ＭＳ Ｐゴシック"/>
                <a:sym typeface="ＭＳ Ｐゴシック"/>
              </a:defRPr>
            </a:pPr>
            <a:r>
              <a:t>実際，どれくらいの頻度で使うの?</a:t>
            </a:r>
          </a:p>
          <a:p>
            <a:pPr lvl="1" indent="457200">
              <a:defRPr>
                <a:latin typeface="Arial"/>
                <a:ea typeface="Arial"/>
                <a:cs typeface="Arial"/>
                <a:sym typeface="Arial"/>
              </a:defRPr>
            </a:pPr>
            <a:r>
              <a:t>だいぶ使う. コードをきれいでスマートに書くには必須.</a:t>
            </a:r>
          </a:p>
          <a:p>
            <a:pPr lvl="1" indent="457200">
              <a:defRPr>
                <a:latin typeface="Arial"/>
                <a:ea typeface="Arial"/>
                <a:cs typeface="Arial"/>
                <a:sym typeface="Arial"/>
              </a:defRPr>
            </a:pPr>
            <a:endParaRPr/>
          </a:p>
          <a:p>
            <a:pPr>
              <a:defRPr>
                <a:latin typeface="ＭＳ Ｐゴシック"/>
                <a:ea typeface="ＭＳ Ｐゴシック"/>
                <a:cs typeface="ＭＳ Ｐゴシック"/>
                <a:sym typeface="ＭＳ Ｐゴシック"/>
              </a:defRPr>
            </a:pPr>
            <a:r>
              <a:t>重要度　</a:t>
            </a:r>
            <a:r>
              <a:rPr>
                <a:latin typeface="Arial"/>
                <a:ea typeface="Arial"/>
                <a:cs typeface="Arial"/>
                <a:sym typeface="Arial"/>
              </a:rPr>
              <a:t>★★★</a:t>
            </a:r>
          </a:p>
          <a:p>
            <a:pPr>
              <a:defRPr>
                <a:latin typeface="ＭＳ Ｐゴシック"/>
                <a:ea typeface="ＭＳ Ｐゴシック"/>
                <a:cs typeface="ＭＳ Ｐゴシック"/>
                <a:sym typeface="ＭＳ Ｐゴシック"/>
              </a:defRPr>
            </a:pPr>
            <a:r>
              <a:t>難易度　</a:t>
            </a:r>
            <a:r>
              <a:rPr>
                <a:latin typeface="Arial"/>
                <a:ea typeface="Arial"/>
                <a:cs typeface="Arial"/>
                <a:sym typeface="Arial"/>
              </a:rPr>
              <a:t>★★</a:t>
            </a:r>
          </a:p>
        </p:txBody>
      </p:sp>
    </p:spTree>
    <p:extLst>
      <p:ext uri="{BB962C8B-B14F-4D97-AF65-F5344CB8AC3E}">
        <p14:creationId xmlns:p14="http://schemas.microsoft.com/office/powerpoint/2010/main" val="333559071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Shape 24"/>
          <p:cNvSpPr/>
          <p:nvPr/>
        </p:nvSpPr>
        <p:spPr>
          <a:xfrm>
            <a:off x="-2" y="17461"/>
            <a:ext cx="9906004" cy="6838340"/>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a:latin typeface="ＭＳ Ｐゴシック"/>
                <a:ea typeface="ＭＳ Ｐゴシック"/>
                <a:cs typeface="ＭＳ Ｐゴシック"/>
                <a:sym typeface="ＭＳ Ｐゴシック"/>
              </a:defRPr>
            </a:pPr>
            <a:r>
              <a:t>プログラミング学習の中の位置づけ</a:t>
            </a:r>
          </a:p>
          <a:p>
            <a:pPr>
              <a:defRPr>
                <a:latin typeface="Arial"/>
                <a:ea typeface="Arial"/>
                <a:cs typeface="Arial"/>
                <a:sym typeface="Arial"/>
              </a:defRPr>
            </a:pPr>
            <a:endParaRPr/>
          </a:p>
          <a:p>
            <a:pPr>
              <a:defRPr>
                <a:latin typeface="ＭＳ Ｐゴシック"/>
                <a:ea typeface="ＭＳ Ｐゴシック"/>
                <a:cs typeface="ＭＳ Ｐゴシック"/>
                <a:sym typeface="ＭＳ Ｐゴシック"/>
              </a:defRPr>
            </a:pPr>
            <a:r>
              <a:t>変数</a:t>
            </a:r>
            <a:r>
              <a:rPr>
                <a:latin typeface="Arial"/>
                <a:ea typeface="Arial"/>
                <a:cs typeface="Arial"/>
                <a:sym typeface="Arial"/>
              </a:rPr>
              <a:t>		</a:t>
            </a:r>
          </a:p>
          <a:p>
            <a:pPr>
              <a:defRPr>
                <a:latin typeface="ＭＳ Ｐゴシック"/>
                <a:ea typeface="ＭＳ Ｐゴシック"/>
                <a:cs typeface="ＭＳ Ｐゴシック"/>
                <a:sym typeface="ＭＳ Ｐゴシック"/>
              </a:defRPr>
            </a:pPr>
            <a:r>
              <a:t>組み込み型</a:t>
            </a:r>
            <a:r>
              <a:rPr>
                <a:latin typeface="Arial"/>
                <a:ea typeface="Arial"/>
                <a:cs typeface="Arial"/>
                <a:sym typeface="Arial"/>
              </a:rPr>
              <a:t>	</a:t>
            </a:r>
          </a:p>
          <a:p>
            <a:pPr>
              <a:defRPr>
                <a:latin typeface="ＭＳ Ｐゴシック"/>
                <a:ea typeface="ＭＳ Ｐゴシック"/>
                <a:cs typeface="ＭＳ Ｐゴシック"/>
                <a:sym typeface="ＭＳ Ｐゴシック"/>
              </a:defRPr>
            </a:pPr>
            <a:r>
              <a:t>関数</a:t>
            </a:r>
            <a:r>
              <a:rPr>
                <a:latin typeface="Arial"/>
                <a:ea typeface="Arial"/>
                <a:cs typeface="Arial"/>
                <a:sym typeface="Arial"/>
              </a:rPr>
              <a:t>	</a:t>
            </a:r>
          </a:p>
          <a:p>
            <a:pPr>
              <a:defRPr>
                <a:solidFill>
                  <a:srgbClr val="929292"/>
                </a:solidFill>
                <a:latin typeface="ＭＳ Ｐゴシック"/>
                <a:ea typeface="ＭＳ Ｐゴシック"/>
                <a:cs typeface="ＭＳ Ｐゴシック"/>
                <a:sym typeface="ＭＳ Ｐゴシック"/>
              </a:defRPr>
            </a:pPr>
            <a:r>
              <a:t>メソッド</a:t>
            </a:r>
          </a:p>
          <a:p>
            <a:pPr>
              <a:defRPr>
                <a:solidFill>
                  <a:srgbClr val="929292"/>
                </a:solidFill>
                <a:latin typeface="ＭＳ Ｐゴシック"/>
                <a:ea typeface="ＭＳ Ｐゴシック"/>
                <a:cs typeface="ＭＳ Ｐゴシック"/>
                <a:sym typeface="ＭＳ Ｐゴシック"/>
              </a:defRPr>
            </a:pPr>
            <a:r>
              <a:t>オブジェクト</a:t>
            </a:r>
          </a:p>
          <a:p>
            <a:pPr>
              <a:defRPr>
                <a:solidFill>
                  <a:srgbClr val="929292"/>
                </a:solidFill>
                <a:latin typeface="ＭＳ Ｐゴシック"/>
                <a:ea typeface="ＭＳ Ｐゴシック"/>
                <a:cs typeface="ＭＳ Ｐゴシック"/>
                <a:sym typeface="ＭＳ Ｐゴシック"/>
              </a:defRPr>
            </a:pPr>
            <a:r>
              <a:t>モジュール</a:t>
            </a:r>
          </a:p>
          <a:p>
            <a:pPr>
              <a:defRPr>
                <a:latin typeface="ＭＳ Ｐゴシック"/>
                <a:ea typeface="ＭＳ Ｐゴシック"/>
                <a:cs typeface="ＭＳ Ｐゴシック"/>
                <a:sym typeface="ＭＳ Ｐゴシック"/>
              </a:defRPr>
            </a:pPr>
            <a:r>
              <a:t>条件分岐と繰り返し（ループ）</a:t>
            </a:r>
          </a:p>
          <a:p>
            <a:pPr>
              <a:defRPr>
                <a:solidFill>
                  <a:srgbClr val="828282"/>
                </a:solidFill>
                <a:latin typeface="ＭＳ Ｐゴシック"/>
                <a:ea typeface="ＭＳ Ｐゴシック"/>
                <a:cs typeface="ＭＳ Ｐゴシック"/>
                <a:sym typeface="ＭＳ Ｐゴシック"/>
              </a:defRPr>
            </a:pPr>
            <a:r>
              <a:t>ファイルの使い方</a:t>
            </a:r>
          </a:p>
          <a:p>
            <a:pPr>
              <a:defRPr>
                <a:solidFill>
                  <a:srgbClr val="828282"/>
                </a:solidFill>
                <a:latin typeface="ＭＳ Ｐゴシック"/>
                <a:ea typeface="ＭＳ Ｐゴシック"/>
                <a:cs typeface="ＭＳ Ｐゴシック"/>
                <a:sym typeface="ＭＳ Ｐゴシック"/>
              </a:defRPr>
            </a:pPr>
            <a:r>
              <a:t>クラス</a:t>
            </a:r>
          </a:p>
          <a:p>
            <a:pPr>
              <a:defRPr>
                <a:solidFill>
                  <a:srgbClr val="828282"/>
                </a:solidFill>
                <a:latin typeface="ＭＳ Ｐゴシック"/>
                <a:ea typeface="ＭＳ Ｐゴシック"/>
                <a:cs typeface="ＭＳ Ｐゴシック"/>
                <a:sym typeface="ＭＳ Ｐゴシック"/>
              </a:defRPr>
            </a:pPr>
            <a:r>
              <a:t>ライブラリ</a:t>
            </a:r>
          </a:p>
          <a:p>
            <a:pPr>
              <a:defRPr>
                <a:latin typeface="ＭＳ Ｐゴシック"/>
                <a:ea typeface="ＭＳ Ｐゴシック"/>
                <a:cs typeface="ＭＳ Ｐゴシック"/>
                <a:sym typeface="ＭＳ Ｐゴシック"/>
              </a:defRPr>
            </a:pPr>
            <a:r>
              <a:t>　その他の用語，意味，使い方。</a:t>
            </a:r>
          </a:p>
        </p:txBody>
      </p:sp>
    </p:spTree>
    <p:extLst>
      <p:ext uri="{BB962C8B-B14F-4D97-AF65-F5344CB8AC3E}">
        <p14:creationId xmlns:p14="http://schemas.microsoft.com/office/powerpoint/2010/main" val="78173637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hape 24"/>
          <p:cNvSpPr/>
          <p:nvPr/>
        </p:nvSpPr>
        <p:spPr>
          <a:xfrm>
            <a:off x="-2" y="17461"/>
            <a:ext cx="9906004" cy="6838340"/>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a:latin typeface="ＭＳ Ｐゴシック"/>
                <a:ea typeface="ＭＳ Ｐゴシック"/>
                <a:cs typeface="ＭＳ Ｐゴシック"/>
                <a:sym typeface="ＭＳ Ｐゴシック"/>
              </a:defRPr>
            </a:pPr>
            <a:r>
              <a:rPr dirty="0" err="1"/>
              <a:t>プログラミング学習の中の位置づけ</a:t>
            </a:r>
            <a:endParaRPr/>
          </a:p>
          <a:p>
            <a:pPr>
              <a:defRPr>
                <a:latin typeface="Arial"/>
                <a:ea typeface="Arial"/>
                <a:cs typeface="Arial"/>
                <a:sym typeface="Arial"/>
              </a:defRPr>
            </a:pPr>
            <a:endParaRPr/>
          </a:p>
          <a:p>
            <a:pPr>
              <a:defRPr>
                <a:latin typeface="ＭＳ Ｐゴシック"/>
                <a:ea typeface="ＭＳ Ｐゴシック"/>
                <a:cs typeface="ＭＳ Ｐゴシック"/>
                <a:sym typeface="ＭＳ Ｐゴシック"/>
              </a:defRPr>
            </a:pPr>
            <a:r>
              <a:t>変数</a:t>
            </a:r>
            <a:r>
              <a:rPr>
                <a:latin typeface="Arial"/>
                <a:ea typeface="Arial"/>
                <a:cs typeface="Arial"/>
                <a:sym typeface="Arial"/>
              </a:rPr>
              <a:t>		</a:t>
            </a:r>
          </a:p>
          <a:p>
            <a:pPr>
              <a:defRPr>
                <a:latin typeface="ＭＳ Ｐゴシック"/>
                <a:ea typeface="ＭＳ Ｐゴシック"/>
                <a:cs typeface="ＭＳ Ｐゴシック"/>
                <a:sym typeface="ＭＳ Ｐゴシック"/>
              </a:defRPr>
            </a:pPr>
            <a:r>
              <a:t>組み込み型</a:t>
            </a:r>
            <a:r>
              <a:rPr>
                <a:latin typeface="Arial"/>
                <a:ea typeface="Arial"/>
                <a:cs typeface="Arial"/>
                <a:sym typeface="Arial"/>
              </a:rPr>
              <a:t>	</a:t>
            </a:r>
          </a:p>
          <a:p>
            <a:pPr>
              <a:defRPr>
                <a:latin typeface="ＭＳ Ｐゴシック"/>
                <a:ea typeface="ＭＳ Ｐゴシック"/>
                <a:cs typeface="ＭＳ Ｐゴシック"/>
                <a:sym typeface="ＭＳ Ｐゴシック"/>
              </a:defRPr>
            </a:pPr>
            <a:r>
              <a:t>関数</a:t>
            </a:r>
            <a:r>
              <a:rPr>
                <a:latin typeface="Arial"/>
                <a:ea typeface="Arial"/>
                <a:cs typeface="Arial"/>
                <a:sym typeface="Arial"/>
              </a:rPr>
              <a:t>	</a:t>
            </a:r>
          </a:p>
          <a:p>
            <a:pPr>
              <a:defRPr>
                <a:solidFill>
                  <a:srgbClr val="929292"/>
                </a:solidFill>
                <a:latin typeface="ＭＳ Ｐゴシック"/>
                <a:ea typeface="ＭＳ Ｐゴシック"/>
                <a:cs typeface="ＭＳ Ｐゴシック"/>
                <a:sym typeface="ＭＳ Ｐゴシック"/>
              </a:defRPr>
            </a:pPr>
            <a:r>
              <a:t>メソッド</a:t>
            </a:r>
          </a:p>
          <a:p>
            <a:pPr>
              <a:defRPr>
                <a:solidFill>
                  <a:srgbClr val="929292"/>
                </a:solidFill>
                <a:latin typeface="ＭＳ Ｐゴシック"/>
                <a:ea typeface="ＭＳ Ｐゴシック"/>
                <a:cs typeface="ＭＳ Ｐゴシック"/>
                <a:sym typeface="ＭＳ Ｐゴシック"/>
              </a:defRPr>
            </a:pPr>
            <a:r>
              <a:t>オブジェクト</a:t>
            </a:r>
          </a:p>
          <a:p>
            <a:pPr>
              <a:defRPr>
                <a:solidFill>
                  <a:srgbClr val="929292"/>
                </a:solidFill>
                <a:latin typeface="ＭＳ Ｐゴシック"/>
                <a:ea typeface="ＭＳ Ｐゴシック"/>
                <a:cs typeface="ＭＳ Ｐゴシック"/>
                <a:sym typeface="ＭＳ Ｐゴシック"/>
              </a:defRPr>
            </a:pPr>
            <a:r>
              <a:t>モジュール</a:t>
            </a:r>
          </a:p>
          <a:p>
            <a:pPr>
              <a:defRPr>
                <a:latin typeface="ＭＳ Ｐゴシック"/>
                <a:ea typeface="ＭＳ Ｐゴシック"/>
                <a:cs typeface="ＭＳ Ｐゴシック"/>
                <a:sym typeface="ＭＳ Ｐゴシック"/>
              </a:defRPr>
            </a:pPr>
            <a:r>
              <a:t>条件分岐と繰り返し（ループ）</a:t>
            </a:r>
          </a:p>
          <a:p>
            <a:pPr>
              <a:defRPr>
                <a:solidFill>
                  <a:srgbClr val="828282"/>
                </a:solidFill>
                <a:latin typeface="ＭＳ Ｐゴシック"/>
                <a:ea typeface="ＭＳ Ｐゴシック"/>
                <a:cs typeface="ＭＳ Ｐゴシック"/>
                <a:sym typeface="ＭＳ Ｐゴシック"/>
              </a:defRPr>
            </a:pPr>
            <a:r>
              <a:t>ファイルの使い方</a:t>
            </a:r>
          </a:p>
          <a:p>
            <a:pPr>
              <a:defRPr>
                <a:solidFill>
                  <a:srgbClr val="828282"/>
                </a:solidFill>
                <a:latin typeface="ＭＳ Ｐゴシック"/>
                <a:ea typeface="ＭＳ Ｐゴシック"/>
                <a:cs typeface="ＭＳ Ｐゴシック"/>
                <a:sym typeface="ＭＳ Ｐゴシック"/>
              </a:defRPr>
            </a:pPr>
            <a:r>
              <a:t>クラス</a:t>
            </a:r>
          </a:p>
          <a:p>
            <a:pPr>
              <a:defRPr>
                <a:solidFill>
                  <a:srgbClr val="828282"/>
                </a:solidFill>
                <a:latin typeface="ＭＳ Ｐゴシック"/>
                <a:ea typeface="ＭＳ Ｐゴシック"/>
                <a:cs typeface="ＭＳ Ｐゴシック"/>
                <a:sym typeface="ＭＳ Ｐゴシック"/>
              </a:defRPr>
            </a:pPr>
            <a:r>
              <a:t>ライブラリ</a:t>
            </a:r>
          </a:p>
          <a:p>
            <a:pPr>
              <a:defRPr>
                <a:latin typeface="ＭＳ Ｐゴシック"/>
                <a:ea typeface="ＭＳ Ｐゴシック"/>
                <a:cs typeface="ＭＳ Ｐゴシック"/>
                <a:sym typeface="ＭＳ Ｐゴシック"/>
              </a:defRPr>
            </a:pPr>
            <a:r>
              <a:t>　その他の用語，意味，使い方。</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Shape 26"/>
          <p:cNvSpPr/>
          <p:nvPr/>
        </p:nvSpPr>
        <p:spPr>
          <a:xfrm>
            <a:off x="-2" y="17461"/>
            <a:ext cx="9906004" cy="613354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b="1">
                <a:latin typeface="Arial"/>
                <a:ea typeface="Arial"/>
                <a:cs typeface="Arial"/>
                <a:sym typeface="Arial"/>
              </a:defRPr>
            </a:pPr>
            <a:r>
              <a:t>bool値(TrueとFalse)</a:t>
            </a:r>
          </a:p>
          <a:p>
            <a:pPr>
              <a:defRPr b="1">
                <a:latin typeface="Arial"/>
                <a:ea typeface="Arial"/>
                <a:cs typeface="Arial"/>
                <a:sym typeface="Arial"/>
              </a:defRPr>
            </a:pPr>
            <a:r>
              <a:t>・True(真)</a:t>
            </a:r>
          </a:p>
          <a:p>
            <a:pPr lvl="1" indent="457200">
              <a:defRPr>
                <a:latin typeface="Arial"/>
                <a:ea typeface="Arial"/>
                <a:cs typeface="Arial"/>
                <a:sym typeface="Arial"/>
              </a:defRPr>
            </a:pPr>
            <a:r>
              <a:t>0以外の数字</a:t>
            </a:r>
          </a:p>
          <a:p>
            <a:pPr lvl="1" indent="457200">
              <a:defRPr>
                <a:latin typeface="Arial"/>
                <a:ea typeface="Arial"/>
                <a:cs typeface="Arial"/>
                <a:sym typeface="Arial"/>
              </a:defRPr>
            </a:pPr>
            <a:r>
              <a:t>長さのある文字列(空でない文字列)</a:t>
            </a:r>
          </a:p>
          <a:p>
            <a:pPr lvl="1" indent="457200">
              <a:defRPr>
                <a:latin typeface="Arial"/>
                <a:ea typeface="Arial"/>
                <a:cs typeface="Arial"/>
                <a:sym typeface="Arial"/>
              </a:defRPr>
            </a:pPr>
            <a:r>
              <a:t>要素を持つリストやタプルのようなシーケンス</a:t>
            </a:r>
          </a:p>
          <a:p>
            <a:pPr lvl="1" indent="457200">
              <a:defRPr>
                <a:latin typeface="Arial"/>
                <a:ea typeface="Arial"/>
                <a:cs typeface="Arial"/>
                <a:sym typeface="Arial"/>
              </a:defRPr>
            </a:pPr>
            <a:r>
              <a:t>要素を持つディクショナリ</a:t>
            </a:r>
          </a:p>
          <a:p>
            <a:pPr>
              <a:defRPr b="1">
                <a:latin typeface="Arial"/>
                <a:ea typeface="Arial"/>
                <a:cs typeface="Arial"/>
                <a:sym typeface="Arial"/>
              </a:defRPr>
            </a:pPr>
            <a:r>
              <a:t>・False(偽)</a:t>
            </a:r>
          </a:p>
          <a:p>
            <a:pPr lvl="1" indent="457200">
              <a:defRPr>
                <a:latin typeface="Arial"/>
                <a:ea typeface="Arial"/>
                <a:cs typeface="Arial"/>
                <a:sym typeface="Arial"/>
              </a:defRPr>
            </a:pPr>
            <a:r>
              <a:t>数値の0</a:t>
            </a:r>
          </a:p>
          <a:p>
            <a:pPr lvl="1" indent="457200">
              <a:defRPr>
                <a:latin typeface="Arial"/>
                <a:ea typeface="Arial"/>
                <a:cs typeface="Arial"/>
                <a:sym typeface="Arial"/>
              </a:defRPr>
            </a:pPr>
            <a:r>
              <a:t>“” で定義できる空の文字列.</a:t>
            </a:r>
          </a:p>
          <a:p>
            <a:pPr lvl="1" indent="457200">
              <a:defRPr>
                <a:latin typeface="Arial"/>
                <a:ea typeface="Arial"/>
                <a:cs typeface="Arial"/>
                <a:sym typeface="Arial"/>
              </a:defRPr>
            </a:pPr>
            <a:r>
              <a:t>[] や () で定義できる空のリストやタプル.</a:t>
            </a:r>
          </a:p>
          <a:p>
            <a:pPr lvl="1" indent="457200">
              <a:defRPr>
                <a:latin typeface="Arial"/>
                <a:ea typeface="Arial"/>
                <a:cs typeface="Arial"/>
                <a:sym typeface="Arial"/>
              </a:defRPr>
            </a:pPr>
            <a:r>
              <a:t>{} で定義できる空のディクショナリ.</a:t>
            </a:r>
          </a:p>
        </p:txBody>
      </p:sp>
    </p:spTree>
    <p:extLst>
      <p:ext uri="{BB962C8B-B14F-4D97-AF65-F5344CB8AC3E}">
        <p14:creationId xmlns:p14="http://schemas.microsoft.com/office/powerpoint/2010/main" val="200944410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Shape 28"/>
          <p:cNvSpPr/>
          <p:nvPr/>
        </p:nvSpPr>
        <p:spPr>
          <a:xfrm>
            <a:off x="149207" y="-6866"/>
            <a:ext cx="9607586" cy="755950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b="1">
                <a:latin typeface="Arial"/>
                <a:ea typeface="Arial"/>
                <a:cs typeface="Arial"/>
                <a:sym typeface="Arial"/>
              </a:defRPr>
            </a:pPr>
            <a:r>
              <a:t>in演算子</a:t>
            </a:r>
          </a:p>
          <a:p>
            <a:pPr lvl="1" indent="457200">
              <a:defRPr sz="2300">
                <a:latin typeface="Arial"/>
                <a:ea typeface="Arial"/>
                <a:cs typeface="Arial"/>
                <a:sym typeface="Arial"/>
              </a:defRPr>
            </a:pPr>
            <a:r>
              <a:t>前に指定したシーケンスに, 後に指定したシーケンスが含まれるかどうかを調べる. 含まれていればTrue, 含まれていなければFalseを返す.</a:t>
            </a:r>
          </a:p>
          <a:p>
            <a:pPr>
              <a:defRPr b="1">
                <a:latin typeface="Arial"/>
                <a:ea typeface="Arial"/>
                <a:cs typeface="Arial"/>
                <a:sym typeface="Arial"/>
              </a:defRPr>
            </a:pPr>
            <a:r>
              <a:t>if文への応用</a:t>
            </a:r>
          </a:p>
          <a:p>
            <a:pPr lvl="1" indent="457200">
              <a:defRPr sz="2400">
                <a:latin typeface="Arial"/>
                <a:ea typeface="Arial"/>
                <a:cs typeface="Arial"/>
                <a:sym typeface="Arial"/>
              </a:defRPr>
            </a:pPr>
            <a:r>
              <a:t>if “p” in “python”: =&gt; Trueなのでif文のブロック内へ(大文字は区別されるので注意)</a:t>
            </a:r>
          </a:p>
          <a:p>
            <a:pPr lvl="1" indent="457200">
              <a:lnSpc>
                <a:spcPct val="50000"/>
              </a:lnSpc>
              <a:defRPr sz="2400">
                <a:latin typeface="Arial"/>
                <a:ea typeface="Arial"/>
                <a:cs typeface="Arial"/>
                <a:sym typeface="Arial"/>
              </a:defRPr>
            </a:pPr>
            <a:endParaRPr/>
          </a:p>
          <a:p>
            <a:pPr lvl="1" indent="457200">
              <a:defRPr sz="2400">
                <a:latin typeface="Arial"/>
                <a:ea typeface="Arial"/>
                <a:cs typeface="Arial"/>
                <a:sym typeface="Arial"/>
              </a:defRPr>
            </a:pPr>
            <a:r>
              <a:t>if [1, 2] in [1, a, b, c, 2, 3]: =&gt;  Falseなのでif文のブロック内へは行かない(if [1, 2] in [[1, 2], a, b, c, 3]  はTrue)</a:t>
            </a:r>
          </a:p>
          <a:p>
            <a:pPr lvl="1" indent="457200">
              <a:lnSpc>
                <a:spcPct val="50000"/>
              </a:lnSpc>
              <a:defRPr sz="2400">
                <a:latin typeface="Arial"/>
                <a:ea typeface="Arial"/>
                <a:cs typeface="Arial"/>
                <a:sym typeface="Arial"/>
              </a:defRPr>
            </a:pPr>
            <a:endParaRPr/>
          </a:p>
          <a:p>
            <a:pPr lvl="1" indent="457200">
              <a:defRPr sz="2400">
                <a:latin typeface="Arial"/>
                <a:ea typeface="Arial"/>
                <a:cs typeface="Arial"/>
                <a:sym typeface="Arial"/>
              </a:defRPr>
            </a:pPr>
            <a:r>
              <a:t>if “”: =&gt; ブロック内へは行かない</a:t>
            </a:r>
          </a:p>
          <a:p>
            <a:pPr lvl="1" indent="457200">
              <a:defRPr sz="2400">
                <a:latin typeface="Arial"/>
                <a:ea typeface="Arial"/>
                <a:cs typeface="Arial"/>
                <a:sym typeface="Arial"/>
              </a:defRPr>
            </a:pPr>
            <a:r>
              <a:t>s = “python”</a:t>
            </a:r>
          </a:p>
          <a:p>
            <a:pPr lvl="1" indent="457200">
              <a:defRPr sz="2400">
                <a:latin typeface="Arial"/>
                <a:ea typeface="Arial"/>
                <a:cs typeface="Arial"/>
                <a:sym typeface="Arial"/>
              </a:defRPr>
            </a:pPr>
            <a:r>
              <a:t>if s: =&gt; ブロック内へ(sという変数に値が代入されているかどうかを調べる)</a:t>
            </a:r>
          </a:p>
          <a:p>
            <a:pPr lvl="1" indent="457200">
              <a:defRPr sz="2400">
                <a:latin typeface="Arial"/>
                <a:ea typeface="Arial"/>
                <a:cs typeface="Arial"/>
                <a:sym typeface="Arial"/>
              </a:defRPr>
            </a:pPr>
            <a:endParaRPr/>
          </a:p>
          <a:p>
            <a:pPr lvl="1" indent="457200">
              <a:defRPr>
                <a:latin typeface="Arial"/>
                <a:ea typeface="Arial"/>
                <a:cs typeface="Arial"/>
                <a:sym typeface="Arial"/>
              </a:defRPr>
            </a:pPr>
            <a:endParaRPr/>
          </a:p>
        </p:txBody>
      </p:sp>
    </p:spTree>
    <p:extLst>
      <p:ext uri="{BB962C8B-B14F-4D97-AF65-F5344CB8AC3E}">
        <p14:creationId xmlns:p14="http://schemas.microsoft.com/office/powerpoint/2010/main" val="2570280921"/>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Shape 30"/>
          <p:cNvSpPr/>
          <p:nvPr/>
        </p:nvSpPr>
        <p:spPr>
          <a:xfrm>
            <a:off x="0" y="-1"/>
            <a:ext cx="8265100" cy="5936640"/>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a:defRPr b="1">
                <a:latin typeface="Arial"/>
                <a:ea typeface="Arial"/>
                <a:cs typeface="Arial"/>
                <a:sym typeface="Arial"/>
              </a:defRPr>
            </a:pPr>
            <a:r>
              <a:t>range()関数</a:t>
            </a:r>
          </a:p>
          <a:p>
            <a:pPr lvl="1" indent="457200">
              <a:defRPr>
                <a:latin typeface="Arial"/>
                <a:ea typeface="Arial"/>
                <a:cs typeface="Arial"/>
                <a:sym typeface="Arial"/>
              </a:defRPr>
            </a:pPr>
            <a:r>
              <a:t>range([開始する数値,] 終了する数値[, ステップ])</a:t>
            </a:r>
          </a:p>
          <a:p>
            <a:pPr>
              <a:defRPr b="1">
                <a:latin typeface="Arial"/>
                <a:ea typeface="Arial"/>
                <a:cs typeface="Arial"/>
                <a:sym typeface="Arial"/>
              </a:defRPr>
            </a:pPr>
            <a:r>
              <a:t>for文への応用</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Arial"/>
                <a:ea typeface="Arial"/>
                <a:cs typeface="Arial"/>
                <a:sym typeface="Arial"/>
              </a:defRPr>
            </a:pPr>
            <a:r>
              <a:t>&gt;&gt;&gt; for i in range(5, 16, 2):</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Arial"/>
                <a:ea typeface="Arial"/>
                <a:cs typeface="Arial"/>
                <a:sym typeface="Arial"/>
              </a:defRPr>
            </a:pPr>
            <a:r>
              <a:t>...        print(i, end="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Arial"/>
                <a:ea typeface="Arial"/>
                <a:cs typeface="Arial"/>
                <a:sym typeface="Arial"/>
              </a:defRPr>
            </a:pPr>
            <a:r>
              <a:t>...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Arial"/>
                <a:ea typeface="Arial"/>
                <a:cs typeface="Arial"/>
                <a:sym typeface="Arial"/>
              </a:defRPr>
            </a:pPr>
            <a:r>
              <a:t>5 7 9 11 13 15</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Arial"/>
                <a:ea typeface="Arial"/>
                <a:cs typeface="Arial"/>
                <a:sym typeface="Arial"/>
              </a:defRPr>
            </a:pPr>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Menlo"/>
                <a:ea typeface="Menlo"/>
                <a:cs typeface="Menlo"/>
                <a:sym typeface="Menlo"/>
              </a:defRPr>
            </a:pPr>
            <a:r>
              <a:t>&gt;&gt;&gt; s = "python"</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Menlo"/>
                <a:ea typeface="Menlo"/>
                <a:cs typeface="Menlo"/>
                <a:sym typeface="Menlo"/>
              </a:defRPr>
            </a:pPr>
            <a:r>
              <a:t>&gt;&gt;&gt; for i in range(len(s)):</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Menlo"/>
                <a:ea typeface="Menlo"/>
                <a:cs typeface="Menlo"/>
                <a:sym typeface="Menlo"/>
              </a:defRPr>
            </a:pPr>
            <a:r>
              <a:t>...     print(s[-i-1], end="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Menlo"/>
                <a:ea typeface="Menlo"/>
                <a:cs typeface="Menlo"/>
                <a:sym typeface="Menlo"/>
              </a:defRPr>
            </a:pPr>
            <a:r>
              <a:t>...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Menlo"/>
                <a:ea typeface="Menlo"/>
                <a:cs typeface="Menlo"/>
                <a:sym typeface="Menlo"/>
              </a:defRPr>
            </a:pPr>
            <a:r>
              <a:t>n o h t y p</a:t>
            </a:r>
          </a:p>
        </p:txBody>
      </p:sp>
    </p:spTree>
    <p:extLst>
      <p:ext uri="{BB962C8B-B14F-4D97-AF65-F5344CB8AC3E}">
        <p14:creationId xmlns:p14="http://schemas.microsoft.com/office/powerpoint/2010/main" val="2158403870"/>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Shape 32"/>
          <p:cNvSpPr/>
          <p:nvPr/>
        </p:nvSpPr>
        <p:spPr>
          <a:xfrm>
            <a:off x="-1" y="-12171"/>
            <a:ext cx="9906001" cy="6408674"/>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b="1">
                <a:latin typeface="Arial"/>
                <a:ea typeface="Arial"/>
                <a:cs typeface="Arial"/>
                <a:sym typeface="Arial"/>
              </a:defRPr>
            </a:pPr>
            <a:r>
              <a:t>戻り値とアンパック代入</a:t>
            </a:r>
          </a:p>
          <a:p>
            <a:pPr lvl="1" indent="457200">
              <a:defRPr b="1">
                <a:latin typeface="Arial"/>
                <a:ea typeface="Arial"/>
                <a:cs typeface="Arial"/>
                <a:sym typeface="Arial"/>
              </a:defRPr>
            </a:pPr>
            <a:r>
              <a:t>・アンパック代入</a:t>
            </a:r>
          </a:p>
          <a:p>
            <a:pPr lvl="2" indent="914400">
              <a:defRPr>
                <a:latin typeface="Arial"/>
                <a:ea typeface="Arial"/>
                <a:cs typeface="Arial"/>
                <a:sym typeface="Arial"/>
              </a:defRPr>
            </a:pPr>
            <a:r>
              <a:t>a, b     = d, e     #タプルを示す()は省略可</a:t>
            </a:r>
          </a:p>
          <a:p>
            <a:pPr lvl="2" indent="914400">
              <a:defRPr>
                <a:latin typeface="Arial"/>
                <a:ea typeface="Arial"/>
                <a:cs typeface="Arial"/>
                <a:sym typeface="Arial"/>
              </a:defRPr>
            </a:pPr>
            <a:r>
              <a:t>a         = d, e     #  a = (d, e)</a:t>
            </a:r>
          </a:p>
          <a:p>
            <a:pPr lvl="2" indent="914400">
              <a:defRPr>
                <a:latin typeface="Arial"/>
                <a:ea typeface="Arial"/>
                <a:cs typeface="Arial"/>
                <a:sym typeface="Arial"/>
              </a:defRPr>
            </a:pPr>
            <a:r>
              <a:t>a, b, c = d, e     #  </a:t>
            </a:r>
            <a:r>
              <a:rPr sz="2500"/>
              <a:t>ValueError</a:t>
            </a:r>
          </a:p>
          <a:p>
            <a:pPr lvl="2" indent="914400">
              <a:defRPr>
                <a:latin typeface="Arial"/>
                <a:ea typeface="Arial"/>
                <a:cs typeface="Arial"/>
                <a:sym typeface="Arial"/>
              </a:defRPr>
            </a:pPr>
            <a:endParaRPr sz="2500"/>
          </a:p>
          <a:p>
            <a:pPr lvl="1" indent="457200">
              <a:defRPr b="1">
                <a:latin typeface="Arial"/>
                <a:ea typeface="Arial"/>
                <a:cs typeface="Arial"/>
                <a:sym typeface="Arial"/>
              </a:defRPr>
            </a:pPr>
            <a:r>
              <a:t>・戻り値とアンパック代入</a:t>
            </a:r>
          </a:p>
          <a:p>
            <a:pPr lvl="2" indent="914400">
              <a:defRPr>
                <a:latin typeface="Arial"/>
                <a:ea typeface="Arial"/>
                <a:cs typeface="Arial"/>
                <a:sym typeface="Arial"/>
              </a:defRPr>
            </a:pPr>
            <a:r>
              <a:t>def fuga(foo):</a:t>
            </a:r>
          </a:p>
          <a:p>
            <a:pPr lvl="3" indent="1371600">
              <a:defRPr>
                <a:latin typeface="Arial"/>
                <a:ea typeface="Arial"/>
                <a:cs typeface="Arial"/>
                <a:sym typeface="Arial"/>
              </a:defRPr>
            </a:pPr>
            <a:r>
              <a:t>a, b, c = 0, 0, 0    #適当に変数を宣言</a:t>
            </a:r>
          </a:p>
          <a:p>
            <a:pPr lvl="4" indent="1828800">
              <a:defRPr sz="2400">
                <a:latin typeface="Arial"/>
                <a:ea typeface="Arial"/>
                <a:cs typeface="Arial"/>
                <a:sym typeface="Arial"/>
              </a:defRPr>
            </a:pPr>
            <a:r>
              <a:t>…                        </a:t>
            </a:r>
            <a:r>
              <a:rPr sz="2800"/>
              <a:t>#適当な処理</a:t>
            </a:r>
          </a:p>
          <a:p>
            <a:pPr lvl="3" indent="1371600">
              <a:defRPr>
                <a:latin typeface="Arial"/>
                <a:ea typeface="Arial"/>
                <a:cs typeface="Arial"/>
                <a:sym typeface="Arial"/>
              </a:defRPr>
            </a:pPr>
            <a:r>
              <a:t>return a, b, c        #戻り値.</a:t>
            </a:r>
          </a:p>
          <a:p>
            <a:pPr lvl="3" indent="1371600">
              <a:defRPr>
                <a:latin typeface="Arial"/>
                <a:ea typeface="Arial"/>
                <a:cs typeface="Arial"/>
                <a:sym typeface="Arial"/>
              </a:defRPr>
            </a:pPr>
            <a:endParaRPr/>
          </a:p>
          <a:p>
            <a:pPr lvl="2" indent="914400">
              <a:defRPr>
                <a:latin typeface="Arial"/>
                <a:ea typeface="Arial"/>
                <a:cs typeface="Arial"/>
                <a:sym typeface="Arial"/>
              </a:defRPr>
            </a:pPr>
            <a:r>
              <a:t>max, min, sum = fuga(some) #戻り値のアンパック代入</a:t>
            </a:r>
          </a:p>
        </p:txBody>
      </p:sp>
      <p:sp>
        <p:nvSpPr>
          <p:cNvPr id="33" name="Shape 33"/>
          <p:cNvSpPr/>
          <p:nvPr/>
        </p:nvSpPr>
        <p:spPr>
          <a:xfrm>
            <a:off x="1395407" y="5608656"/>
            <a:ext cx="3" cy="412107"/>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8" tIns="45718" rIns="45718" bIns="45718"/>
          <a:lstStyle/>
          <a:p>
            <a:endParaRPr/>
          </a:p>
        </p:txBody>
      </p:sp>
      <p:sp>
        <p:nvSpPr>
          <p:cNvPr id="34" name="Shape 34"/>
          <p:cNvSpPr/>
          <p:nvPr/>
        </p:nvSpPr>
        <p:spPr>
          <a:xfrm flipV="1">
            <a:off x="2544872" y="5385186"/>
            <a:ext cx="2" cy="268882"/>
          </a:xfrm>
          <a:prstGeom prst="line">
            <a:avLst/>
          </a:prstGeom>
          <a:ln w="25400">
            <a:solidFill>
              <a:schemeClr val="accent1"/>
            </a:solidFill>
          </a:ln>
          <a:effectLst>
            <a:outerShdw blurRad="38100" dist="20000" dir="5400000" rotWithShape="0">
              <a:srgbClr val="000000">
                <a:alpha val="38000"/>
              </a:srgbClr>
            </a:outerShdw>
          </a:effectLst>
        </p:spPr>
        <p:txBody>
          <a:bodyPr lIns="45718" tIns="45718" rIns="45718" bIns="45718"/>
          <a:lstStyle/>
          <a:p>
            <a:endParaRPr/>
          </a:p>
        </p:txBody>
      </p:sp>
      <p:sp>
        <p:nvSpPr>
          <p:cNvPr id="35" name="Shape 35"/>
          <p:cNvSpPr/>
          <p:nvPr/>
        </p:nvSpPr>
        <p:spPr>
          <a:xfrm>
            <a:off x="1396520" y="5641365"/>
            <a:ext cx="1161055" cy="3"/>
          </a:xfrm>
          <a:prstGeom prst="line">
            <a:avLst/>
          </a:prstGeom>
          <a:ln w="25400">
            <a:solidFill>
              <a:schemeClr val="accent1"/>
            </a:solidFill>
          </a:ln>
          <a:effectLst>
            <a:outerShdw blurRad="38100" dist="20000" dir="5400000" rotWithShape="0">
              <a:srgbClr val="000000">
                <a:alpha val="38000"/>
              </a:srgbClr>
            </a:outerShdw>
          </a:effectLst>
        </p:spPr>
        <p:txBody>
          <a:bodyPr lIns="45718" tIns="45718" rIns="45718" bIns="45718"/>
          <a:lstStyle/>
          <a:p>
            <a:endParaRPr/>
          </a:p>
        </p:txBody>
      </p:sp>
      <p:sp>
        <p:nvSpPr>
          <p:cNvPr id="36" name="Shape 36"/>
          <p:cNvSpPr/>
          <p:nvPr/>
        </p:nvSpPr>
        <p:spPr>
          <a:xfrm>
            <a:off x="2446509" y="5374521"/>
            <a:ext cx="196729" cy="2"/>
          </a:xfrm>
          <a:prstGeom prst="line">
            <a:avLst/>
          </a:prstGeom>
          <a:ln w="25400">
            <a:solidFill>
              <a:schemeClr val="accent1"/>
            </a:solidFill>
          </a:ln>
          <a:effectLst>
            <a:outerShdw blurRad="38100" dist="20000" dir="5400000" rotWithShape="0">
              <a:srgbClr val="000000">
                <a:alpha val="38000"/>
              </a:srgbClr>
            </a:outerShdw>
          </a:effectLst>
        </p:spPr>
        <p:txBody>
          <a:bodyPr lIns="45718" tIns="45718" rIns="45718" bIns="45718"/>
          <a:lstStyle/>
          <a:p>
            <a:endParaRPr/>
          </a:p>
        </p:txBody>
      </p:sp>
      <p:sp>
        <p:nvSpPr>
          <p:cNvPr id="37" name="Shape 37"/>
          <p:cNvSpPr/>
          <p:nvPr/>
        </p:nvSpPr>
        <p:spPr>
          <a:xfrm>
            <a:off x="2835049" y="5374521"/>
            <a:ext cx="224706" cy="2"/>
          </a:xfrm>
          <a:prstGeom prst="line">
            <a:avLst/>
          </a:prstGeom>
          <a:ln w="25400">
            <a:solidFill>
              <a:schemeClr val="accent6"/>
            </a:solidFill>
          </a:ln>
          <a:effectLst>
            <a:outerShdw blurRad="38100" dist="20000" dir="5400000" rotWithShape="0">
              <a:srgbClr val="000000">
                <a:alpha val="38000"/>
              </a:srgbClr>
            </a:outerShdw>
          </a:effectLst>
        </p:spPr>
        <p:txBody>
          <a:bodyPr lIns="45718" tIns="45718" rIns="45718" bIns="45718"/>
          <a:lstStyle/>
          <a:p>
            <a:endParaRPr/>
          </a:p>
        </p:txBody>
      </p:sp>
      <p:sp>
        <p:nvSpPr>
          <p:cNvPr id="38" name="Shape 38"/>
          <p:cNvSpPr/>
          <p:nvPr/>
        </p:nvSpPr>
        <p:spPr>
          <a:xfrm flipV="1">
            <a:off x="2947400" y="5435314"/>
            <a:ext cx="2" cy="412105"/>
          </a:xfrm>
          <a:prstGeom prst="line">
            <a:avLst/>
          </a:prstGeom>
          <a:ln w="25400">
            <a:solidFill>
              <a:schemeClr val="accent6"/>
            </a:solidFill>
          </a:ln>
          <a:effectLst>
            <a:outerShdw blurRad="38100" dist="20000" dir="5400000" rotWithShape="0">
              <a:srgbClr val="000000">
                <a:alpha val="38000"/>
              </a:srgbClr>
            </a:outerShdw>
          </a:effectLst>
        </p:spPr>
        <p:txBody>
          <a:bodyPr lIns="45718" tIns="45718" rIns="45718" bIns="45718"/>
          <a:lstStyle/>
          <a:p>
            <a:endParaRPr/>
          </a:p>
        </p:txBody>
      </p:sp>
      <p:sp>
        <p:nvSpPr>
          <p:cNvPr id="39" name="Shape 39"/>
          <p:cNvSpPr/>
          <p:nvPr/>
        </p:nvSpPr>
        <p:spPr>
          <a:xfrm flipV="1">
            <a:off x="2105191" y="5814708"/>
            <a:ext cx="854912" cy="2"/>
          </a:xfrm>
          <a:prstGeom prst="line">
            <a:avLst/>
          </a:prstGeom>
          <a:ln w="25400">
            <a:solidFill>
              <a:schemeClr val="accent6"/>
            </a:solidFill>
          </a:ln>
          <a:effectLst>
            <a:outerShdw blurRad="38100" dist="20000" dir="5400000" rotWithShape="0">
              <a:srgbClr val="000000">
                <a:alpha val="38000"/>
              </a:srgbClr>
            </a:outerShdw>
          </a:effectLst>
        </p:spPr>
        <p:txBody>
          <a:bodyPr lIns="45718" tIns="45718" rIns="45718" bIns="45718"/>
          <a:lstStyle/>
          <a:p>
            <a:endParaRPr/>
          </a:p>
        </p:txBody>
      </p:sp>
      <p:sp>
        <p:nvSpPr>
          <p:cNvPr id="40" name="Shape 40"/>
          <p:cNvSpPr/>
          <p:nvPr/>
        </p:nvSpPr>
        <p:spPr>
          <a:xfrm>
            <a:off x="2107374" y="5806153"/>
            <a:ext cx="2" cy="268882"/>
          </a:xfrm>
          <a:prstGeom prst="line">
            <a:avLst/>
          </a:prstGeom>
          <a:ln w="25400">
            <a:solidFill>
              <a:schemeClr val="accent6"/>
            </a:solidFill>
            <a:tailEnd type="triangle"/>
          </a:ln>
          <a:effectLst>
            <a:outerShdw blurRad="38100" dist="20000" dir="5400000" rotWithShape="0">
              <a:srgbClr val="000000">
                <a:alpha val="38000"/>
              </a:srgbClr>
            </a:outerShdw>
          </a:effectLst>
        </p:spPr>
        <p:txBody>
          <a:bodyPr lIns="45718" tIns="45718" rIns="45718" bIns="45718"/>
          <a:lstStyle/>
          <a:p>
            <a:endParaRPr/>
          </a:p>
        </p:txBody>
      </p:sp>
      <p:sp>
        <p:nvSpPr>
          <p:cNvPr id="41" name="Shape 41"/>
          <p:cNvSpPr/>
          <p:nvPr/>
        </p:nvSpPr>
        <p:spPr>
          <a:xfrm>
            <a:off x="3190401" y="5374521"/>
            <a:ext cx="319055" cy="2"/>
          </a:xfrm>
          <a:prstGeom prst="line">
            <a:avLst/>
          </a:prstGeom>
          <a:ln w="25400">
            <a:solidFill>
              <a:schemeClr val="accent5"/>
            </a:solidFill>
          </a:ln>
          <a:effectLst>
            <a:outerShdw blurRad="38100" dist="20000" dir="5400000" rotWithShape="0">
              <a:srgbClr val="000000">
                <a:alpha val="38000"/>
              </a:srgbClr>
            </a:outerShdw>
          </a:effectLst>
        </p:spPr>
        <p:txBody>
          <a:bodyPr lIns="45718" tIns="45718" rIns="45718" bIns="45718"/>
          <a:lstStyle/>
          <a:p>
            <a:endParaRPr/>
          </a:p>
        </p:txBody>
      </p:sp>
      <p:sp>
        <p:nvSpPr>
          <p:cNvPr id="42" name="Shape 42"/>
          <p:cNvSpPr/>
          <p:nvPr/>
        </p:nvSpPr>
        <p:spPr>
          <a:xfrm>
            <a:off x="3349928" y="5435314"/>
            <a:ext cx="2" cy="412105"/>
          </a:xfrm>
          <a:prstGeom prst="line">
            <a:avLst/>
          </a:prstGeom>
          <a:ln w="25400">
            <a:solidFill>
              <a:schemeClr val="accent5"/>
            </a:solidFill>
          </a:ln>
          <a:effectLst>
            <a:outerShdw blurRad="38100" dist="20000" dir="5400000" rotWithShape="0">
              <a:srgbClr val="000000">
                <a:alpha val="38000"/>
              </a:srgbClr>
            </a:outerShdw>
          </a:effectLst>
        </p:spPr>
        <p:txBody>
          <a:bodyPr lIns="45718" tIns="45718" rIns="45718" bIns="45718"/>
          <a:lstStyle/>
          <a:p>
            <a:endParaRPr/>
          </a:p>
        </p:txBody>
      </p:sp>
      <p:sp>
        <p:nvSpPr>
          <p:cNvPr id="43" name="Shape 43"/>
          <p:cNvSpPr/>
          <p:nvPr/>
        </p:nvSpPr>
        <p:spPr>
          <a:xfrm>
            <a:off x="3143227" y="5814708"/>
            <a:ext cx="224706" cy="2"/>
          </a:xfrm>
          <a:prstGeom prst="line">
            <a:avLst/>
          </a:prstGeom>
          <a:ln w="25400">
            <a:solidFill>
              <a:schemeClr val="accent5"/>
            </a:solidFill>
          </a:ln>
          <a:effectLst>
            <a:outerShdw blurRad="38100" dist="20000" dir="5400000" rotWithShape="0">
              <a:srgbClr val="000000">
                <a:alpha val="38000"/>
              </a:srgbClr>
            </a:outerShdw>
          </a:effectLst>
        </p:spPr>
        <p:txBody>
          <a:bodyPr lIns="45718" tIns="45718" rIns="45718" bIns="45718"/>
          <a:lstStyle/>
          <a:p>
            <a:endParaRPr/>
          </a:p>
        </p:txBody>
      </p:sp>
      <p:sp>
        <p:nvSpPr>
          <p:cNvPr id="44" name="Shape 44"/>
          <p:cNvSpPr/>
          <p:nvPr/>
        </p:nvSpPr>
        <p:spPr>
          <a:xfrm>
            <a:off x="3148231" y="5806153"/>
            <a:ext cx="2" cy="268882"/>
          </a:xfrm>
          <a:prstGeom prst="line">
            <a:avLst/>
          </a:prstGeom>
          <a:ln w="25400">
            <a:solidFill>
              <a:schemeClr val="accent5"/>
            </a:solidFill>
            <a:tailEnd type="triangle"/>
          </a:ln>
          <a:effectLst>
            <a:outerShdw blurRad="38100" dist="20000" dir="5400000" rotWithShape="0">
              <a:srgbClr val="000000">
                <a:alpha val="38000"/>
              </a:srgbClr>
            </a:outerShdw>
          </a:effectLst>
        </p:spPr>
        <p:txBody>
          <a:bodyPr lIns="45718" tIns="45718" rIns="45718" bIns="45718"/>
          <a:lstStyle/>
          <a:p>
            <a:endParaRPr/>
          </a:p>
        </p:txBody>
      </p:sp>
    </p:spTree>
    <p:extLst>
      <p:ext uri="{BB962C8B-B14F-4D97-AF65-F5344CB8AC3E}">
        <p14:creationId xmlns:p14="http://schemas.microsoft.com/office/powerpoint/2010/main" val="42631996"/>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Shape 46"/>
          <p:cNvSpPr/>
          <p:nvPr/>
        </p:nvSpPr>
        <p:spPr>
          <a:xfrm>
            <a:off x="-1" y="-36161"/>
            <a:ext cx="9906002" cy="693032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b="1">
                <a:latin typeface="Arial"/>
                <a:ea typeface="Arial"/>
                <a:cs typeface="Arial"/>
                <a:sym typeface="Arial"/>
              </a:defRPr>
            </a:pPr>
            <a:r>
              <a:t>enumerate()関数</a:t>
            </a:r>
          </a:p>
          <a:p>
            <a:pPr lvl="1" indent="457200">
              <a:defRPr sz="2500">
                <a:latin typeface="Arial"/>
                <a:ea typeface="Arial"/>
                <a:cs typeface="Arial"/>
                <a:sym typeface="Arial"/>
              </a:defRPr>
            </a:pPr>
            <a:r>
              <a:t>enumerate()関数はfor文中で使い, シーケンスを引数に渡す必要がある.</a:t>
            </a:r>
          </a:p>
          <a:p>
            <a:pPr lvl="1" indent="457200">
              <a:defRPr sz="2500">
                <a:latin typeface="Arial"/>
                <a:ea typeface="Arial"/>
                <a:cs typeface="Arial"/>
                <a:sym typeface="Arial"/>
              </a:defRPr>
            </a:pPr>
            <a:r>
              <a:t>戻り値は要素番号とその番号に対応した要素をタプルにしたもの.</a:t>
            </a:r>
          </a:p>
          <a:p>
            <a:pPr lvl="1" indent="457200">
              <a:defRPr sz="2500">
                <a:latin typeface="Arial"/>
                <a:ea typeface="Arial"/>
                <a:cs typeface="Arial"/>
                <a:sym typeface="Arial"/>
              </a:defRPr>
            </a:pPr>
            <a:r>
              <a:t>(↑ちょっと違う)</a:t>
            </a:r>
          </a:p>
          <a:p>
            <a:pPr lvl="1" indent="457200">
              <a:defRPr sz="2500">
                <a:latin typeface="Arial"/>
                <a:ea typeface="Arial"/>
                <a:cs typeface="Arial"/>
                <a:sym typeface="Arial"/>
              </a:defRPr>
            </a:pPr>
            <a:r>
              <a:t>ループカウンタを使いたい時に便利.</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&gt;&gt;&gt; s = "python"</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&gt;&gt;&gt; for cnt, item in enumerate(s):</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     print(cnt, item)</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0 p</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1 y</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2 t</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3 h</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4 o</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5 n</a:t>
            </a:r>
          </a:p>
        </p:txBody>
      </p:sp>
      <p:sp>
        <p:nvSpPr>
          <p:cNvPr id="47" name="Shape 47"/>
          <p:cNvSpPr/>
          <p:nvPr/>
        </p:nvSpPr>
        <p:spPr>
          <a:xfrm>
            <a:off x="1769641" y="4576455"/>
            <a:ext cx="1488284" cy="229085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sz="2500">
                <a:latin typeface="Arial"/>
                <a:ea typeface="Arial"/>
                <a:cs typeface="Arial"/>
                <a:sym typeface="Arial"/>
              </a:defRPr>
            </a:pPr>
            <a:r>
              <a:t>s[0] = p</a:t>
            </a:r>
          </a:p>
          <a:p>
            <a:pPr>
              <a:defRPr sz="2500">
                <a:latin typeface="Arial"/>
                <a:ea typeface="Arial"/>
                <a:cs typeface="Arial"/>
                <a:sym typeface="Arial"/>
              </a:defRPr>
            </a:pPr>
            <a:r>
              <a:t>s[1] = y</a:t>
            </a:r>
          </a:p>
          <a:p>
            <a:pPr>
              <a:defRPr sz="2500">
                <a:latin typeface="Arial"/>
                <a:ea typeface="Arial"/>
                <a:cs typeface="Arial"/>
                <a:sym typeface="Arial"/>
              </a:defRPr>
            </a:pPr>
            <a:r>
              <a:t>s[2] = t</a:t>
            </a:r>
          </a:p>
          <a:p>
            <a:pPr>
              <a:defRPr sz="2500">
                <a:latin typeface="Arial"/>
                <a:ea typeface="Arial"/>
                <a:cs typeface="Arial"/>
                <a:sym typeface="Arial"/>
              </a:defRPr>
            </a:pPr>
            <a:r>
              <a:t>s[3] = h</a:t>
            </a:r>
          </a:p>
          <a:p>
            <a:pPr>
              <a:defRPr sz="2500">
                <a:latin typeface="Arial"/>
                <a:ea typeface="Arial"/>
                <a:cs typeface="Arial"/>
                <a:sym typeface="Arial"/>
              </a:defRPr>
            </a:pPr>
            <a:r>
              <a:t>s[4] = o</a:t>
            </a:r>
          </a:p>
          <a:p>
            <a:pPr>
              <a:defRPr sz="2500">
                <a:latin typeface="Arial"/>
                <a:ea typeface="Arial"/>
                <a:cs typeface="Arial"/>
                <a:sym typeface="Arial"/>
              </a:defRPr>
            </a:pPr>
            <a:r>
              <a:t>s[5] = n</a:t>
            </a:r>
          </a:p>
        </p:txBody>
      </p:sp>
    </p:spTree>
    <p:extLst>
      <p:ext uri="{BB962C8B-B14F-4D97-AF65-F5344CB8AC3E}">
        <p14:creationId xmlns:p14="http://schemas.microsoft.com/office/powerpoint/2010/main" val="3756008279"/>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Shape 49"/>
          <p:cNvSpPr/>
          <p:nvPr/>
        </p:nvSpPr>
        <p:spPr>
          <a:xfrm>
            <a:off x="-1" y="38099"/>
            <a:ext cx="9906001" cy="573450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b="1">
                <a:latin typeface="Arial"/>
                <a:ea typeface="Arial"/>
                <a:cs typeface="Arial"/>
                <a:sym typeface="Arial"/>
              </a:defRPr>
            </a:pPr>
            <a:r>
              <a:t>zip()関数</a:t>
            </a:r>
          </a:p>
          <a:p>
            <a:pPr lvl="1" indent="457200">
              <a:defRPr>
                <a:latin typeface="Arial"/>
                <a:ea typeface="Arial"/>
                <a:cs typeface="Arial"/>
                <a:sym typeface="Arial"/>
              </a:defRPr>
            </a:pPr>
            <a:r>
              <a:t>二つのシーケンスを引数に渡す. 2つのシーケンスから要素を順番に取り出し, どちらかのシーケンスの要素がなくなるまで処理を繰り返す.</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Menlo"/>
                <a:ea typeface="Menlo"/>
                <a:cs typeface="Menlo"/>
                <a:sym typeface="Menlo"/>
              </a:defRPr>
            </a:pPr>
            <a:r>
              <a:t>&gt;&gt;&gt; for n, w in zip([1,2,3,4],</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Menlo"/>
                <a:ea typeface="Menlo"/>
                <a:cs typeface="Menlo"/>
                <a:sym typeface="Menlo"/>
              </a:defRPr>
            </a:pPr>
            <a:r>
              <a:t>                    [“a","b","c","d","e"]):</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Menlo"/>
                <a:ea typeface="Menlo"/>
                <a:cs typeface="Menlo"/>
                <a:sym typeface="Menlo"/>
              </a:defRPr>
            </a:pPr>
            <a:r>
              <a:t>...     print(n, w)</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Menlo"/>
                <a:ea typeface="Menlo"/>
                <a:cs typeface="Menlo"/>
                <a:sym typeface="Menlo"/>
              </a:defRPr>
            </a:pPr>
            <a:r>
              <a:t>...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Menlo"/>
                <a:ea typeface="Menlo"/>
                <a:cs typeface="Menlo"/>
                <a:sym typeface="Menlo"/>
              </a:defRPr>
            </a:pPr>
            <a:r>
              <a:t>1 a</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Menlo"/>
                <a:ea typeface="Menlo"/>
                <a:cs typeface="Menlo"/>
                <a:sym typeface="Menlo"/>
              </a:defRPr>
            </a:pPr>
            <a:r>
              <a:t>2 b</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Menlo"/>
                <a:ea typeface="Menlo"/>
                <a:cs typeface="Menlo"/>
                <a:sym typeface="Menlo"/>
              </a:defRPr>
            </a:pPr>
            <a:r>
              <a:t>3 c</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Menlo"/>
                <a:ea typeface="Menlo"/>
                <a:cs typeface="Menlo"/>
                <a:sym typeface="Menlo"/>
              </a:defRPr>
            </a:pPr>
            <a:r>
              <a:t>4 d</a:t>
            </a:r>
          </a:p>
        </p:txBody>
      </p:sp>
    </p:spTree>
    <p:extLst>
      <p:ext uri="{BB962C8B-B14F-4D97-AF65-F5344CB8AC3E}">
        <p14:creationId xmlns:p14="http://schemas.microsoft.com/office/powerpoint/2010/main" val="396222699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Shape 51"/>
          <p:cNvSpPr/>
          <p:nvPr/>
        </p:nvSpPr>
        <p:spPr>
          <a:xfrm>
            <a:off x="0" y="-1"/>
            <a:ext cx="9906000" cy="6535674"/>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b="1">
                <a:latin typeface="Arial"/>
                <a:ea typeface="Arial"/>
                <a:cs typeface="Arial"/>
                <a:sym typeface="Arial"/>
              </a:defRPr>
            </a:pPr>
            <a:r>
              <a:t>特殊な引数リストの渡し方と受け取り方</a:t>
            </a:r>
          </a:p>
          <a:p>
            <a:pPr lvl="1" indent="457200">
              <a:defRPr>
                <a:latin typeface="Arial"/>
                <a:ea typeface="Arial"/>
                <a:cs typeface="Arial"/>
                <a:sym typeface="Arial"/>
              </a:defRPr>
            </a:pPr>
            <a:r>
              <a:t>関数に引数を渡す時, 普通はあらかじめ決めた個数しか渡せない. 仮引数に用意されている変数名の前にアスタリスク(*)をつけることで, 決めた数以上の引数を渡すことができ, タプルとしてその変数に代入される. </a:t>
            </a:r>
          </a:p>
          <a:p>
            <a:pPr lvl="1" indent="457200">
              <a:defRPr>
                <a:latin typeface="Arial"/>
                <a:ea typeface="Arial"/>
                <a:cs typeface="Arial"/>
                <a:sym typeface="Arial"/>
              </a:defRPr>
            </a:pPr>
            <a:r>
              <a:t>キーワード引数は扱えない.</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&gt;&gt;&gt; def hoge(a, b, *bar):</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print(a, b, bar)</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&gt;&gt;&gt; hoge(1, 2, 3, 4, 5)</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1 2 (3, 4, 5)</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&gt;&gt;&gt; hoge(1, 2, 3, 4, k=5)</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Traceback (most recent call last):</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  File "&lt;stdin&gt;", line 1, in &lt;module&gt;</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Menlo"/>
                <a:ea typeface="Menlo"/>
                <a:cs typeface="Menlo"/>
                <a:sym typeface="Menlo"/>
              </a:defRPr>
            </a:pPr>
            <a:r>
              <a:t>TypeError: hoge() got an unexpected keyword argument 'k'</a:t>
            </a:r>
          </a:p>
        </p:txBody>
      </p:sp>
    </p:spTree>
    <p:extLst>
      <p:ext uri="{BB962C8B-B14F-4D97-AF65-F5344CB8AC3E}">
        <p14:creationId xmlns:p14="http://schemas.microsoft.com/office/powerpoint/2010/main" val="3200258110"/>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Shape 53"/>
          <p:cNvSpPr/>
          <p:nvPr/>
        </p:nvSpPr>
        <p:spPr>
          <a:xfrm>
            <a:off x="0" y="-1"/>
            <a:ext cx="9880600" cy="618007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b="1">
                <a:latin typeface="Arial"/>
                <a:ea typeface="Arial"/>
                <a:cs typeface="Arial"/>
                <a:sym typeface="Arial"/>
              </a:defRPr>
            </a:pPr>
            <a:r>
              <a:t>特殊な引数リストの渡し方と受け取り方 (続き)</a:t>
            </a:r>
          </a:p>
          <a:p>
            <a:pPr lvl="1" indent="457200">
              <a:defRPr>
                <a:latin typeface="Arial"/>
                <a:ea typeface="Arial"/>
                <a:cs typeface="Arial"/>
                <a:sym typeface="Arial"/>
              </a:defRPr>
            </a:pPr>
            <a:r>
              <a:t>仮引数の変数名の前にアスタリスク二つ(**)をつけることで, 未定義のキーワード引数を扱うことができる. この方法では, 未定義のキーワード引数とその値はディクショナリとしてその変数に代入される.</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&gt;&gt;&gt; def foo(a, b, **bar):</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     print(a, b, bar)</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&gt;&gt;&gt; foo(1, 2, k=3, e=4, y=5)</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r>
              <a:t>1 2 {'e': 4, 'y': 5, 'k': 3}</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latin typeface="Menlo"/>
                <a:ea typeface="Menlo"/>
                <a:cs typeface="Menlo"/>
                <a:sym typeface="Menlo"/>
              </a:defRPr>
            </a:pPr>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Menlo"/>
                <a:ea typeface="Menlo"/>
                <a:cs typeface="Menlo"/>
                <a:sym typeface="Menlo"/>
              </a:defRPr>
            </a:pPr>
            <a:r>
              <a:t>これらアスタリスクをつけた引数は, 必ず引数リストの最後に記述しなければならない. </a:t>
            </a:r>
          </a:p>
        </p:txBody>
      </p:sp>
    </p:spTree>
    <p:extLst>
      <p:ext uri="{BB962C8B-B14F-4D97-AF65-F5344CB8AC3E}">
        <p14:creationId xmlns:p14="http://schemas.microsoft.com/office/powerpoint/2010/main" val="39936198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 name="Shape 55"/>
          <p:cNvSpPr/>
          <p:nvPr/>
        </p:nvSpPr>
        <p:spPr>
          <a:xfrm>
            <a:off x="15873" y="17462"/>
            <a:ext cx="9906004" cy="685210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a:latin typeface="ＭＳ Ｐゴシック"/>
                <a:ea typeface="ＭＳ Ｐゴシック"/>
                <a:cs typeface="ＭＳ Ｐゴシック"/>
                <a:sym typeface="ＭＳ Ｐゴシック"/>
              </a:defRPr>
            </a:pPr>
            <a:r>
              <a:t>テーマ　</a:t>
            </a:r>
          </a:p>
          <a:p>
            <a:pPr lvl="1" indent="457200">
              <a:defRPr>
                <a:latin typeface="ＭＳ Ｐゴシック"/>
                <a:ea typeface="ＭＳ Ｐゴシック"/>
                <a:cs typeface="ＭＳ Ｐゴシック"/>
                <a:sym typeface="ＭＳ Ｐゴシック"/>
              </a:defRPr>
            </a:pPr>
            <a:r>
              <a:t>Pythonでバイト文字を扱う</a:t>
            </a:r>
          </a:p>
          <a:p>
            <a:pPr>
              <a:defRPr>
                <a:latin typeface="Arial"/>
                <a:ea typeface="Arial"/>
                <a:cs typeface="Arial"/>
                <a:sym typeface="Arial"/>
              </a:defRPr>
            </a:pPr>
            <a:endParaRPr/>
          </a:p>
          <a:p>
            <a:pPr>
              <a:defRPr>
                <a:latin typeface="ＭＳ Ｐゴシック"/>
                <a:ea typeface="ＭＳ Ｐゴシック"/>
                <a:cs typeface="ＭＳ Ｐゴシック"/>
                <a:sym typeface="ＭＳ Ｐゴシック"/>
              </a:defRPr>
            </a:pPr>
            <a:r>
              <a:t>何の役に立つの</a:t>
            </a:r>
            <a:r>
              <a:rPr>
                <a:latin typeface="Arial"/>
                <a:ea typeface="Arial"/>
                <a:cs typeface="Arial"/>
                <a:sym typeface="Arial"/>
              </a:rPr>
              <a:t>?</a:t>
            </a:r>
          </a:p>
          <a:p>
            <a:pPr lvl="1" indent="457200">
              <a:defRPr>
                <a:latin typeface="ＭＳ Ｐゴシック"/>
                <a:ea typeface="ＭＳ Ｐゴシック"/>
                <a:cs typeface="ＭＳ Ｐゴシック"/>
                <a:sym typeface="ＭＳ Ｐゴシック"/>
              </a:defRPr>
            </a:pPr>
            <a:r>
              <a:t>文字化けへの対処ができるようになる.</a:t>
            </a:r>
          </a:p>
          <a:p>
            <a:pPr lvl="1" indent="457200">
              <a:defRPr>
                <a:latin typeface="ＭＳ Ｐゴシック"/>
                <a:ea typeface="ＭＳ Ｐゴシック"/>
                <a:cs typeface="ＭＳ Ｐゴシック"/>
                <a:sym typeface="ＭＳ Ｐゴシック"/>
              </a:defRPr>
            </a:pPr>
            <a:r>
              <a:t>少しだけコンピュータに詳しくなる.</a:t>
            </a:r>
          </a:p>
          <a:p>
            <a:pPr lvl="1" indent="457200">
              <a:defRPr>
                <a:latin typeface="Arial"/>
                <a:ea typeface="Arial"/>
                <a:cs typeface="Arial"/>
                <a:sym typeface="Arial"/>
              </a:defRPr>
            </a:pPr>
            <a:endParaRPr/>
          </a:p>
          <a:p>
            <a:pPr>
              <a:defRPr>
                <a:latin typeface="ＭＳ Ｐゴシック"/>
                <a:ea typeface="ＭＳ Ｐゴシック"/>
                <a:cs typeface="ＭＳ Ｐゴシック"/>
                <a:sym typeface="ＭＳ Ｐゴシック"/>
              </a:defRPr>
            </a:pPr>
            <a:r>
              <a:t>実際，どれくらいの頻度で使うの</a:t>
            </a:r>
            <a:r>
              <a:rPr>
                <a:latin typeface="Arial"/>
                <a:ea typeface="Arial"/>
                <a:cs typeface="Arial"/>
                <a:sym typeface="Arial"/>
              </a:rPr>
              <a:t>?</a:t>
            </a:r>
          </a:p>
          <a:p>
            <a:pPr lvl="1" indent="457200">
              <a:defRPr>
                <a:latin typeface="Arial"/>
                <a:ea typeface="Arial"/>
                <a:cs typeface="Arial"/>
                <a:sym typeface="Arial"/>
              </a:defRPr>
            </a:pPr>
            <a:r>
              <a:t>あまり使わない.</a:t>
            </a:r>
          </a:p>
          <a:p>
            <a:pPr lvl="1" indent="457200">
              <a:defRPr>
                <a:latin typeface="Arial"/>
                <a:ea typeface="Arial"/>
                <a:cs typeface="Arial"/>
                <a:sym typeface="Arial"/>
              </a:defRPr>
            </a:pPr>
            <a:r>
              <a:t>でも知っておくべき知識ではあるだろう.</a:t>
            </a:r>
          </a:p>
          <a:p>
            <a:pPr>
              <a:defRPr>
                <a:latin typeface="Arial"/>
                <a:ea typeface="Arial"/>
                <a:cs typeface="Arial"/>
                <a:sym typeface="Arial"/>
              </a:defRPr>
            </a:pPr>
            <a:endParaRPr/>
          </a:p>
          <a:p>
            <a:pPr>
              <a:defRPr>
                <a:latin typeface="ＭＳ Ｐゴシック"/>
                <a:ea typeface="ＭＳ Ｐゴシック"/>
                <a:cs typeface="ＭＳ Ｐゴシック"/>
                <a:sym typeface="ＭＳ Ｐゴシック"/>
              </a:defRPr>
            </a:pPr>
            <a:r>
              <a:t>重要度　</a:t>
            </a:r>
            <a:r>
              <a:rPr>
                <a:latin typeface="Arial"/>
                <a:ea typeface="Arial"/>
                <a:cs typeface="Arial"/>
                <a:sym typeface="Arial"/>
              </a:rPr>
              <a:t>★★</a:t>
            </a:r>
          </a:p>
          <a:p>
            <a:pPr>
              <a:defRPr>
                <a:latin typeface="ＭＳ Ｐゴシック"/>
                <a:ea typeface="ＭＳ Ｐゴシック"/>
                <a:cs typeface="ＭＳ Ｐゴシック"/>
                <a:sym typeface="ＭＳ Ｐゴシック"/>
              </a:defRPr>
            </a:pPr>
            <a:r>
              <a:t>難易度　</a:t>
            </a:r>
            <a:r>
              <a:rPr>
                <a:latin typeface="Arial"/>
                <a:ea typeface="Arial"/>
                <a:cs typeface="Arial"/>
                <a:sym typeface="Arial"/>
              </a:rPr>
              <a:t>★★</a:t>
            </a:r>
          </a:p>
        </p:txBody>
      </p:sp>
    </p:spTree>
    <p:extLst>
      <p:ext uri="{BB962C8B-B14F-4D97-AF65-F5344CB8AC3E}">
        <p14:creationId xmlns:p14="http://schemas.microsoft.com/office/powerpoint/2010/main" val="2403676386"/>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Shape 57"/>
          <p:cNvSpPr/>
          <p:nvPr/>
        </p:nvSpPr>
        <p:spPr>
          <a:xfrm>
            <a:off x="-12701" y="0"/>
            <a:ext cx="9931401" cy="6400010"/>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b="1">
                <a:latin typeface="Arial"/>
                <a:ea typeface="Arial"/>
                <a:cs typeface="Arial"/>
                <a:sym typeface="Arial"/>
              </a:defRPr>
            </a:pPr>
            <a:r>
              <a:t>コンピュータが文字を扱うために行っていること</a:t>
            </a:r>
          </a:p>
          <a:p>
            <a:pPr lvl="1" indent="457200">
              <a:defRPr sz="2300">
                <a:latin typeface="Arial"/>
                <a:ea typeface="Arial"/>
                <a:cs typeface="Arial"/>
                <a:sym typeface="Arial"/>
              </a:defRPr>
            </a:pPr>
            <a:r>
              <a:t>コンピュータの内部では, 文字だけでなくあらゆるデータを数字で扱っている. この中で, 文字と数字の変換ルールをエンコードと呼ぶ.</a:t>
            </a:r>
          </a:p>
          <a:p>
            <a:pPr lvl="1" indent="457200">
              <a:defRPr sz="2200">
                <a:latin typeface="Arial"/>
                <a:ea typeface="Arial"/>
                <a:cs typeface="Arial"/>
                <a:sym typeface="Arial"/>
              </a:defRPr>
            </a:pPr>
            <a:r>
              <a:t>・英数字を扱う -&gt;</a:t>
            </a:r>
            <a:r>
              <a:rPr b="1"/>
              <a:t> ASCII</a:t>
            </a:r>
            <a:r>
              <a:t>  (1バイト文字)</a:t>
            </a:r>
          </a:p>
          <a:p>
            <a:pPr lvl="1" indent="457200">
              <a:defRPr sz="2200">
                <a:latin typeface="Arial"/>
                <a:ea typeface="Arial"/>
                <a:cs typeface="Arial"/>
                <a:sym typeface="Arial"/>
              </a:defRPr>
            </a:pPr>
            <a:r>
              <a:t>・日本語も扱える -&gt; </a:t>
            </a:r>
            <a:r>
              <a:rPr b="1"/>
              <a:t>シフトJIS, UTF-8, EUC-JP</a:t>
            </a:r>
            <a:r>
              <a:t> など (マルチバイト文字)</a:t>
            </a:r>
          </a:p>
          <a:p>
            <a:pPr lvl="1" indent="457200">
              <a:defRPr sz="2200">
                <a:latin typeface="Arial"/>
                <a:ea typeface="Arial"/>
                <a:cs typeface="Arial"/>
                <a:sym typeface="Arial"/>
              </a:defRPr>
            </a:pPr>
            <a:endParaRPr/>
          </a:p>
          <a:p>
            <a:pPr algn="ctr">
              <a:defRPr sz="2500">
                <a:latin typeface="Arial"/>
                <a:ea typeface="Arial"/>
                <a:cs typeface="Arial"/>
                <a:sym typeface="Arial"/>
              </a:defRPr>
            </a:pPr>
            <a:r>
              <a:rPr sz="2200"/>
              <a:t>UTF-8</a:t>
            </a:r>
            <a:r>
              <a:t> 文字コード表</a:t>
            </a:r>
          </a:p>
          <a:p>
            <a:pPr lvl="1"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  0 1 2 3 4 5 6 7 8 9 a b c d e f  </a:t>
            </a:r>
          </a:p>
          <a:p>
            <a:pPr lvl="1"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0         	 </a:t>
            </a:r>
          </a:p>
          <a:p>
            <a:pPr lvl="1"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 </a:t>
            </a:r>
          </a:p>
          <a:p>
            <a:pPr lvl="1"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  </a:t>
            </a:r>
          </a:p>
          <a:p>
            <a:pPr lvl="1"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   </a:t>
            </a:r>
          </a:p>
          <a:p>
            <a:pPr lvl="1"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1                </a:t>
            </a:r>
          </a:p>
          <a:p>
            <a:pPr lvl="1"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2   ! " # $ % &amp; ' ( ) * + , - . / </a:t>
            </a:r>
          </a:p>
          <a:p>
            <a:pPr lvl="1"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3 0 1 2 3 4 5 6 7 8 9 : ; &lt; = &gt; ? </a:t>
            </a:r>
          </a:p>
          <a:p>
            <a:pPr lvl="1"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4 @ A B C D E F G H I J K L M N O </a:t>
            </a:r>
          </a:p>
          <a:p>
            <a:pPr lvl="1"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5 P Q R S T U V W X Y Z [ \ ] ^ _ </a:t>
            </a:r>
          </a:p>
          <a:p>
            <a:pPr lvl="1"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6 ` a b c d e f g h i j k l m n o </a:t>
            </a:r>
          </a:p>
          <a:p>
            <a:pPr lvl="1" indent="228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7 p q r s t u v w x y z { | } ~  </a:t>
            </a:r>
          </a:p>
        </p:txBody>
      </p:sp>
      <p:sp>
        <p:nvSpPr>
          <p:cNvPr id="58" name="Shape 58"/>
          <p:cNvSpPr/>
          <p:nvPr/>
        </p:nvSpPr>
        <p:spPr>
          <a:xfrm>
            <a:off x="5029265" y="3281679"/>
            <a:ext cx="4653536" cy="2377439"/>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  0 1 2 3 4 5 6 7 8 9 a b c d e f</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8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9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a   ¡ ¢ £ ¤ ¥ ¦ § ¨ © ª « ¬ ­ ® ¯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b ° ± ² ³ ´ µ ¶ · ¸ ¹ º » ¼ ½ ¾ ¿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c À Á Â Ã Ä Å Æ Ç È É Ê Ë Ì Í Î Ï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d Ð Ñ Ò Ó Ô Õ Ö × Ø Ù Ú Û Ü Ý Þ ß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e à á â ã ä å æ ç è é ê ë ì í î ï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700">
                <a:latin typeface="Menlo"/>
                <a:ea typeface="Menlo"/>
                <a:cs typeface="Menlo"/>
                <a:sym typeface="Menlo"/>
              </a:defRPr>
            </a:pPr>
            <a:r>
              <a:t>f ð ñ ò ó ô õ ö ÷ ø ù ú û ü ý þ ÿ </a:t>
            </a:r>
          </a:p>
        </p:txBody>
      </p:sp>
    </p:spTree>
    <p:extLst>
      <p:ext uri="{BB962C8B-B14F-4D97-AF65-F5344CB8AC3E}">
        <p14:creationId xmlns:p14="http://schemas.microsoft.com/office/powerpoint/2010/main" val="146891934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p:nvPr/>
        </p:nvSpPr>
        <p:spPr>
          <a:xfrm>
            <a:off x="-2" y="17461"/>
            <a:ext cx="9906004" cy="65556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b="1">
                <a:latin typeface="Arial"/>
                <a:ea typeface="Arial"/>
                <a:cs typeface="Arial"/>
                <a:sym typeface="Arial"/>
              </a:defRPr>
            </a:pPr>
            <a:r>
              <a:rPr lang="en-US" altLang="ja-JP" dirty="0" smtClean="0"/>
              <a:t>bool</a:t>
            </a:r>
            <a:r>
              <a:rPr lang="ja-JP" altLang="en-US" dirty="0" smtClean="0"/>
              <a:t>値</a:t>
            </a:r>
            <a:r>
              <a:rPr lang="en-US" altLang="ja-JP" dirty="0" smtClean="0"/>
              <a:t>(True</a:t>
            </a:r>
            <a:r>
              <a:rPr lang="ja-JP" altLang="en-US" dirty="0" smtClean="0"/>
              <a:t>と</a:t>
            </a:r>
            <a:r>
              <a:rPr lang="en-US" altLang="ja-JP" dirty="0" smtClean="0"/>
              <a:t>False)</a:t>
            </a:r>
          </a:p>
          <a:p>
            <a:pPr lvl="1" indent="457200">
              <a:defRPr>
                <a:latin typeface="Arial"/>
                <a:ea typeface="Arial"/>
                <a:cs typeface="Arial"/>
                <a:sym typeface="Arial"/>
              </a:defRPr>
            </a:pPr>
            <a:endParaRPr lang="ja-JP" altLang="en-US" dirty="0" smtClean="0"/>
          </a:p>
          <a:p>
            <a:pPr>
              <a:defRPr b="1">
                <a:latin typeface="Arial"/>
                <a:ea typeface="Arial"/>
                <a:cs typeface="Arial"/>
                <a:sym typeface="Arial"/>
              </a:defRPr>
            </a:pPr>
            <a:r>
              <a:rPr lang="ja-JP" altLang="en-US" dirty="0" smtClean="0"/>
              <a:t>・</a:t>
            </a:r>
            <a:r>
              <a:rPr lang="en-US" altLang="ja-JP" dirty="0" smtClean="0"/>
              <a:t>False(</a:t>
            </a:r>
            <a:r>
              <a:rPr lang="ja-JP" altLang="en-US" dirty="0" smtClean="0"/>
              <a:t>偽</a:t>
            </a:r>
            <a:r>
              <a:rPr lang="en-US" altLang="ja-JP" dirty="0" smtClean="0"/>
              <a:t>)</a:t>
            </a:r>
          </a:p>
          <a:p>
            <a:pPr lvl="1" indent="457200">
              <a:defRPr>
                <a:latin typeface="Arial"/>
                <a:ea typeface="Arial"/>
                <a:cs typeface="Arial"/>
                <a:sym typeface="Arial"/>
              </a:defRPr>
            </a:pPr>
            <a:r>
              <a:rPr lang="ja-JP" altLang="en-US" dirty="0" smtClean="0"/>
              <a:t>数値の</a:t>
            </a:r>
            <a:r>
              <a:rPr lang="en-US" altLang="ja-JP" dirty="0" smtClean="0"/>
              <a:t>0</a:t>
            </a:r>
          </a:p>
          <a:p>
            <a:pPr lvl="1" indent="457200">
              <a:defRPr>
                <a:latin typeface="Arial"/>
                <a:ea typeface="Arial"/>
                <a:cs typeface="Arial"/>
                <a:sym typeface="Arial"/>
              </a:defRPr>
            </a:pPr>
            <a:r>
              <a:rPr lang="ja-JP" altLang="en-US" dirty="0" smtClean="0">
                <a:solidFill>
                  <a:srgbClr val="FF0000"/>
                </a:solidFill>
              </a:rPr>
              <a:t>空</a:t>
            </a:r>
            <a:r>
              <a:rPr lang="ja-JP" altLang="en-US" dirty="0" smtClean="0">
                <a:solidFill>
                  <a:srgbClr val="FF0000"/>
                </a:solidFill>
              </a:rPr>
              <a:t>の</a:t>
            </a:r>
            <a:r>
              <a:rPr lang="ja-JP" altLang="en-US" dirty="0" smtClean="0"/>
              <a:t>文字列</a:t>
            </a:r>
            <a:r>
              <a:rPr lang="en-US" altLang="ja-JP" dirty="0" smtClean="0"/>
              <a:t>(</a:t>
            </a:r>
            <a:r>
              <a:rPr lang="en-US" altLang="ja-JP" dirty="0"/>
              <a:t>“” </a:t>
            </a:r>
            <a:r>
              <a:rPr lang="ja-JP" altLang="en-US" dirty="0"/>
              <a:t>で定義できる</a:t>
            </a:r>
            <a:r>
              <a:rPr lang="en-US" altLang="ja-JP" dirty="0" smtClean="0"/>
              <a:t>)</a:t>
            </a:r>
            <a:endParaRPr lang="en-US" altLang="ja-JP" dirty="0" smtClean="0"/>
          </a:p>
          <a:p>
            <a:pPr lvl="1" indent="457200">
              <a:defRPr>
                <a:latin typeface="Arial"/>
                <a:ea typeface="Arial"/>
                <a:cs typeface="Arial"/>
                <a:sym typeface="Arial"/>
              </a:defRPr>
            </a:pPr>
            <a:r>
              <a:rPr lang="ja-JP" altLang="en-US" dirty="0" smtClean="0">
                <a:solidFill>
                  <a:srgbClr val="FF0000"/>
                </a:solidFill>
              </a:rPr>
              <a:t>空</a:t>
            </a:r>
            <a:r>
              <a:rPr lang="ja-JP" altLang="en-US" dirty="0" smtClean="0">
                <a:solidFill>
                  <a:srgbClr val="FF0000"/>
                </a:solidFill>
              </a:rPr>
              <a:t>の</a:t>
            </a:r>
            <a:r>
              <a:rPr lang="ja-JP" altLang="en-US" dirty="0" smtClean="0"/>
              <a:t>リストや</a:t>
            </a:r>
            <a:r>
              <a:rPr lang="ja-JP" altLang="en-US" dirty="0" smtClean="0"/>
              <a:t>タプル</a:t>
            </a:r>
            <a:r>
              <a:rPr lang="en-US" altLang="ja-JP" dirty="0"/>
              <a:t>([] </a:t>
            </a:r>
            <a:r>
              <a:rPr lang="ja-JP" altLang="en-US" dirty="0"/>
              <a:t>や </a:t>
            </a:r>
            <a:r>
              <a:rPr lang="en-US" altLang="ja-JP" dirty="0"/>
              <a:t>() </a:t>
            </a:r>
            <a:r>
              <a:rPr lang="ja-JP" altLang="en-US" dirty="0"/>
              <a:t>で定義できる</a:t>
            </a:r>
            <a:r>
              <a:rPr lang="en-US" altLang="ja-JP" dirty="0" smtClean="0"/>
              <a:t>).</a:t>
            </a:r>
            <a:endParaRPr lang="en-US" altLang="ja-JP" dirty="0" smtClean="0"/>
          </a:p>
          <a:p>
            <a:pPr lvl="1" indent="457200">
              <a:defRPr>
                <a:latin typeface="Arial"/>
                <a:ea typeface="Arial"/>
                <a:cs typeface="Arial"/>
                <a:sym typeface="Arial"/>
              </a:defRPr>
            </a:pPr>
            <a:r>
              <a:rPr lang="ja-JP" altLang="en-US" dirty="0" smtClean="0">
                <a:solidFill>
                  <a:srgbClr val="FF0000"/>
                </a:solidFill>
              </a:rPr>
              <a:t>空</a:t>
            </a:r>
            <a:r>
              <a:rPr lang="ja-JP" altLang="en-US" dirty="0" smtClean="0">
                <a:solidFill>
                  <a:srgbClr val="FF0000"/>
                </a:solidFill>
              </a:rPr>
              <a:t>の</a:t>
            </a:r>
            <a:r>
              <a:rPr lang="ja-JP" altLang="en-US" dirty="0" smtClean="0"/>
              <a:t>ディクショナリ</a:t>
            </a:r>
            <a:r>
              <a:rPr lang="en-US" altLang="ja-JP" dirty="0"/>
              <a:t>({} </a:t>
            </a:r>
            <a:r>
              <a:rPr lang="ja-JP" altLang="en-US" dirty="0"/>
              <a:t>で定義できる</a:t>
            </a:r>
            <a:r>
              <a:rPr lang="en-US" altLang="ja-JP" dirty="0" smtClean="0"/>
              <a:t>).</a:t>
            </a:r>
            <a:endParaRPr lang="en-US" altLang="ja-JP" dirty="0" smtClean="0"/>
          </a:p>
          <a:p>
            <a:pPr lvl="1" indent="457200">
              <a:defRPr>
                <a:latin typeface="Arial"/>
                <a:ea typeface="Arial"/>
                <a:cs typeface="Arial"/>
                <a:sym typeface="Arial"/>
              </a:defRPr>
            </a:pPr>
            <a:r>
              <a:rPr lang="ja-JP" altLang="en-US" dirty="0" smtClean="0">
                <a:solidFill>
                  <a:srgbClr val="FF0000"/>
                </a:solidFill>
              </a:rPr>
              <a:t>→空で</a:t>
            </a:r>
            <a:r>
              <a:rPr lang="ja-JP" altLang="en-US" dirty="0" smtClean="0">
                <a:solidFill>
                  <a:srgbClr val="FF0000"/>
                </a:solidFill>
              </a:rPr>
              <a:t>ある</a:t>
            </a:r>
            <a:endParaRPr lang="en-US" altLang="ja-JP" dirty="0" smtClean="0">
              <a:solidFill>
                <a:srgbClr val="FF0000"/>
              </a:solidFill>
            </a:endParaRPr>
          </a:p>
          <a:p>
            <a:pPr lvl="1" indent="457200">
              <a:defRPr>
                <a:latin typeface="Arial"/>
                <a:ea typeface="Arial"/>
                <a:cs typeface="Arial"/>
                <a:sym typeface="Arial"/>
              </a:defRPr>
            </a:pPr>
            <a:endParaRPr lang="en-US" altLang="ja-JP" dirty="0">
              <a:solidFill>
                <a:srgbClr val="FF0000"/>
              </a:solidFill>
            </a:endParaRPr>
          </a:p>
          <a:p>
            <a:pPr>
              <a:defRPr b="1">
                <a:latin typeface="Arial"/>
                <a:ea typeface="Arial"/>
                <a:cs typeface="Arial"/>
                <a:sym typeface="Arial"/>
              </a:defRPr>
            </a:pPr>
            <a:r>
              <a:rPr lang="ja-JP" altLang="en-US" dirty="0"/>
              <a:t>・</a:t>
            </a:r>
            <a:r>
              <a:rPr lang="en-US" altLang="ja-JP" dirty="0"/>
              <a:t>True(</a:t>
            </a:r>
            <a:r>
              <a:rPr lang="ja-JP" altLang="en-US" dirty="0"/>
              <a:t>真</a:t>
            </a:r>
            <a:r>
              <a:rPr lang="en-US" altLang="ja-JP" dirty="0"/>
              <a:t>)</a:t>
            </a:r>
          </a:p>
          <a:p>
            <a:pPr lvl="1" indent="457200">
              <a:defRPr>
                <a:latin typeface="Arial"/>
                <a:ea typeface="Arial"/>
                <a:cs typeface="Arial"/>
                <a:sym typeface="Arial"/>
              </a:defRPr>
            </a:pPr>
            <a:r>
              <a:rPr lang="en-US" altLang="ja-JP" dirty="0"/>
              <a:t>0</a:t>
            </a:r>
            <a:r>
              <a:rPr lang="ja-JP" altLang="en-US" dirty="0"/>
              <a:t>以外の数字</a:t>
            </a:r>
          </a:p>
          <a:p>
            <a:pPr lvl="1" indent="457200">
              <a:defRPr>
                <a:latin typeface="Arial"/>
                <a:ea typeface="Arial"/>
                <a:cs typeface="Arial"/>
                <a:sym typeface="Arial"/>
              </a:defRPr>
            </a:pPr>
            <a:r>
              <a:rPr lang="ja-JP" altLang="en-US" dirty="0"/>
              <a:t>長さのある文字列</a:t>
            </a:r>
            <a:r>
              <a:rPr lang="en-US" altLang="ja-JP" dirty="0"/>
              <a:t>(</a:t>
            </a:r>
            <a:r>
              <a:rPr lang="ja-JP" altLang="en-US" dirty="0">
                <a:solidFill>
                  <a:srgbClr val="FF0000"/>
                </a:solidFill>
              </a:rPr>
              <a:t>空でない</a:t>
            </a:r>
            <a:r>
              <a:rPr lang="ja-JP" altLang="en-US" dirty="0"/>
              <a:t>文字列</a:t>
            </a:r>
            <a:r>
              <a:rPr lang="en-US" altLang="ja-JP" dirty="0"/>
              <a:t>)</a:t>
            </a:r>
          </a:p>
          <a:p>
            <a:pPr lvl="1" indent="457200">
              <a:defRPr>
                <a:latin typeface="Arial"/>
                <a:ea typeface="Arial"/>
                <a:cs typeface="Arial"/>
                <a:sym typeface="Arial"/>
              </a:defRPr>
            </a:pPr>
            <a:r>
              <a:rPr lang="ja-JP" altLang="en-US" dirty="0">
                <a:solidFill>
                  <a:srgbClr val="FF0000"/>
                </a:solidFill>
              </a:rPr>
              <a:t>要素を持つ</a:t>
            </a:r>
            <a:r>
              <a:rPr lang="ja-JP" altLang="en-US" dirty="0"/>
              <a:t>リストやタプルのようなシーケンス</a:t>
            </a:r>
          </a:p>
          <a:p>
            <a:pPr lvl="1" indent="457200">
              <a:defRPr>
                <a:latin typeface="Arial"/>
                <a:ea typeface="Arial"/>
                <a:cs typeface="Arial"/>
                <a:sym typeface="Arial"/>
              </a:defRPr>
            </a:pPr>
            <a:r>
              <a:rPr lang="ja-JP" altLang="en-US" dirty="0">
                <a:solidFill>
                  <a:srgbClr val="FF0000"/>
                </a:solidFill>
              </a:rPr>
              <a:t>要素を持つ</a:t>
            </a:r>
            <a:r>
              <a:rPr lang="ja-JP" altLang="en-US" dirty="0"/>
              <a:t>ディクショナリ</a:t>
            </a:r>
            <a:endParaRPr lang="en-US" altLang="ja-JP" dirty="0"/>
          </a:p>
          <a:p>
            <a:pPr lvl="1" indent="457200">
              <a:defRPr>
                <a:latin typeface="Arial"/>
                <a:ea typeface="Arial"/>
                <a:cs typeface="Arial"/>
                <a:sym typeface="Arial"/>
              </a:defRPr>
            </a:pPr>
            <a:r>
              <a:rPr lang="ja-JP" altLang="en-US" dirty="0">
                <a:solidFill>
                  <a:srgbClr val="FF0000"/>
                </a:solidFill>
              </a:rPr>
              <a:t>→空じゃ</a:t>
            </a:r>
            <a:r>
              <a:rPr lang="ja-JP" altLang="en-US" dirty="0" smtClean="0">
                <a:solidFill>
                  <a:srgbClr val="FF0000"/>
                </a:solidFill>
              </a:rPr>
              <a:t>ない</a:t>
            </a:r>
            <a:endParaRPr lang="en-US" altLang="ja-JP" dirty="0">
              <a:solidFill>
                <a:srgbClr val="FF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 name="Shape 60"/>
          <p:cNvSpPr/>
          <p:nvPr/>
        </p:nvSpPr>
        <p:spPr>
          <a:xfrm>
            <a:off x="6477000" y="2571471"/>
            <a:ext cx="3424933" cy="3345905"/>
          </a:xfrm>
          <a:prstGeom prst="rect">
            <a:avLst/>
          </a:prstGeom>
          <a:solidFill>
            <a:srgbClr val="FFFFFF"/>
          </a:solidFill>
          <a:ln w="25400">
            <a:solidFill>
              <a:schemeClr val="accent1"/>
            </a:solidFill>
          </a:ln>
        </p:spPr>
        <p:txBody>
          <a:bodyPr lIns="45718" tIns="45718" rIns="45718" bIns="45718"/>
          <a:lstStyle/>
          <a:p>
            <a:endParaRPr/>
          </a:p>
        </p:txBody>
      </p:sp>
      <p:sp>
        <p:nvSpPr>
          <p:cNvPr id="61" name="Shape 61"/>
          <p:cNvSpPr/>
          <p:nvPr/>
        </p:nvSpPr>
        <p:spPr>
          <a:xfrm>
            <a:off x="0" y="-1"/>
            <a:ext cx="9906000" cy="641294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b="1">
                <a:latin typeface="Arial"/>
                <a:ea typeface="Arial"/>
                <a:cs typeface="Arial"/>
                <a:sym typeface="Arial"/>
              </a:defRPr>
            </a:pPr>
            <a:r>
              <a:t>バイト型</a:t>
            </a:r>
          </a:p>
          <a:p>
            <a:pPr lvl="1" indent="457200">
              <a:defRPr>
                <a:latin typeface="Arial"/>
                <a:ea typeface="Arial"/>
                <a:cs typeface="Arial"/>
                <a:sym typeface="Arial"/>
              </a:defRPr>
            </a:pPr>
            <a:r>
              <a:t>Python3ではユニコードでエンコード変換された文字は, バイト(byte)型という特殊なオブジェクトになる.</a:t>
            </a:r>
          </a:p>
          <a:p>
            <a:pPr lvl="1" indent="457200">
              <a:defRPr>
                <a:latin typeface="Arial"/>
                <a:ea typeface="Arial"/>
                <a:cs typeface="Arial"/>
                <a:sym typeface="Arial"/>
              </a:defRPr>
            </a:pPr>
            <a:r>
              <a:t>バイト型のオブジェクトの大きさは, サイズになる.</a:t>
            </a:r>
          </a:p>
          <a:p>
            <a:pPr lvl="1" indent="457200">
              <a:defRPr>
                <a:latin typeface="Arial"/>
                <a:ea typeface="Arial"/>
                <a:cs typeface="Arial"/>
                <a:sym typeface="Arial"/>
              </a:defRPr>
            </a:pPr>
            <a:endParaRPr/>
          </a:p>
          <a:p>
            <a:pPr>
              <a:defRPr b="1">
                <a:latin typeface="Arial"/>
                <a:ea typeface="Arial"/>
                <a:cs typeface="Arial"/>
                <a:sym typeface="Arial"/>
              </a:defRPr>
            </a:pPr>
            <a:r>
              <a:t>文字列 ＜ー＞ バイト型 の変換</a:t>
            </a:r>
          </a:p>
          <a:p>
            <a:pPr lvl="1" indent="457200">
              <a:defRPr>
                <a:latin typeface="Arial"/>
                <a:ea typeface="Arial"/>
                <a:cs typeface="Arial"/>
                <a:sym typeface="Arial"/>
              </a:defRPr>
            </a:pPr>
            <a:r>
              <a:t>・encode()メソッド</a:t>
            </a:r>
          </a:p>
          <a:p>
            <a:pPr lvl="2" indent="914400">
              <a:defRPr>
                <a:latin typeface="Arial"/>
                <a:ea typeface="Arial"/>
                <a:cs typeface="Arial"/>
                <a:sym typeface="Arial"/>
              </a:defRPr>
            </a:pPr>
            <a:r>
              <a:t>文字列型に用意されている.</a:t>
            </a:r>
          </a:p>
          <a:p>
            <a:pPr lvl="2" indent="914400">
              <a:defRPr>
                <a:latin typeface="Arial"/>
                <a:ea typeface="Arial"/>
                <a:cs typeface="Arial"/>
                <a:sym typeface="Arial"/>
              </a:defRPr>
            </a:pPr>
            <a:r>
              <a:t>u = s.encode(“shift-jis”, “strict”)</a:t>
            </a:r>
          </a:p>
          <a:p>
            <a:pPr lvl="1" indent="457200">
              <a:defRPr>
                <a:latin typeface="Arial"/>
                <a:ea typeface="Arial"/>
                <a:cs typeface="Arial"/>
                <a:sym typeface="Arial"/>
              </a:defRPr>
            </a:pPr>
            <a:r>
              <a:t>・decode()メソッド</a:t>
            </a:r>
          </a:p>
          <a:p>
            <a:pPr lvl="2" indent="914400">
              <a:defRPr>
                <a:latin typeface="Arial"/>
                <a:ea typeface="Arial"/>
                <a:cs typeface="Arial"/>
                <a:sym typeface="Arial"/>
              </a:defRPr>
            </a:pPr>
            <a:r>
              <a:t>バイト文字列型に用意されている.</a:t>
            </a:r>
          </a:p>
          <a:p>
            <a:pPr lvl="2" indent="914400">
              <a:defRPr>
                <a:latin typeface="Arial"/>
                <a:ea typeface="Arial"/>
                <a:cs typeface="Arial"/>
                <a:sym typeface="Arial"/>
              </a:defRPr>
            </a:pPr>
            <a:r>
              <a:t>v = b.decode(“euc-jp”, “replace”)</a:t>
            </a:r>
          </a:p>
        </p:txBody>
      </p:sp>
      <p:sp>
        <p:nvSpPr>
          <p:cNvPr id="62" name="Shape 62"/>
          <p:cNvSpPr/>
          <p:nvPr/>
        </p:nvSpPr>
        <p:spPr>
          <a:xfrm>
            <a:off x="6473699" y="2571405"/>
            <a:ext cx="3613704" cy="3620821"/>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sz="2000"/>
            </a:pPr>
            <a:r>
              <a:t>pythonにおけるエンコード名</a:t>
            </a:r>
          </a:p>
          <a:p>
            <a:pPr lvl="6">
              <a:defRPr sz="2000"/>
            </a:pPr>
            <a:r>
              <a:t>いずれも大文字小文字は</a:t>
            </a:r>
          </a:p>
          <a:p>
            <a:pPr lvl="6">
              <a:defRPr sz="2000"/>
            </a:pPr>
            <a:r>
              <a:t>区別されない.</a:t>
            </a:r>
          </a:p>
          <a:p>
            <a:pPr lvl="2">
              <a:defRPr sz="2400"/>
            </a:pPr>
            <a:endParaRPr/>
          </a:p>
          <a:p>
            <a:pPr lvl="2">
              <a:defRPr sz="2400"/>
            </a:pPr>
            <a:r>
              <a:t>シフトJIS -&gt; shift-jis,</a:t>
            </a:r>
          </a:p>
          <a:p>
            <a:pPr lvl="6">
              <a:defRPr sz="2400"/>
            </a:pPr>
            <a:r>
              <a:t>                       shift_jis など</a:t>
            </a:r>
          </a:p>
          <a:p>
            <a:pPr lvl="6">
              <a:defRPr sz="2400"/>
            </a:pPr>
            <a:r>
              <a:t>EUC-JP     -&gt; euc-jp</a:t>
            </a:r>
          </a:p>
          <a:p>
            <a:pPr lvl="6">
              <a:defRPr sz="2400"/>
            </a:pPr>
            <a:r>
              <a:t>UTF-8       -&gt; utf-8</a:t>
            </a:r>
          </a:p>
        </p:txBody>
      </p:sp>
    </p:spTree>
    <p:extLst>
      <p:ext uri="{BB962C8B-B14F-4D97-AF65-F5344CB8AC3E}">
        <p14:creationId xmlns:p14="http://schemas.microsoft.com/office/powerpoint/2010/main" val="1919140314"/>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 name="Shape 64"/>
          <p:cNvSpPr/>
          <p:nvPr/>
        </p:nvSpPr>
        <p:spPr>
          <a:xfrm>
            <a:off x="12700" y="-12700"/>
            <a:ext cx="9755196" cy="7203441"/>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&gt;&gt;&gt; s = "あいうえお"</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&gt;&gt;&gt; len(s)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5   </a:t>
            </a:r>
            <a:r>
              <a:rPr>
                <a:solidFill>
                  <a:srgbClr val="FF2600"/>
                </a:solidFill>
              </a:rPr>
              <a:t>#sに格納されている文字列の文字数</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&gt;&gt;&gt; bs = s.encode("shift-jis")</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&gt;&gt;&gt; len(bs)</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10 </a:t>
            </a:r>
            <a:r>
              <a:rPr>
                <a:solidFill>
                  <a:srgbClr val="FF2600"/>
                </a:solidFill>
              </a:rPr>
              <a:t> #bsに格納されているバイト文字列のサイズ</a:t>
            </a:r>
            <a:endParaRPr>
              <a:solidFill>
                <a:srgbClr val="00F900"/>
              </a:solidFill>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&gt;&gt;&gt; print(bs)</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b'\x82\xa0\x82\xa2\x82\xa4\x82\xa6\x82\xa8'</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&gt;&gt;&gt; s[0]</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'あ'</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&gt;&gt;&gt; bs[0]</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130          </a:t>
            </a:r>
            <a:r>
              <a:rPr>
                <a:solidFill>
                  <a:srgbClr val="FF2600"/>
                </a:solidFill>
              </a:rPr>
              <a:t>#↓異なるエンコードでdecodeする</a:t>
            </a:r>
            <a:endParaRPr>
              <a:solidFill>
                <a:srgbClr val="00F900"/>
              </a:solidFill>
            </a:endParaRP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&gt;&gt;&gt; rs = bs.decode("euc-jp", "replace")</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&gt;&gt;&gt; rs</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Menlo"/>
                <a:ea typeface="Menlo"/>
                <a:cs typeface="Menlo"/>
                <a:sym typeface="Menlo"/>
              </a:defRPr>
            </a:pPr>
            <a:r>
              <a:t>‘'          </a:t>
            </a:r>
            <a:r>
              <a:rPr>
                <a:solidFill>
                  <a:srgbClr val="FF2600"/>
                </a:solidFill>
              </a:rPr>
              <a:t> #文字化け (terminal上ではreplaceオプションによって, ?が表示されている)</a:t>
            </a:r>
          </a:p>
        </p:txBody>
      </p:sp>
    </p:spTree>
    <p:extLst>
      <p:ext uri="{BB962C8B-B14F-4D97-AF65-F5344CB8AC3E}">
        <p14:creationId xmlns:p14="http://schemas.microsoft.com/office/powerpoint/2010/main" val="188270959"/>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Shape 66"/>
          <p:cNvSpPr/>
          <p:nvPr/>
        </p:nvSpPr>
        <p:spPr>
          <a:xfrm>
            <a:off x="-1" y="-12701"/>
            <a:ext cx="9906001" cy="6590326"/>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b="1">
                <a:latin typeface="Arial"/>
                <a:ea typeface="Arial"/>
                <a:cs typeface="Arial"/>
                <a:sym typeface="Arial"/>
              </a:defRPr>
            </a:pPr>
            <a:r>
              <a:t>スクリプトファイルのエンコーディング指定</a:t>
            </a:r>
          </a:p>
          <a:p>
            <a:pPr lvl="1" indent="457200">
              <a:defRPr sz="2500">
                <a:latin typeface="Arial"/>
                <a:ea typeface="Arial"/>
                <a:cs typeface="Arial"/>
                <a:sym typeface="Arial"/>
              </a:defRPr>
            </a:pPr>
            <a:r>
              <a:t>スクリプトファイルの1行目か2行目に</a:t>
            </a:r>
          </a:p>
          <a:p>
            <a:pPr lvl="2" indent="914400">
              <a:defRPr b="1">
                <a:latin typeface="Arial"/>
                <a:ea typeface="Arial"/>
                <a:cs typeface="Arial"/>
                <a:sym typeface="Arial"/>
              </a:defRPr>
            </a:pPr>
            <a:r>
              <a:t># coding: エンコード名</a:t>
            </a:r>
          </a:p>
          <a:p>
            <a:pPr lvl="1" indent="457200">
              <a:defRPr sz="2500">
                <a:latin typeface="Arial"/>
                <a:ea typeface="Arial"/>
                <a:cs typeface="Arial"/>
                <a:sym typeface="Arial"/>
              </a:defRPr>
            </a:pPr>
            <a:r>
              <a:t>などと書くことでエンコード指定ができる. エンコード名にはファイルを保存した時のエンコードを指定しなければならない. この記述を省略すると, デフォルトで utf-8 が指定される.</a:t>
            </a:r>
          </a:p>
          <a:p>
            <a:pPr lvl="1" indent="457200">
              <a:defRPr sz="2500">
                <a:latin typeface="Arial"/>
                <a:ea typeface="Arial"/>
                <a:cs typeface="Arial"/>
                <a:sym typeface="Arial"/>
              </a:defRPr>
            </a:pPr>
            <a:endParaRPr/>
          </a:p>
          <a:p>
            <a:pPr>
              <a:defRPr b="1">
                <a:latin typeface="Arial"/>
                <a:ea typeface="Arial"/>
                <a:cs typeface="Arial"/>
                <a:sym typeface="Arial"/>
              </a:defRPr>
            </a:pPr>
            <a:r>
              <a:t>エンコードと文字化け</a:t>
            </a:r>
          </a:p>
          <a:p>
            <a:pPr lvl="1" indent="457200">
              <a:defRPr sz="2500">
                <a:latin typeface="Arial"/>
                <a:ea typeface="Arial"/>
                <a:cs typeface="Arial"/>
                <a:sym typeface="Arial"/>
              </a:defRPr>
            </a:pPr>
            <a:r>
              <a:t>文字化けとは, 異なるエンコードで文字を表示しようとした時におこる. Python3は外部ファイルへの標準入出力時に, 環境変数などを見て暗黙にエンコードを行う. これが適切でないとエラーになるので注意. Pythonではマルチバイト文字の区切りを判別する機能がないので, 自分で判別する処理を書く必要がある.</a:t>
            </a:r>
          </a:p>
        </p:txBody>
      </p:sp>
    </p:spTree>
    <p:extLst>
      <p:ext uri="{BB962C8B-B14F-4D97-AF65-F5344CB8AC3E}">
        <p14:creationId xmlns:p14="http://schemas.microsoft.com/office/powerpoint/2010/main" val="3949191734"/>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 name="Shape 68"/>
          <p:cNvSpPr/>
          <p:nvPr/>
        </p:nvSpPr>
        <p:spPr>
          <a:xfrm>
            <a:off x="-1" y="2681"/>
            <a:ext cx="9906001" cy="677317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b="1">
                <a:latin typeface="Arial"/>
                <a:ea typeface="Arial"/>
                <a:cs typeface="Arial"/>
                <a:sym typeface="Arial"/>
              </a:defRPr>
            </a:pPr>
            <a:r>
              <a:t>練習問題</a:t>
            </a:r>
            <a:endParaRPr sz="2500"/>
          </a:p>
          <a:p>
            <a:pPr lvl="1" indent="457200">
              <a:defRPr sz="2200">
                <a:latin typeface="Arial"/>
                <a:ea typeface="Arial"/>
                <a:cs typeface="Arial"/>
                <a:sym typeface="Arial"/>
              </a:defRPr>
            </a:pPr>
            <a:r>
              <a:t>1, 以下をbool値で見たときTrue か False どちらでしょう.</a:t>
            </a:r>
          </a:p>
          <a:p>
            <a:pPr lvl="2" indent="914400">
              <a:defRPr sz="2200">
                <a:latin typeface="Arial"/>
                <a:ea typeface="Arial"/>
                <a:cs typeface="Arial"/>
                <a:sym typeface="Arial"/>
              </a:defRPr>
            </a:pPr>
            <a:r>
              <a:t>[False]        -&gt; </a:t>
            </a:r>
            <a:r>
              <a:rPr>
                <a:solidFill>
                  <a:srgbClr val="FFFFFF"/>
                </a:solidFill>
              </a:rPr>
              <a:t> True</a:t>
            </a:r>
          </a:p>
          <a:p>
            <a:pPr lvl="2" indent="914400">
              <a:defRPr sz="2200">
                <a:latin typeface="Arial"/>
                <a:ea typeface="Arial"/>
                <a:cs typeface="Arial"/>
                <a:sym typeface="Arial"/>
              </a:defRPr>
            </a:pPr>
            <a:r>
              <a:t>{“key” : “”}   -&gt;  </a:t>
            </a:r>
            <a:r>
              <a:rPr>
                <a:solidFill>
                  <a:srgbClr val="FFFFFF"/>
                </a:solidFill>
              </a:rPr>
              <a:t>True</a:t>
            </a:r>
          </a:p>
          <a:p>
            <a:pPr lvl="2" indent="914400">
              <a:defRPr sz="2200">
                <a:latin typeface="Arial"/>
                <a:ea typeface="Arial"/>
                <a:cs typeface="Arial"/>
                <a:sym typeface="Arial"/>
              </a:defRPr>
            </a:pPr>
            <a:r>
              <a:t>0.0              -&gt; </a:t>
            </a:r>
            <a:r>
              <a:rPr>
                <a:solidFill>
                  <a:srgbClr val="FFFFFF"/>
                </a:solidFill>
              </a:rPr>
              <a:t> False</a:t>
            </a:r>
          </a:p>
          <a:p>
            <a:pPr lvl="2" indent="914400">
              <a:defRPr sz="2200">
                <a:latin typeface="Arial"/>
                <a:ea typeface="Arial"/>
                <a:cs typeface="Arial"/>
                <a:sym typeface="Arial"/>
              </a:defRPr>
            </a:pPr>
            <a:endParaRPr>
              <a:solidFill>
                <a:srgbClr val="FFFFFF"/>
              </a:solidFill>
            </a:endParaRPr>
          </a:p>
          <a:p>
            <a:pPr lvl="1" indent="457200">
              <a:defRPr sz="2200">
                <a:latin typeface="Arial"/>
                <a:ea typeface="Arial"/>
                <a:cs typeface="Arial"/>
                <a:sym typeface="Arial"/>
              </a:defRPr>
            </a:pPr>
            <a:r>
              <a:t>2, 以下のような図形を描くpythonプログラムを作りなさい.</a:t>
            </a:r>
          </a:p>
          <a:p>
            <a:pPr lvl="2" indent="914400">
              <a:defRPr sz="2200">
                <a:latin typeface="Arial"/>
                <a:ea typeface="Arial"/>
                <a:cs typeface="Arial"/>
                <a:sym typeface="Arial"/>
              </a:defRPr>
            </a:pPr>
            <a:r>
              <a:t>#(記号を一つ加えただけでレイアウトが崩れるようなプログラムは正解とは認めない.)</a:t>
            </a:r>
          </a:p>
          <a:p>
            <a:pPr lvl="8" indent="18288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t>      ^      </a:t>
            </a:r>
          </a:p>
          <a:p>
            <a:pPr lvl="8" indent="18288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t>     +++     </a:t>
            </a:r>
          </a:p>
          <a:p>
            <a:pPr lvl="8" indent="18288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t>    *****    </a:t>
            </a:r>
          </a:p>
          <a:p>
            <a:pPr lvl="8" indent="18288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t>   -------   </a:t>
            </a:r>
          </a:p>
          <a:p>
            <a:pPr lvl="8" indent="18288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t>  $$$$$$$$$  </a:t>
            </a:r>
          </a:p>
          <a:p>
            <a:pPr lvl="8" indent="18288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t> ||||||||||| </a:t>
            </a:r>
          </a:p>
          <a:p>
            <a:pPr lvl="8" indent="18288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a:ea typeface="Menlo"/>
                <a:cs typeface="Menlo"/>
                <a:sym typeface="Menlo"/>
              </a:defRPr>
            </a:pPr>
            <a:endParaRPr/>
          </a:p>
          <a:p>
            <a:pPr lvl="2" indent="4572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200">
                <a:latin typeface="Menlo"/>
                <a:ea typeface="Menlo"/>
                <a:cs typeface="Menlo"/>
                <a:sym typeface="Menlo"/>
              </a:defRPr>
            </a:pPr>
            <a:r>
              <a:t>3, 13ページの文字コード表を作れ. 発展として2バイトの文字コード表を作れ.</a:t>
            </a:r>
          </a:p>
        </p:txBody>
      </p:sp>
    </p:spTree>
    <p:extLst>
      <p:ext uri="{BB962C8B-B14F-4D97-AF65-F5344CB8AC3E}">
        <p14:creationId xmlns:p14="http://schemas.microsoft.com/office/powerpoint/2010/main" val="206941385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9906000" cy="5693866"/>
          </a:xfrm>
          <a:prstGeom prst="rect">
            <a:avLst/>
          </a:prstGeom>
        </p:spPr>
        <p:txBody>
          <a:bodyPr wrap="square">
            <a:spAutoFit/>
          </a:bodyPr>
          <a:lstStyle/>
          <a:p>
            <a:r>
              <a:rPr lang="en-US" altLang="ja-JP" dirty="0">
                <a:latin typeface="+mn-ea"/>
                <a:ea typeface="+mn-ea"/>
              </a:rPr>
              <a:t>&gt;&gt;&gt; </a:t>
            </a:r>
            <a:r>
              <a:rPr lang="en-US" altLang="ja-JP" dirty="0">
                <a:solidFill>
                  <a:schemeClr val="accent2"/>
                </a:solidFill>
                <a:latin typeface="+mn-ea"/>
                <a:ea typeface="+mn-ea"/>
              </a:rPr>
              <a:t>#in</a:t>
            </a:r>
            <a:r>
              <a:rPr lang="ja-JP" altLang="en-US" dirty="0">
                <a:solidFill>
                  <a:schemeClr val="accent2"/>
                </a:solidFill>
                <a:latin typeface="+mn-ea"/>
                <a:ea typeface="+mn-ea"/>
              </a:rPr>
              <a:t>演算子は、</a:t>
            </a:r>
            <a:r>
              <a:rPr lang="ja-JP" altLang="en-US" dirty="0" smtClean="0">
                <a:solidFill>
                  <a:schemeClr val="accent2"/>
                </a:solidFill>
                <a:latin typeface="+mn-ea"/>
                <a:ea typeface="+mn-ea"/>
              </a:rPr>
              <a:t>対象に</a:t>
            </a:r>
            <a:r>
              <a:rPr lang="ja-JP" altLang="en-US" dirty="0">
                <a:solidFill>
                  <a:schemeClr val="accent2"/>
                </a:solidFill>
                <a:latin typeface="+mn-ea"/>
                <a:ea typeface="+mn-ea"/>
              </a:rPr>
              <a:t>指定</a:t>
            </a:r>
            <a:r>
              <a:rPr lang="ja-JP" altLang="en-US" dirty="0" smtClean="0">
                <a:solidFill>
                  <a:schemeClr val="accent2"/>
                </a:solidFill>
                <a:latin typeface="+mn-ea"/>
                <a:ea typeface="+mn-ea"/>
              </a:rPr>
              <a:t>の要素が</a:t>
            </a:r>
            <a:r>
              <a:rPr lang="ja-JP" altLang="en-US" dirty="0">
                <a:solidFill>
                  <a:schemeClr val="accent2"/>
                </a:solidFill>
                <a:latin typeface="+mn-ea"/>
                <a:ea typeface="+mn-ea"/>
              </a:rPr>
              <a:t>入っているか調べる</a:t>
            </a:r>
          </a:p>
          <a:p>
            <a:r>
              <a:rPr lang="en-US" altLang="ja-JP" dirty="0" smtClean="0">
                <a:latin typeface="+mn-ea"/>
                <a:ea typeface="+mn-ea"/>
              </a:rPr>
              <a:t>&gt;&gt;&gt; </a:t>
            </a:r>
            <a:r>
              <a:rPr lang="en-US" altLang="ja-JP" dirty="0">
                <a:solidFill>
                  <a:srgbClr val="002060"/>
                </a:solidFill>
                <a:latin typeface="+mn-ea"/>
                <a:ea typeface="+mn-ea"/>
              </a:rPr>
              <a:t>"</a:t>
            </a:r>
            <a:r>
              <a:rPr lang="en-US" altLang="ja-JP" dirty="0" err="1">
                <a:solidFill>
                  <a:srgbClr val="002060"/>
                </a:solidFill>
                <a:latin typeface="+mn-ea"/>
                <a:ea typeface="+mn-ea"/>
              </a:rPr>
              <a:t>py</a:t>
            </a:r>
            <a:r>
              <a:rPr lang="en-US" altLang="ja-JP" dirty="0">
                <a:solidFill>
                  <a:srgbClr val="002060"/>
                </a:solidFill>
                <a:latin typeface="+mn-ea"/>
                <a:ea typeface="+mn-ea"/>
              </a:rPr>
              <a:t>"</a:t>
            </a:r>
            <a:r>
              <a:rPr lang="en-US" altLang="ja-JP" dirty="0">
                <a:latin typeface="+mn-ea"/>
                <a:ea typeface="+mn-ea"/>
              </a:rPr>
              <a:t> </a:t>
            </a:r>
            <a:r>
              <a:rPr lang="en-US" altLang="ja-JP" dirty="0">
                <a:solidFill>
                  <a:schemeClr val="accent6"/>
                </a:solidFill>
                <a:latin typeface="+mn-ea"/>
                <a:ea typeface="+mn-ea"/>
              </a:rPr>
              <a:t>in</a:t>
            </a:r>
            <a:r>
              <a:rPr lang="en-US" altLang="ja-JP" dirty="0">
                <a:latin typeface="+mn-ea"/>
                <a:ea typeface="+mn-ea"/>
              </a:rPr>
              <a:t> </a:t>
            </a:r>
            <a:r>
              <a:rPr lang="en-US" altLang="ja-JP" dirty="0">
                <a:solidFill>
                  <a:srgbClr val="002060"/>
                </a:solidFill>
                <a:latin typeface="+mn-ea"/>
                <a:ea typeface="+mn-ea"/>
              </a:rPr>
              <a:t>"python"</a:t>
            </a:r>
          </a:p>
          <a:p>
            <a:r>
              <a:rPr lang="en-US" altLang="ja-JP" dirty="0" smtClean="0">
                <a:solidFill>
                  <a:schemeClr val="tx1"/>
                </a:solidFill>
                <a:latin typeface="+mn-ea"/>
                <a:ea typeface="+mn-ea"/>
              </a:rPr>
              <a:t> . . . </a:t>
            </a:r>
            <a:r>
              <a:rPr lang="en-US" altLang="ja-JP" dirty="0" smtClean="0">
                <a:solidFill>
                  <a:schemeClr val="accent1"/>
                </a:solidFill>
                <a:latin typeface="+mn-ea"/>
                <a:ea typeface="+mn-ea"/>
              </a:rPr>
              <a:t>True</a:t>
            </a:r>
          </a:p>
          <a:p>
            <a:r>
              <a:rPr lang="en-US" altLang="ja-JP" dirty="0">
                <a:solidFill>
                  <a:schemeClr val="tx1"/>
                </a:solidFill>
                <a:latin typeface="+mn-ea"/>
                <a:ea typeface="+mn-ea"/>
              </a:rPr>
              <a:t>&gt;&gt;&gt; [0, 1] </a:t>
            </a:r>
            <a:r>
              <a:rPr lang="en-US" altLang="ja-JP" dirty="0">
                <a:solidFill>
                  <a:schemeClr val="accent6"/>
                </a:solidFill>
                <a:latin typeface="+mn-ea"/>
                <a:ea typeface="+mn-ea"/>
              </a:rPr>
              <a:t>in</a:t>
            </a:r>
            <a:r>
              <a:rPr lang="en-US" altLang="ja-JP" dirty="0">
                <a:solidFill>
                  <a:schemeClr val="tx1"/>
                </a:solidFill>
                <a:latin typeface="+mn-ea"/>
                <a:ea typeface="+mn-ea"/>
              </a:rPr>
              <a:t> [0, 1, 2]	</a:t>
            </a:r>
            <a:r>
              <a:rPr lang="en-US" altLang="ja-JP" dirty="0">
                <a:solidFill>
                  <a:schemeClr val="accent2"/>
                </a:solidFill>
                <a:latin typeface="+mn-ea"/>
                <a:ea typeface="+mn-ea"/>
              </a:rPr>
              <a:t>#</a:t>
            </a:r>
            <a:r>
              <a:rPr lang="ja-JP" altLang="en-US" dirty="0">
                <a:solidFill>
                  <a:schemeClr val="accent2"/>
                </a:solidFill>
                <a:latin typeface="+mn-ea"/>
                <a:ea typeface="+mn-ea"/>
              </a:rPr>
              <a:t>じゃあ、これは</a:t>
            </a:r>
            <a:r>
              <a:rPr lang="en-US" altLang="ja-JP" dirty="0">
                <a:solidFill>
                  <a:schemeClr val="accent2"/>
                </a:solidFill>
                <a:latin typeface="+mn-ea"/>
                <a:ea typeface="+mn-ea"/>
              </a:rPr>
              <a:t>True</a:t>
            </a:r>
            <a:r>
              <a:rPr lang="ja-JP" altLang="en-US" dirty="0">
                <a:solidFill>
                  <a:schemeClr val="accent2"/>
                </a:solidFill>
                <a:latin typeface="+mn-ea"/>
                <a:ea typeface="+mn-ea"/>
              </a:rPr>
              <a:t>なのかな？</a:t>
            </a:r>
          </a:p>
          <a:p>
            <a:r>
              <a:rPr lang="en-US" altLang="ja-JP" dirty="0">
                <a:solidFill>
                  <a:schemeClr val="tx1"/>
                </a:solidFill>
                <a:latin typeface="+mn-ea"/>
              </a:rPr>
              <a:t> . . . </a:t>
            </a:r>
            <a:r>
              <a:rPr lang="en-US" altLang="ja-JP" dirty="0" smtClean="0">
                <a:solidFill>
                  <a:schemeClr val="accent1"/>
                </a:solidFill>
                <a:latin typeface="+mn-ea"/>
                <a:ea typeface="+mn-ea"/>
              </a:rPr>
              <a:t>False</a:t>
            </a:r>
            <a:endParaRPr lang="en-US" altLang="ja-JP" dirty="0">
              <a:solidFill>
                <a:schemeClr val="accent1"/>
              </a:solidFill>
              <a:latin typeface="+mn-ea"/>
              <a:ea typeface="+mn-ea"/>
            </a:endParaRPr>
          </a:p>
          <a:p>
            <a:r>
              <a:rPr lang="en-US" altLang="ja-JP" dirty="0">
                <a:solidFill>
                  <a:schemeClr val="tx1"/>
                </a:solidFill>
                <a:latin typeface="+mn-ea"/>
                <a:ea typeface="+mn-ea"/>
              </a:rPr>
              <a:t>&gt;&gt;&gt; [0, 1] </a:t>
            </a:r>
            <a:r>
              <a:rPr lang="en-US" altLang="ja-JP" dirty="0">
                <a:solidFill>
                  <a:schemeClr val="accent6"/>
                </a:solidFill>
                <a:latin typeface="+mn-ea"/>
                <a:ea typeface="+mn-ea"/>
              </a:rPr>
              <a:t>in</a:t>
            </a:r>
            <a:r>
              <a:rPr lang="en-US" altLang="ja-JP" dirty="0">
                <a:solidFill>
                  <a:schemeClr val="tx1"/>
                </a:solidFill>
                <a:latin typeface="+mn-ea"/>
                <a:ea typeface="+mn-ea"/>
              </a:rPr>
              <a:t> [[</a:t>
            </a:r>
            <a:r>
              <a:rPr lang="en-US" altLang="ja-JP" dirty="0" smtClean="0">
                <a:solidFill>
                  <a:schemeClr val="tx1"/>
                </a:solidFill>
                <a:latin typeface="+mn-ea"/>
                <a:ea typeface="+mn-ea"/>
              </a:rPr>
              <a:t>0,1</a:t>
            </a:r>
            <a:r>
              <a:rPr lang="en-US" altLang="ja-JP" dirty="0">
                <a:solidFill>
                  <a:schemeClr val="tx1"/>
                </a:solidFill>
                <a:latin typeface="+mn-ea"/>
                <a:ea typeface="+mn-ea"/>
              </a:rPr>
              <a:t>], 1, 2</a:t>
            </a:r>
            <a:r>
              <a:rPr lang="en-US" altLang="ja-JP" dirty="0" smtClean="0">
                <a:solidFill>
                  <a:schemeClr val="tx1"/>
                </a:solidFill>
                <a:latin typeface="+mn-ea"/>
                <a:ea typeface="+mn-ea"/>
              </a:rPr>
              <a:t>]</a:t>
            </a:r>
            <a:r>
              <a:rPr lang="en-US" altLang="ja-JP" dirty="0" smtClean="0">
                <a:solidFill>
                  <a:schemeClr val="accent2"/>
                </a:solidFill>
                <a:latin typeface="+mn-ea"/>
                <a:ea typeface="+mn-ea"/>
              </a:rPr>
              <a:t>#[</a:t>
            </a:r>
            <a:r>
              <a:rPr lang="en-US" altLang="ja-JP" dirty="0">
                <a:solidFill>
                  <a:schemeClr val="accent2"/>
                </a:solidFill>
                <a:latin typeface="+mn-ea"/>
                <a:ea typeface="+mn-ea"/>
              </a:rPr>
              <a:t>0, 1]</a:t>
            </a:r>
            <a:r>
              <a:rPr lang="ja-JP" altLang="en-US" dirty="0">
                <a:solidFill>
                  <a:schemeClr val="accent2"/>
                </a:solidFill>
                <a:latin typeface="+mn-ea"/>
                <a:ea typeface="+mn-ea"/>
              </a:rPr>
              <a:t>がリスト内</a:t>
            </a:r>
            <a:r>
              <a:rPr lang="ja-JP" altLang="en-US" dirty="0" smtClean="0">
                <a:solidFill>
                  <a:schemeClr val="accent2"/>
                </a:solidFill>
                <a:latin typeface="+mn-ea"/>
                <a:ea typeface="+mn-ea"/>
              </a:rPr>
              <a:t>にあるか調べている</a:t>
            </a:r>
            <a:endParaRPr lang="ja-JP" altLang="en-US" dirty="0">
              <a:solidFill>
                <a:schemeClr val="accent2"/>
              </a:solidFill>
              <a:latin typeface="+mn-ea"/>
              <a:ea typeface="+mn-ea"/>
            </a:endParaRPr>
          </a:p>
          <a:p>
            <a:r>
              <a:rPr lang="en-US" altLang="ja-JP" dirty="0">
                <a:solidFill>
                  <a:schemeClr val="tx1"/>
                </a:solidFill>
                <a:latin typeface="+mn-ea"/>
              </a:rPr>
              <a:t> . . . </a:t>
            </a:r>
            <a:r>
              <a:rPr lang="en-US" altLang="ja-JP" dirty="0" smtClean="0">
                <a:solidFill>
                  <a:schemeClr val="accent1"/>
                </a:solidFill>
                <a:latin typeface="+mn-ea"/>
                <a:ea typeface="+mn-ea"/>
              </a:rPr>
              <a:t>True</a:t>
            </a:r>
          </a:p>
          <a:p>
            <a:r>
              <a:rPr lang="en-US" altLang="ja-JP" dirty="0">
                <a:solidFill>
                  <a:schemeClr val="tx1"/>
                </a:solidFill>
                <a:latin typeface="+mn-ea"/>
                <a:ea typeface="+mn-ea"/>
              </a:rPr>
              <a:t>&gt;&gt;&gt; </a:t>
            </a:r>
            <a:r>
              <a:rPr lang="en-US" altLang="ja-JP" dirty="0">
                <a:solidFill>
                  <a:schemeClr val="accent2"/>
                </a:solidFill>
                <a:latin typeface="+mn-ea"/>
                <a:ea typeface="+mn-ea"/>
              </a:rPr>
              <a:t>#in</a:t>
            </a:r>
            <a:r>
              <a:rPr lang="ja-JP" altLang="en-US" dirty="0">
                <a:solidFill>
                  <a:schemeClr val="accent2"/>
                </a:solidFill>
                <a:latin typeface="+mn-ea"/>
                <a:ea typeface="+mn-ea"/>
              </a:rPr>
              <a:t>演算子は、</a:t>
            </a:r>
            <a:r>
              <a:rPr lang="en-US" altLang="ja-JP" dirty="0">
                <a:solidFill>
                  <a:schemeClr val="accent2"/>
                </a:solidFill>
                <a:latin typeface="+mn-ea"/>
                <a:ea typeface="+mn-ea"/>
              </a:rPr>
              <a:t>if</a:t>
            </a:r>
            <a:r>
              <a:rPr lang="ja-JP" altLang="en-US" dirty="0">
                <a:solidFill>
                  <a:schemeClr val="accent2"/>
                </a:solidFill>
                <a:latin typeface="+mn-ea"/>
                <a:ea typeface="+mn-ea"/>
              </a:rPr>
              <a:t>文と合わせると</a:t>
            </a:r>
            <a:r>
              <a:rPr lang="ja-JP" altLang="en-US" dirty="0" smtClean="0">
                <a:solidFill>
                  <a:schemeClr val="accent2"/>
                </a:solidFill>
                <a:latin typeface="+mn-ea"/>
                <a:ea typeface="+mn-ea"/>
              </a:rPr>
              <a:t>強い</a:t>
            </a:r>
            <a:endParaRPr lang="en-US" altLang="ja-JP" dirty="0" smtClean="0">
              <a:solidFill>
                <a:schemeClr val="accent2"/>
              </a:solidFill>
              <a:latin typeface="+mn-ea"/>
              <a:ea typeface="+mn-ea"/>
            </a:endParaRPr>
          </a:p>
          <a:p>
            <a:r>
              <a:rPr lang="en-US" altLang="ja-JP" dirty="0">
                <a:solidFill>
                  <a:schemeClr val="tx1"/>
                </a:solidFill>
                <a:latin typeface="+mn-ea"/>
                <a:ea typeface="+mn-ea"/>
              </a:rPr>
              <a:t>&gt;&gt;&gt; s = </a:t>
            </a:r>
            <a:r>
              <a:rPr lang="en-US" altLang="ja-JP" dirty="0">
                <a:solidFill>
                  <a:srgbClr val="002060"/>
                </a:solidFill>
                <a:latin typeface="+mn-ea"/>
                <a:ea typeface="+mn-ea"/>
              </a:rPr>
              <a:t>"asdlfhvajpythonaghaslrenwjkbajfs"</a:t>
            </a:r>
            <a:endParaRPr lang="en-US" altLang="ja-JP" dirty="0" smtClean="0">
              <a:solidFill>
                <a:srgbClr val="002060"/>
              </a:solidFill>
              <a:latin typeface="+mn-ea"/>
              <a:ea typeface="+mn-ea"/>
            </a:endParaRPr>
          </a:p>
          <a:p>
            <a:r>
              <a:rPr lang="en-US" altLang="ja-JP" dirty="0">
                <a:solidFill>
                  <a:schemeClr val="tx1"/>
                </a:solidFill>
                <a:latin typeface="+mn-ea"/>
                <a:ea typeface="+mn-ea"/>
              </a:rPr>
              <a:t>&gt;&gt;&gt; </a:t>
            </a:r>
            <a:r>
              <a:rPr lang="en-US" altLang="ja-JP" dirty="0">
                <a:solidFill>
                  <a:schemeClr val="accent6"/>
                </a:solidFill>
                <a:latin typeface="+mn-ea"/>
                <a:ea typeface="+mn-ea"/>
              </a:rPr>
              <a:t>if</a:t>
            </a:r>
            <a:r>
              <a:rPr lang="en-US" altLang="ja-JP" dirty="0">
                <a:solidFill>
                  <a:schemeClr val="tx1"/>
                </a:solidFill>
                <a:latin typeface="+mn-ea"/>
                <a:ea typeface="+mn-ea"/>
              </a:rPr>
              <a:t> </a:t>
            </a:r>
            <a:r>
              <a:rPr lang="en-US" altLang="ja-JP" dirty="0">
                <a:solidFill>
                  <a:srgbClr val="002060"/>
                </a:solidFill>
                <a:latin typeface="+mn-ea"/>
                <a:ea typeface="+mn-ea"/>
              </a:rPr>
              <a:t>"python"</a:t>
            </a:r>
            <a:r>
              <a:rPr lang="en-US" altLang="ja-JP" dirty="0">
                <a:solidFill>
                  <a:schemeClr val="tx1"/>
                </a:solidFill>
                <a:latin typeface="+mn-ea"/>
                <a:ea typeface="+mn-ea"/>
              </a:rPr>
              <a:t> </a:t>
            </a:r>
            <a:r>
              <a:rPr lang="en-US" altLang="ja-JP" dirty="0">
                <a:solidFill>
                  <a:schemeClr val="accent6"/>
                </a:solidFill>
                <a:latin typeface="+mn-ea"/>
                <a:ea typeface="+mn-ea"/>
              </a:rPr>
              <a:t>in</a:t>
            </a:r>
            <a:r>
              <a:rPr lang="en-US" altLang="ja-JP" dirty="0">
                <a:solidFill>
                  <a:schemeClr val="tx1"/>
                </a:solidFill>
                <a:latin typeface="+mn-ea"/>
                <a:ea typeface="+mn-ea"/>
              </a:rPr>
              <a:t> s:	</a:t>
            </a:r>
            <a:r>
              <a:rPr lang="en-US" altLang="ja-JP" dirty="0">
                <a:solidFill>
                  <a:schemeClr val="accent2"/>
                </a:solidFill>
                <a:latin typeface="+mn-ea"/>
                <a:ea typeface="+mn-ea"/>
              </a:rPr>
              <a:t>#</a:t>
            </a:r>
            <a:r>
              <a:rPr lang="ja-JP" altLang="en-US" dirty="0">
                <a:solidFill>
                  <a:schemeClr val="accent2"/>
                </a:solidFill>
                <a:latin typeface="+mn-ea"/>
                <a:ea typeface="+mn-ea"/>
              </a:rPr>
              <a:t>文字列</a:t>
            </a:r>
            <a:r>
              <a:rPr lang="en-US" altLang="ja-JP" dirty="0">
                <a:solidFill>
                  <a:schemeClr val="accent2"/>
                </a:solidFill>
                <a:latin typeface="+mn-ea"/>
                <a:ea typeface="+mn-ea"/>
              </a:rPr>
              <a:t>python</a:t>
            </a:r>
            <a:r>
              <a:rPr lang="ja-JP" altLang="en-US" dirty="0">
                <a:solidFill>
                  <a:schemeClr val="accent2"/>
                </a:solidFill>
                <a:latin typeface="+mn-ea"/>
                <a:ea typeface="+mn-ea"/>
              </a:rPr>
              <a:t>が見つかるか？</a:t>
            </a:r>
          </a:p>
          <a:p>
            <a:r>
              <a:rPr lang="en-US" altLang="ja-JP" dirty="0">
                <a:solidFill>
                  <a:schemeClr val="tx1"/>
                </a:solidFill>
                <a:latin typeface="+mn-ea"/>
              </a:rPr>
              <a:t> . . . </a:t>
            </a:r>
            <a:r>
              <a:rPr lang="ja-JP" altLang="en-US" dirty="0">
                <a:solidFill>
                  <a:schemeClr val="tx1"/>
                </a:solidFill>
                <a:latin typeface="+mn-ea"/>
                <a:ea typeface="+mn-ea"/>
              </a:rPr>
              <a:t>	</a:t>
            </a:r>
            <a:r>
              <a:rPr lang="en-US" altLang="ja-JP" dirty="0">
                <a:solidFill>
                  <a:schemeClr val="accent4"/>
                </a:solidFill>
                <a:latin typeface="+mn-ea"/>
                <a:ea typeface="+mn-ea"/>
              </a:rPr>
              <a:t>print</a:t>
            </a:r>
            <a:r>
              <a:rPr lang="en-US" altLang="ja-JP" dirty="0">
                <a:solidFill>
                  <a:schemeClr val="tx1"/>
                </a:solidFill>
                <a:latin typeface="+mn-ea"/>
                <a:ea typeface="+mn-ea"/>
              </a:rPr>
              <a:t>(</a:t>
            </a:r>
            <a:r>
              <a:rPr lang="en-US" altLang="ja-JP" dirty="0">
                <a:solidFill>
                  <a:srgbClr val="002060"/>
                </a:solidFill>
                <a:latin typeface="+mn-ea"/>
                <a:ea typeface="+mn-ea"/>
              </a:rPr>
              <a:t>"python</a:t>
            </a:r>
            <a:r>
              <a:rPr lang="ja-JP" altLang="en-US" dirty="0">
                <a:solidFill>
                  <a:srgbClr val="002060"/>
                </a:solidFill>
                <a:latin typeface="+mn-ea"/>
                <a:ea typeface="+mn-ea"/>
              </a:rPr>
              <a:t>が見つかりました！</a:t>
            </a:r>
            <a:r>
              <a:rPr lang="en-US" altLang="ja-JP" dirty="0" smtClean="0">
                <a:solidFill>
                  <a:srgbClr val="002060"/>
                </a:solidFill>
                <a:latin typeface="+mn-ea"/>
                <a:ea typeface="+mn-ea"/>
              </a:rPr>
              <a:t>"</a:t>
            </a:r>
            <a:r>
              <a:rPr lang="en-US" altLang="ja-JP" dirty="0" smtClean="0">
                <a:solidFill>
                  <a:schemeClr val="tx1"/>
                </a:solidFill>
                <a:latin typeface="+mn-ea"/>
                <a:ea typeface="+mn-ea"/>
              </a:rPr>
              <a:t>)</a:t>
            </a:r>
            <a:endParaRPr lang="en-US" altLang="ja-JP" dirty="0">
              <a:solidFill>
                <a:schemeClr val="tx1"/>
              </a:solidFill>
              <a:latin typeface="+mn-ea"/>
              <a:ea typeface="+mn-ea"/>
            </a:endParaRPr>
          </a:p>
          <a:p>
            <a:r>
              <a:rPr lang="en-US" altLang="ja-JP" dirty="0">
                <a:solidFill>
                  <a:schemeClr val="tx1"/>
                </a:solidFill>
                <a:latin typeface="+mn-ea"/>
                <a:ea typeface="+mn-ea"/>
              </a:rPr>
              <a:t>	</a:t>
            </a:r>
            <a:endParaRPr lang="en-US" altLang="ja-JP" dirty="0" smtClean="0">
              <a:solidFill>
                <a:schemeClr val="tx1"/>
              </a:solidFill>
              <a:latin typeface="+mn-ea"/>
              <a:ea typeface="+mn-ea"/>
            </a:endParaRPr>
          </a:p>
          <a:p>
            <a:r>
              <a:rPr lang="en-US" altLang="ja-JP" dirty="0" smtClean="0">
                <a:solidFill>
                  <a:schemeClr val="accent1"/>
                </a:solidFill>
                <a:latin typeface="+mn-ea"/>
                <a:ea typeface="+mn-ea"/>
              </a:rPr>
              <a:t>python</a:t>
            </a:r>
            <a:r>
              <a:rPr lang="ja-JP" altLang="en-US" dirty="0" smtClean="0">
                <a:solidFill>
                  <a:schemeClr val="accent1"/>
                </a:solidFill>
                <a:latin typeface="+mn-ea"/>
                <a:ea typeface="+mn-ea"/>
              </a:rPr>
              <a:t>が見つかりました！</a:t>
            </a:r>
            <a:endParaRPr lang="ja-JP" altLang="en-US" dirty="0">
              <a:solidFill>
                <a:schemeClr val="accent1"/>
              </a:solidFill>
              <a:latin typeface="+mn-ea"/>
              <a:ea typeface="+mn-ea"/>
            </a:endParaRPr>
          </a:p>
        </p:txBody>
      </p:sp>
    </p:spTree>
    <p:extLst>
      <p:ext uri="{BB962C8B-B14F-4D97-AF65-F5344CB8AC3E}">
        <p14:creationId xmlns:p14="http://schemas.microsoft.com/office/powerpoint/2010/main" val="3589646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57554"/>
            <a:ext cx="9906000" cy="6986528"/>
          </a:xfrm>
          <a:prstGeom prst="rect">
            <a:avLst/>
          </a:prstGeom>
        </p:spPr>
        <p:txBody>
          <a:bodyPr wrap="square">
            <a:spAutoFit/>
          </a:bodyPr>
          <a:lstStyle/>
          <a:p>
            <a:r>
              <a:rPr lang="ja-JP" altLang="en-US" dirty="0">
                <a:latin typeface="+mn-ea"/>
                <a:ea typeface="+mn-ea"/>
              </a:rPr>
              <a:t>&gt;&gt;&gt; </a:t>
            </a:r>
            <a:r>
              <a:rPr lang="en-US" altLang="ja-JP" dirty="0" smtClean="0">
                <a:latin typeface="+mn-ea"/>
                <a:ea typeface="+mn-ea"/>
              </a:rPr>
              <a:t>tokyo</a:t>
            </a:r>
            <a:r>
              <a:rPr lang="ja-JP" altLang="en-US" dirty="0" smtClean="0">
                <a:latin typeface="+mn-ea"/>
                <a:ea typeface="+mn-ea"/>
              </a:rPr>
              <a:t> </a:t>
            </a:r>
            <a:r>
              <a:rPr lang="ja-JP" altLang="en-US" dirty="0">
                <a:latin typeface="+mn-ea"/>
                <a:ea typeface="+mn-ea"/>
              </a:rPr>
              <a:t>= </a:t>
            </a:r>
            <a:r>
              <a:rPr lang="ja-JP" altLang="en-US" dirty="0" smtClean="0">
                <a:latin typeface="+mn-ea"/>
                <a:ea typeface="+mn-ea"/>
              </a:rPr>
              <a:t>{</a:t>
            </a:r>
            <a:r>
              <a:rPr lang="en-US" altLang="ja-JP" dirty="0" smtClean="0">
                <a:solidFill>
                  <a:srgbClr val="002060"/>
                </a:solidFill>
                <a:latin typeface="+mn-ea"/>
                <a:ea typeface="+mn-ea"/>
              </a:rPr>
              <a:t>“1</a:t>
            </a:r>
            <a:r>
              <a:rPr lang="ja-JP" altLang="en-US" dirty="0" smtClean="0">
                <a:solidFill>
                  <a:srgbClr val="002060"/>
                </a:solidFill>
                <a:latin typeface="+mn-ea"/>
                <a:ea typeface="+mn-ea"/>
              </a:rPr>
              <a:t>月</a:t>
            </a:r>
            <a:r>
              <a:rPr lang="en-US" altLang="ja-JP" dirty="0" smtClean="0">
                <a:solidFill>
                  <a:srgbClr val="002060"/>
                </a:solidFill>
                <a:latin typeface="+mn-ea"/>
                <a:ea typeface="+mn-ea"/>
              </a:rPr>
              <a:t>”:5.8, “2</a:t>
            </a:r>
            <a:r>
              <a:rPr lang="ja-JP" altLang="en-US" dirty="0" smtClean="0">
                <a:solidFill>
                  <a:srgbClr val="002060"/>
                </a:solidFill>
                <a:latin typeface="+mn-ea"/>
                <a:ea typeface="+mn-ea"/>
              </a:rPr>
              <a:t>月</a:t>
            </a:r>
            <a:r>
              <a:rPr lang="en-US" altLang="ja-JP" dirty="0" smtClean="0">
                <a:solidFill>
                  <a:srgbClr val="002060"/>
                </a:solidFill>
                <a:latin typeface="+mn-ea"/>
                <a:ea typeface="+mn-ea"/>
              </a:rPr>
              <a:t>”:5.7, “3</a:t>
            </a:r>
            <a:r>
              <a:rPr lang="ja-JP" altLang="en-US" dirty="0" smtClean="0">
                <a:solidFill>
                  <a:srgbClr val="002060"/>
                </a:solidFill>
                <a:latin typeface="+mn-ea"/>
                <a:ea typeface="+mn-ea"/>
              </a:rPr>
              <a:t>月</a:t>
            </a:r>
            <a:r>
              <a:rPr lang="en-US" altLang="ja-JP" dirty="0" smtClean="0">
                <a:solidFill>
                  <a:srgbClr val="002060"/>
                </a:solidFill>
                <a:latin typeface="+mn-ea"/>
                <a:ea typeface="+mn-ea"/>
              </a:rPr>
              <a:t>”:10.3, “4</a:t>
            </a:r>
            <a:r>
              <a:rPr lang="ja-JP" altLang="en-US" dirty="0" smtClean="0">
                <a:solidFill>
                  <a:srgbClr val="002060"/>
                </a:solidFill>
                <a:latin typeface="+mn-ea"/>
                <a:ea typeface="+mn-ea"/>
              </a:rPr>
              <a:t>月</a:t>
            </a:r>
            <a:r>
              <a:rPr lang="en-US" altLang="ja-JP" dirty="0" smtClean="0">
                <a:solidFill>
                  <a:srgbClr val="002060"/>
                </a:solidFill>
                <a:latin typeface="+mn-ea"/>
                <a:ea typeface="+mn-ea"/>
              </a:rPr>
              <a:t>”:14.5, “5</a:t>
            </a:r>
            <a:r>
              <a:rPr lang="ja-JP" altLang="en-US" dirty="0" smtClean="0">
                <a:solidFill>
                  <a:srgbClr val="002060"/>
                </a:solidFill>
                <a:latin typeface="+mn-ea"/>
                <a:ea typeface="+mn-ea"/>
              </a:rPr>
              <a:t>月</a:t>
            </a:r>
            <a:r>
              <a:rPr lang="en-US" altLang="ja-JP" dirty="0" smtClean="0">
                <a:solidFill>
                  <a:srgbClr val="002060"/>
                </a:solidFill>
                <a:latin typeface="+mn-ea"/>
                <a:ea typeface="+mn-ea"/>
              </a:rPr>
              <a:t>”:21.1, “6</a:t>
            </a:r>
            <a:r>
              <a:rPr lang="ja-JP" altLang="en-US" dirty="0" smtClean="0">
                <a:solidFill>
                  <a:srgbClr val="002060"/>
                </a:solidFill>
                <a:latin typeface="+mn-ea"/>
                <a:ea typeface="+mn-ea"/>
              </a:rPr>
              <a:t>月</a:t>
            </a:r>
            <a:r>
              <a:rPr lang="en-US" altLang="ja-JP" dirty="0" smtClean="0">
                <a:solidFill>
                  <a:srgbClr val="002060"/>
                </a:solidFill>
                <a:latin typeface="+mn-ea"/>
                <a:ea typeface="+mn-ea"/>
              </a:rPr>
              <a:t>”:22.1, “7</a:t>
            </a:r>
            <a:r>
              <a:rPr lang="ja-JP" altLang="en-US" dirty="0" smtClean="0">
                <a:solidFill>
                  <a:srgbClr val="002060"/>
                </a:solidFill>
                <a:latin typeface="+mn-ea"/>
                <a:ea typeface="+mn-ea"/>
              </a:rPr>
              <a:t>月</a:t>
            </a:r>
            <a:r>
              <a:rPr lang="en-US" altLang="ja-JP" dirty="0" smtClean="0">
                <a:solidFill>
                  <a:srgbClr val="002060"/>
                </a:solidFill>
                <a:latin typeface="+mn-ea"/>
                <a:ea typeface="+mn-ea"/>
              </a:rPr>
              <a:t>”:26.2, “8</a:t>
            </a:r>
            <a:r>
              <a:rPr lang="ja-JP" altLang="en-US" dirty="0" smtClean="0">
                <a:solidFill>
                  <a:srgbClr val="002060"/>
                </a:solidFill>
                <a:latin typeface="+mn-ea"/>
                <a:ea typeface="+mn-ea"/>
              </a:rPr>
              <a:t>月</a:t>
            </a:r>
            <a:r>
              <a:rPr lang="en-US" altLang="ja-JP" dirty="0" smtClean="0">
                <a:solidFill>
                  <a:srgbClr val="002060"/>
                </a:solidFill>
                <a:latin typeface="+mn-ea"/>
                <a:ea typeface="+mn-ea"/>
              </a:rPr>
              <a:t>”:26.7, “9</a:t>
            </a:r>
            <a:r>
              <a:rPr lang="ja-JP" altLang="en-US" dirty="0" smtClean="0">
                <a:solidFill>
                  <a:srgbClr val="002060"/>
                </a:solidFill>
                <a:latin typeface="+mn-ea"/>
                <a:ea typeface="+mn-ea"/>
              </a:rPr>
              <a:t>月</a:t>
            </a:r>
            <a:r>
              <a:rPr lang="en-US" altLang="ja-JP" dirty="0" smtClean="0">
                <a:solidFill>
                  <a:srgbClr val="002060"/>
                </a:solidFill>
                <a:latin typeface="+mn-ea"/>
                <a:ea typeface="+mn-ea"/>
              </a:rPr>
              <a:t>”:22.6, “10</a:t>
            </a:r>
            <a:r>
              <a:rPr lang="ja-JP" altLang="en-US" dirty="0" smtClean="0">
                <a:solidFill>
                  <a:srgbClr val="002060"/>
                </a:solidFill>
                <a:latin typeface="+mn-ea"/>
                <a:ea typeface="+mn-ea"/>
              </a:rPr>
              <a:t>月</a:t>
            </a:r>
            <a:r>
              <a:rPr lang="en-US" altLang="ja-JP" dirty="0" smtClean="0">
                <a:solidFill>
                  <a:srgbClr val="002060"/>
                </a:solidFill>
                <a:latin typeface="+mn-ea"/>
                <a:ea typeface="+mn-ea"/>
              </a:rPr>
              <a:t>”:18.4, “11</a:t>
            </a:r>
            <a:r>
              <a:rPr lang="ja-JP" altLang="en-US" dirty="0" smtClean="0">
                <a:solidFill>
                  <a:srgbClr val="002060"/>
                </a:solidFill>
                <a:latin typeface="+mn-ea"/>
                <a:ea typeface="+mn-ea"/>
              </a:rPr>
              <a:t>月</a:t>
            </a:r>
            <a:r>
              <a:rPr lang="en-US" altLang="ja-JP" dirty="0" smtClean="0">
                <a:solidFill>
                  <a:srgbClr val="002060"/>
                </a:solidFill>
                <a:latin typeface="+mn-ea"/>
                <a:ea typeface="+mn-ea"/>
              </a:rPr>
              <a:t>”:13.9, “12</a:t>
            </a:r>
            <a:r>
              <a:rPr lang="ja-JP" altLang="en-US" dirty="0" smtClean="0">
                <a:solidFill>
                  <a:srgbClr val="002060"/>
                </a:solidFill>
                <a:latin typeface="+mn-ea"/>
                <a:ea typeface="+mn-ea"/>
              </a:rPr>
              <a:t>月</a:t>
            </a:r>
            <a:r>
              <a:rPr lang="en-US" altLang="ja-JP" dirty="0" smtClean="0">
                <a:solidFill>
                  <a:srgbClr val="002060"/>
                </a:solidFill>
                <a:latin typeface="+mn-ea"/>
                <a:ea typeface="+mn-ea"/>
              </a:rPr>
              <a:t>”:9.3</a:t>
            </a:r>
            <a:r>
              <a:rPr lang="ja-JP" altLang="en-US" dirty="0" smtClean="0">
                <a:latin typeface="+mn-ea"/>
                <a:ea typeface="+mn-ea"/>
              </a:rPr>
              <a:t>}</a:t>
            </a:r>
            <a:r>
              <a:rPr lang="en-US" altLang="ja-JP" dirty="0" smtClean="0">
                <a:latin typeface="+mn-ea"/>
                <a:ea typeface="+mn-ea"/>
              </a:rPr>
              <a:t>	</a:t>
            </a:r>
          </a:p>
          <a:p>
            <a:r>
              <a:rPr lang="ja-JP" altLang="en-US" dirty="0" smtClean="0">
                <a:solidFill>
                  <a:schemeClr val="accent2"/>
                </a:solidFill>
                <a:latin typeface="+mn-ea"/>
                <a:ea typeface="+mn-ea"/>
              </a:rPr>
              <a:t>#東京の</a:t>
            </a:r>
            <a:r>
              <a:rPr lang="en-US" altLang="ja-JP" dirty="0" smtClean="0">
                <a:solidFill>
                  <a:schemeClr val="accent2"/>
                </a:solidFill>
                <a:latin typeface="+mn-ea"/>
                <a:ea typeface="+mn-ea"/>
              </a:rPr>
              <a:t>2014</a:t>
            </a:r>
            <a:r>
              <a:rPr lang="ja-JP" altLang="en-US" dirty="0" smtClean="0">
                <a:solidFill>
                  <a:schemeClr val="accent2"/>
                </a:solidFill>
                <a:latin typeface="+mn-ea"/>
                <a:ea typeface="+mn-ea"/>
              </a:rPr>
              <a:t>年の平均気温のディクショナリ</a:t>
            </a:r>
            <a:endParaRPr lang="en-US" altLang="ja-JP" dirty="0" smtClean="0">
              <a:solidFill>
                <a:schemeClr val="accent2"/>
              </a:solidFill>
              <a:latin typeface="+mn-ea"/>
              <a:ea typeface="+mn-ea"/>
            </a:endParaRPr>
          </a:p>
          <a:p>
            <a:r>
              <a:rPr lang="en-US" altLang="ja-JP" dirty="0" smtClean="0">
                <a:solidFill>
                  <a:schemeClr val="tx1"/>
                </a:solidFill>
                <a:latin typeface="+mn-ea"/>
                <a:ea typeface="+mn-ea"/>
              </a:rPr>
              <a:t>&gt;&gt;&gt; </a:t>
            </a:r>
            <a:r>
              <a:rPr lang="en-US" altLang="ja-JP" dirty="0" smtClean="0">
                <a:solidFill>
                  <a:schemeClr val="tx1"/>
                </a:solidFill>
                <a:latin typeface="+mn-ea"/>
                <a:ea typeface="+mn-ea"/>
              </a:rPr>
              <a:t>22.6</a:t>
            </a:r>
            <a:r>
              <a:rPr lang="en-US" altLang="ja-JP" dirty="0" smtClean="0">
                <a:solidFill>
                  <a:schemeClr val="accent6"/>
                </a:solidFill>
                <a:latin typeface="+mn-ea"/>
                <a:ea typeface="+mn-ea"/>
              </a:rPr>
              <a:t> </a:t>
            </a:r>
            <a:r>
              <a:rPr lang="en-US" altLang="ja-JP" dirty="0">
                <a:solidFill>
                  <a:schemeClr val="accent6"/>
                </a:solidFill>
                <a:latin typeface="+mn-ea"/>
                <a:ea typeface="+mn-ea"/>
              </a:rPr>
              <a:t>in</a:t>
            </a:r>
            <a:r>
              <a:rPr lang="en-US" altLang="ja-JP" dirty="0">
                <a:solidFill>
                  <a:schemeClr val="tx1"/>
                </a:solidFill>
                <a:latin typeface="+mn-ea"/>
                <a:ea typeface="+mn-ea"/>
              </a:rPr>
              <a:t> </a:t>
            </a:r>
            <a:r>
              <a:rPr lang="en-US" altLang="ja-JP" dirty="0" smtClean="0">
                <a:solidFill>
                  <a:schemeClr val="tx1"/>
                </a:solidFill>
                <a:latin typeface="+mn-ea"/>
                <a:ea typeface="+mn-ea"/>
              </a:rPr>
              <a:t>tokyo</a:t>
            </a:r>
            <a:r>
              <a:rPr lang="en-US" altLang="ja-JP" dirty="0">
                <a:solidFill>
                  <a:schemeClr val="tx1"/>
                </a:solidFill>
                <a:latin typeface="+mn-ea"/>
                <a:ea typeface="+mn-ea"/>
              </a:rPr>
              <a:t>	</a:t>
            </a:r>
            <a:r>
              <a:rPr lang="en-US" altLang="ja-JP" dirty="0" smtClean="0">
                <a:solidFill>
                  <a:schemeClr val="accent2"/>
                </a:solidFill>
                <a:latin typeface="+mn-ea"/>
                <a:ea typeface="+mn-ea"/>
              </a:rPr>
              <a:t>#9</a:t>
            </a:r>
            <a:r>
              <a:rPr lang="ja-JP" altLang="en-US" dirty="0" smtClean="0">
                <a:solidFill>
                  <a:schemeClr val="accent2"/>
                </a:solidFill>
                <a:latin typeface="+mn-ea"/>
                <a:ea typeface="+mn-ea"/>
              </a:rPr>
              <a:t>月の平均気温は確かに</a:t>
            </a:r>
            <a:r>
              <a:rPr lang="en-US" altLang="ja-JP" dirty="0" smtClean="0">
                <a:solidFill>
                  <a:schemeClr val="accent2"/>
                </a:solidFill>
                <a:latin typeface="+mn-ea"/>
                <a:ea typeface="+mn-ea"/>
              </a:rPr>
              <a:t>22.6</a:t>
            </a:r>
            <a:r>
              <a:rPr lang="ja-JP" altLang="en-US" dirty="0" smtClean="0">
                <a:solidFill>
                  <a:schemeClr val="accent2"/>
                </a:solidFill>
                <a:latin typeface="+mn-ea"/>
                <a:ea typeface="+mn-ea"/>
              </a:rPr>
              <a:t>だが</a:t>
            </a:r>
            <a:r>
              <a:rPr lang="en-US" altLang="ja-JP" dirty="0" smtClean="0">
                <a:solidFill>
                  <a:schemeClr val="accent2"/>
                </a:solidFill>
                <a:latin typeface="+mn-ea"/>
                <a:ea typeface="+mn-ea"/>
              </a:rPr>
              <a:t>‥</a:t>
            </a:r>
            <a:endParaRPr lang="en-US" altLang="ja-JP" dirty="0">
              <a:solidFill>
                <a:schemeClr val="accent2"/>
              </a:solidFill>
              <a:latin typeface="+mn-ea"/>
              <a:ea typeface="+mn-ea"/>
            </a:endParaRPr>
          </a:p>
          <a:p>
            <a:r>
              <a:rPr lang="en-US" altLang="ja-JP" dirty="0" smtClean="0">
                <a:solidFill>
                  <a:schemeClr val="accent1"/>
                </a:solidFill>
                <a:latin typeface="+mn-ea"/>
                <a:ea typeface="+mn-ea"/>
              </a:rPr>
              <a:t>False</a:t>
            </a:r>
            <a:endParaRPr lang="en-US" altLang="ja-JP" dirty="0">
              <a:solidFill>
                <a:schemeClr val="accent1"/>
              </a:solidFill>
              <a:latin typeface="+mn-ea"/>
              <a:ea typeface="+mn-ea"/>
            </a:endParaRPr>
          </a:p>
          <a:p>
            <a:r>
              <a:rPr lang="en-US" altLang="ja-JP" dirty="0">
                <a:solidFill>
                  <a:schemeClr val="tx1"/>
                </a:solidFill>
                <a:latin typeface="+mn-ea"/>
                <a:ea typeface="+mn-ea"/>
              </a:rPr>
              <a:t>&gt;&gt;&gt; </a:t>
            </a:r>
            <a:r>
              <a:rPr lang="en-US" altLang="ja-JP" dirty="0" smtClean="0">
                <a:solidFill>
                  <a:srgbClr val="002060"/>
                </a:solidFill>
                <a:latin typeface="+mn-ea"/>
                <a:ea typeface="+mn-ea"/>
              </a:rPr>
              <a:t>“9</a:t>
            </a:r>
            <a:r>
              <a:rPr lang="ja-JP" altLang="en-US" dirty="0" smtClean="0">
                <a:solidFill>
                  <a:srgbClr val="002060"/>
                </a:solidFill>
                <a:latin typeface="+mn-ea"/>
                <a:ea typeface="+mn-ea"/>
              </a:rPr>
              <a:t>月</a:t>
            </a:r>
            <a:r>
              <a:rPr lang="en-US" altLang="ja-JP" dirty="0" smtClean="0">
                <a:solidFill>
                  <a:srgbClr val="002060"/>
                </a:solidFill>
                <a:latin typeface="+mn-ea"/>
                <a:ea typeface="+mn-ea"/>
              </a:rPr>
              <a:t>”</a:t>
            </a:r>
            <a:r>
              <a:rPr lang="en-US" altLang="ja-JP" dirty="0" smtClean="0">
                <a:solidFill>
                  <a:schemeClr val="tx1"/>
                </a:solidFill>
                <a:latin typeface="+mn-ea"/>
                <a:ea typeface="+mn-ea"/>
              </a:rPr>
              <a:t> </a:t>
            </a:r>
            <a:r>
              <a:rPr lang="en-US" altLang="ja-JP" dirty="0">
                <a:solidFill>
                  <a:schemeClr val="accent6"/>
                </a:solidFill>
                <a:latin typeface="+mn-ea"/>
                <a:ea typeface="+mn-ea"/>
              </a:rPr>
              <a:t>in</a:t>
            </a:r>
            <a:r>
              <a:rPr lang="en-US" altLang="ja-JP" dirty="0">
                <a:solidFill>
                  <a:schemeClr val="tx1"/>
                </a:solidFill>
                <a:latin typeface="+mn-ea"/>
                <a:ea typeface="+mn-ea"/>
              </a:rPr>
              <a:t> </a:t>
            </a:r>
            <a:r>
              <a:rPr lang="en-US" altLang="ja-JP" dirty="0" smtClean="0">
                <a:solidFill>
                  <a:schemeClr val="tx1"/>
                </a:solidFill>
                <a:latin typeface="+mn-ea"/>
                <a:ea typeface="+mn-ea"/>
              </a:rPr>
              <a:t>tokyo</a:t>
            </a:r>
            <a:r>
              <a:rPr lang="en-US" altLang="ja-JP" dirty="0">
                <a:solidFill>
                  <a:schemeClr val="tx1"/>
                </a:solidFill>
                <a:latin typeface="+mn-ea"/>
                <a:ea typeface="+mn-ea"/>
              </a:rPr>
              <a:t>	</a:t>
            </a:r>
            <a:r>
              <a:rPr lang="en-US" altLang="ja-JP" dirty="0" smtClean="0">
                <a:solidFill>
                  <a:schemeClr val="accent2"/>
                </a:solidFill>
                <a:latin typeface="+mn-ea"/>
                <a:ea typeface="+mn-ea"/>
              </a:rPr>
              <a:t>#in</a:t>
            </a:r>
            <a:r>
              <a:rPr lang="ja-JP" altLang="en-US" dirty="0" smtClean="0">
                <a:solidFill>
                  <a:schemeClr val="accent2"/>
                </a:solidFill>
                <a:latin typeface="+mn-ea"/>
                <a:ea typeface="+mn-ea"/>
              </a:rPr>
              <a:t>で</a:t>
            </a:r>
            <a:r>
              <a:rPr lang="ja-JP" altLang="en-US" dirty="0" smtClean="0">
                <a:solidFill>
                  <a:schemeClr val="accent2"/>
                </a:solidFill>
                <a:latin typeface="+mn-lt"/>
                <a:ea typeface="+mn-ea"/>
              </a:rPr>
              <a:t>は</a:t>
            </a:r>
            <a:r>
              <a:rPr lang="en-US" altLang="ja-JP" dirty="0" smtClean="0">
                <a:solidFill>
                  <a:schemeClr val="accent2"/>
                </a:solidFill>
                <a:latin typeface="+mn-lt"/>
              </a:rPr>
              <a:t>value</a:t>
            </a:r>
            <a:r>
              <a:rPr lang="ja-JP" altLang="en-US" dirty="0" smtClean="0">
                <a:solidFill>
                  <a:schemeClr val="accent2"/>
                </a:solidFill>
                <a:latin typeface="+mn-ea"/>
                <a:ea typeface="+mn-ea"/>
              </a:rPr>
              <a:t>値を</a:t>
            </a:r>
            <a:r>
              <a:rPr lang="ja-JP" altLang="en-US" dirty="0" smtClean="0">
                <a:solidFill>
                  <a:schemeClr val="accent2"/>
                </a:solidFill>
                <a:latin typeface="+mn-lt"/>
                <a:ea typeface="+mn-ea"/>
              </a:rPr>
              <a:t>参照</a:t>
            </a:r>
            <a:r>
              <a:rPr lang="ja-JP" altLang="en-US" dirty="0" smtClean="0">
                <a:solidFill>
                  <a:schemeClr val="accent2"/>
                </a:solidFill>
                <a:latin typeface="+mn-ea"/>
                <a:ea typeface="+mn-ea"/>
              </a:rPr>
              <a:t>しない</a:t>
            </a:r>
            <a:r>
              <a:rPr lang="ja-JP" altLang="en-US" dirty="0">
                <a:solidFill>
                  <a:schemeClr val="accent2"/>
                </a:solidFill>
                <a:latin typeface="+mn-ea"/>
                <a:ea typeface="+mn-ea"/>
              </a:rPr>
              <a:t>のか？</a:t>
            </a:r>
          </a:p>
          <a:p>
            <a:r>
              <a:rPr lang="en-US" altLang="ja-JP" dirty="0" smtClean="0">
                <a:solidFill>
                  <a:schemeClr val="accent1"/>
                </a:solidFill>
                <a:latin typeface="+mn-ea"/>
                <a:ea typeface="+mn-ea"/>
              </a:rPr>
              <a:t>True</a:t>
            </a:r>
          </a:p>
          <a:p>
            <a:r>
              <a:rPr lang="en-US" altLang="ja-JP" dirty="0">
                <a:solidFill>
                  <a:schemeClr val="tx1"/>
                </a:solidFill>
                <a:latin typeface="+mn-ea"/>
                <a:ea typeface="+mn-ea"/>
              </a:rPr>
              <a:t>&gt;&gt;&gt; </a:t>
            </a:r>
            <a:r>
              <a:rPr lang="en-US" altLang="ja-JP" dirty="0" smtClean="0">
                <a:solidFill>
                  <a:schemeClr val="tx1"/>
                </a:solidFill>
                <a:latin typeface="+mn-ea"/>
                <a:ea typeface="+mn-ea"/>
              </a:rPr>
              <a:t>22.6 </a:t>
            </a:r>
            <a:r>
              <a:rPr lang="en-US" altLang="ja-JP" dirty="0">
                <a:solidFill>
                  <a:schemeClr val="accent6"/>
                </a:solidFill>
                <a:latin typeface="+mn-ea"/>
                <a:ea typeface="+mn-ea"/>
              </a:rPr>
              <a:t>in</a:t>
            </a:r>
            <a:r>
              <a:rPr lang="en-US" altLang="ja-JP" dirty="0">
                <a:solidFill>
                  <a:schemeClr val="tx1"/>
                </a:solidFill>
                <a:latin typeface="+mn-ea"/>
                <a:ea typeface="+mn-ea"/>
              </a:rPr>
              <a:t> </a:t>
            </a:r>
            <a:r>
              <a:rPr lang="en-US" altLang="ja-JP" dirty="0" err="1" smtClean="0">
                <a:solidFill>
                  <a:schemeClr val="tx1"/>
                </a:solidFill>
                <a:latin typeface="+mn-ea"/>
                <a:ea typeface="+mn-ea"/>
              </a:rPr>
              <a:t>tokyo</a:t>
            </a:r>
            <a:r>
              <a:rPr lang="en-US" altLang="ja-JP" dirty="0" err="1" smtClean="0">
                <a:solidFill>
                  <a:schemeClr val="tx1"/>
                </a:solidFill>
                <a:latin typeface="+mn-ea"/>
                <a:ea typeface="+mn-ea"/>
              </a:rPr>
              <a:t>.values</a:t>
            </a:r>
            <a:r>
              <a:rPr lang="en-US" altLang="ja-JP" dirty="0">
                <a:solidFill>
                  <a:schemeClr val="tx1"/>
                </a:solidFill>
                <a:latin typeface="+mn-ea"/>
                <a:ea typeface="+mn-ea"/>
              </a:rPr>
              <a:t>()	</a:t>
            </a:r>
            <a:r>
              <a:rPr lang="en-US" altLang="ja-JP" dirty="0">
                <a:solidFill>
                  <a:schemeClr val="accent2"/>
                </a:solidFill>
                <a:latin typeface="+mn-ea"/>
                <a:ea typeface="+mn-ea"/>
              </a:rPr>
              <a:t>#</a:t>
            </a:r>
            <a:r>
              <a:rPr lang="ja-JP" altLang="en-US" dirty="0">
                <a:solidFill>
                  <a:schemeClr val="accent2"/>
                </a:solidFill>
                <a:latin typeface="+mn-ea"/>
                <a:ea typeface="+mn-ea"/>
              </a:rPr>
              <a:t>こうするといい</a:t>
            </a:r>
          </a:p>
          <a:p>
            <a:r>
              <a:rPr lang="en-US" altLang="ja-JP" dirty="0" smtClean="0">
                <a:solidFill>
                  <a:schemeClr val="accent1"/>
                </a:solidFill>
                <a:latin typeface="+mn-ea"/>
                <a:ea typeface="+mn-ea"/>
              </a:rPr>
              <a:t>True</a:t>
            </a:r>
          </a:p>
          <a:p>
            <a:r>
              <a:rPr lang="en-US" altLang="ja-JP" dirty="0">
                <a:solidFill>
                  <a:schemeClr val="tx1"/>
                </a:solidFill>
                <a:latin typeface="+mn-ea"/>
                <a:ea typeface="+mn-ea"/>
              </a:rPr>
              <a:t>&gt;&gt;&gt; empty = </a:t>
            </a:r>
            <a:r>
              <a:rPr lang="en-US" altLang="ja-JP" dirty="0">
                <a:solidFill>
                  <a:srgbClr val="002060"/>
                </a:solidFill>
                <a:latin typeface="+mn-ea"/>
                <a:ea typeface="+mn-ea"/>
              </a:rPr>
              <a:t>""</a:t>
            </a:r>
            <a:r>
              <a:rPr lang="en-US" altLang="ja-JP" dirty="0">
                <a:solidFill>
                  <a:schemeClr val="tx1"/>
                </a:solidFill>
                <a:latin typeface="+mn-ea"/>
                <a:ea typeface="+mn-ea"/>
              </a:rPr>
              <a:t>	</a:t>
            </a:r>
            <a:r>
              <a:rPr lang="en-US" altLang="ja-JP" dirty="0">
                <a:solidFill>
                  <a:schemeClr val="accent2"/>
                </a:solidFill>
                <a:latin typeface="+mn-ea"/>
                <a:ea typeface="+mn-ea"/>
              </a:rPr>
              <a:t>#</a:t>
            </a:r>
            <a:r>
              <a:rPr lang="ja-JP" altLang="en-US" dirty="0">
                <a:solidFill>
                  <a:schemeClr val="accent2"/>
                </a:solidFill>
                <a:latin typeface="+mn-ea"/>
                <a:ea typeface="+mn-ea"/>
              </a:rPr>
              <a:t>空の文字列を作る</a:t>
            </a:r>
          </a:p>
          <a:p>
            <a:r>
              <a:rPr lang="en-US" altLang="ja-JP" dirty="0">
                <a:solidFill>
                  <a:schemeClr val="tx1"/>
                </a:solidFill>
                <a:latin typeface="+mn-ea"/>
                <a:ea typeface="+mn-ea"/>
              </a:rPr>
              <a:t>&gt;&gt;&gt; </a:t>
            </a:r>
            <a:r>
              <a:rPr lang="en-US" altLang="ja-JP" dirty="0">
                <a:solidFill>
                  <a:schemeClr val="accent2"/>
                </a:solidFill>
                <a:latin typeface="+mn-ea"/>
                <a:ea typeface="+mn-ea"/>
              </a:rPr>
              <a:t>#</a:t>
            </a:r>
            <a:r>
              <a:rPr lang="ja-JP" altLang="en-US" dirty="0">
                <a:solidFill>
                  <a:schemeClr val="accent2"/>
                </a:solidFill>
                <a:latin typeface="+mn-ea"/>
                <a:ea typeface="+mn-ea"/>
              </a:rPr>
              <a:t>要素が空かそうじゃないかを調べるのはどうしてる</a:t>
            </a:r>
            <a:r>
              <a:rPr lang="ja-JP" altLang="en-US" dirty="0" smtClean="0">
                <a:solidFill>
                  <a:schemeClr val="accent2"/>
                </a:solidFill>
                <a:latin typeface="+mn-ea"/>
                <a:ea typeface="+mn-ea"/>
              </a:rPr>
              <a:t>？</a:t>
            </a:r>
            <a:endParaRPr lang="en-US" altLang="ja-JP" dirty="0" smtClean="0">
              <a:solidFill>
                <a:schemeClr val="accent2"/>
              </a:solidFill>
              <a:latin typeface="+mn-ea"/>
              <a:ea typeface="+mn-ea"/>
            </a:endParaRPr>
          </a:p>
          <a:p>
            <a:r>
              <a:rPr lang="en-US" altLang="ja-JP" dirty="0">
                <a:solidFill>
                  <a:schemeClr val="tx1"/>
                </a:solidFill>
                <a:latin typeface="+mn-ea"/>
                <a:ea typeface="+mn-ea"/>
              </a:rPr>
              <a:t>&gt;&gt;&gt; </a:t>
            </a:r>
            <a:r>
              <a:rPr lang="en-US" altLang="ja-JP" dirty="0">
                <a:solidFill>
                  <a:schemeClr val="accent6"/>
                </a:solidFill>
                <a:latin typeface="+mn-ea"/>
                <a:ea typeface="+mn-ea"/>
              </a:rPr>
              <a:t>if</a:t>
            </a:r>
            <a:r>
              <a:rPr lang="en-US" altLang="ja-JP" dirty="0">
                <a:solidFill>
                  <a:schemeClr val="tx1"/>
                </a:solidFill>
                <a:latin typeface="+mn-ea"/>
                <a:ea typeface="+mn-ea"/>
              </a:rPr>
              <a:t> </a:t>
            </a:r>
            <a:r>
              <a:rPr lang="en-US" altLang="ja-JP" dirty="0" err="1">
                <a:solidFill>
                  <a:schemeClr val="accent4"/>
                </a:solidFill>
                <a:latin typeface="+mn-ea"/>
                <a:ea typeface="+mn-ea"/>
              </a:rPr>
              <a:t>len</a:t>
            </a:r>
            <a:r>
              <a:rPr lang="en-US" altLang="ja-JP" dirty="0">
                <a:solidFill>
                  <a:schemeClr val="tx1"/>
                </a:solidFill>
                <a:latin typeface="+mn-ea"/>
                <a:ea typeface="+mn-ea"/>
              </a:rPr>
              <a:t>(empty) != 0</a:t>
            </a:r>
            <a:r>
              <a:rPr lang="en-US" altLang="ja-JP" dirty="0" smtClean="0">
                <a:solidFill>
                  <a:schemeClr val="tx1"/>
                </a:solidFill>
                <a:latin typeface="+mn-ea"/>
                <a:ea typeface="+mn-ea"/>
              </a:rPr>
              <a:t>: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こうする手段があるね</a:t>
            </a:r>
            <a:endParaRPr lang="en-US" altLang="ja-JP" dirty="0">
              <a:solidFill>
                <a:schemeClr val="accent2"/>
              </a:solidFill>
              <a:latin typeface="+mn-ea"/>
              <a:ea typeface="+mn-ea"/>
            </a:endParaRPr>
          </a:p>
          <a:p>
            <a:r>
              <a:rPr lang="en-US" altLang="ja-JP" dirty="0">
                <a:solidFill>
                  <a:schemeClr val="tx1"/>
                </a:solidFill>
                <a:latin typeface="+mn-ea"/>
                <a:ea typeface="+mn-ea"/>
              </a:rPr>
              <a:t> . . . 	</a:t>
            </a:r>
            <a:r>
              <a:rPr lang="en-US" altLang="ja-JP" dirty="0">
                <a:solidFill>
                  <a:schemeClr val="accent4"/>
                </a:solidFill>
                <a:latin typeface="+mn-ea"/>
                <a:ea typeface="+mn-ea"/>
              </a:rPr>
              <a:t>print</a:t>
            </a:r>
            <a:r>
              <a:rPr lang="en-US" altLang="ja-JP" dirty="0">
                <a:solidFill>
                  <a:schemeClr val="tx1"/>
                </a:solidFill>
                <a:latin typeface="+mn-ea"/>
                <a:ea typeface="+mn-ea"/>
              </a:rPr>
              <a:t>(</a:t>
            </a:r>
            <a:r>
              <a:rPr lang="en-US" altLang="ja-JP" dirty="0">
                <a:solidFill>
                  <a:srgbClr val="002060"/>
                </a:solidFill>
                <a:latin typeface="+mn-ea"/>
                <a:ea typeface="+mn-ea"/>
              </a:rPr>
              <a:t>"</a:t>
            </a:r>
            <a:r>
              <a:rPr lang="ja-JP" altLang="en-US" dirty="0">
                <a:solidFill>
                  <a:srgbClr val="002060"/>
                </a:solidFill>
                <a:latin typeface="+mn-ea"/>
                <a:ea typeface="+mn-ea"/>
              </a:rPr>
              <a:t>空ではありませんよ！</a:t>
            </a:r>
            <a:r>
              <a:rPr lang="en-US" altLang="ja-JP" dirty="0" smtClean="0">
                <a:solidFill>
                  <a:srgbClr val="002060"/>
                </a:solidFill>
                <a:latin typeface="+mn-ea"/>
                <a:ea typeface="+mn-ea"/>
              </a:rPr>
              <a:t>"</a:t>
            </a:r>
            <a:r>
              <a:rPr lang="en-US" altLang="ja-JP" dirty="0" smtClean="0">
                <a:solidFill>
                  <a:schemeClr val="tx1"/>
                </a:solidFill>
                <a:latin typeface="+mn-ea"/>
                <a:ea typeface="+mn-ea"/>
              </a:rPr>
              <a:t>)</a:t>
            </a:r>
          </a:p>
          <a:p>
            <a:r>
              <a:rPr lang="en-US" altLang="ja-JP" dirty="0">
                <a:solidFill>
                  <a:schemeClr val="tx1"/>
                </a:solidFill>
                <a:latin typeface="+mn-ea"/>
                <a:ea typeface="+mn-ea"/>
              </a:rPr>
              <a:t>&gt;&gt;&gt; </a:t>
            </a:r>
            <a:r>
              <a:rPr lang="en-US" altLang="ja-JP" dirty="0">
                <a:solidFill>
                  <a:schemeClr val="accent6"/>
                </a:solidFill>
                <a:latin typeface="+mn-ea"/>
                <a:ea typeface="+mn-ea"/>
              </a:rPr>
              <a:t>if </a:t>
            </a:r>
            <a:r>
              <a:rPr lang="en-US" altLang="ja-JP" dirty="0">
                <a:solidFill>
                  <a:schemeClr val="tx1"/>
                </a:solidFill>
                <a:latin typeface="+mn-ea"/>
                <a:ea typeface="+mn-ea"/>
              </a:rPr>
              <a:t>empty:	</a:t>
            </a:r>
            <a:r>
              <a:rPr lang="en-US" altLang="ja-JP" dirty="0">
                <a:solidFill>
                  <a:schemeClr val="accent2"/>
                </a:solidFill>
                <a:latin typeface="+mn-ea"/>
                <a:ea typeface="+mn-ea"/>
              </a:rPr>
              <a:t>#</a:t>
            </a:r>
            <a:r>
              <a:rPr lang="ja-JP" altLang="en-US" dirty="0">
                <a:solidFill>
                  <a:schemeClr val="accent2"/>
                </a:solidFill>
                <a:latin typeface="+mn-ea"/>
                <a:ea typeface="+mn-ea"/>
              </a:rPr>
              <a:t>こうやって表記することもできるよ</a:t>
            </a:r>
          </a:p>
          <a:p>
            <a:r>
              <a:rPr lang="en-US" altLang="ja-JP" dirty="0">
                <a:solidFill>
                  <a:schemeClr val="tx1"/>
                </a:solidFill>
                <a:latin typeface="+mn-ea"/>
                <a:ea typeface="+mn-ea"/>
              </a:rPr>
              <a:t> . . . </a:t>
            </a:r>
            <a:r>
              <a:rPr lang="ja-JP" altLang="en-US" dirty="0">
                <a:solidFill>
                  <a:schemeClr val="tx1"/>
                </a:solidFill>
                <a:latin typeface="+mn-ea"/>
                <a:ea typeface="+mn-ea"/>
              </a:rPr>
              <a:t>	</a:t>
            </a:r>
            <a:r>
              <a:rPr lang="en-US" altLang="ja-JP" dirty="0">
                <a:solidFill>
                  <a:schemeClr val="accent4"/>
                </a:solidFill>
                <a:latin typeface="+mn-ea"/>
                <a:ea typeface="+mn-ea"/>
              </a:rPr>
              <a:t>print</a:t>
            </a:r>
            <a:r>
              <a:rPr lang="en-US" altLang="ja-JP" dirty="0">
                <a:solidFill>
                  <a:schemeClr val="tx1"/>
                </a:solidFill>
                <a:latin typeface="+mn-ea"/>
                <a:ea typeface="+mn-ea"/>
              </a:rPr>
              <a:t>(</a:t>
            </a:r>
            <a:r>
              <a:rPr lang="en-US" altLang="ja-JP" dirty="0">
                <a:solidFill>
                  <a:srgbClr val="002060"/>
                </a:solidFill>
                <a:latin typeface="+mn-ea"/>
                <a:ea typeface="+mn-ea"/>
              </a:rPr>
              <a:t>"</a:t>
            </a:r>
            <a:r>
              <a:rPr lang="ja-JP" altLang="en-US" dirty="0">
                <a:solidFill>
                  <a:srgbClr val="002060"/>
                </a:solidFill>
                <a:latin typeface="+mn-ea"/>
                <a:ea typeface="+mn-ea"/>
              </a:rPr>
              <a:t>空ではありませんよ！</a:t>
            </a:r>
            <a:r>
              <a:rPr lang="en-US" altLang="ja-JP" dirty="0" smtClean="0">
                <a:solidFill>
                  <a:srgbClr val="002060"/>
                </a:solidFill>
                <a:latin typeface="+mn-ea"/>
                <a:ea typeface="+mn-ea"/>
              </a:rPr>
              <a:t>"</a:t>
            </a:r>
            <a:r>
              <a:rPr lang="en-US" altLang="ja-JP" dirty="0" smtClean="0">
                <a:solidFill>
                  <a:schemeClr val="tx1"/>
                </a:solidFill>
                <a:latin typeface="+mn-ea"/>
                <a:ea typeface="+mn-ea"/>
              </a:rPr>
              <a:t>)</a:t>
            </a:r>
            <a:endParaRPr lang="en-US" altLang="ja-JP" dirty="0">
              <a:solidFill>
                <a:schemeClr val="tx1"/>
              </a:solidFill>
              <a:latin typeface="+mn-ea"/>
              <a:ea typeface="+mn-ea"/>
            </a:endParaRPr>
          </a:p>
        </p:txBody>
      </p:sp>
    </p:spTree>
    <p:extLst>
      <p:ext uri="{BB962C8B-B14F-4D97-AF65-F5344CB8AC3E}">
        <p14:creationId xmlns:p14="http://schemas.microsoft.com/office/powerpoint/2010/main" val="27726739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9906000" cy="6555641"/>
          </a:xfrm>
          <a:prstGeom prst="rect">
            <a:avLst/>
          </a:prstGeom>
        </p:spPr>
        <p:txBody>
          <a:bodyPr wrap="square">
            <a:spAutoFit/>
          </a:bodyPr>
          <a:lstStyle/>
          <a:p>
            <a:r>
              <a:rPr lang="en-US" altLang="ja-JP" dirty="0">
                <a:latin typeface="+mn-ea"/>
                <a:ea typeface="+mn-ea"/>
              </a:rPr>
              <a:t>&gt;&gt;&gt; </a:t>
            </a:r>
            <a:r>
              <a:rPr lang="en-US" altLang="ja-JP" dirty="0">
                <a:solidFill>
                  <a:schemeClr val="accent2"/>
                </a:solidFill>
                <a:latin typeface="+mn-ea"/>
                <a:ea typeface="+mn-ea"/>
              </a:rPr>
              <a:t>#</a:t>
            </a:r>
            <a:r>
              <a:rPr lang="ja-JP" altLang="en-US" dirty="0">
                <a:solidFill>
                  <a:schemeClr val="accent2"/>
                </a:solidFill>
                <a:latin typeface="+mn-ea"/>
                <a:ea typeface="+mn-ea"/>
              </a:rPr>
              <a:t>指定の範囲で数値をカウント</a:t>
            </a:r>
            <a:r>
              <a:rPr lang="ja-JP" altLang="en-US" dirty="0" smtClean="0">
                <a:solidFill>
                  <a:schemeClr val="accent2"/>
                </a:solidFill>
                <a:latin typeface="+mn-ea"/>
                <a:ea typeface="+mn-ea"/>
              </a:rPr>
              <a:t>できる</a:t>
            </a:r>
            <a:r>
              <a:rPr lang="en-US" altLang="ja-JP" dirty="0" smtClean="0">
                <a:solidFill>
                  <a:schemeClr val="accent2"/>
                </a:solidFill>
                <a:latin typeface="+mn-ea"/>
                <a:ea typeface="+mn-ea"/>
              </a:rPr>
              <a:t>range</a:t>
            </a:r>
            <a:r>
              <a:rPr lang="ja-JP" altLang="en-US" dirty="0" smtClean="0">
                <a:solidFill>
                  <a:schemeClr val="accent2"/>
                </a:solidFill>
                <a:latin typeface="+mn-ea"/>
                <a:ea typeface="+mn-ea"/>
              </a:rPr>
              <a:t>関数</a:t>
            </a:r>
            <a:r>
              <a:rPr lang="ja-JP" altLang="en-US" dirty="0">
                <a:solidFill>
                  <a:schemeClr val="accent2"/>
                </a:solidFill>
                <a:latin typeface="+mn-ea"/>
                <a:ea typeface="+mn-ea"/>
              </a:rPr>
              <a:t>が</a:t>
            </a:r>
            <a:r>
              <a:rPr lang="ja-JP" altLang="en-US" dirty="0" smtClean="0">
                <a:solidFill>
                  <a:schemeClr val="accent2"/>
                </a:solidFill>
                <a:latin typeface="+mn-ea"/>
                <a:ea typeface="+mn-ea"/>
              </a:rPr>
              <a:t>ある</a:t>
            </a:r>
            <a:endParaRPr lang="en-US" altLang="ja-JP" dirty="0" smtClean="0">
              <a:solidFill>
                <a:schemeClr val="accent2"/>
              </a:solidFill>
              <a:latin typeface="+mn-ea"/>
              <a:ea typeface="+mn-ea"/>
            </a:endParaRPr>
          </a:p>
          <a:p>
            <a:r>
              <a:rPr lang="en-US" altLang="ja-JP" dirty="0" smtClean="0">
                <a:latin typeface="+mn-ea"/>
              </a:rPr>
              <a:t>&gt;&gt;&gt; </a:t>
            </a:r>
            <a:r>
              <a:rPr lang="en-US" altLang="ja-JP" dirty="0" smtClean="0">
                <a:solidFill>
                  <a:schemeClr val="accent2"/>
                </a:solidFill>
                <a:latin typeface="+mn-ea"/>
              </a:rPr>
              <a:t>#for</a:t>
            </a:r>
            <a:r>
              <a:rPr lang="ja-JP" altLang="en-US" dirty="0" smtClean="0">
                <a:solidFill>
                  <a:schemeClr val="accent2"/>
                </a:solidFill>
                <a:latin typeface="+mn-ea"/>
                <a:ea typeface="+mn-ea"/>
              </a:rPr>
              <a:t>と</a:t>
            </a:r>
            <a:r>
              <a:rPr lang="en-US" altLang="ja-JP" dirty="0" smtClean="0">
                <a:solidFill>
                  <a:schemeClr val="accent2"/>
                </a:solidFill>
                <a:latin typeface="+mn-ea"/>
                <a:ea typeface="+mn-ea"/>
              </a:rPr>
              <a:t>in</a:t>
            </a:r>
            <a:r>
              <a:rPr lang="ja-JP" altLang="en-US" dirty="0" smtClean="0">
                <a:solidFill>
                  <a:schemeClr val="accent2"/>
                </a:solidFill>
                <a:latin typeface="+mn-ea"/>
                <a:ea typeface="+mn-ea"/>
              </a:rPr>
              <a:t>を組み合わせると、ループ処理が楽になる</a:t>
            </a:r>
            <a:endParaRPr lang="en-US" altLang="ja-JP" dirty="0" smtClean="0">
              <a:solidFill>
                <a:schemeClr val="accent2"/>
              </a:solidFill>
              <a:latin typeface="+mn-ea"/>
              <a:ea typeface="+mn-ea"/>
            </a:endParaRPr>
          </a:p>
          <a:p>
            <a:r>
              <a:rPr lang="ja-JP" altLang="en-US" dirty="0" smtClean="0">
                <a:latin typeface="+mn-ea"/>
                <a:ea typeface="+mn-ea"/>
              </a:rPr>
              <a:t>&gt;</a:t>
            </a:r>
            <a:r>
              <a:rPr lang="ja-JP" altLang="en-US" dirty="0">
                <a:latin typeface="+mn-ea"/>
                <a:ea typeface="+mn-ea"/>
              </a:rPr>
              <a:t>&gt;&gt; </a:t>
            </a:r>
            <a:r>
              <a:rPr lang="ja-JP" altLang="en-US" dirty="0">
                <a:solidFill>
                  <a:schemeClr val="accent6"/>
                </a:solidFill>
                <a:latin typeface="+mn-ea"/>
                <a:ea typeface="+mn-ea"/>
              </a:rPr>
              <a:t>for</a:t>
            </a:r>
            <a:r>
              <a:rPr lang="ja-JP" altLang="en-US" dirty="0">
                <a:latin typeface="+mn-ea"/>
                <a:ea typeface="+mn-ea"/>
              </a:rPr>
              <a:t> i </a:t>
            </a:r>
            <a:r>
              <a:rPr lang="ja-JP" altLang="en-US" dirty="0">
                <a:solidFill>
                  <a:schemeClr val="accent6"/>
                </a:solidFill>
                <a:latin typeface="+mn-ea"/>
                <a:ea typeface="+mn-ea"/>
              </a:rPr>
              <a:t>in</a:t>
            </a:r>
            <a:r>
              <a:rPr lang="ja-JP" altLang="en-US" dirty="0">
                <a:latin typeface="+mn-ea"/>
                <a:ea typeface="+mn-ea"/>
              </a:rPr>
              <a:t> </a:t>
            </a:r>
            <a:r>
              <a:rPr lang="ja-JP" altLang="en-US" dirty="0">
                <a:solidFill>
                  <a:schemeClr val="accent4"/>
                </a:solidFill>
                <a:latin typeface="+mn-ea"/>
                <a:ea typeface="+mn-ea"/>
              </a:rPr>
              <a:t>range</a:t>
            </a:r>
            <a:r>
              <a:rPr lang="ja-JP" altLang="en-US" dirty="0">
                <a:latin typeface="+mn-ea"/>
                <a:ea typeface="+mn-ea"/>
              </a:rPr>
              <a:t>(1, 10):	</a:t>
            </a:r>
            <a:r>
              <a:rPr lang="ja-JP" altLang="en-US" dirty="0">
                <a:solidFill>
                  <a:schemeClr val="accent2"/>
                </a:solidFill>
                <a:latin typeface="+mn-ea"/>
                <a:ea typeface="+mn-ea"/>
              </a:rPr>
              <a:t>#range関数</a:t>
            </a:r>
            <a:r>
              <a:rPr lang="ja-JP" altLang="en-US" dirty="0" smtClean="0">
                <a:solidFill>
                  <a:schemeClr val="accent2"/>
                </a:solidFill>
                <a:latin typeface="+mn-ea"/>
                <a:ea typeface="+mn-ea"/>
              </a:rPr>
              <a:t>は「○以上△未満</a:t>
            </a:r>
            <a:r>
              <a:rPr lang="ja-JP" altLang="en-US" dirty="0">
                <a:solidFill>
                  <a:schemeClr val="accent2"/>
                </a:solidFill>
                <a:latin typeface="+mn-ea"/>
                <a:ea typeface="+mn-ea"/>
              </a:rPr>
              <a:t>」</a:t>
            </a:r>
          </a:p>
          <a:p>
            <a:r>
              <a:rPr lang="en-US" altLang="ja-JP" dirty="0">
                <a:solidFill>
                  <a:schemeClr val="tx1"/>
                </a:solidFill>
                <a:latin typeface="+mn-ea"/>
              </a:rPr>
              <a:t> . . . </a:t>
            </a:r>
            <a:r>
              <a:rPr lang="ja-JP" altLang="en-US" dirty="0">
                <a:latin typeface="+mn-ea"/>
                <a:ea typeface="+mn-ea"/>
              </a:rPr>
              <a:t>	</a:t>
            </a:r>
            <a:r>
              <a:rPr lang="ja-JP" altLang="en-US" dirty="0">
                <a:solidFill>
                  <a:schemeClr val="accent4"/>
                </a:solidFill>
                <a:latin typeface="+mn-ea"/>
                <a:ea typeface="+mn-ea"/>
              </a:rPr>
              <a:t>print</a:t>
            </a:r>
            <a:r>
              <a:rPr lang="ja-JP" altLang="en-US" dirty="0">
                <a:latin typeface="+mn-ea"/>
                <a:ea typeface="+mn-ea"/>
              </a:rPr>
              <a:t>(i, end = </a:t>
            </a:r>
            <a:r>
              <a:rPr lang="ja-JP" altLang="en-US" dirty="0">
                <a:solidFill>
                  <a:srgbClr val="002060"/>
                </a:solidFill>
                <a:latin typeface="+mn-ea"/>
                <a:ea typeface="+mn-ea"/>
              </a:rPr>
              <a:t>" "</a:t>
            </a:r>
            <a:r>
              <a:rPr lang="ja-JP" altLang="en-US" dirty="0">
                <a:latin typeface="+mn-ea"/>
                <a:ea typeface="+mn-ea"/>
              </a:rPr>
              <a:t>)	</a:t>
            </a:r>
            <a:r>
              <a:rPr lang="ja-JP" altLang="en-US" dirty="0">
                <a:solidFill>
                  <a:schemeClr val="accent2"/>
                </a:solidFill>
                <a:latin typeface="+mn-ea"/>
                <a:ea typeface="+mn-ea"/>
              </a:rPr>
              <a:t>#こうすると改行を阻止できる</a:t>
            </a:r>
          </a:p>
          <a:p>
            <a:endParaRPr lang="ja-JP" altLang="en-US" dirty="0">
              <a:latin typeface="+mn-ea"/>
              <a:ea typeface="+mn-ea"/>
            </a:endParaRPr>
          </a:p>
          <a:p>
            <a:r>
              <a:rPr lang="ja-JP" altLang="en-US" dirty="0" smtClean="0">
                <a:solidFill>
                  <a:schemeClr val="accent1"/>
                </a:solidFill>
                <a:latin typeface="+mn-ea"/>
                <a:ea typeface="+mn-ea"/>
              </a:rPr>
              <a:t>1 </a:t>
            </a:r>
            <a:r>
              <a:rPr lang="ja-JP" altLang="en-US" dirty="0">
                <a:solidFill>
                  <a:schemeClr val="accent1"/>
                </a:solidFill>
                <a:latin typeface="+mn-ea"/>
                <a:ea typeface="+mn-ea"/>
              </a:rPr>
              <a:t>2 3 4 5 6 7 8 9 </a:t>
            </a:r>
            <a:endParaRPr lang="en-US" altLang="ja-JP" dirty="0" smtClean="0">
              <a:solidFill>
                <a:schemeClr val="accent1"/>
              </a:solidFill>
              <a:latin typeface="+mn-ea"/>
              <a:ea typeface="+mn-ea"/>
            </a:endParaRPr>
          </a:p>
          <a:p>
            <a:r>
              <a:rPr lang="en-US" altLang="ja-JP" dirty="0">
                <a:solidFill>
                  <a:schemeClr val="tx1"/>
                </a:solidFill>
                <a:latin typeface="+mn-ea"/>
                <a:ea typeface="+mn-ea"/>
              </a:rPr>
              <a:t>&gt;&gt;&gt; </a:t>
            </a:r>
            <a:r>
              <a:rPr lang="ja-JP" altLang="en-US" dirty="0">
                <a:solidFill>
                  <a:schemeClr val="accent6"/>
                </a:solidFill>
                <a:latin typeface="+mn-ea"/>
              </a:rPr>
              <a:t>for</a:t>
            </a:r>
            <a:r>
              <a:rPr lang="ja-JP" altLang="en-US" dirty="0">
                <a:latin typeface="+mn-ea"/>
              </a:rPr>
              <a:t> i </a:t>
            </a:r>
            <a:r>
              <a:rPr lang="ja-JP" altLang="en-US" dirty="0">
                <a:solidFill>
                  <a:schemeClr val="accent6"/>
                </a:solidFill>
                <a:latin typeface="+mn-ea"/>
              </a:rPr>
              <a:t>in</a:t>
            </a:r>
            <a:r>
              <a:rPr lang="ja-JP" altLang="en-US" dirty="0">
                <a:latin typeface="+mn-ea"/>
              </a:rPr>
              <a:t> </a:t>
            </a:r>
            <a:r>
              <a:rPr lang="ja-JP" altLang="en-US" dirty="0">
                <a:solidFill>
                  <a:schemeClr val="accent4"/>
                </a:solidFill>
                <a:latin typeface="+mn-ea"/>
              </a:rPr>
              <a:t>range</a:t>
            </a:r>
            <a:r>
              <a:rPr lang="ja-JP" altLang="en-US" dirty="0" smtClean="0">
                <a:latin typeface="+mn-ea"/>
              </a:rPr>
              <a:t>(10</a:t>
            </a:r>
            <a:r>
              <a:rPr lang="ja-JP" altLang="en-US" dirty="0">
                <a:latin typeface="+mn-ea"/>
              </a:rPr>
              <a:t>): </a:t>
            </a:r>
            <a:r>
              <a:rPr lang="en-US" altLang="ja-JP" dirty="0">
                <a:solidFill>
                  <a:schemeClr val="tx1"/>
                </a:solidFill>
                <a:latin typeface="+mn-ea"/>
                <a:ea typeface="+mn-ea"/>
              </a:rPr>
              <a:t>	</a:t>
            </a:r>
            <a:r>
              <a:rPr lang="en-US" altLang="ja-JP" dirty="0">
                <a:solidFill>
                  <a:schemeClr val="accent2"/>
                </a:solidFill>
                <a:latin typeface="+mn-ea"/>
                <a:ea typeface="+mn-ea"/>
              </a:rPr>
              <a:t>#</a:t>
            </a:r>
            <a:r>
              <a:rPr lang="ja-JP" altLang="en-US" dirty="0">
                <a:solidFill>
                  <a:schemeClr val="accent2"/>
                </a:solidFill>
                <a:latin typeface="+mn-ea"/>
                <a:ea typeface="+mn-ea"/>
              </a:rPr>
              <a:t>引数が単独なら</a:t>
            </a:r>
            <a:r>
              <a:rPr lang="ja-JP" altLang="en-US" dirty="0" smtClean="0">
                <a:solidFill>
                  <a:schemeClr val="accent2"/>
                </a:solidFill>
                <a:latin typeface="+mn-ea"/>
                <a:ea typeface="+mn-ea"/>
              </a:rPr>
              <a:t>「</a:t>
            </a:r>
            <a:r>
              <a:rPr lang="ja-JP" altLang="en-US" dirty="0">
                <a:solidFill>
                  <a:schemeClr val="accent2"/>
                </a:solidFill>
                <a:latin typeface="+mn-ea"/>
              </a:rPr>
              <a:t> </a:t>
            </a:r>
            <a:r>
              <a:rPr lang="en-US" altLang="ja-JP" dirty="0" smtClean="0">
                <a:solidFill>
                  <a:schemeClr val="accent2"/>
                </a:solidFill>
                <a:latin typeface="+mn-ea"/>
              </a:rPr>
              <a:t>0</a:t>
            </a:r>
            <a:r>
              <a:rPr lang="ja-JP" altLang="en-US" dirty="0" smtClean="0">
                <a:solidFill>
                  <a:schemeClr val="accent2"/>
                </a:solidFill>
                <a:latin typeface="+mn-ea"/>
                <a:ea typeface="+mn-ea"/>
              </a:rPr>
              <a:t>以上</a:t>
            </a:r>
            <a:r>
              <a:rPr lang="ja-JP" altLang="en-US" dirty="0" smtClean="0">
                <a:solidFill>
                  <a:schemeClr val="accent2"/>
                </a:solidFill>
                <a:latin typeface="+mn-ea"/>
              </a:rPr>
              <a:t>△</a:t>
            </a:r>
            <a:r>
              <a:rPr lang="ja-JP" altLang="en-US" dirty="0" smtClean="0">
                <a:solidFill>
                  <a:schemeClr val="accent2"/>
                </a:solidFill>
                <a:latin typeface="+mn-ea"/>
                <a:ea typeface="+mn-ea"/>
              </a:rPr>
              <a:t>未満」</a:t>
            </a:r>
            <a:endParaRPr lang="ja-JP" altLang="en-US" dirty="0">
              <a:solidFill>
                <a:schemeClr val="accent2"/>
              </a:solidFill>
              <a:latin typeface="+mn-ea"/>
              <a:ea typeface="+mn-ea"/>
            </a:endParaRPr>
          </a:p>
          <a:p>
            <a:r>
              <a:rPr lang="en-US" altLang="ja-JP" dirty="0">
                <a:solidFill>
                  <a:schemeClr val="tx1"/>
                </a:solidFill>
                <a:latin typeface="+mn-ea"/>
              </a:rPr>
              <a:t> . . . </a:t>
            </a:r>
            <a:r>
              <a:rPr lang="en-US" altLang="ja-JP" dirty="0" smtClean="0">
                <a:solidFill>
                  <a:schemeClr val="tx1"/>
                </a:solidFill>
                <a:latin typeface="+mn-ea"/>
              </a:rPr>
              <a:t>	</a:t>
            </a:r>
            <a:r>
              <a:rPr lang="ja-JP" altLang="en-US" dirty="0" smtClean="0">
                <a:solidFill>
                  <a:schemeClr val="accent4"/>
                </a:solidFill>
                <a:latin typeface="+mn-ea"/>
              </a:rPr>
              <a:t>print</a:t>
            </a:r>
            <a:r>
              <a:rPr lang="ja-JP" altLang="en-US" dirty="0">
                <a:latin typeface="+mn-ea"/>
              </a:rPr>
              <a:t>(i, end = </a:t>
            </a:r>
            <a:r>
              <a:rPr lang="ja-JP" altLang="en-US" dirty="0">
                <a:solidFill>
                  <a:srgbClr val="002060"/>
                </a:solidFill>
                <a:latin typeface="+mn-ea"/>
              </a:rPr>
              <a:t>" "</a:t>
            </a:r>
            <a:r>
              <a:rPr lang="ja-JP" altLang="en-US" dirty="0">
                <a:latin typeface="+mn-ea"/>
              </a:rPr>
              <a:t>) </a:t>
            </a:r>
            <a:r>
              <a:rPr lang="en-US" altLang="ja-JP" dirty="0">
                <a:solidFill>
                  <a:schemeClr val="tx1"/>
                </a:solidFill>
                <a:latin typeface="+mn-ea"/>
                <a:ea typeface="+mn-ea"/>
              </a:rPr>
              <a:t>	</a:t>
            </a:r>
            <a:endParaRPr lang="en-US" altLang="ja-JP" dirty="0" smtClean="0">
              <a:solidFill>
                <a:schemeClr val="tx1"/>
              </a:solidFill>
              <a:latin typeface="+mn-ea"/>
              <a:ea typeface="+mn-ea"/>
            </a:endParaRPr>
          </a:p>
          <a:p>
            <a:endParaRPr lang="ja-JP" altLang="en-US" dirty="0">
              <a:solidFill>
                <a:schemeClr val="tx1"/>
              </a:solidFill>
              <a:latin typeface="+mn-ea"/>
              <a:ea typeface="+mn-ea"/>
            </a:endParaRPr>
          </a:p>
          <a:p>
            <a:r>
              <a:rPr lang="en-US" altLang="ja-JP" dirty="0">
                <a:solidFill>
                  <a:schemeClr val="accent1"/>
                </a:solidFill>
                <a:latin typeface="+mn-ea"/>
                <a:ea typeface="+mn-ea"/>
              </a:rPr>
              <a:t>0 1 2 3 4 5 6 7 8 </a:t>
            </a:r>
            <a:r>
              <a:rPr lang="en-US" altLang="ja-JP" dirty="0" smtClean="0">
                <a:solidFill>
                  <a:schemeClr val="accent1"/>
                </a:solidFill>
                <a:latin typeface="+mn-ea"/>
                <a:ea typeface="+mn-ea"/>
              </a:rPr>
              <a:t>9</a:t>
            </a:r>
          </a:p>
          <a:p>
            <a:r>
              <a:rPr lang="en-US" altLang="ja-JP" dirty="0">
                <a:solidFill>
                  <a:schemeClr val="tx1"/>
                </a:solidFill>
                <a:latin typeface="+mn-ea"/>
                <a:ea typeface="+mn-ea"/>
              </a:rPr>
              <a:t>&gt;&gt;&gt; </a:t>
            </a:r>
            <a:r>
              <a:rPr lang="ja-JP" altLang="en-US" dirty="0">
                <a:solidFill>
                  <a:schemeClr val="accent6"/>
                </a:solidFill>
                <a:latin typeface="+mn-ea"/>
              </a:rPr>
              <a:t>for</a:t>
            </a:r>
            <a:r>
              <a:rPr lang="ja-JP" altLang="en-US" dirty="0">
                <a:latin typeface="+mn-ea"/>
              </a:rPr>
              <a:t> i </a:t>
            </a:r>
            <a:r>
              <a:rPr lang="ja-JP" altLang="en-US" dirty="0">
                <a:solidFill>
                  <a:schemeClr val="accent6"/>
                </a:solidFill>
                <a:latin typeface="+mn-ea"/>
              </a:rPr>
              <a:t>in</a:t>
            </a:r>
            <a:r>
              <a:rPr lang="ja-JP" altLang="en-US" dirty="0">
                <a:latin typeface="+mn-ea"/>
              </a:rPr>
              <a:t> </a:t>
            </a:r>
            <a:r>
              <a:rPr lang="ja-JP" altLang="en-US" dirty="0">
                <a:solidFill>
                  <a:schemeClr val="accent4"/>
                </a:solidFill>
                <a:latin typeface="+mn-ea"/>
              </a:rPr>
              <a:t>range</a:t>
            </a:r>
            <a:r>
              <a:rPr lang="en-US" altLang="ja-JP" dirty="0" smtClean="0">
                <a:solidFill>
                  <a:schemeClr val="tx1"/>
                </a:solidFill>
                <a:latin typeface="+mn-ea"/>
                <a:ea typeface="+mn-ea"/>
              </a:rPr>
              <a:t>(1</a:t>
            </a:r>
            <a:r>
              <a:rPr lang="en-US" altLang="ja-JP" dirty="0">
                <a:solidFill>
                  <a:schemeClr val="tx1"/>
                </a:solidFill>
                <a:latin typeface="+mn-ea"/>
                <a:ea typeface="+mn-ea"/>
              </a:rPr>
              <a:t>, 10, 2):	</a:t>
            </a:r>
            <a:r>
              <a:rPr lang="en-US" altLang="ja-JP" dirty="0">
                <a:solidFill>
                  <a:schemeClr val="accent2"/>
                </a:solidFill>
                <a:latin typeface="+mn-ea"/>
                <a:ea typeface="+mn-ea"/>
              </a:rPr>
              <a:t>#</a:t>
            </a:r>
            <a:r>
              <a:rPr lang="ja-JP" altLang="en-US" dirty="0">
                <a:solidFill>
                  <a:schemeClr val="accent2"/>
                </a:solidFill>
                <a:latin typeface="+mn-ea"/>
                <a:ea typeface="+mn-ea"/>
              </a:rPr>
              <a:t>第</a:t>
            </a:r>
            <a:r>
              <a:rPr lang="en-US" altLang="ja-JP" dirty="0">
                <a:solidFill>
                  <a:schemeClr val="accent2"/>
                </a:solidFill>
                <a:latin typeface="+mn-ea"/>
                <a:ea typeface="+mn-ea"/>
              </a:rPr>
              <a:t>3</a:t>
            </a:r>
            <a:r>
              <a:rPr lang="ja-JP" altLang="en-US" dirty="0">
                <a:solidFill>
                  <a:schemeClr val="accent2"/>
                </a:solidFill>
                <a:latin typeface="+mn-ea"/>
                <a:ea typeface="+mn-ea"/>
              </a:rPr>
              <a:t>引数でいくつずつ増やす</a:t>
            </a:r>
            <a:r>
              <a:rPr lang="ja-JP" altLang="en-US" dirty="0" smtClean="0">
                <a:solidFill>
                  <a:schemeClr val="accent2"/>
                </a:solidFill>
                <a:latin typeface="+mn-ea"/>
                <a:ea typeface="+mn-ea"/>
              </a:rPr>
              <a:t>か</a:t>
            </a:r>
            <a:r>
              <a:rPr lang="en-US" altLang="ja-JP" dirty="0" smtClean="0">
                <a:solidFill>
                  <a:schemeClr val="accent2"/>
                </a:solidFill>
                <a:latin typeface="+mn-ea"/>
                <a:ea typeface="+mn-ea"/>
              </a:rPr>
              <a:t>					</a:t>
            </a:r>
            <a:r>
              <a:rPr lang="ja-JP" altLang="en-US" dirty="0" smtClean="0">
                <a:solidFill>
                  <a:schemeClr val="accent2"/>
                </a:solidFill>
                <a:latin typeface="+mn-ea"/>
                <a:ea typeface="+mn-ea"/>
              </a:rPr>
              <a:t>を</a:t>
            </a:r>
            <a:r>
              <a:rPr lang="ja-JP" altLang="en-US" dirty="0">
                <a:solidFill>
                  <a:schemeClr val="accent2"/>
                </a:solidFill>
                <a:latin typeface="+mn-ea"/>
                <a:ea typeface="+mn-ea"/>
              </a:rPr>
              <a:t>指定可能</a:t>
            </a:r>
          </a:p>
          <a:p>
            <a:r>
              <a:rPr lang="en-US" altLang="ja-JP" dirty="0">
                <a:solidFill>
                  <a:schemeClr val="tx1"/>
                </a:solidFill>
                <a:latin typeface="+mn-ea"/>
              </a:rPr>
              <a:t> . . </a:t>
            </a:r>
            <a:r>
              <a:rPr lang="en-US" altLang="ja-JP" dirty="0" smtClean="0">
                <a:solidFill>
                  <a:schemeClr val="tx1"/>
                </a:solidFill>
                <a:latin typeface="+mn-ea"/>
              </a:rPr>
              <a:t>. </a:t>
            </a:r>
            <a:r>
              <a:rPr lang="en-US" altLang="ja-JP" dirty="0" smtClean="0">
                <a:solidFill>
                  <a:schemeClr val="tx1"/>
                </a:solidFill>
                <a:latin typeface="+mn-ea"/>
                <a:ea typeface="+mn-ea"/>
              </a:rPr>
              <a:t>	</a:t>
            </a:r>
            <a:r>
              <a:rPr lang="ja-JP" altLang="en-US" dirty="0" smtClean="0">
                <a:solidFill>
                  <a:schemeClr val="accent4"/>
                </a:solidFill>
                <a:latin typeface="+mn-ea"/>
              </a:rPr>
              <a:t>print</a:t>
            </a:r>
            <a:r>
              <a:rPr lang="ja-JP" altLang="en-US" dirty="0" smtClean="0">
                <a:latin typeface="+mn-ea"/>
              </a:rPr>
              <a:t>(</a:t>
            </a:r>
            <a:r>
              <a:rPr lang="ja-JP" altLang="en-US" dirty="0">
                <a:latin typeface="+mn-ea"/>
              </a:rPr>
              <a:t>i</a:t>
            </a:r>
            <a:r>
              <a:rPr lang="ja-JP" altLang="en-US" dirty="0" smtClean="0">
                <a:latin typeface="+mn-ea"/>
              </a:rPr>
              <a:t>, </a:t>
            </a:r>
            <a:r>
              <a:rPr lang="ja-JP" altLang="en-US" dirty="0">
                <a:latin typeface="+mn-ea"/>
              </a:rPr>
              <a:t>end = </a:t>
            </a:r>
            <a:r>
              <a:rPr lang="ja-JP" altLang="en-US" dirty="0">
                <a:solidFill>
                  <a:srgbClr val="002060"/>
                </a:solidFill>
                <a:latin typeface="+mn-ea"/>
              </a:rPr>
              <a:t>" "</a:t>
            </a:r>
            <a:r>
              <a:rPr lang="ja-JP" altLang="en-US" dirty="0" smtClean="0">
                <a:latin typeface="+mn-ea"/>
              </a:rPr>
              <a:t>) </a:t>
            </a:r>
            <a:endParaRPr lang="ja-JP" altLang="en-US" dirty="0">
              <a:solidFill>
                <a:schemeClr val="tx1"/>
              </a:solidFill>
              <a:latin typeface="+mn-ea"/>
              <a:ea typeface="+mn-ea"/>
            </a:endParaRPr>
          </a:p>
          <a:p>
            <a:r>
              <a:rPr lang="ja-JP" altLang="en-US" dirty="0">
                <a:solidFill>
                  <a:schemeClr val="tx1"/>
                </a:solidFill>
                <a:latin typeface="+mn-ea"/>
                <a:ea typeface="+mn-ea"/>
              </a:rPr>
              <a:t>	</a:t>
            </a:r>
          </a:p>
          <a:p>
            <a:r>
              <a:rPr lang="en-US" altLang="ja-JP" dirty="0">
                <a:solidFill>
                  <a:schemeClr val="accent1"/>
                </a:solidFill>
                <a:latin typeface="+mn-ea"/>
                <a:ea typeface="+mn-ea"/>
              </a:rPr>
              <a:t>1 3 5 7 </a:t>
            </a:r>
            <a:r>
              <a:rPr lang="en-US" altLang="ja-JP" dirty="0" smtClean="0">
                <a:solidFill>
                  <a:schemeClr val="accent1"/>
                </a:solidFill>
                <a:latin typeface="+mn-ea"/>
                <a:ea typeface="+mn-ea"/>
              </a:rPr>
              <a:t>9</a:t>
            </a:r>
          </a:p>
        </p:txBody>
      </p:sp>
    </p:spTree>
    <p:extLst>
      <p:ext uri="{BB962C8B-B14F-4D97-AF65-F5344CB8AC3E}">
        <p14:creationId xmlns:p14="http://schemas.microsoft.com/office/powerpoint/2010/main" val="10709435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9906000" cy="5570756"/>
          </a:xfrm>
          <a:prstGeom prst="rect">
            <a:avLst/>
          </a:prstGeom>
        </p:spPr>
        <p:txBody>
          <a:bodyPr wrap="square">
            <a:spAutoFit/>
          </a:bodyPr>
          <a:lstStyle/>
          <a:p>
            <a:r>
              <a:rPr lang="ja-JP" altLang="en-US" dirty="0">
                <a:latin typeface="+mn-ea"/>
                <a:ea typeface="+mn-ea"/>
              </a:rPr>
              <a:t>&gt;&gt;&gt; a, b = 10, </a:t>
            </a:r>
            <a:r>
              <a:rPr lang="ja-JP" altLang="en-US" dirty="0" smtClean="0">
                <a:latin typeface="+mn-ea"/>
                <a:ea typeface="+mn-ea"/>
              </a:rPr>
              <a:t>20</a:t>
            </a:r>
            <a:r>
              <a:rPr lang="en-US" altLang="ja-JP" dirty="0" smtClean="0">
                <a:solidFill>
                  <a:schemeClr val="accent2"/>
                </a:solidFill>
                <a:latin typeface="+mn-ea"/>
                <a:ea typeface="+mn-ea"/>
              </a:rPr>
              <a:t>	</a:t>
            </a:r>
            <a:r>
              <a:rPr lang="ja-JP" altLang="en-US" dirty="0" smtClean="0">
                <a:solidFill>
                  <a:schemeClr val="accent2"/>
                </a:solidFill>
                <a:latin typeface="+mn-ea"/>
                <a:ea typeface="+mn-ea"/>
              </a:rPr>
              <a:t>#</a:t>
            </a:r>
            <a:r>
              <a:rPr lang="ja-JP" altLang="en-US" dirty="0">
                <a:solidFill>
                  <a:schemeClr val="accent2"/>
                </a:solidFill>
                <a:latin typeface="+mn-ea"/>
                <a:ea typeface="+mn-ea"/>
              </a:rPr>
              <a:t>一括で代入って出来るの？</a:t>
            </a:r>
          </a:p>
          <a:p>
            <a:r>
              <a:rPr lang="ja-JP" altLang="en-US" dirty="0" smtClean="0">
                <a:latin typeface="+mn-ea"/>
                <a:ea typeface="+mn-ea"/>
              </a:rPr>
              <a:t>&gt;</a:t>
            </a:r>
            <a:r>
              <a:rPr lang="ja-JP" altLang="en-US" dirty="0">
                <a:latin typeface="+mn-ea"/>
                <a:ea typeface="+mn-ea"/>
              </a:rPr>
              <a:t>&gt;&gt; </a:t>
            </a:r>
            <a:r>
              <a:rPr lang="ja-JP" altLang="en-US" dirty="0" smtClean="0">
                <a:latin typeface="+mn-ea"/>
                <a:ea typeface="+mn-ea"/>
              </a:rPr>
              <a:t>a</a:t>
            </a:r>
            <a:r>
              <a:rPr lang="en-US" altLang="ja-JP" dirty="0" smtClean="0">
                <a:latin typeface="+mn-ea"/>
                <a:ea typeface="+mn-ea"/>
              </a:rPr>
              <a:t>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確かめてみる</a:t>
            </a:r>
            <a:endParaRPr lang="ja-JP" altLang="en-US" dirty="0">
              <a:solidFill>
                <a:schemeClr val="accent2"/>
              </a:solidFill>
              <a:latin typeface="+mn-ea"/>
              <a:ea typeface="+mn-ea"/>
            </a:endParaRPr>
          </a:p>
          <a:p>
            <a:r>
              <a:rPr lang="ja-JP" altLang="en-US" dirty="0">
                <a:solidFill>
                  <a:schemeClr val="accent1"/>
                </a:solidFill>
                <a:latin typeface="+mn-ea"/>
                <a:ea typeface="+mn-ea"/>
              </a:rPr>
              <a:t>10</a:t>
            </a:r>
          </a:p>
          <a:p>
            <a:r>
              <a:rPr lang="ja-JP" altLang="en-US" dirty="0">
                <a:latin typeface="+mn-ea"/>
                <a:ea typeface="+mn-ea"/>
              </a:rPr>
              <a:t>&gt;&gt;&gt; b</a:t>
            </a:r>
          </a:p>
          <a:p>
            <a:r>
              <a:rPr lang="ja-JP" altLang="en-US" dirty="0">
                <a:solidFill>
                  <a:schemeClr val="accent1"/>
                </a:solidFill>
                <a:latin typeface="+mn-ea"/>
                <a:ea typeface="+mn-ea"/>
              </a:rPr>
              <a:t>20</a:t>
            </a:r>
          </a:p>
          <a:p>
            <a:r>
              <a:rPr lang="ja-JP" altLang="en-US" dirty="0">
                <a:latin typeface="+mn-ea"/>
                <a:ea typeface="+mn-ea"/>
              </a:rPr>
              <a:t>&gt;&gt;&gt; a, </a:t>
            </a:r>
            <a:r>
              <a:rPr lang="ja-JP" altLang="en-US" dirty="0" err="1" smtClean="0">
                <a:latin typeface="+mn-ea"/>
                <a:ea typeface="+mn-ea"/>
              </a:rPr>
              <a:t>b</a:t>
            </a:r>
            <a:r>
              <a:rPr lang="en-US" altLang="ja-JP" dirty="0" smtClean="0">
                <a:latin typeface="+mn-ea"/>
                <a:ea typeface="+mn-ea"/>
              </a:rPr>
              <a:t>	</a:t>
            </a:r>
            <a:r>
              <a:rPr lang="ja-JP" altLang="en-US" dirty="0" smtClean="0">
                <a:solidFill>
                  <a:schemeClr val="accent2"/>
                </a:solidFill>
                <a:latin typeface="+mn-ea"/>
                <a:ea typeface="+mn-ea"/>
              </a:rPr>
              <a:t>#</a:t>
            </a:r>
            <a:r>
              <a:rPr lang="ja-JP" altLang="en-US" dirty="0">
                <a:solidFill>
                  <a:schemeClr val="accent2"/>
                </a:solidFill>
                <a:latin typeface="+mn-ea"/>
                <a:ea typeface="+mn-ea"/>
              </a:rPr>
              <a:t>同時に聞こうとするとどう返す？</a:t>
            </a:r>
          </a:p>
          <a:p>
            <a:r>
              <a:rPr lang="ja-JP" altLang="en-US" dirty="0">
                <a:solidFill>
                  <a:schemeClr val="accent1"/>
                </a:solidFill>
                <a:latin typeface="+mn-ea"/>
                <a:ea typeface="+mn-ea"/>
              </a:rPr>
              <a:t>(10, 20</a:t>
            </a:r>
            <a:r>
              <a:rPr lang="ja-JP" altLang="en-US" dirty="0" smtClean="0">
                <a:solidFill>
                  <a:schemeClr val="accent1"/>
                </a:solidFill>
                <a:latin typeface="+mn-ea"/>
                <a:ea typeface="+mn-ea"/>
              </a:rPr>
              <a:t>)</a:t>
            </a:r>
            <a:endParaRPr lang="en-US" altLang="ja-JP" dirty="0" smtClean="0">
              <a:solidFill>
                <a:schemeClr val="accent1"/>
              </a:solidFill>
              <a:latin typeface="+mn-ea"/>
              <a:ea typeface="+mn-ea"/>
            </a:endParaRPr>
          </a:p>
          <a:p>
            <a:r>
              <a:rPr lang="en-US" altLang="ja-JP" dirty="0">
                <a:latin typeface="+mn-ea"/>
                <a:ea typeface="+mn-ea"/>
              </a:rPr>
              <a:t>&gt;&gt;&gt; c = 100, 200	</a:t>
            </a:r>
            <a:r>
              <a:rPr lang="en-US" altLang="ja-JP" dirty="0">
                <a:solidFill>
                  <a:schemeClr val="accent2"/>
                </a:solidFill>
                <a:latin typeface="+mn-ea"/>
                <a:ea typeface="+mn-ea"/>
              </a:rPr>
              <a:t>#</a:t>
            </a:r>
            <a:r>
              <a:rPr lang="ja-JP" altLang="en-US" dirty="0">
                <a:solidFill>
                  <a:schemeClr val="accent2"/>
                </a:solidFill>
                <a:latin typeface="+mn-ea"/>
                <a:ea typeface="+mn-ea"/>
              </a:rPr>
              <a:t>一つの変数に複数代入するとどうなる？</a:t>
            </a:r>
          </a:p>
          <a:p>
            <a:r>
              <a:rPr lang="en-US" altLang="ja-JP" dirty="0">
                <a:latin typeface="+mn-ea"/>
                <a:ea typeface="+mn-ea"/>
              </a:rPr>
              <a:t>&gt;&gt;&gt; c</a:t>
            </a:r>
          </a:p>
          <a:p>
            <a:r>
              <a:rPr lang="en-US" altLang="ja-JP" dirty="0">
                <a:solidFill>
                  <a:schemeClr val="accent1"/>
                </a:solidFill>
                <a:latin typeface="+mn-ea"/>
                <a:ea typeface="+mn-ea"/>
              </a:rPr>
              <a:t>(100, 200)</a:t>
            </a:r>
          </a:p>
          <a:p>
            <a:r>
              <a:rPr lang="en-US" altLang="ja-JP" dirty="0">
                <a:latin typeface="+mn-ea"/>
                <a:ea typeface="+mn-ea"/>
              </a:rPr>
              <a:t>&gt;&gt;&gt; d, e, f = 5, 6	</a:t>
            </a:r>
            <a:r>
              <a:rPr lang="en-US" altLang="ja-JP" dirty="0">
                <a:solidFill>
                  <a:schemeClr val="accent2"/>
                </a:solidFill>
                <a:latin typeface="+mn-ea"/>
                <a:ea typeface="+mn-ea"/>
              </a:rPr>
              <a:t>#</a:t>
            </a:r>
            <a:r>
              <a:rPr lang="ja-JP" altLang="en-US" dirty="0">
                <a:solidFill>
                  <a:schemeClr val="accent2"/>
                </a:solidFill>
                <a:latin typeface="+mn-ea"/>
                <a:ea typeface="+mn-ea"/>
              </a:rPr>
              <a:t>代入する数が変数の種類に届かないと？</a:t>
            </a:r>
          </a:p>
          <a:p>
            <a:r>
              <a:rPr lang="en-US" altLang="ja-JP" sz="1050" dirty="0" err="1">
                <a:solidFill>
                  <a:srgbClr val="FF0000"/>
                </a:solidFill>
                <a:latin typeface="+mn-ea"/>
                <a:ea typeface="+mn-ea"/>
              </a:rPr>
              <a:t>Traceback</a:t>
            </a:r>
            <a:r>
              <a:rPr lang="en-US" altLang="ja-JP" sz="1050" dirty="0">
                <a:solidFill>
                  <a:srgbClr val="FF0000"/>
                </a:solidFill>
                <a:latin typeface="+mn-ea"/>
                <a:ea typeface="+mn-ea"/>
              </a:rPr>
              <a:t> (most recent call last):</a:t>
            </a:r>
          </a:p>
          <a:p>
            <a:r>
              <a:rPr lang="en-US" altLang="ja-JP" sz="1050" dirty="0">
                <a:solidFill>
                  <a:srgbClr val="FF0000"/>
                </a:solidFill>
                <a:latin typeface="+mn-ea"/>
                <a:ea typeface="+mn-ea"/>
              </a:rPr>
              <a:t>  File "&lt;pyshell#124&gt;", line 1, in &lt;module&gt;</a:t>
            </a:r>
          </a:p>
          <a:p>
            <a:r>
              <a:rPr lang="en-US" altLang="ja-JP" sz="1050" dirty="0">
                <a:solidFill>
                  <a:srgbClr val="FF0000"/>
                </a:solidFill>
                <a:latin typeface="+mn-ea"/>
                <a:ea typeface="+mn-ea"/>
              </a:rPr>
              <a:t>    d, e, f = 5, 6	#</a:t>
            </a:r>
            <a:r>
              <a:rPr lang="ja-JP" altLang="en-US" sz="1050" dirty="0">
                <a:solidFill>
                  <a:srgbClr val="FF0000"/>
                </a:solidFill>
                <a:latin typeface="+mn-ea"/>
                <a:ea typeface="+mn-ea"/>
              </a:rPr>
              <a:t>代入する数が変数の種類に届かないと？</a:t>
            </a:r>
          </a:p>
          <a:p>
            <a:r>
              <a:rPr lang="en-US" altLang="ja-JP" sz="1050" dirty="0" err="1">
                <a:solidFill>
                  <a:srgbClr val="FF0000"/>
                </a:solidFill>
                <a:latin typeface="+mn-ea"/>
                <a:ea typeface="+mn-ea"/>
              </a:rPr>
              <a:t>ValueError</a:t>
            </a:r>
            <a:r>
              <a:rPr lang="en-US" altLang="ja-JP" sz="1050" dirty="0">
                <a:solidFill>
                  <a:srgbClr val="FF0000"/>
                </a:solidFill>
                <a:latin typeface="+mn-ea"/>
                <a:ea typeface="+mn-ea"/>
              </a:rPr>
              <a:t>: need more than 2 values to unpack</a:t>
            </a:r>
            <a:endParaRPr lang="ja-JP" altLang="en-US" sz="1050" dirty="0">
              <a:solidFill>
                <a:srgbClr val="FF0000"/>
              </a:solidFill>
              <a:latin typeface="+mn-ea"/>
              <a:ea typeface="+mn-ea"/>
            </a:endParaRPr>
          </a:p>
        </p:txBody>
      </p:sp>
    </p:spTree>
    <p:extLst>
      <p:ext uri="{BB962C8B-B14F-4D97-AF65-F5344CB8AC3E}">
        <p14:creationId xmlns:p14="http://schemas.microsoft.com/office/powerpoint/2010/main" val="616693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9906000" cy="3539430"/>
          </a:xfrm>
          <a:prstGeom prst="rect">
            <a:avLst/>
          </a:prstGeom>
        </p:spPr>
        <p:txBody>
          <a:bodyPr wrap="square">
            <a:spAutoFit/>
          </a:bodyPr>
          <a:lstStyle/>
          <a:p>
            <a:r>
              <a:rPr lang="en-US" altLang="ja-JP" dirty="0">
                <a:latin typeface="+mn-ea"/>
                <a:ea typeface="+mn-ea"/>
              </a:rPr>
              <a:t>&gt;&gt;&gt; </a:t>
            </a:r>
            <a:r>
              <a:rPr lang="en-US" altLang="ja-JP" dirty="0" err="1">
                <a:solidFill>
                  <a:schemeClr val="accent6"/>
                </a:solidFill>
                <a:latin typeface="+mn-ea"/>
                <a:ea typeface="+mn-ea"/>
              </a:rPr>
              <a:t>def</a:t>
            </a:r>
            <a:r>
              <a:rPr lang="en-US" altLang="ja-JP" dirty="0">
                <a:solidFill>
                  <a:schemeClr val="accent6"/>
                </a:solidFill>
                <a:latin typeface="+mn-ea"/>
                <a:ea typeface="+mn-ea"/>
              </a:rPr>
              <a:t> </a:t>
            </a:r>
            <a:r>
              <a:rPr lang="en-US" altLang="ja-JP" dirty="0">
                <a:solidFill>
                  <a:schemeClr val="accent5"/>
                </a:solidFill>
                <a:latin typeface="+mn-ea"/>
                <a:ea typeface="+mn-ea"/>
              </a:rPr>
              <a:t>unpack</a:t>
            </a:r>
            <a:r>
              <a:rPr lang="en-US" altLang="ja-JP" dirty="0" smtClean="0">
                <a:latin typeface="+mn-ea"/>
                <a:ea typeface="+mn-ea"/>
              </a:rPr>
              <a:t>():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一つの関数で複数値返す</a:t>
            </a:r>
            <a:r>
              <a:rPr lang="ja-JP" altLang="en-US" dirty="0">
                <a:solidFill>
                  <a:schemeClr val="accent2"/>
                </a:solidFill>
                <a:latin typeface="+mn-ea"/>
                <a:ea typeface="+mn-ea"/>
              </a:rPr>
              <a:t>の</a:t>
            </a:r>
            <a:r>
              <a:rPr lang="ja-JP" altLang="en-US" dirty="0" smtClean="0">
                <a:solidFill>
                  <a:schemeClr val="accent2"/>
                </a:solidFill>
                <a:latin typeface="+mn-ea"/>
                <a:ea typeface="+mn-ea"/>
              </a:rPr>
              <a:t>は可能か</a:t>
            </a:r>
            <a:endParaRPr lang="en-US" altLang="ja-JP" dirty="0">
              <a:solidFill>
                <a:schemeClr val="accent2"/>
              </a:solidFill>
              <a:latin typeface="+mn-ea"/>
              <a:ea typeface="+mn-ea"/>
            </a:endParaRPr>
          </a:p>
          <a:p>
            <a:r>
              <a:rPr lang="en-US" altLang="ja-JP" dirty="0">
                <a:solidFill>
                  <a:schemeClr val="tx1"/>
                </a:solidFill>
                <a:latin typeface="+mn-ea"/>
              </a:rPr>
              <a:t> . . . </a:t>
            </a:r>
            <a:r>
              <a:rPr lang="en-US" altLang="ja-JP" dirty="0">
                <a:latin typeface="+mn-ea"/>
                <a:ea typeface="+mn-ea"/>
              </a:rPr>
              <a:t>	a, b, c = 0, 0, 0</a:t>
            </a:r>
          </a:p>
          <a:p>
            <a:r>
              <a:rPr lang="en-US" altLang="ja-JP" dirty="0">
                <a:solidFill>
                  <a:schemeClr val="tx1"/>
                </a:solidFill>
                <a:latin typeface="+mn-ea"/>
              </a:rPr>
              <a:t> . . . </a:t>
            </a:r>
            <a:r>
              <a:rPr lang="en-US" altLang="ja-JP" dirty="0">
                <a:latin typeface="+mn-ea"/>
                <a:ea typeface="+mn-ea"/>
              </a:rPr>
              <a:t>	</a:t>
            </a:r>
            <a:r>
              <a:rPr lang="en-US" altLang="ja-JP" dirty="0">
                <a:solidFill>
                  <a:schemeClr val="accent6"/>
                </a:solidFill>
                <a:latin typeface="+mn-ea"/>
                <a:ea typeface="+mn-ea"/>
              </a:rPr>
              <a:t>return</a:t>
            </a:r>
            <a:r>
              <a:rPr lang="en-US" altLang="ja-JP" dirty="0">
                <a:latin typeface="+mn-ea"/>
                <a:ea typeface="+mn-ea"/>
              </a:rPr>
              <a:t> a, b, </a:t>
            </a:r>
            <a:r>
              <a:rPr lang="en-US" altLang="ja-JP" dirty="0" smtClean="0">
                <a:latin typeface="+mn-ea"/>
                <a:ea typeface="+mn-ea"/>
              </a:rPr>
              <a:t>c	</a:t>
            </a:r>
            <a:r>
              <a:rPr lang="en-US" altLang="ja-JP" dirty="0" smtClean="0">
                <a:solidFill>
                  <a:schemeClr val="accent2"/>
                </a:solidFill>
                <a:latin typeface="+mn-ea"/>
                <a:ea typeface="+mn-ea"/>
              </a:rPr>
              <a:t>#3</a:t>
            </a:r>
            <a:r>
              <a:rPr lang="ja-JP" altLang="en-US" dirty="0" err="1" smtClean="0">
                <a:solidFill>
                  <a:schemeClr val="accent2"/>
                </a:solidFill>
                <a:latin typeface="+mn-ea"/>
                <a:ea typeface="+mn-ea"/>
              </a:rPr>
              <a:t>つの</a:t>
            </a:r>
            <a:r>
              <a:rPr lang="ja-JP" altLang="en-US" dirty="0">
                <a:solidFill>
                  <a:schemeClr val="accent2"/>
                </a:solidFill>
                <a:latin typeface="+mn-ea"/>
                <a:ea typeface="+mn-ea"/>
              </a:rPr>
              <a:t>引数</a:t>
            </a:r>
            <a:r>
              <a:rPr lang="ja-JP" altLang="en-US" dirty="0" smtClean="0">
                <a:solidFill>
                  <a:schemeClr val="accent2"/>
                </a:solidFill>
                <a:latin typeface="+mn-ea"/>
                <a:ea typeface="+mn-ea"/>
              </a:rPr>
              <a:t>に</a:t>
            </a:r>
            <a:r>
              <a:rPr lang="en-US" altLang="ja-JP" dirty="0" smtClean="0">
                <a:solidFill>
                  <a:schemeClr val="accent2"/>
                </a:solidFill>
                <a:latin typeface="+mn-ea"/>
                <a:ea typeface="+mn-ea"/>
              </a:rPr>
              <a:t>0</a:t>
            </a:r>
            <a:r>
              <a:rPr lang="ja-JP" altLang="en-US" dirty="0" smtClean="0">
                <a:solidFill>
                  <a:schemeClr val="accent2"/>
                </a:solidFill>
                <a:latin typeface="+mn-ea"/>
                <a:ea typeface="+mn-ea"/>
              </a:rPr>
              <a:t>を代入する</a:t>
            </a:r>
            <a:endParaRPr lang="en-US" altLang="ja-JP" dirty="0">
              <a:solidFill>
                <a:schemeClr val="accent2"/>
              </a:solidFill>
              <a:latin typeface="+mn-ea"/>
              <a:ea typeface="+mn-ea"/>
            </a:endParaRPr>
          </a:p>
          <a:p>
            <a:endParaRPr lang="en-US" altLang="ja-JP" dirty="0">
              <a:latin typeface="+mn-ea"/>
              <a:ea typeface="+mn-ea"/>
            </a:endParaRPr>
          </a:p>
          <a:p>
            <a:r>
              <a:rPr lang="en-US" altLang="ja-JP" dirty="0">
                <a:latin typeface="+mn-ea"/>
                <a:ea typeface="+mn-ea"/>
              </a:rPr>
              <a:t>&gt;&gt;&gt; A, B, C = unpack</a:t>
            </a:r>
            <a:r>
              <a:rPr lang="en-US" altLang="ja-JP" dirty="0" smtClean="0">
                <a:latin typeface="+mn-ea"/>
                <a:ea typeface="+mn-ea"/>
              </a:rPr>
              <a:t>()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関数を呼び出す際も</a:t>
            </a:r>
            <a:r>
              <a:rPr lang="en-US" altLang="ja-JP" dirty="0" smtClean="0">
                <a:solidFill>
                  <a:schemeClr val="accent2"/>
                </a:solidFill>
                <a:latin typeface="+mn-ea"/>
                <a:ea typeface="+mn-ea"/>
              </a:rPr>
              <a:t>3</a:t>
            </a:r>
            <a:r>
              <a:rPr lang="ja-JP" altLang="en-US" dirty="0" smtClean="0">
                <a:solidFill>
                  <a:schemeClr val="accent2"/>
                </a:solidFill>
                <a:latin typeface="+mn-ea"/>
                <a:ea typeface="+mn-ea"/>
              </a:rPr>
              <a:t>つ変数を用意</a:t>
            </a:r>
            <a:endParaRPr lang="en-US" altLang="ja-JP" dirty="0">
              <a:solidFill>
                <a:schemeClr val="accent2"/>
              </a:solidFill>
              <a:latin typeface="+mn-ea"/>
              <a:ea typeface="+mn-ea"/>
            </a:endParaRPr>
          </a:p>
          <a:p>
            <a:r>
              <a:rPr lang="en-US" altLang="ja-JP" dirty="0">
                <a:latin typeface="+mn-ea"/>
                <a:ea typeface="+mn-ea"/>
              </a:rPr>
              <a:t>&gt;&gt;&gt; A, B, </a:t>
            </a:r>
            <a:r>
              <a:rPr lang="en-US" altLang="ja-JP" dirty="0" smtClean="0">
                <a:latin typeface="+mn-ea"/>
                <a:ea typeface="+mn-ea"/>
              </a:rPr>
              <a:t>C	</a:t>
            </a:r>
            <a:r>
              <a:rPr lang="en-US" altLang="ja-JP" dirty="0" smtClean="0">
                <a:solidFill>
                  <a:schemeClr val="accent2"/>
                </a:solidFill>
                <a:latin typeface="+mn-ea"/>
                <a:ea typeface="+mn-ea"/>
              </a:rPr>
              <a:t>#</a:t>
            </a:r>
            <a:r>
              <a:rPr lang="ja-JP" altLang="en-US" dirty="0" smtClean="0">
                <a:solidFill>
                  <a:schemeClr val="accent2"/>
                </a:solidFill>
                <a:latin typeface="+mn-ea"/>
                <a:ea typeface="+mn-ea"/>
              </a:rPr>
              <a:t>確認してみる</a:t>
            </a:r>
            <a:endParaRPr lang="en-US" altLang="ja-JP" dirty="0">
              <a:solidFill>
                <a:schemeClr val="accent2"/>
              </a:solidFill>
              <a:latin typeface="+mn-ea"/>
              <a:ea typeface="+mn-ea"/>
            </a:endParaRPr>
          </a:p>
          <a:p>
            <a:r>
              <a:rPr lang="en-US" altLang="ja-JP" dirty="0">
                <a:solidFill>
                  <a:schemeClr val="accent1"/>
                </a:solidFill>
                <a:latin typeface="+mn-ea"/>
                <a:ea typeface="+mn-ea"/>
              </a:rPr>
              <a:t>(0, 0, 0</a:t>
            </a:r>
            <a:r>
              <a:rPr lang="en-US" altLang="ja-JP" dirty="0" smtClean="0">
                <a:solidFill>
                  <a:schemeClr val="accent1"/>
                </a:solidFill>
                <a:latin typeface="+mn-ea"/>
                <a:ea typeface="+mn-ea"/>
              </a:rPr>
              <a:t>)</a:t>
            </a:r>
          </a:p>
          <a:p>
            <a:endParaRPr lang="ja-JP" altLang="en-US" dirty="0">
              <a:solidFill>
                <a:schemeClr val="tx1"/>
              </a:solidFill>
              <a:latin typeface="+mn-ea"/>
              <a:ea typeface="+mn-ea"/>
            </a:endParaRPr>
          </a:p>
        </p:txBody>
      </p:sp>
    </p:spTree>
    <p:extLst>
      <p:ext uri="{BB962C8B-B14F-4D97-AF65-F5344CB8AC3E}">
        <p14:creationId xmlns:p14="http://schemas.microsoft.com/office/powerpoint/2010/main" val="31399603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テーマ">
      <a:majorFont>
        <a:latin typeface="Times New Roman"/>
        <a:ea typeface="Times New Roman"/>
        <a:cs typeface="Times New Roman"/>
      </a:majorFont>
      <a:minorFont>
        <a:latin typeface="Helvetica"/>
        <a:ea typeface="Helvetica"/>
        <a:cs typeface="Helvetica"/>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テーマ">
      <a:majorFont>
        <a:latin typeface="Times New Roman"/>
        <a:ea typeface="Times New Roman"/>
        <a:cs typeface="Times New Roman"/>
      </a:majorFont>
      <a:minorFont>
        <a:latin typeface="Helvetica"/>
        <a:ea typeface="Helvetica"/>
        <a:cs typeface="Helvetica"/>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749</TotalTime>
  <Words>2215</Words>
  <Application>Microsoft Office PowerPoint</Application>
  <PresentationFormat>A4 210 x 297 mm</PresentationFormat>
  <Paragraphs>593</Paragraphs>
  <Slides>43</Slides>
  <Notes>8</Notes>
  <HiddenSlides>18</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43</vt:i4>
      </vt:variant>
    </vt:vector>
  </HeadingPairs>
  <TitlesOfParts>
    <vt:vector size="50" baseType="lpstr">
      <vt:lpstr>Menlo</vt:lpstr>
      <vt:lpstr>ＭＳ Ｐゴシック</vt:lpstr>
      <vt:lpstr>Arial</vt:lpstr>
      <vt:lpstr>Calibri</vt:lpstr>
      <vt:lpstr>Helvetica</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柳裕太</dc:creator>
  <cp:lastModifiedBy>柳裕太</cp:lastModifiedBy>
  <cp:revision>184</cp:revision>
  <dcterms:modified xsi:type="dcterms:W3CDTF">2016-02-25T08:05:57Z</dcterms:modified>
</cp:coreProperties>
</file>