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59" r:id="rId4"/>
    <p:sldId id="262" r:id="rId5"/>
    <p:sldId id="263" r:id="rId6"/>
    <p:sldId id="265" r:id="rId7"/>
    <p:sldId id="264" r:id="rId8"/>
    <p:sldId id="266" r:id="rId9"/>
    <p:sldId id="267" r:id="rId10"/>
    <p:sldId id="268" r:id="rId11"/>
    <p:sldId id="269" r:id="rId12"/>
    <p:sldId id="270" r:id="rId13"/>
    <p:sldId id="271" r:id="rId14"/>
    <p:sldId id="281" r:id="rId15"/>
    <p:sldId id="272" r:id="rId16"/>
    <p:sldId id="273" r:id="rId17"/>
    <p:sldId id="260" r:id="rId18"/>
    <p:sldId id="261" r:id="rId19"/>
    <p:sldId id="274" r:id="rId20"/>
    <p:sldId id="278" r:id="rId21"/>
    <p:sldId id="279" r:id="rId22"/>
    <p:sldId id="275" r:id="rId23"/>
    <p:sldId id="276" r:id="rId24"/>
    <p:sldId id="277"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66"/>
  </p:normalViewPr>
  <p:slideViewPr>
    <p:cSldViewPr snapToGrid="0" snapToObjects="1">
      <p:cViewPr>
        <p:scale>
          <a:sx n="79" d="100"/>
          <a:sy n="79" d="100"/>
        </p:scale>
        <p:origin x="110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BFAF0-271C-FA47-9B84-7A08813C5242}" type="datetimeFigureOut">
              <a:rPr kumimoji="1" lang="ja-JP" altLang="en-US" smtClean="0"/>
              <a:t>2016/3/4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FF6D8-C136-1840-95E7-4801AEC5A66A}" type="slidenum">
              <a:rPr kumimoji="1" lang="ja-JP" altLang="en-US" smtClean="0"/>
              <a:t>‹#›</a:t>
            </a:fld>
            <a:endParaRPr kumimoji="1" lang="ja-JP" altLang="en-US"/>
          </a:p>
        </p:txBody>
      </p:sp>
    </p:spTree>
    <p:extLst>
      <p:ext uri="{BB962C8B-B14F-4D97-AF65-F5344CB8AC3E}">
        <p14:creationId xmlns:p14="http://schemas.microsoft.com/office/powerpoint/2010/main" val="329285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 イメージ プレースホルダ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ja-JP" altLang="en-US" dirty="0" smtClean="0"/>
              <a:t>ノートの部分では、当該スライドでは何を説明するかを大雑把に箇条書きで記載しています。</a:t>
            </a:r>
          </a:p>
        </p:txBody>
      </p:sp>
      <p:sp>
        <p:nvSpPr>
          <p:cNvPr id="4100" name="スライド番号プレースホルダ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30000"/>
              </a:spcBef>
              <a:defRPr kumimoji="1" sz="12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ゴシック" panose="020B0600070205080204" pitchFamily="50" charset="-128"/>
              </a:defRPr>
            </a:lvl9pPr>
          </a:lstStyle>
          <a:p>
            <a:pPr>
              <a:spcBef>
                <a:spcPct val="0"/>
              </a:spcBef>
            </a:pPr>
            <a:fld id="{4A7BFA63-1EC5-40A3-B6D6-03C9B07DBAA3}" type="slidenum">
              <a:rPr lang="ja-JP" altLang="en-US" smtClean="0">
                <a:latin typeface="Calibri" panose="020F0502020204030204" pitchFamily="34" charset="0"/>
              </a:rPr>
              <a:pPr>
                <a:spcBef>
                  <a:spcPct val="0"/>
                </a:spcBef>
              </a:pPr>
              <a:t>1</a:t>
            </a:fld>
            <a:endParaRPr lang="ja-JP" altLang="en-US" dirty="0" smtClean="0">
              <a:latin typeface="Calibri" panose="020F0502020204030204" pitchFamily="34" charset="0"/>
            </a:endParaRPr>
          </a:p>
        </p:txBody>
      </p:sp>
    </p:spTree>
    <p:extLst>
      <p:ext uri="{BB962C8B-B14F-4D97-AF65-F5344CB8AC3E}">
        <p14:creationId xmlns:p14="http://schemas.microsoft.com/office/powerpoint/2010/main" val="132430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そんなことはない。</a:t>
            </a:r>
            <a:r>
              <a:rPr kumimoji="1" lang="en-US" altLang="ja-JP" dirty="0" smtClean="0"/>
              <a:t>super()</a:t>
            </a:r>
            <a:r>
              <a:rPr kumimoji="1" lang="ja-JP" altLang="en-US" dirty="0" smtClean="0"/>
              <a:t>関数を使えば、親クラスのメソッドをそのまま呼び出すことができる。</a:t>
            </a:r>
            <a:endParaRPr kumimoji="1" lang="en-US" altLang="ja-JP" dirty="0" smtClean="0"/>
          </a:p>
          <a:p>
            <a:r>
              <a:rPr kumimoji="1" lang="ja-JP" altLang="en-US" dirty="0" smtClean="0"/>
              <a:t>親クラスの対象メソッドが改変されても、しっかりこっちも対応してくれる。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11</a:t>
            </a:fld>
            <a:endParaRPr kumimoji="1" lang="ja-JP" altLang="en-US"/>
          </a:p>
        </p:txBody>
      </p:sp>
    </p:spTree>
    <p:extLst>
      <p:ext uri="{BB962C8B-B14F-4D97-AF65-F5344CB8AC3E}">
        <p14:creationId xmlns:p14="http://schemas.microsoft.com/office/powerpoint/2010/main" val="872738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図式化するとこんな感じ。</a:t>
            </a:r>
            <a:endParaRPr kumimoji="1" lang="en-US" altLang="ja-JP" dirty="0" smtClean="0"/>
          </a:p>
          <a:p>
            <a:r>
              <a:rPr kumimoji="1" lang="en-US" altLang="ja-JP" dirty="0" smtClean="0"/>
              <a:t>super()</a:t>
            </a:r>
            <a:r>
              <a:rPr kumimoji="1" lang="ja-JP" altLang="en-US" dirty="0" smtClean="0"/>
              <a:t>関数は親クラスの初期化メソッドを召喚する感覚。</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12</a:t>
            </a:fld>
            <a:endParaRPr kumimoji="1" lang="ja-JP" altLang="en-US"/>
          </a:p>
        </p:txBody>
      </p:sp>
    </p:spTree>
    <p:extLst>
      <p:ext uri="{BB962C8B-B14F-4D97-AF65-F5344CB8AC3E}">
        <p14:creationId xmlns:p14="http://schemas.microsoft.com/office/powerpoint/2010/main" val="1307283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前回の復習。アトリビュートは外部からいくらでも数を増やすことができるが、あまりオーバーだとメモリが死ぬ。</a:t>
            </a:r>
            <a:endParaRPr kumimoji="1" lang="en-US" altLang="ja-JP" dirty="0" smtClean="0"/>
          </a:p>
          <a:p>
            <a:r>
              <a:rPr kumimoji="1" lang="ja-JP" altLang="en-US" dirty="0" smtClean="0"/>
              <a:t>だから、クラスの定義の中でアトリビュートの数を制限することができる。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13</a:t>
            </a:fld>
            <a:endParaRPr kumimoji="1" lang="ja-JP" altLang="en-US"/>
          </a:p>
        </p:txBody>
      </p:sp>
    </p:spTree>
    <p:extLst>
      <p:ext uri="{BB962C8B-B14F-4D97-AF65-F5344CB8AC3E}">
        <p14:creationId xmlns:p14="http://schemas.microsoft.com/office/powerpoint/2010/main" val="60839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また復習。アトリビュートは外部からいくらでも代入できるが、直接代入したら射殺されかねない。それほどリスキーなことなのだ。</a:t>
            </a:r>
            <a:endParaRPr kumimoji="1" lang="en-US" altLang="ja-JP" dirty="0" smtClean="0"/>
          </a:p>
          <a:p>
            <a:r>
              <a:rPr kumimoji="1" lang="ja-JP" altLang="en-US" dirty="0" smtClean="0"/>
              <a:t>外部からアクセスしたい場合はゲッターとセッターを定義し、</a:t>
            </a:r>
            <a:r>
              <a:rPr kumimoji="1" lang="en-US" altLang="ja-JP" dirty="0" smtClean="0"/>
              <a:t>property()</a:t>
            </a:r>
            <a:r>
              <a:rPr kumimoji="1" lang="ja-JP" altLang="en-US" dirty="0" smtClean="0"/>
              <a:t>関数でそれらにあたるメソッドを指定する必要がある。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15</a:t>
            </a:fld>
            <a:endParaRPr kumimoji="1" lang="ja-JP" altLang="en-US"/>
          </a:p>
        </p:txBody>
      </p:sp>
    </p:spTree>
    <p:extLst>
      <p:ext uri="{BB962C8B-B14F-4D97-AF65-F5344CB8AC3E}">
        <p14:creationId xmlns:p14="http://schemas.microsoft.com/office/powerpoint/2010/main" val="202933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実際に参照・代入して調べることができる。</a:t>
            </a:r>
            <a:endParaRPr kumimoji="1" lang="en-US" altLang="ja-JP" dirty="0" smtClean="0"/>
          </a:p>
          <a:p>
            <a:r>
              <a:rPr kumimoji="1" lang="ja-JP" altLang="en-US" dirty="0" smtClean="0"/>
              <a:t>ゲッターとセッターを定めれば、何かしらの証拠を残すことができるから便利。直接代入したら証拠は残らない。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16</a:t>
            </a:fld>
            <a:endParaRPr kumimoji="1" lang="ja-JP" altLang="en-US"/>
          </a:p>
        </p:txBody>
      </p:sp>
    </p:spTree>
    <p:extLst>
      <p:ext uri="{BB962C8B-B14F-4D97-AF65-F5344CB8AC3E}">
        <p14:creationId xmlns:p14="http://schemas.microsoft.com/office/powerpoint/2010/main" val="955890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後半：特殊メソッドのお話</a:t>
            </a:r>
            <a:endParaRPr kumimoji="1" lang="ja-JP" altLang="en-US" dirty="0"/>
          </a:p>
        </p:txBody>
      </p:sp>
    </p:spTree>
    <p:extLst>
      <p:ext uri="{BB962C8B-B14F-4D97-AF65-F5344CB8AC3E}">
        <p14:creationId xmlns:p14="http://schemas.microsoft.com/office/powerpoint/2010/main" val="591958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オブジェクトを作って、アトリビュートをすべて出力できる</a:t>
            </a:r>
            <a:r>
              <a:rPr kumimoji="1" lang="en-US" altLang="ja-JP" dirty="0" err="1" smtClean="0"/>
              <a:t>dir</a:t>
            </a:r>
            <a:r>
              <a:rPr kumimoji="1" lang="en-US" altLang="ja-JP" dirty="0" smtClean="0"/>
              <a:t>()</a:t>
            </a:r>
            <a:r>
              <a:rPr kumimoji="1" lang="ja-JP" altLang="en-US" dirty="0" smtClean="0"/>
              <a:t>関数を使用すると、</a:t>
            </a:r>
            <a:r>
              <a:rPr kumimoji="1" lang="en-US" altLang="ja-JP" dirty="0" smtClean="0"/>
              <a:t>”__”</a:t>
            </a:r>
            <a:r>
              <a:rPr kumimoji="1" lang="ja-JP" altLang="en-US" dirty="0" smtClean="0"/>
              <a:t>に囲まれたたくさんのものが出てきた。これがすべて特殊メソッドにあたる。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19</a:t>
            </a:fld>
            <a:endParaRPr kumimoji="1" lang="ja-JP" altLang="en-US"/>
          </a:p>
        </p:txBody>
      </p:sp>
    </p:spTree>
    <p:extLst>
      <p:ext uri="{BB962C8B-B14F-4D97-AF65-F5344CB8AC3E}">
        <p14:creationId xmlns:p14="http://schemas.microsoft.com/office/powerpoint/2010/main" val="136418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特殊メソッドは、既存のクラスを改変したい時に役に立つ。例えば、代入するだけでディクショナリが作れるクラス</a:t>
            </a:r>
            <a:r>
              <a:rPr kumimoji="1" lang="en-US" altLang="ja-JP" dirty="0" err="1" smtClean="0"/>
              <a:t>StrDict</a:t>
            </a:r>
            <a:r>
              <a:rPr kumimoji="1" lang="ja-JP" altLang="en-US" dirty="0" smtClean="0"/>
              <a:t>を作ってみる。</a:t>
            </a:r>
            <a:endParaRPr kumimoji="1" lang="en-US" altLang="ja-JP" dirty="0" smtClean="0"/>
          </a:p>
          <a:p>
            <a:r>
              <a:rPr kumimoji="1" lang="ja-JP" altLang="en-US" dirty="0" smtClean="0"/>
              <a:t>ここでは、ディクショナリ型が本来持つ</a:t>
            </a:r>
            <a:r>
              <a:rPr kumimoji="1" lang="en-US" altLang="ja-JP" dirty="0" smtClean="0"/>
              <a:t>__</a:t>
            </a:r>
            <a:r>
              <a:rPr kumimoji="1" lang="en-US" altLang="ja-JP" dirty="0" err="1" smtClean="0"/>
              <a:t>setitem</a:t>
            </a:r>
            <a:r>
              <a:rPr kumimoji="1" lang="en-US" altLang="ja-JP" dirty="0" smtClean="0"/>
              <a:t>__</a:t>
            </a:r>
            <a:r>
              <a:rPr kumimoji="1" lang="ja-JP" altLang="en-US" dirty="0" smtClean="0"/>
              <a:t>メソッドを改変し、</a:t>
            </a:r>
            <a:r>
              <a:rPr kumimoji="1" lang="en-US" altLang="ja-JP" dirty="0" smtClean="0"/>
              <a:t>key</a:t>
            </a:r>
            <a:r>
              <a:rPr kumimoji="1" lang="ja-JP" altLang="en-US" dirty="0" smtClean="0"/>
              <a:t>値が文字列ではない時に例外を返し、文字列ならば通常の</a:t>
            </a:r>
            <a:r>
              <a:rPr kumimoji="1" lang="en-US" altLang="ja-JP" dirty="0" smtClean="0"/>
              <a:t>__</a:t>
            </a:r>
            <a:r>
              <a:rPr kumimoji="1" lang="en-US" altLang="ja-JP" dirty="0" err="1" smtClean="0"/>
              <a:t>setitem</a:t>
            </a:r>
            <a:r>
              <a:rPr kumimoji="1" lang="en-US" altLang="ja-JP" dirty="0" smtClean="0"/>
              <a:t>__</a:t>
            </a:r>
            <a:r>
              <a:rPr kumimoji="1" lang="ja-JP" altLang="en-US" dirty="0" smtClean="0"/>
              <a:t>メソッドを実行するように改変している。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20</a:t>
            </a:fld>
            <a:endParaRPr kumimoji="1" lang="ja-JP" altLang="en-US"/>
          </a:p>
        </p:txBody>
      </p:sp>
    </p:spTree>
    <p:extLst>
      <p:ext uri="{BB962C8B-B14F-4D97-AF65-F5344CB8AC3E}">
        <p14:creationId xmlns:p14="http://schemas.microsoft.com/office/powerpoint/2010/main" val="18943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StrDict</a:t>
            </a:r>
            <a:r>
              <a:rPr kumimoji="1" lang="ja-JP" altLang="en-US" dirty="0" smtClean="0"/>
              <a:t>は、インスタンスにインデックスとして文字列を入れ、そこにオブジェクトを代入すると、ディクショナリを作るようになっている。</a:t>
            </a:r>
            <a:endParaRPr kumimoji="1" lang="en-US" altLang="ja-JP" dirty="0" smtClean="0"/>
          </a:p>
          <a:p>
            <a:r>
              <a:rPr kumimoji="1" lang="en-US" altLang="ja-JP" dirty="0" smtClean="0"/>
              <a:t>___</a:t>
            </a:r>
            <a:r>
              <a:rPr kumimoji="1" lang="en-US" altLang="ja-JP" dirty="0" err="1" smtClean="0"/>
              <a:t>setitem</a:t>
            </a:r>
            <a:r>
              <a:rPr kumimoji="1" lang="en-US" altLang="ja-JP" dirty="0" smtClean="0"/>
              <a:t>__</a:t>
            </a:r>
            <a:r>
              <a:rPr kumimoji="1" lang="ja-JP" altLang="en-US" dirty="0" smtClean="0"/>
              <a:t>メソッドが改変され、</a:t>
            </a:r>
            <a:r>
              <a:rPr kumimoji="1" lang="en-US" altLang="ja-JP" dirty="0" smtClean="0"/>
              <a:t>key</a:t>
            </a:r>
            <a:r>
              <a:rPr kumimoji="1" lang="ja-JP" altLang="en-US" dirty="0" smtClean="0"/>
              <a:t>値が文字列ではない時は例外を返すようになっている。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21</a:t>
            </a:fld>
            <a:endParaRPr kumimoji="1" lang="ja-JP" altLang="en-US"/>
          </a:p>
        </p:txBody>
      </p:sp>
    </p:spTree>
    <p:extLst>
      <p:ext uri="{BB962C8B-B14F-4D97-AF65-F5344CB8AC3E}">
        <p14:creationId xmlns:p14="http://schemas.microsoft.com/office/powerpoint/2010/main" val="1530481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特殊メソッドは我々が知らず知らずのうちに、</a:t>
            </a:r>
            <a:r>
              <a:rPr kumimoji="1" lang="en-US" altLang="ja-JP" dirty="0" smtClean="0"/>
              <a:t>Python</a:t>
            </a:r>
            <a:r>
              <a:rPr kumimoji="1" lang="ja-JP" altLang="en-US" dirty="0" smtClean="0"/>
              <a:t>側が暗黙に呼び出して処理を行っている。</a:t>
            </a:r>
            <a:endParaRPr kumimoji="1" lang="en-US" altLang="ja-JP" dirty="0" smtClean="0"/>
          </a:p>
          <a:p>
            <a:r>
              <a:rPr kumimoji="1" lang="ja-JP" altLang="en-US" dirty="0" smtClean="0"/>
              <a:t>例えば数値演算ならこんな感じ。</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22</a:t>
            </a:fld>
            <a:endParaRPr kumimoji="1" lang="ja-JP" altLang="en-US"/>
          </a:p>
        </p:txBody>
      </p:sp>
    </p:spTree>
    <p:extLst>
      <p:ext uri="{BB962C8B-B14F-4D97-AF65-F5344CB8AC3E}">
        <p14:creationId xmlns:p14="http://schemas.microsoft.com/office/powerpoint/2010/main" val="185459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前半：クラスの継承について。</a:t>
            </a:r>
            <a:endParaRPr kumimoji="1" lang="ja-JP" altLang="en-US" dirty="0"/>
          </a:p>
        </p:txBody>
      </p:sp>
    </p:spTree>
    <p:extLst>
      <p:ext uri="{BB962C8B-B14F-4D97-AF65-F5344CB8AC3E}">
        <p14:creationId xmlns:p14="http://schemas.microsoft.com/office/powerpoint/2010/main" val="2029363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比較演算子や、型変換を行う関数を呼び出した際も、</a:t>
            </a:r>
            <a:r>
              <a:rPr kumimoji="1" lang="en-US" altLang="ja-JP" dirty="0" smtClean="0"/>
              <a:t>Python</a:t>
            </a:r>
            <a:r>
              <a:rPr kumimoji="1" lang="ja-JP" altLang="en-US" dirty="0" smtClean="0"/>
              <a:t>内ではこのような特殊メソッドが暗黙に実行されている。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23</a:t>
            </a:fld>
            <a:endParaRPr kumimoji="1" lang="ja-JP" altLang="en-US"/>
          </a:p>
        </p:txBody>
      </p:sp>
    </p:spTree>
    <p:extLst>
      <p:ext uri="{BB962C8B-B14F-4D97-AF65-F5344CB8AC3E}">
        <p14:creationId xmlns:p14="http://schemas.microsoft.com/office/powerpoint/2010/main" val="1876676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組み込み関数も同様である。また、インデックスで指定して代入したり削除したり</a:t>
            </a:r>
            <a:r>
              <a:rPr kumimoji="1" lang="en-US" altLang="ja-JP" dirty="0" smtClean="0"/>
              <a:t>in</a:t>
            </a:r>
            <a:r>
              <a:rPr kumimoji="1" lang="ja-JP" altLang="en-US" dirty="0" smtClean="0"/>
              <a:t>演算子で調べる際も、特殊メソッドが呼び出されている。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24</a:t>
            </a:fld>
            <a:endParaRPr kumimoji="1" lang="ja-JP" altLang="en-US"/>
          </a:p>
        </p:txBody>
      </p:sp>
    </p:spTree>
    <p:extLst>
      <p:ext uri="{BB962C8B-B14F-4D97-AF65-F5344CB8AC3E}">
        <p14:creationId xmlns:p14="http://schemas.microsoft.com/office/powerpoint/2010/main" val="2015806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練習問題は時間がほとんどなかったため考える時間はありませんでした。許せ</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25</a:t>
            </a:fld>
            <a:endParaRPr kumimoji="1" lang="ja-JP" altLang="en-US"/>
          </a:p>
        </p:txBody>
      </p:sp>
    </p:spTree>
    <p:extLst>
      <p:ext uri="{BB962C8B-B14F-4D97-AF65-F5344CB8AC3E}">
        <p14:creationId xmlns:p14="http://schemas.microsoft.com/office/powerpoint/2010/main" val="14615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前回のあらすじ。直方体の体積を求める</a:t>
            </a:r>
            <a:r>
              <a:rPr kumimoji="1" lang="en-US" altLang="ja-JP" dirty="0" smtClean="0"/>
              <a:t>Prism</a:t>
            </a:r>
            <a:r>
              <a:rPr kumimoji="1" lang="ja-JP" altLang="en-US" dirty="0" smtClean="0"/>
              <a:t>クラスはこのように定義し、インスタンスを扱うのだった</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4</a:t>
            </a:fld>
            <a:endParaRPr kumimoji="1" lang="ja-JP" altLang="en-US"/>
          </a:p>
        </p:txBody>
      </p:sp>
    </p:spTree>
    <p:extLst>
      <p:ext uri="{BB962C8B-B14F-4D97-AF65-F5344CB8AC3E}">
        <p14:creationId xmlns:p14="http://schemas.microsoft.com/office/powerpoint/2010/main" val="168861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a:latin typeface="Times New Roman" charset="0"/>
              </a:rPr>
              <a:t>このクラスとインスタンスの関係を図式化すると、上の青いコードが設計図にあたるクラス、下の赤い部分が、クラスの設計図にしたがって生成されたアトリビュートとメソッドを表している。</a:t>
            </a:r>
          </a:p>
        </p:txBody>
      </p:sp>
      <p:sp>
        <p:nvSpPr>
          <p:cNvPr id="44035"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fld id="{B70D188A-61DD-694C-BC58-2E62B3429970}" type="slidenum">
              <a:rPr lang="ja-JP" altLang="en-US">
                <a:latin typeface="Calibri" charset="0"/>
              </a:rPr>
              <a:pPr/>
              <a:t>5</a:t>
            </a:fld>
            <a:endParaRPr lang="ja-JP" altLang="en-US">
              <a:latin typeface="Calibri" charset="0"/>
            </a:endParaRPr>
          </a:p>
        </p:txBody>
      </p:sp>
    </p:spTree>
    <p:extLst>
      <p:ext uri="{BB962C8B-B14F-4D97-AF65-F5344CB8AC3E}">
        <p14:creationId xmlns:p14="http://schemas.microsoft.com/office/powerpoint/2010/main" val="20698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これを踏まえて、今度は直方体ではなく立方体の体積を求める</a:t>
            </a:r>
            <a:r>
              <a:rPr kumimoji="1" lang="en-US" altLang="ja-JP" dirty="0" smtClean="0"/>
              <a:t>Cube</a:t>
            </a:r>
            <a:r>
              <a:rPr kumimoji="1" lang="ja-JP" altLang="en-US" dirty="0" smtClean="0"/>
              <a:t>クラスを作りたい。</a:t>
            </a:r>
            <a:endParaRPr kumimoji="1" lang="en-US" altLang="ja-JP" dirty="0" smtClean="0"/>
          </a:p>
          <a:p>
            <a:r>
              <a:rPr kumimoji="1" lang="en-US" altLang="ja-JP" dirty="0" smtClean="0"/>
              <a:t>Prism</a:t>
            </a:r>
            <a:r>
              <a:rPr kumimoji="1" lang="ja-JP" altLang="en-US" dirty="0" smtClean="0"/>
              <a:t>クラスを上手く使うと上手に行数を節約できる。</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6</a:t>
            </a:fld>
            <a:endParaRPr kumimoji="1" lang="ja-JP" altLang="en-US"/>
          </a:p>
        </p:txBody>
      </p:sp>
    </p:spTree>
    <p:extLst>
      <p:ext uri="{BB962C8B-B14F-4D97-AF65-F5344CB8AC3E}">
        <p14:creationId xmlns:p14="http://schemas.microsoft.com/office/powerpoint/2010/main" val="106192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クラスの継承は、</a:t>
            </a:r>
            <a:r>
              <a:rPr kumimoji="1" lang="en-US" altLang="ja-JP" dirty="0" smtClean="0"/>
              <a:t>Prism</a:t>
            </a:r>
            <a:r>
              <a:rPr kumimoji="1" lang="ja-JP" altLang="en-US" dirty="0" smtClean="0"/>
              <a:t>クラスの</a:t>
            </a:r>
            <a:r>
              <a:rPr kumimoji="1" lang="en-US" altLang="ja-JP" dirty="0" smtClean="0"/>
              <a:t>__</a:t>
            </a:r>
            <a:r>
              <a:rPr kumimoji="1" lang="en-US" altLang="ja-JP" dirty="0" err="1" smtClean="0"/>
              <a:t>init</a:t>
            </a:r>
            <a:r>
              <a:rPr kumimoji="1" lang="en-US" altLang="ja-JP" dirty="0" smtClean="0"/>
              <a:t>__</a:t>
            </a:r>
            <a:r>
              <a:rPr kumimoji="1" lang="ja-JP" altLang="en-US" dirty="0" smtClean="0"/>
              <a:t>メソッドに上から</a:t>
            </a:r>
            <a:r>
              <a:rPr kumimoji="1" lang="en-US" altLang="ja-JP" dirty="0" smtClean="0"/>
              <a:t>Cube</a:t>
            </a:r>
            <a:r>
              <a:rPr kumimoji="1" lang="ja-JP" altLang="en-US" dirty="0" smtClean="0"/>
              <a:t>クラスの</a:t>
            </a:r>
            <a:r>
              <a:rPr kumimoji="1" lang="en-US" altLang="ja-JP" dirty="0" smtClean="0"/>
              <a:t>__</a:t>
            </a:r>
            <a:r>
              <a:rPr kumimoji="1" lang="en-US" altLang="ja-JP" dirty="0" err="1" smtClean="0"/>
              <a:t>init</a:t>
            </a:r>
            <a:r>
              <a:rPr kumimoji="1" lang="en-US" altLang="ja-JP" dirty="0" smtClean="0"/>
              <a:t>__</a:t>
            </a:r>
            <a:r>
              <a:rPr kumimoji="1" lang="ja-JP" altLang="en-US" dirty="0" smtClean="0"/>
              <a:t>メソッドを貼り付ける感覚で行われる。</a:t>
            </a:r>
            <a:endParaRPr kumimoji="1" lang="en-US" altLang="ja-JP" dirty="0" smtClean="0"/>
          </a:p>
          <a:p>
            <a:r>
              <a:rPr kumimoji="1" lang="ja-JP" altLang="en-US" dirty="0" smtClean="0"/>
              <a:t>ベースとなるクラスを親クラス（またはスーパークラス）、それから継承したクラスを子クラスと呼ぶ。</a:t>
            </a:r>
            <a:endParaRPr kumimoji="1" lang="en-US" altLang="ja-JP" dirty="0" smtClean="0"/>
          </a:p>
          <a:p>
            <a:r>
              <a:rPr kumimoji="1" lang="ja-JP" altLang="en-US" dirty="0" smtClean="0"/>
              <a:t>また、クラスを継承することを</a:t>
            </a:r>
            <a:r>
              <a:rPr kumimoji="1" lang="en-US" altLang="ja-JP" dirty="0" smtClean="0"/>
              <a:t>”</a:t>
            </a:r>
            <a:r>
              <a:rPr kumimoji="1" lang="ja-JP" altLang="en-US" dirty="0" smtClean="0"/>
              <a:t>オーバーライド</a:t>
            </a:r>
            <a:r>
              <a:rPr kumimoji="1" lang="en-US" altLang="ja-JP" dirty="0" smtClean="0"/>
              <a:t>”</a:t>
            </a:r>
            <a:r>
              <a:rPr kumimoji="1" lang="ja-JP" altLang="en-US" dirty="0" smtClean="0"/>
              <a:t>とも呼ぶ。</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7</a:t>
            </a:fld>
            <a:endParaRPr kumimoji="1" lang="ja-JP" altLang="en-US"/>
          </a:p>
        </p:txBody>
      </p:sp>
    </p:spTree>
    <p:extLst>
      <p:ext uri="{BB962C8B-B14F-4D97-AF65-F5344CB8AC3E}">
        <p14:creationId xmlns:p14="http://schemas.microsoft.com/office/powerpoint/2010/main" val="87570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Prism</a:t>
            </a:r>
            <a:r>
              <a:rPr kumimoji="1" lang="ja-JP" altLang="en-US" dirty="0" smtClean="0"/>
              <a:t>クラスを改変し、単位も出力できるようにした。また、事前指定がない場合は</a:t>
            </a:r>
            <a:r>
              <a:rPr kumimoji="1" lang="en-US" altLang="ja-JP" dirty="0" smtClean="0"/>
              <a:t>cm</a:t>
            </a:r>
            <a:r>
              <a:rPr kumimoji="1" lang="ja-JP" altLang="en-US" dirty="0" smtClean="0"/>
              <a:t>を出力するようにした。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8</a:t>
            </a:fld>
            <a:endParaRPr kumimoji="1" lang="ja-JP" altLang="en-US"/>
          </a:p>
        </p:txBody>
      </p:sp>
    </p:spTree>
    <p:extLst>
      <p:ext uri="{BB962C8B-B14F-4D97-AF65-F5344CB8AC3E}">
        <p14:creationId xmlns:p14="http://schemas.microsoft.com/office/powerpoint/2010/main" val="185900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Cube</a:t>
            </a:r>
            <a:r>
              <a:rPr kumimoji="1" lang="ja-JP" altLang="en-US" dirty="0" smtClean="0"/>
              <a:t>クラスをもう一度継承しなおしても、単位を出力することはできない。何故だ？</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9</a:t>
            </a:fld>
            <a:endParaRPr kumimoji="1" lang="ja-JP" altLang="en-US"/>
          </a:p>
        </p:txBody>
      </p:sp>
    </p:spTree>
    <p:extLst>
      <p:ext uri="{BB962C8B-B14F-4D97-AF65-F5344CB8AC3E}">
        <p14:creationId xmlns:p14="http://schemas.microsoft.com/office/powerpoint/2010/main" val="90922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Cube</a:t>
            </a:r>
            <a:r>
              <a:rPr kumimoji="1" lang="ja-JP" altLang="en-US" dirty="0" smtClean="0"/>
              <a:t>クラスの</a:t>
            </a:r>
            <a:r>
              <a:rPr kumimoji="1" lang="en-US" altLang="ja-JP" dirty="0" smtClean="0"/>
              <a:t>__</a:t>
            </a:r>
            <a:r>
              <a:rPr kumimoji="1" lang="en-US" altLang="ja-JP" dirty="0" err="1" smtClean="0"/>
              <a:t>init</a:t>
            </a:r>
            <a:r>
              <a:rPr kumimoji="1" lang="en-US" altLang="ja-JP" dirty="0" smtClean="0"/>
              <a:t>__</a:t>
            </a:r>
            <a:r>
              <a:rPr kumimoji="1" lang="ja-JP" altLang="en-US" dirty="0" smtClean="0"/>
              <a:t>メソッドでは、単位が入る</a:t>
            </a:r>
            <a:r>
              <a:rPr kumimoji="1" lang="en-US" altLang="ja-JP" dirty="0" smtClean="0"/>
              <a:t>unit</a:t>
            </a:r>
            <a:r>
              <a:rPr kumimoji="1" lang="ja-JP" altLang="en-US" dirty="0" smtClean="0"/>
              <a:t>を定義していない。そりゃ単位出力は無理な話である。</a:t>
            </a:r>
            <a:endParaRPr kumimoji="1" lang="en-US" altLang="ja-JP" dirty="0" smtClean="0"/>
          </a:p>
          <a:p>
            <a:r>
              <a:rPr kumimoji="1" lang="ja-JP" altLang="en-US" dirty="0" smtClean="0"/>
              <a:t>つまり、</a:t>
            </a:r>
            <a:r>
              <a:rPr kumimoji="1" lang="en-US" altLang="ja-JP" dirty="0" smtClean="0"/>
              <a:t>Cube</a:t>
            </a:r>
            <a:r>
              <a:rPr kumimoji="1" lang="ja-JP" altLang="en-US" dirty="0" smtClean="0"/>
              <a:t>クラスも改変しないといけないの？</a:t>
            </a:r>
            <a:endParaRPr kumimoji="1" lang="ja-JP" altLang="en-US" dirty="0"/>
          </a:p>
        </p:txBody>
      </p:sp>
      <p:sp>
        <p:nvSpPr>
          <p:cNvPr id="4" name="スライド番号プレースホルダー 3"/>
          <p:cNvSpPr>
            <a:spLocks noGrp="1"/>
          </p:cNvSpPr>
          <p:nvPr>
            <p:ph type="sldNum" sz="quarter" idx="10"/>
          </p:nvPr>
        </p:nvSpPr>
        <p:spPr/>
        <p:txBody>
          <a:bodyPr/>
          <a:lstStyle/>
          <a:p>
            <a:fld id="{352FF6D8-C136-1840-95E7-4801AEC5A66A}" type="slidenum">
              <a:rPr kumimoji="1" lang="ja-JP" altLang="en-US" smtClean="0"/>
              <a:t>10</a:t>
            </a:fld>
            <a:endParaRPr kumimoji="1" lang="ja-JP" altLang="en-US"/>
          </a:p>
        </p:txBody>
      </p:sp>
    </p:spTree>
    <p:extLst>
      <p:ext uri="{BB962C8B-B14F-4D97-AF65-F5344CB8AC3E}">
        <p14:creationId xmlns:p14="http://schemas.microsoft.com/office/powerpoint/2010/main" val="17809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7026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202388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52063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51835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298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12475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56822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06521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5930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26545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1355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E95781-5618-064F-9463-4C128CBE8CA5}" type="datetimeFigureOut">
              <a:rPr kumimoji="1" lang="ja-JP" altLang="en-US" smtClean="0"/>
              <a:t>2016/3/4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1848332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95781-5618-064F-9463-4C128CBE8CA5}" type="datetimeFigureOut">
              <a:rPr kumimoji="1" lang="ja-JP" altLang="en-US" smtClean="0"/>
              <a:t>2016/3/4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635F1-36A5-334B-AD1A-56B2A2FFD93B}" type="slidenum">
              <a:rPr kumimoji="1" lang="ja-JP" altLang="en-US" smtClean="0"/>
              <a:t>‹#›</a:t>
            </a:fld>
            <a:endParaRPr kumimoji="1" lang="ja-JP" altLang="en-US"/>
          </a:p>
        </p:txBody>
      </p:sp>
    </p:spTree>
    <p:extLst>
      <p:ext uri="{BB962C8B-B14F-4D97-AF65-F5344CB8AC3E}">
        <p14:creationId xmlns:p14="http://schemas.microsoft.com/office/powerpoint/2010/main" val="1256494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テキスト ボックス 1"/>
          <p:cNvSpPr txBox="1">
            <a:spLocks noChangeArrowheads="1"/>
          </p:cNvSpPr>
          <p:nvPr/>
        </p:nvSpPr>
        <p:spPr bwMode="auto">
          <a:xfrm>
            <a:off x="1143000" y="6350"/>
            <a:ext cx="9906000" cy="682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pPr>
            <a:r>
              <a:rPr lang="ja-JP" altLang="en-US" sz="2800" dirty="0">
                <a:latin typeface="Times New Roman" panose="02020603050405020304" pitchFamily="18" charset="0"/>
                <a:cs typeface="Times New Roman" panose="02020603050405020304" pitchFamily="18" charset="0"/>
              </a:rPr>
              <a:t>電通大発ベンチャー</a:t>
            </a:r>
            <a:r>
              <a:rPr lang="en-US" altLang="ja-JP" sz="2800" dirty="0">
                <a:latin typeface="Times New Roman" panose="02020603050405020304" pitchFamily="18" charset="0"/>
                <a:cs typeface="Times New Roman" panose="02020603050405020304" pitchFamily="18" charset="0"/>
              </a:rPr>
              <a:t>&amp;</a:t>
            </a:r>
            <a:r>
              <a:rPr lang="ja-JP" altLang="en-US" sz="2800" dirty="0">
                <a:latin typeface="Times New Roman" panose="02020603050405020304" pitchFamily="18" charset="0"/>
                <a:cs typeface="Times New Roman" panose="02020603050405020304" pitchFamily="18" charset="0"/>
              </a:rPr>
              <a:t>電通大プログラミング教室</a:t>
            </a:r>
            <a:r>
              <a:rPr lang="en-US" altLang="ja-JP" sz="2800" dirty="0">
                <a:latin typeface="Times New Roman" panose="02020603050405020304" pitchFamily="18" charset="0"/>
                <a:cs typeface="Times New Roman" panose="02020603050405020304" pitchFamily="18" charset="0"/>
              </a:rPr>
              <a:t>2016</a:t>
            </a:r>
          </a:p>
          <a:p>
            <a:pPr algn="ct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UEC-PS2016</a:t>
            </a: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ja-JP" sz="2800" dirty="0" smtClean="0">
                <a:latin typeface="Times New Roman" panose="02020603050405020304" pitchFamily="18" charset="0"/>
                <a:cs typeface="Times New Roman" panose="02020603050405020304" pitchFamily="18" charset="0"/>
              </a:rPr>
              <a:t>Chapter-9</a:t>
            </a:r>
            <a:endParaRPr lang="en-US" altLang="ja-JP" sz="2800" dirty="0">
              <a:latin typeface="Times New Roman" panose="02020603050405020304" pitchFamily="18" charset="0"/>
              <a:cs typeface="Times New Roman" panose="02020603050405020304" pitchFamily="18" charset="0"/>
            </a:endParaRPr>
          </a:p>
          <a:p>
            <a:pPr algn="ctr">
              <a:buNone/>
            </a:pPr>
            <a:r>
              <a:rPr lang="ja-JP" altLang="en-US" sz="5400" dirty="0" smtClean="0"/>
              <a:t>クラスの継承と</a:t>
            </a:r>
            <a:endParaRPr lang="en-US" altLang="ja-JP" sz="5400" dirty="0" smtClean="0"/>
          </a:p>
          <a:p>
            <a:pPr algn="ctr">
              <a:buNone/>
            </a:pPr>
            <a:r>
              <a:rPr lang="ja-JP" altLang="en-US" sz="5400" dirty="0" smtClean="0"/>
              <a:t>高度なオブジェクト指向機能</a:t>
            </a:r>
            <a:endParaRPr lang="ja-JP" altLang="en-US" sz="5400" dirty="0"/>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2016</a:t>
            </a:r>
            <a:r>
              <a:rPr lang="ja-JP" altLang="en-US" sz="2800" dirty="0">
                <a:latin typeface="Times New Roman" panose="02020603050405020304" pitchFamily="18" charset="0"/>
                <a:cs typeface="Times New Roman" panose="02020603050405020304" pitchFamily="18" charset="0"/>
              </a:rPr>
              <a:t>年 </a:t>
            </a:r>
            <a:r>
              <a:rPr lang="en-US" altLang="ja-JP" sz="2800" dirty="0">
                <a:latin typeface="Times New Roman" panose="02020603050405020304" pitchFamily="18" charset="0"/>
                <a:cs typeface="Times New Roman" panose="02020603050405020304" pitchFamily="18" charset="0"/>
              </a:rPr>
              <a:t>3</a:t>
            </a:r>
            <a:r>
              <a:rPr lang="ja-JP" altLang="en-US" sz="2800" dirty="0" smtClean="0">
                <a:latin typeface="Times New Roman" panose="02020603050405020304" pitchFamily="18" charset="0"/>
                <a:cs typeface="Times New Roman" panose="02020603050405020304" pitchFamily="18" charset="0"/>
              </a:rPr>
              <a:t>月 </a:t>
            </a:r>
            <a:r>
              <a:rPr lang="en-US" altLang="ja-JP" sz="2800" dirty="0" smtClean="0">
                <a:latin typeface="Times New Roman" panose="02020603050405020304" pitchFamily="18" charset="0"/>
                <a:cs typeface="Times New Roman" panose="02020603050405020304" pitchFamily="18" charset="0"/>
              </a:rPr>
              <a:t>4</a:t>
            </a:r>
            <a:r>
              <a:rPr lang="ja-JP" altLang="en-US" sz="2800" dirty="0" smtClean="0">
                <a:latin typeface="Times New Roman" panose="02020603050405020304" pitchFamily="18" charset="0"/>
                <a:cs typeface="Times New Roman" panose="02020603050405020304" pitchFamily="18" charset="0"/>
              </a:rPr>
              <a:t>日</a:t>
            </a: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ja-JP" sz="2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監修　雪本修一　</a:t>
            </a:r>
            <a:r>
              <a:rPr lang="ja-JP" altLang="en-US" sz="2400" dirty="0">
                <a:latin typeface="Times New Roman" panose="02020603050405020304" pitchFamily="18" charset="0"/>
                <a:cs typeface="Times New Roman" panose="02020603050405020304" pitchFamily="18" charset="0"/>
              </a:rPr>
              <a:t>株式会社</a:t>
            </a:r>
            <a:r>
              <a:rPr lang="en-US" altLang="ja-JP" sz="2400" dirty="0">
                <a:latin typeface="Times New Roman" panose="02020603050405020304" pitchFamily="18" charset="0"/>
                <a:cs typeface="Times New Roman" panose="02020603050405020304" pitchFamily="18" charset="0"/>
              </a:rPr>
              <a:t>MNU</a:t>
            </a:r>
            <a:r>
              <a:rPr lang="ja-JP" altLang="en-US" sz="2400" dirty="0">
                <a:latin typeface="Times New Roman" panose="02020603050405020304" pitchFamily="18" charset="0"/>
                <a:cs typeface="Times New Roman" panose="02020603050405020304" pitchFamily="18" charset="0"/>
              </a:rPr>
              <a:t>代表取締役社長</a:t>
            </a:r>
            <a:endParaRPr lang="en-US" altLang="ja-JP"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8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制作　安部博文　</a:t>
            </a:r>
            <a:r>
              <a:rPr lang="ja-JP" altLang="en-US" sz="2400" dirty="0">
                <a:latin typeface="Times New Roman" panose="02020603050405020304" pitchFamily="18" charset="0"/>
                <a:cs typeface="Times New Roman" panose="02020603050405020304" pitchFamily="18" charset="0"/>
              </a:rPr>
              <a:t>電気通信大学産学官連携センター特任教授</a:t>
            </a:r>
            <a:endParaRPr lang="en-US" altLang="ja-JP"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ja-JP" sz="2400" dirty="0">
                <a:latin typeface="Times New Roman" panose="02020603050405020304" pitchFamily="18" charset="0"/>
                <a:cs typeface="Times New Roman" panose="02020603050405020304" pitchFamily="18" charset="0"/>
              </a:rPr>
              <a:t>	</a:t>
            </a:r>
            <a:r>
              <a:rPr lang="ja-JP" altLang="en-US" sz="2800" dirty="0">
                <a:latin typeface="Times New Roman" panose="02020603050405020304" pitchFamily="18" charset="0"/>
                <a:cs typeface="Times New Roman" panose="02020603050405020304" pitchFamily="18" charset="0"/>
              </a:rPr>
              <a:t>担当　栁裕太　　 </a:t>
            </a:r>
            <a:r>
              <a:rPr lang="ja-JP" altLang="en-US" sz="2400" dirty="0">
                <a:latin typeface="Times New Roman" panose="02020603050405020304" pitchFamily="18" charset="0"/>
                <a:cs typeface="Times New Roman" panose="02020603050405020304" pitchFamily="18" charset="0"/>
              </a:rPr>
              <a:t>電気通信大学総合情報学科学部</a:t>
            </a:r>
            <a:r>
              <a:rPr lang="en-US" altLang="ja-JP" sz="2400" dirty="0">
                <a:latin typeface="Times New Roman" panose="02020603050405020304" pitchFamily="18" charset="0"/>
                <a:cs typeface="Times New Roman" panose="02020603050405020304" pitchFamily="18" charset="0"/>
              </a:rPr>
              <a:t>1</a:t>
            </a:r>
            <a:r>
              <a:rPr lang="ja-JP" altLang="en-US" sz="2400" dirty="0">
                <a:latin typeface="Times New Roman" panose="02020603050405020304" pitchFamily="18" charset="0"/>
                <a:cs typeface="Times New Roman" panose="02020603050405020304" pitchFamily="18" charset="0"/>
              </a:rPr>
              <a:t>年</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92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a:spLocks noChangeArrowheads="1"/>
          </p:cNvSpPr>
          <p:nvPr/>
        </p:nvSpPr>
        <p:spPr bwMode="auto">
          <a:xfrm>
            <a:off x="1308122" y="74142"/>
            <a:ext cx="9575756" cy="3392312"/>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a:ln>
          <a:effectLst>
            <a:outerShdw blurRad="40000" dist="20000" dir="5400000" rotWithShape="0">
              <a:srgbClr val="000000">
                <a:alpha val="37999"/>
              </a:srgbClr>
            </a:outerShdw>
          </a:effectLst>
        </p:spPr>
        <p:txBody>
          <a:bodyPr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2400" dirty="0">
                <a:solidFill>
                  <a:srgbClr val="F79646"/>
                </a:solidFill>
                <a:latin typeface="Calibri" charset="0"/>
              </a:rPr>
              <a:t>class</a:t>
            </a:r>
            <a:r>
              <a:rPr lang="ja-JP" altLang="en-US" sz="2400" dirty="0">
                <a:solidFill>
                  <a:srgbClr val="000000"/>
                </a:solidFill>
                <a:latin typeface="Calibri" charset="0"/>
              </a:rPr>
              <a:t> </a:t>
            </a:r>
            <a:r>
              <a:rPr lang="ja-JP" altLang="en-US" sz="2400" dirty="0">
                <a:solidFill>
                  <a:schemeClr val="accent1"/>
                </a:solidFill>
                <a:latin typeface="Calibri" charset="0"/>
              </a:rPr>
              <a:t>Prism</a:t>
            </a:r>
            <a:r>
              <a:rPr lang="ja-JP" altLang="en-US" sz="2400" dirty="0">
                <a:solidFill>
                  <a:srgbClr val="000000"/>
                </a:solidFill>
                <a:latin typeface="Calibri" charset="0"/>
              </a:rPr>
              <a:t>:</a:t>
            </a:r>
            <a:endParaRPr lang="en-US" altLang="ja-JP" sz="2400" dirty="0">
              <a:solidFill>
                <a:srgbClr val="000000"/>
              </a:solidFill>
              <a:latin typeface="Calibri" charset="0"/>
            </a:endParaRPr>
          </a:p>
          <a:p>
            <a:pPr eaLnBrk="1" hangingPunct="1">
              <a:defRPr/>
            </a:pPr>
            <a:r>
              <a:rPr lang="en-US" altLang="ja-JP" sz="2400" dirty="0">
                <a:solidFill>
                  <a:srgbClr val="F79646"/>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ja-JP" altLang="en-US" sz="2400" dirty="0">
                <a:solidFill>
                  <a:schemeClr val="accent1"/>
                </a:solidFill>
                <a:latin typeface="Calibri" charset="0"/>
              </a:rPr>
              <a:t>__init__</a:t>
            </a:r>
            <a:r>
              <a:rPr lang="ja-JP" altLang="en-US" sz="2400" dirty="0">
                <a:solidFill>
                  <a:srgbClr val="000000"/>
                </a:solidFill>
                <a:latin typeface="Calibri" charset="0"/>
              </a:rPr>
              <a:t>(self, width, height, depth):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self.width = width</a:t>
            </a:r>
          </a:p>
          <a:p>
            <a:pPr eaLnBrk="1" hangingPunct="1">
              <a:defRPr/>
            </a:pPr>
            <a:r>
              <a:rPr lang="ja-JP" altLang="en-US" sz="2400" dirty="0">
                <a:solidFill>
                  <a:srgbClr val="000000"/>
                </a:solidFill>
                <a:latin typeface="Calibri" charset="0"/>
              </a:rPr>
              <a:t>		self.height = height</a:t>
            </a:r>
          </a:p>
          <a:p>
            <a:pPr eaLnBrk="1" hangingPunct="1">
              <a:defRPr/>
            </a:pPr>
            <a:r>
              <a:rPr lang="ja-JP" altLang="en-US" sz="2400" dirty="0">
                <a:solidFill>
                  <a:srgbClr val="000000"/>
                </a:solidFill>
                <a:latin typeface="Calibri" charset="0"/>
              </a:rPr>
              <a:t>		self.depth = depth</a:t>
            </a:r>
            <a:r>
              <a:rPr lang="en-US" altLang="ja-JP" sz="2400" dirty="0">
                <a:solidFill>
                  <a:srgbClr val="9BBB59"/>
                </a:solidFill>
                <a:latin typeface="Calibri" charset="0"/>
              </a:rPr>
              <a:t>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en-US" altLang="ja-JP" sz="2400" dirty="0" smtClean="0">
                <a:solidFill>
                  <a:schemeClr val="accent1"/>
                </a:solidFill>
                <a:latin typeface="Calibri" charset="0"/>
              </a:rPr>
              <a:t>calculate</a:t>
            </a:r>
            <a:r>
              <a:rPr lang="ja-JP" altLang="en-US" sz="2400" dirty="0" smtClean="0">
                <a:solidFill>
                  <a:srgbClr val="000000"/>
                </a:solidFill>
                <a:latin typeface="Calibri" charset="0"/>
              </a:rPr>
              <a:t>(</a:t>
            </a:r>
            <a:r>
              <a:rPr lang="ja-JP" altLang="en-US" sz="2400" dirty="0">
                <a:solidFill>
                  <a:srgbClr val="000000"/>
                </a:solidFill>
                <a:latin typeface="Calibri" charset="0"/>
              </a:rPr>
              <a:t>self):</a:t>
            </a:r>
            <a:endParaRPr lang="en-US" altLang="ja-JP" sz="2400" dirty="0">
              <a:solidFill>
                <a:srgbClr val="000000"/>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return</a:t>
            </a:r>
            <a:r>
              <a:rPr lang="ja-JP" altLang="en-US" sz="2400" dirty="0">
                <a:solidFill>
                  <a:srgbClr val="000000"/>
                </a:solidFill>
                <a:latin typeface="Calibri" charset="0"/>
              </a:rPr>
              <a:t> self.width * self.height * self.</a:t>
            </a:r>
            <a:r>
              <a:rPr lang="ja-JP" altLang="en-US" sz="2400" dirty="0" smtClean="0">
                <a:solidFill>
                  <a:srgbClr val="000000"/>
                </a:solidFill>
                <a:latin typeface="Calibri" charset="0"/>
              </a:rPr>
              <a:t>depth</a:t>
            </a:r>
            <a:endParaRPr lang="en-US" altLang="ja-JP" sz="2400" dirty="0" smtClean="0">
              <a:solidFill>
                <a:srgbClr val="000000"/>
              </a:solidFill>
              <a:latin typeface="Calibri" charset="0"/>
            </a:endParaRPr>
          </a:p>
          <a:p>
            <a:r>
              <a:rPr lang="en-US" altLang="ja-JP" sz="2400" dirty="0" smtClean="0"/>
              <a:t>	</a:t>
            </a:r>
            <a:r>
              <a:rPr lang="en-US" altLang="ja-JP" sz="2400" dirty="0" err="1" smtClean="0">
                <a:solidFill>
                  <a:schemeClr val="accent2"/>
                </a:solidFill>
                <a:latin typeface="MS PGothic" charset="-128"/>
                <a:ea typeface="MS PGothic" charset="-128"/>
                <a:cs typeface="MS PGothic" charset="-128"/>
              </a:rPr>
              <a:t>def</a:t>
            </a:r>
            <a:r>
              <a:rPr lang="en-US" altLang="ja-JP" sz="2400" dirty="0" smtClean="0">
                <a:solidFill>
                  <a:schemeClr val="accent2"/>
                </a:solidFill>
                <a:latin typeface="MS PGothic" charset="-128"/>
                <a:ea typeface="MS PGothic" charset="-128"/>
                <a:cs typeface="MS PGothic" charset="-128"/>
              </a:rPr>
              <a:t> </a:t>
            </a:r>
            <a:r>
              <a:rPr lang="en-US" altLang="ja-JP" sz="2400" dirty="0" err="1">
                <a:solidFill>
                  <a:schemeClr val="accent1"/>
                </a:solidFill>
                <a:latin typeface="MS PGothic" charset="-128"/>
                <a:ea typeface="MS PGothic" charset="-128"/>
                <a:cs typeface="MS PGothic" charset="-128"/>
              </a:rPr>
              <a:t>unit_calculate</a:t>
            </a:r>
            <a:r>
              <a:rPr lang="en-US" altLang="ja-JP" sz="2400" dirty="0">
                <a:latin typeface="MS PGothic" charset="-128"/>
                <a:ea typeface="MS PGothic" charset="-128"/>
                <a:cs typeface="MS PGothic" charset="-128"/>
              </a:rPr>
              <a:t>(self):</a:t>
            </a:r>
          </a:p>
          <a:p>
            <a:r>
              <a:rPr lang="en-US" altLang="ja-JP" sz="2400" dirty="0">
                <a:latin typeface="MS PGothic" charset="-128"/>
                <a:ea typeface="MS PGothic" charset="-128"/>
                <a:cs typeface="MS PGothic" charset="-128"/>
              </a:rPr>
              <a:t>		</a:t>
            </a:r>
            <a:r>
              <a:rPr lang="en-US" altLang="ja-JP" sz="2400" dirty="0" smtClean="0">
                <a:solidFill>
                  <a:schemeClr val="accent2"/>
                </a:solidFill>
                <a:latin typeface="MS PGothic" charset="-128"/>
                <a:ea typeface="MS PGothic" charset="-128"/>
                <a:cs typeface="MS PGothic" charset="-128"/>
              </a:rPr>
              <a:t>return</a:t>
            </a:r>
            <a:r>
              <a:rPr lang="en-US" altLang="ja-JP" sz="2400" dirty="0" smtClean="0">
                <a:latin typeface="MS PGothic" charset="-128"/>
                <a:ea typeface="MS PGothic" charset="-128"/>
                <a:cs typeface="MS PGothic" charset="-128"/>
              </a:rPr>
              <a:t> </a:t>
            </a:r>
            <a:r>
              <a:rPr lang="en-US" altLang="ja-JP" sz="2400" dirty="0" err="1">
                <a:solidFill>
                  <a:srgbClr val="7030A0"/>
                </a:solidFill>
                <a:latin typeface="MS PGothic" charset="-128"/>
                <a:ea typeface="MS PGothic" charset="-128"/>
                <a:cs typeface="MS PGothic" charset="-128"/>
              </a:rPr>
              <a:t>str</a:t>
            </a:r>
            <a:r>
              <a:rPr lang="en-US" altLang="ja-JP" sz="2400" dirty="0">
                <a:latin typeface="MS PGothic" charset="-128"/>
                <a:ea typeface="MS PGothic" charset="-128"/>
                <a:cs typeface="MS PGothic" charset="-128"/>
              </a:rPr>
              <a:t>(</a:t>
            </a:r>
            <a:r>
              <a:rPr lang="en-US" altLang="ja-JP" sz="2400" dirty="0" err="1">
                <a:latin typeface="MS PGothic" charset="-128"/>
                <a:ea typeface="MS PGothic" charset="-128"/>
                <a:cs typeface="MS PGothic" charset="-128"/>
              </a:rPr>
              <a:t>self.calculate</a:t>
            </a:r>
            <a:r>
              <a:rPr lang="en-US" altLang="ja-JP" sz="2400" dirty="0">
                <a:latin typeface="MS PGothic" charset="-128"/>
                <a:ea typeface="MS PGothic" charset="-128"/>
                <a:cs typeface="MS PGothic" charset="-128"/>
              </a:rPr>
              <a:t>()) + </a:t>
            </a:r>
            <a:r>
              <a:rPr lang="en-US" altLang="ja-JP" sz="2400" dirty="0" err="1">
                <a:latin typeface="MS PGothic" charset="-128"/>
                <a:ea typeface="MS PGothic" charset="-128"/>
                <a:cs typeface="MS PGothic" charset="-128"/>
              </a:rPr>
              <a:t>self.unit</a:t>
            </a:r>
            <a:endParaRPr lang="en-US" altLang="ja-JP" sz="2400" dirty="0">
              <a:solidFill>
                <a:srgbClr val="9BBB59"/>
              </a:solidFill>
              <a:latin typeface="MS PGothic" charset="-128"/>
              <a:ea typeface="MS PGothic" charset="-128"/>
              <a:cs typeface="MS PGothic" charset="-128"/>
            </a:endParaRPr>
          </a:p>
        </p:txBody>
      </p:sp>
      <p:sp>
        <p:nvSpPr>
          <p:cNvPr id="3" name="角丸四角形 2"/>
          <p:cNvSpPr/>
          <p:nvPr/>
        </p:nvSpPr>
        <p:spPr>
          <a:xfrm>
            <a:off x="1308122" y="74142"/>
            <a:ext cx="9575757" cy="1878227"/>
          </a:xfrm>
          <a:prstGeom prst="roundRect">
            <a:avLst>
              <a:gd name="adj" fmla="val 23987"/>
            </a:avLst>
          </a:prstGeom>
        </p:spPr>
        <p:style>
          <a:lnRef idx="1">
            <a:schemeClr val="accent6"/>
          </a:lnRef>
          <a:fillRef idx="2">
            <a:schemeClr val="accent6"/>
          </a:fillRef>
          <a:effectRef idx="1">
            <a:schemeClr val="accent6"/>
          </a:effectRef>
          <a:fontRef idx="minor">
            <a:schemeClr val="dk1"/>
          </a:fontRef>
        </p:style>
        <p:txBody>
          <a:bodyPr rtlCol="0" anchor="t"/>
          <a:lstStyle/>
          <a:p>
            <a:r>
              <a:rPr lang="ja-JP" altLang="en-US" sz="2400" dirty="0" smtClean="0">
                <a:solidFill>
                  <a:schemeClr val="accent2"/>
                </a:solidFill>
              </a:rPr>
              <a:t>class</a:t>
            </a:r>
            <a:r>
              <a:rPr lang="ja-JP" altLang="en-US" sz="2400" dirty="0" smtClean="0"/>
              <a:t> </a:t>
            </a:r>
            <a:r>
              <a:rPr lang="ja-JP" altLang="en-US" sz="2400" dirty="0" smtClean="0">
                <a:solidFill>
                  <a:schemeClr val="accent5"/>
                </a:solidFill>
              </a:rPr>
              <a:t>Cube</a:t>
            </a:r>
            <a:r>
              <a:rPr lang="ja-JP" altLang="en-US" sz="2400" dirty="0" smtClean="0"/>
              <a:t>(Prism):</a:t>
            </a:r>
            <a:r>
              <a:rPr lang="en-US" altLang="ja-JP" sz="2400" dirty="0" smtClean="0"/>
              <a:t>	</a:t>
            </a:r>
            <a:endParaRPr lang="en-US" altLang="ja-JP" sz="2400" dirty="0">
              <a:solidFill>
                <a:srgbClr val="C00000"/>
              </a:solidFill>
            </a:endParaRPr>
          </a:p>
          <a:p>
            <a:r>
              <a:rPr lang="en-US" altLang="ja-JP" sz="2400" dirty="0" smtClean="0">
                <a:solidFill>
                  <a:srgbClr val="C00000"/>
                </a:solidFill>
              </a:rPr>
              <a:t>	</a:t>
            </a:r>
            <a:r>
              <a:rPr lang="ja-JP" altLang="en-US" sz="2400" dirty="0" smtClean="0">
                <a:solidFill>
                  <a:schemeClr val="accent2"/>
                </a:solidFill>
              </a:rPr>
              <a:t>def</a:t>
            </a:r>
            <a:r>
              <a:rPr lang="ja-JP" altLang="en-US" sz="2400" dirty="0" smtClean="0"/>
              <a:t> </a:t>
            </a:r>
            <a:r>
              <a:rPr lang="ja-JP" altLang="en-US" sz="2400" dirty="0" smtClean="0">
                <a:solidFill>
                  <a:schemeClr val="accent5"/>
                </a:solidFill>
              </a:rPr>
              <a:t>__init__</a:t>
            </a:r>
            <a:r>
              <a:rPr lang="ja-JP" altLang="en-US" sz="2400" dirty="0" smtClean="0"/>
              <a:t>(self, length):</a:t>
            </a:r>
            <a:r>
              <a:rPr lang="en-US" altLang="ja-JP" sz="2400" dirty="0" smtClean="0"/>
              <a:t>	</a:t>
            </a:r>
            <a:endParaRPr lang="en-US" altLang="ja-JP" sz="2400" dirty="0" smtClean="0">
              <a:solidFill>
                <a:srgbClr val="C00000"/>
              </a:solidFill>
            </a:endParaRPr>
          </a:p>
          <a:p>
            <a:r>
              <a:rPr lang="ja-JP" altLang="en-US" sz="2400" dirty="0" smtClean="0"/>
              <a:t>		self.width = self.height = self.depth = length</a:t>
            </a:r>
            <a:endParaRPr kumimoji="1" lang="ja-JP" altLang="en-US" sz="2400" dirty="0"/>
          </a:p>
        </p:txBody>
      </p:sp>
      <p:sp>
        <p:nvSpPr>
          <p:cNvPr id="4" name="下矢印 3"/>
          <p:cNvSpPr>
            <a:spLocks noChangeArrowheads="1"/>
          </p:cNvSpPr>
          <p:nvPr/>
        </p:nvSpPr>
        <p:spPr bwMode="auto">
          <a:xfrm>
            <a:off x="4367214" y="3816779"/>
            <a:ext cx="3457575" cy="608013"/>
          </a:xfrm>
          <a:prstGeom prst="downArrow">
            <a:avLst>
              <a:gd name="adj1" fmla="val 50000"/>
              <a:gd name="adj2" fmla="val 50000"/>
            </a:avLst>
          </a:prstGeom>
          <a:ln>
            <a:headEnd/>
            <a:tailEnd/>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ja-JP" altLang="en-US">
              <a:solidFill>
                <a:schemeClr val="lt1"/>
              </a:solidFill>
            </a:endParaRPr>
          </a:p>
        </p:txBody>
      </p:sp>
      <p:grpSp>
        <p:nvGrpSpPr>
          <p:cNvPr id="11" name="図形グループ 10"/>
          <p:cNvGrpSpPr/>
          <p:nvPr/>
        </p:nvGrpSpPr>
        <p:grpSpPr>
          <a:xfrm>
            <a:off x="1993021" y="4730927"/>
            <a:ext cx="8205958" cy="1944688"/>
            <a:chOff x="2532064" y="4730927"/>
            <a:chExt cx="8205958" cy="1944688"/>
          </a:xfrm>
        </p:grpSpPr>
        <p:grpSp>
          <p:nvGrpSpPr>
            <p:cNvPr id="5" name="グループ化 15"/>
            <p:cNvGrpSpPr>
              <a:grpSpLocks/>
            </p:cNvGrpSpPr>
            <p:nvPr/>
          </p:nvGrpSpPr>
          <p:grpSpPr bwMode="auto">
            <a:xfrm>
              <a:off x="2532064" y="4730927"/>
              <a:ext cx="8205958" cy="1944688"/>
              <a:chOff x="1568624" y="4509120"/>
              <a:chExt cx="8207014" cy="1944216"/>
            </a:xfrm>
          </p:grpSpPr>
          <p:sp>
            <p:nvSpPr>
              <p:cNvPr id="6" name="角丸四角形 5"/>
              <p:cNvSpPr>
                <a:spLocks noChangeArrowheads="1"/>
              </p:cNvSpPr>
              <p:nvPr/>
            </p:nvSpPr>
            <p:spPr bwMode="auto">
              <a:xfrm>
                <a:off x="1568624" y="4509120"/>
                <a:ext cx="8207014" cy="1944216"/>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a:ln>
              <a:effectLst>
                <a:outerShdw blurRad="40000" dist="20000" dir="5400000" rotWithShape="0">
                  <a:srgbClr val="000000">
                    <a:alpha val="37999"/>
                  </a:srgbClr>
                </a:outerShdw>
              </a:effectLst>
            </p:spPr>
            <p:txBody>
              <a:bodyPr anchor="ctr"/>
              <a:lstStyle/>
              <a:p>
                <a:pPr algn="ctr">
                  <a:defRPr/>
                </a:pPr>
                <a:endParaRPr lang="ja-JP" altLang="en-US">
                  <a:solidFill>
                    <a:schemeClr val="dk1"/>
                  </a:solidFill>
                </a:endParaRPr>
              </a:p>
            </p:txBody>
          </p:sp>
          <p:grpSp>
            <p:nvGrpSpPr>
              <p:cNvPr id="7" name="グループ化 13"/>
              <p:cNvGrpSpPr>
                <a:grpSpLocks/>
              </p:cNvGrpSpPr>
              <p:nvPr/>
            </p:nvGrpSpPr>
            <p:grpSpPr bwMode="auto">
              <a:xfrm>
                <a:off x="2946332" y="4613958"/>
                <a:ext cx="1808569" cy="1735661"/>
                <a:chOff x="2946332" y="4613958"/>
                <a:chExt cx="1808569" cy="1735661"/>
              </a:xfrm>
            </p:grpSpPr>
            <p:sp>
              <p:nvSpPr>
                <p:cNvPr id="12" name="円/楕円 11"/>
                <p:cNvSpPr>
                  <a:spLocks noChangeAspect="1"/>
                </p:cNvSpPr>
                <p:nvPr/>
              </p:nvSpPr>
              <p:spPr>
                <a:xfrm>
                  <a:off x="3222931" y="4613958"/>
                  <a:ext cx="1255372" cy="1255233"/>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dirty="0" smtClean="0"/>
                    <a:t>length</a:t>
                  </a:r>
                  <a:endParaRPr lang="ja-JP" altLang="en-US" dirty="0"/>
                </a:p>
              </p:txBody>
            </p:sp>
            <p:sp>
              <p:nvSpPr>
                <p:cNvPr id="14" name="テキスト ボックス 13"/>
                <p:cNvSpPr txBox="1"/>
                <p:nvPr/>
              </p:nvSpPr>
              <p:spPr>
                <a:xfrm>
                  <a:off x="2946332" y="5980377"/>
                  <a:ext cx="1808569"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アトリビュート</a:t>
                  </a:r>
                </a:p>
              </p:txBody>
            </p:sp>
          </p:grpSp>
          <p:grpSp>
            <p:nvGrpSpPr>
              <p:cNvPr id="8" name="グループ化 14"/>
              <p:cNvGrpSpPr>
                <a:grpSpLocks/>
              </p:cNvGrpSpPr>
              <p:nvPr/>
            </p:nvGrpSpPr>
            <p:grpSpPr bwMode="auto">
              <a:xfrm>
                <a:off x="5889558" y="4701617"/>
                <a:ext cx="2016385" cy="1648002"/>
                <a:chOff x="5889558" y="4701617"/>
                <a:chExt cx="2016385" cy="1648002"/>
              </a:xfrm>
            </p:grpSpPr>
            <p:sp>
              <p:nvSpPr>
                <p:cNvPr id="9" name="直方体 8"/>
                <p:cNvSpPr>
                  <a:spLocks noChangeArrowheads="1"/>
                </p:cNvSpPr>
                <p:nvPr/>
              </p:nvSpPr>
              <p:spPr bwMode="auto">
                <a:xfrm>
                  <a:off x="5889558" y="4701617"/>
                  <a:ext cx="1440048" cy="1152246"/>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smtClean="0">
                      <a:solidFill>
                        <a:schemeClr val="lt1"/>
                      </a:solidFill>
                    </a:rPr>
                    <a:t>calculate</a:t>
                  </a:r>
                  <a:endParaRPr lang="ja-JP" altLang="en-US" dirty="0">
                    <a:solidFill>
                      <a:schemeClr val="lt1"/>
                    </a:solidFill>
                  </a:endParaRPr>
                </a:p>
              </p:txBody>
            </p:sp>
            <p:sp>
              <p:nvSpPr>
                <p:cNvPr id="10" name="テキスト ボックス 9"/>
                <p:cNvSpPr txBox="1"/>
                <p:nvPr/>
              </p:nvSpPr>
              <p:spPr>
                <a:xfrm>
                  <a:off x="6753270" y="5980377"/>
                  <a:ext cx="1152673"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メソッド</a:t>
                  </a:r>
                </a:p>
              </p:txBody>
            </p:sp>
          </p:grpSp>
        </p:grpSp>
        <p:sp>
          <p:nvSpPr>
            <p:cNvPr id="13" name="直方体 12"/>
            <p:cNvSpPr>
              <a:spLocks noChangeArrowheads="1"/>
            </p:cNvSpPr>
            <p:nvPr/>
          </p:nvSpPr>
          <p:spPr bwMode="auto">
            <a:xfrm>
              <a:off x="8501450" y="4923471"/>
              <a:ext cx="1980230" cy="1152525"/>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err="1"/>
                <a:t>u</a:t>
              </a:r>
              <a:r>
                <a:rPr lang="en-US" altLang="ja-JP" dirty="0" err="1" smtClean="0">
                  <a:solidFill>
                    <a:schemeClr val="lt1"/>
                  </a:solidFill>
                </a:rPr>
                <a:t>nit_calculate</a:t>
              </a:r>
              <a:endParaRPr lang="ja-JP" altLang="en-US" dirty="0">
                <a:solidFill>
                  <a:schemeClr val="lt1"/>
                </a:solidFill>
              </a:endParaRPr>
            </a:p>
          </p:txBody>
        </p:sp>
      </p:grpSp>
      <p:sp>
        <p:nvSpPr>
          <p:cNvPr id="15" name="円/楕円 14"/>
          <p:cNvSpPr>
            <a:spLocks noChangeAspect="1"/>
          </p:cNvSpPr>
          <p:nvPr/>
        </p:nvSpPr>
        <p:spPr>
          <a:xfrm>
            <a:off x="7915787" y="3167644"/>
            <a:ext cx="827476" cy="82747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5400" smtClean="0"/>
              <a:t>?</a:t>
            </a:r>
            <a:endParaRPr kumimoji="1" lang="ja-JP" altLang="en-US" sz="5400" dirty="0"/>
          </a:p>
        </p:txBody>
      </p:sp>
    </p:spTree>
    <p:extLst>
      <p:ext uri="{BB962C8B-B14F-4D97-AF65-F5344CB8AC3E}">
        <p14:creationId xmlns:p14="http://schemas.microsoft.com/office/powerpoint/2010/main" val="174149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3970318"/>
          </a:xfrm>
          <a:prstGeom prst="rect">
            <a:avLst/>
          </a:prstGeom>
        </p:spPr>
        <p:txBody>
          <a:bodyPr wrap="square">
            <a:spAutoFit/>
          </a:bodyPr>
          <a:lstStyle/>
          <a:p>
            <a:r>
              <a:rPr lang="ja-JP" altLang="en-US" sz="2800" dirty="0" smtClean="0"/>
              <a:t>&gt;&gt;&gt; </a:t>
            </a:r>
            <a:r>
              <a:rPr lang="ja-JP" altLang="en-US" sz="2800" dirty="0" smtClean="0">
                <a:solidFill>
                  <a:schemeClr val="accent2"/>
                </a:solidFill>
              </a:rPr>
              <a:t>class</a:t>
            </a:r>
            <a:r>
              <a:rPr lang="ja-JP" altLang="en-US" sz="2800" dirty="0" smtClean="0"/>
              <a:t> </a:t>
            </a:r>
            <a:r>
              <a:rPr lang="ja-JP" altLang="en-US" sz="2800" dirty="0" smtClean="0">
                <a:solidFill>
                  <a:schemeClr val="accent5"/>
                </a:solidFill>
              </a:rPr>
              <a:t>Cube</a:t>
            </a:r>
            <a:r>
              <a:rPr lang="ja-JP" altLang="en-US" sz="2800" dirty="0" smtClean="0"/>
              <a:t>(Prism):</a:t>
            </a:r>
            <a:endParaRPr lang="en-US" altLang="ja-JP" sz="2800" dirty="0" smtClean="0"/>
          </a:p>
          <a:p>
            <a:r>
              <a:rPr lang="en-US" altLang="ja-JP" sz="2800" dirty="0"/>
              <a:t> </a:t>
            </a:r>
            <a:r>
              <a:rPr lang="en-US" altLang="ja-JP" sz="2800" dirty="0" smtClean="0"/>
              <a:t>. . . </a:t>
            </a:r>
            <a:r>
              <a:rPr lang="ja-JP" altLang="en-US" sz="2800" dirty="0" smtClean="0"/>
              <a:t>	</a:t>
            </a:r>
            <a:r>
              <a:rPr lang="en-US" altLang="ja-JP" sz="2800" dirty="0" smtClean="0"/>
              <a:t>      </a:t>
            </a:r>
            <a:r>
              <a:rPr lang="ja-JP" altLang="en-US" sz="2800" dirty="0" smtClean="0">
                <a:solidFill>
                  <a:schemeClr val="accent2"/>
                </a:solidFill>
              </a:rPr>
              <a:t>def </a:t>
            </a:r>
            <a:r>
              <a:rPr lang="ja-JP" altLang="en-US" sz="2800" dirty="0" smtClean="0">
                <a:solidFill>
                  <a:schemeClr val="accent5"/>
                </a:solidFill>
              </a:rPr>
              <a:t>_init__</a:t>
            </a:r>
            <a:r>
              <a:rPr lang="ja-JP" altLang="en-US" sz="2800" dirty="0" smtClean="0"/>
              <a:t>(self, length):</a:t>
            </a:r>
            <a:endParaRPr lang="en-US" altLang="ja-JP" sz="2800" dirty="0" smtClean="0"/>
          </a:p>
          <a:p>
            <a:r>
              <a:rPr lang="en-US" altLang="ja-JP" sz="2800" dirty="0" smtClean="0"/>
              <a:t> . . . </a:t>
            </a:r>
            <a:r>
              <a:rPr lang="ja-JP" altLang="en-US" sz="2800" dirty="0" smtClean="0"/>
              <a:t>	</a:t>
            </a:r>
            <a:r>
              <a:rPr lang="en-US" altLang="ja-JP" sz="2800" dirty="0" smtClean="0"/>
              <a:t>	</a:t>
            </a:r>
            <a:r>
              <a:rPr lang="ja-JP" altLang="en-US" sz="2800" dirty="0" smtClean="0"/>
              <a:t>	</a:t>
            </a:r>
            <a:r>
              <a:rPr lang="ja-JP" altLang="en-US" sz="2800" dirty="0" smtClean="0">
                <a:solidFill>
                  <a:srgbClr val="7030A0"/>
                </a:solidFill>
              </a:rPr>
              <a:t>super</a:t>
            </a:r>
            <a:r>
              <a:rPr lang="ja-JP" altLang="en-US" sz="2800" dirty="0" smtClean="0"/>
              <a:t>().__init__(length, length, length)</a:t>
            </a:r>
            <a:endParaRPr lang="en-US" altLang="ja-JP" sz="2800" dirty="0" smtClean="0"/>
          </a:p>
          <a:p>
            <a:r>
              <a:rPr lang="en-US" altLang="ja-JP" sz="2800" dirty="0" smtClean="0"/>
              <a:t> . . . </a:t>
            </a:r>
          </a:p>
          <a:p>
            <a:r>
              <a:rPr lang="en-US" altLang="ja-JP" sz="2800" dirty="0" smtClean="0"/>
              <a:t>&gt;&gt;&gt; </a:t>
            </a:r>
            <a:r>
              <a:rPr lang="en-US" altLang="ja-JP" sz="2800" dirty="0" smtClean="0">
                <a:solidFill>
                  <a:srgbClr val="C00000"/>
                </a:solidFill>
              </a:rPr>
              <a:t>#super()</a:t>
            </a:r>
            <a:r>
              <a:rPr lang="ja-JP" altLang="en-US" sz="2800" dirty="0" smtClean="0">
                <a:solidFill>
                  <a:srgbClr val="C00000"/>
                </a:solidFill>
              </a:rPr>
              <a:t>関数を使うと、親クラスのメソッドを呼び出すことができる</a:t>
            </a:r>
            <a:endParaRPr lang="en-US" altLang="ja-JP" sz="2800" dirty="0" smtClean="0">
              <a:solidFill>
                <a:srgbClr val="C00000"/>
              </a:solidFill>
            </a:endParaRPr>
          </a:p>
          <a:p>
            <a:r>
              <a:rPr lang="en-US" altLang="ja-JP" sz="2800" dirty="0" smtClean="0"/>
              <a:t>&gt;&gt;&gt; c3 = Cube(20)</a:t>
            </a:r>
          </a:p>
          <a:p>
            <a:r>
              <a:rPr lang="en-US" altLang="ja-JP" sz="2800" dirty="0" smtClean="0"/>
              <a:t>&gt;&gt;&gt; </a:t>
            </a:r>
            <a:r>
              <a:rPr lang="en-US" altLang="ja-JP" sz="2800" dirty="0" smtClean="0">
                <a:solidFill>
                  <a:srgbClr val="7030A0"/>
                </a:solidFill>
              </a:rPr>
              <a:t>print</a:t>
            </a:r>
            <a:r>
              <a:rPr lang="en-US" altLang="ja-JP" sz="2800" dirty="0" smtClean="0"/>
              <a:t>(c3.unit_calculate())	</a:t>
            </a:r>
            <a:r>
              <a:rPr lang="en-US" altLang="ja-JP" sz="2800" dirty="0" smtClean="0">
                <a:solidFill>
                  <a:srgbClr val="C00000"/>
                </a:solidFill>
              </a:rPr>
              <a:t>#</a:t>
            </a:r>
            <a:r>
              <a:rPr lang="ja-JP" altLang="en-US" sz="2800" dirty="0" smtClean="0">
                <a:solidFill>
                  <a:srgbClr val="C00000"/>
                </a:solidFill>
              </a:rPr>
              <a:t>単位を付加させることはできるかな？</a:t>
            </a:r>
            <a:endParaRPr lang="en-US" altLang="ja-JP" sz="2800" dirty="0" smtClean="0">
              <a:solidFill>
                <a:srgbClr val="C00000"/>
              </a:solidFill>
            </a:endParaRPr>
          </a:p>
          <a:p>
            <a:r>
              <a:rPr lang="en-US" altLang="ja-JP" sz="2800" dirty="0" smtClean="0">
                <a:solidFill>
                  <a:schemeClr val="accent1"/>
                </a:solidFill>
              </a:rPr>
              <a:t>8000cm</a:t>
            </a:r>
          </a:p>
          <a:p>
            <a:r>
              <a:rPr lang="en-US" altLang="ja-JP" sz="2800" dirty="0" smtClean="0"/>
              <a:t>&gt;&gt;&gt; </a:t>
            </a:r>
            <a:r>
              <a:rPr lang="en-US" altLang="ja-JP" sz="2800" dirty="0" smtClean="0">
                <a:solidFill>
                  <a:srgbClr val="C00000"/>
                </a:solidFill>
              </a:rPr>
              <a:t>#</a:t>
            </a:r>
            <a:r>
              <a:rPr lang="ja-JP" altLang="en-US" sz="2800" dirty="0" smtClean="0">
                <a:solidFill>
                  <a:srgbClr val="C00000"/>
                </a:solidFill>
              </a:rPr>
              <a:t>こちらも次のスライドで図示します。</a:t>
            </a:r>
            <a:endParaRPr lang="en-US" altLang="ja-JP" sz="2800" dirty="0" smtClean="0">
              <a:solidFill>
                <a:srgbClr val="C00000"/>
              </a:solidFill>
            </a:endParaRPr>
          </a:p>
        </p:txBody>
      </p:sp>
    </p:spTree>
    <p:extLst>
      <p:ext uri="{BB962C8B-B14F-4D97-AF65-F5344CB8AC3E}">
        <p14:creationId xmlns:p14="http://schemas.microsoft.com/office/powerpoint/2010/main" val="13621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a:spLocks noChangeArrowheads="1"/>
          </p:cNvSpPr>
          <p:nvPr/>
        </p:nvSpPr>
        <p:spPr bwMode="auto">
          <a:xfrm>
            <a:off x="1308122" y="24713"/>
            <a:ext cx="9575756" cy="4187487"/>
          </a:xfrm>
          <a:prstGeom prst="roundRect">
            <a:avLst>
              <a:gd name="adj" fmla="val 11940"/>
            </a:avLst>
          </a:prstGeom>
          <a:gradFill rotWithShape="1">
            <a:gsLst>
              <a:gs pos="0">
                <a:srgbClr val="A3C4FF"/>
              </a:gs>
              <a:gs pos="35001">
                <a:srgbClr val="BFD5FF"/>
              </a:gs>
              <a:gs pos="100000">
                <a:srgbClr val="E5EEFF"/>
              </a:gs>
            </a:gsLst>
            <a:lin ang="16200000" scaled="1"/>
          </a:gradFill>
          <a:ln w="9525">
            <a:solidFill>
              <a:srgbClr val="4A7EBB"/>
            </a:solidFill>
            <a:round/>
            <a:headEnd/>
            <a:tailEnd/>
          </a:ln>
          <a:effectLst>
            <a:outerShdw blurRad="40000" dist="20000" dir="5400000" rotWithShape="0">
              <a:srgbClr val="000000">
                <a:alpha val="37999"/>
              </a:srgbClr>
            </a:outerShdw>
          </a:effectLst>
        </p:spPr>
        <p:txBody>
          <a:bodyPr anchor="t"/>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2400" dirty="0">
                <a:solidFill>
                  <a:srgbClr val="F79646"/>
                </a:solidFill>
                <a:latin typeface="+mn-ea"/>
                <a:ea typeface="+mn-ea"/>
              </a:rPr>
              <a:t>class</a:t>
            </a:r>
            <a:r>
              <a:rPr lang="ja-JP" altLang="en-US" sz="2400" dirty="0">
                <a:solidFill>
                  <a:srgbClr val="000000"/>
                </a:solidFill>
                <a:latin typeface="+mn-ea"/>
                <a:ea typeface="+mn-ea"/>
              </a:rPr>
              <a:t> </a:t>
            </a:r>
            <a:r>
              <a:rPr lang="ja-JP" altLang="en-US" sz="2400" dirty="0">
                <a:solidFill>
                  <a:schemeClr val="accent1"/>
                </a:solidFill>
                <a:latin typeface="+mn-ea"/>
                <a:ea typeface="+mn-ea"/>
              </a:rPr>
              <a:t>Prism</a:t>
            </a:r>
            <a:r>
              <a:rPr lang="ja-JP" altLang="en-US" sz="2400" dirty="0">
                <a:solidFill>
                  <a:srgbClr val="000000"/>
                </a:solidFill>
                <a:latin typeface="+mn-ea"/>
                <a:ea typeface="+mn-ea"/>
              </a:rPr>
              <a:t>:</a:t>
            </a:r>
            <a:endParaRPr lang="en-US" altLang="ja-JP" sz="2400" dirty="0">
              <a:solidFill>
                <a:srgbClr val="000000"/>
              </a:solidFill>
              <a:latin typeface="+mn-ea"/>
              <a:ea typeface="+mn-ea"/>
            </a:endParaRPr>
          </a:p>
          <a:p>
            <a:pPr eaLnBrk="1" hangingPunct="1">
              <a:defRPr/>
            </a:pPr>
            <a:r>
              <a:rPr lang="en-US" altLang="ja-JP" sz="2400" dirty="0">
                <a:solidFill>
                  <a:srgbClr val="F79646"/>
                </a:solidFill>
                <a:latin typeface="+mn-ea"/>
                <a:ea typeface="+mn-ea"/>
              </a:rPr>
              <a:t>	</a:t>
            </a:r>
            <a:r>
              <a:rPr lang="ja-JP" altLang="en-US" sz="2400" dirty="0">
                <a:solidFill>
                  <a:srgbClr val="F79646"/>
                </a:solidFill>
                <a:latin typeface="+mn-ea"/>
                <a:ea typeface="+mn-ea"/>
              </a:rPr>
              <a:t>def</a:t>
            </a:r>
            <a:r>
              <a:rPr lang="ja-JP" altLang="en-US" sz="2400" dirty="0">
                <a:solidFill>
                  <a:srgbClr val="000000"/>
                </a:solidFill>
                <a:latin typeface="+mn-ea"/>
                <a:ea typeface="+mn-ea"/>
              </a:rPr>
              <a:t> </a:t>
            </a:r>
            <a:r>
              <a:rPr lang="ja-JP" altLang="en-US" sz="2400" dirty="0">
                <a:solidFill>
                  <a:schemeClr val="accent1"/>
                </a:solidFill>
                <a:latin typeface="+mn-ea"/>
                <a:ea typeface="+mn-ea"/>
              </a:rPr>
              <a:t>__init__</a:t>
            </a:r>
            <a:r>
              <a:rPr lang="ja-JP" altLang="en-US" sz="2400" dirty="0">
                <a:solidFill>
                  <a:srgbClr val="000000"/>
                </a:solidFill>
                <a:latin typeface="+mn-ea"/>
                <a:ea typeface="+mn-ea"/>
              </a:rPr>
              <a:t>(self, width, height, </a:t>
            </a:r>
            <a:r>
              <a:rPr lang="ja-JP" altLang="en-US" sz="2400" dirty="0" smtClean="0">
                <a:solidFill>
                  <a:srgbClr val="000000"/>
                </a:solidFill>
                <a:latin typeface="+mn-ea"/>
                <a:ea typeface="+mn-ea"/>
              </a:rPr>
              <a:t>depth):</a:t>
            </a:r>
            <a:r>
              <a:rPr lang="ja-JP" altLang="en-US" sz="2400" dirty="0">
                <a:solidFill>
                  <a:srgbClr val="000000"/>
                </a:solidFill>
                <a:latin typeface="+mn-ea"/>
                <a:ea typeface="+mn-ea"/>
              </a:rPr>
              <a:t>	</a:t>
            </a:r>
            <a:endParaRPr lang="ja-JP" altLang="en-US" sz="2400" dirty="0">
              <a:solidFill>
                <a:srgbClr val="9BBB59"/>
              </a:solidFill>
              <a:latin typeface="+mn-ea"/>
              <a:ea typeface="+mn-ea"/>
            </a:endParaRPr>
          </a:p>
          <a:p>
            <a:pPr eaLnBrk="1" hangingPunct="1">
              <a:defRPr/>
            </a:pPr>
            <a:r>
              <a:rPr lang="ja-JP" altLang="en-US" sz="2400" dirty="0">
                <a:solidFill>
                  <a:srgbClr val="000000"/>
                </a:solidFill>
                <a:latin typeface="+mn-ea"/>
                <a:ea typeface="+mn-ea"/>
              </a:rPr>
              <a:t>		self.width = width</a:t>
            </a:r>
          </a:p>
          <a:p>
            <a:pPr eaLnBrk="1" hangingPunct="1">
              <a:defRPr/>
            </a:pPr>
            <a:r>
              <a:rPr lang="ja-JP" altLang="en-US" sz="2400" dirty="0">
                <a:solidFill>
                  <a:srgbClr val="000000"/>
                </a:solidFill>
                <a:latin typeface="+mn-ea"/>
                <a:ea typeface="+mn-ea"/>
              </a:rPr>
              <a:t>		self.height = height</a:t>
            </a:r>
          </a:p>
          <a:p>
            <a:pPr eaLnBrk="1" hangingPunct="1">
              <a:defRPr/>
            </a:pPr>
            <a:r>
              <a:rPr lang="ja-JP" altLang="en-US" sz="2400" dirty="0">
                <a:solidFill>
                  <a:srgbClr val="000000"/>
                </a:solidFill>
                <a:latin typeface="+mn-ea"/>
                <a:ea typeface="+mn-ea"/>
              </a:rPr>
              <a:t>		self.depth = depth</a:t>
            </a:r>
            <a:r>
              <a:rPr lang="en-US" altLang="ja-JP" sz="2400" dirty="0">
                <a:solidFill>
                  <a:srgbClr val="9BBB59"/>
                </a:solidFill>
                <a:latin typeface="+mn-ea"/>
                <a:ea typeface="+mn-ea"/>
              </a:rPr>
              <a:t>	</a:t>
            </a:r>
            <a:endParaRPr lang="ja-JP" altLang="en-US" sz="2400" dirty="0">
              <a:solidFill>
                <a:srgbClr val="9BBB59"/>
              </a:solidFill>
              <a:latin typeface="+mn-ea"/>
              <a:ea typeface="+mn-ea"/>
            </a:endParaRPr>
          </a:p>
          <a:p>
            <a:pPr eaLnBrk="1" hangingPunct="1">
              <a:defRPr/>
            </a:pPr>
            <a:endParaRPr lang="en-US" altLang="ja-JP" sz="2400" dirty="0" smtClean="0">
              <a:solidFill>
                <a:srgbClr val="000000"/>
              </a:solidFill>
              <a:latin typeface="+mn-ea"/>
              <a:ea typeface="+mn-ea"/>
            </a:endParaRPr>
          </a:p>
          <a:p>
            <a:pPr eaLnBrk="1" hangingPunct="1">
              <a:defRPr/>
            </a:pPr>
            <a:endParaRPr lang="en-US" altLang="ja-JP" sz="2400" dirty="0" smtClean="0">
              <a:solidFill>
                <a:srgbClr val="000000"/>
              </a:solidFill>
              <a:latin typeface="+mn-ea"/>
              <a:ea typeface="+mn-ea"/>
            </a:endParaRPr>
          </a:p>
          <a:p>
            <a:pPr eaLnBrk="1" hangingPunct="1">
              <a:defRPr/>
            </a:pPr>
            <a:r>
              <a:rPr lang="ja-JP" altLang="en-US" sz="2400" dirty="0">
                <a:solidFill>
                  <a:srgbClr val="000000"/>
                </a:solidFill>
                <a:latin typeface="+mn-ea"/>
                <a:ea typeface="+mn-ea"/>
              </a:rPr>
              <a:t>	</a:t>
            </a:r>
            <a:r>
              <a:rPr lang="ja-JP" altLang="en-US" sz="2400" dirty="0">
                <a:solidFill>
                  <a:srgbClr val="F79646"/>
                </a:solidFill>
                <a:latin typeface="+mn-ea"/>
                <a:ea typeface="+mn-ea"/>
              </a:rPr>
              <a:t>def</a:t>
            </a:r>
            <a:r>
              <a:rPr lang="ja-JP" altLang="en-US" sz="2400" dirty="0">
                <a:solidFill>
                  <a:srgbClr val="000000"/>
                </a:solidFill>
                <a:latin typeface="+mn-ea"/>
                <a:ea typeface="+mn-ea"/>
              </a:rPr>
              <a:t> </a:t>
            </a:r>
            <a:r>
              <a:rPr lang="en-US" altLang="ja-JP" sz="2400" dirty="0" smtClean="0">
                <a:solidFill>
                  <a:schemeClr val="accent1"/>
                </a:solidFill>
                <a:latin typeface="+mn-ea"/>
                <a:ea typeface="+mn-ea"/>
              </a:rPr>
              <a:t>calculate</a:t>
            </a:r>
            <a:r>
              <a:rPr lang="ja-JP" altLang="en-US" sz="2400" dirty="0" smtClean="0">
                <a:solidFill>
                  <a:srgbClr val="000000"/>
                </a:solidFill>
                <a:latin typeface="+mn-ea"/>
                <a:ea typeface="+mn-ea"/>
              </a:rPr>
              <a:t>(</a:t>
            </a:r>
            <a:r>
              <a:rPr lang="ja-JP" altLang="en-US" sz="2400" dirty="0">
                <a:solidFill>
                  <a:srgbClr val="000000"/>
                </a:solidFill>
                <a:latin typeface="+mn-ea"/>
                <a:ea typeface="+mn-ea"/>
              </a:rPr>
              <a:t>self):</a:t>
            </a:r>
            <a:endParaRPr lang="en-US" altLang="ja-JP" sz="2400" dirty="0">
              <a:solidFill>
                <a:srgbClr val="000000"/>
              </a:solidFill>
              <a:latin typeface="+mn-ea"/>
              <a:ea typeface="+mn-ea"/>
            </a:endParaRPr>
          </a:p>
          <a:p>
            <a:pPr eaLnBrk="1" hangingPunct="1">
              <a:defRPr/>
            </a:pPr>
            <a:r>
              <a:rPr lang="ja-JP" altLang="en-US" sz="2400" dirty="0">
                <a:solidFill>
                  <a:srgbClr val="000000"/>
                </a:solidFill>
                <a:latin typeface="+mn-ea"/>
                <a:ea typeface="+mn-ea"/>
              </a:rPr>
              <a:t>		</a:t>
            </a:r>
            <a:r>
              <a:rPr lang="ja-JP" altLang="en-US" sz="2400" dirty="0">
                <a:solidFill>
                  <a:srgbClr val="F79646"/>
                </a:solidFill>
                <a:latin typeface="+mn-ea"/>
                <a:ea typeface="+mn-ea"/>
              </a:rPr>
              <a:t>return</a:t>
            </a:r>
            <a:r>
              <a:rPr lang="ja-JP" altLang="en-US" sz="2400" dirty="0">
                <a:solidFill>
                  <a:srgbClr val="000000"/>
                </a:solidFill>
                <a:latin typeface="+mn-ea"/>
                <a:ea typeface="+mn-ea"/>
              </a:rPr>
              <a:t> self.width * self.height * self.</a:t>
            </a:r>
            <a:r>
              <a:rPr lang="ja-JP" altLang="en-US" sz="2400" dirty="0" smtClean="0">
                <a:solidFill>
                  <a:srgbClr val="000000"/>
                </a:solidFill>
                <a:latin typeface="+mn-ea"/>
                <a:ea typeface="+mn-ea"/>
              </a:rPr>
              <a:t>depth</a:t>
            </a:r>
            <a:endParaRPr lang="en-US" altLang="ja-JP" sz="2400" dirty="0" smtClean="0">
              <a:solidFill>
                <a:srgbClr val="000000"/>
              </a:solidFill>
              <a:latin typeface="+mn-ea"/>
              <a:ea typeface="+mn-ea"/>
            </a:endParaRPr>
          </a:p>
          <a:p>
            <a:r>
              <a:rPr lang="en-US" altLang="ja-JP" sz="2400" dirty="0" smtClean="0">
                <a:latin typeface="+mn-ea"/>
                <a:ea typeface="+mn-ea"/>
              </a:rPr>
              <a:t>	</a:t>
            </a:r>
            <a:r>
              <a:rPr lang="en-US" altLang="ja-JP" sz="2400" dirty="0" err="1" smtClean="0">
                <a:solidFill>
                  <a:schemeClr val="accent2"/>
                </a:solidFill>
                <a:latin typeface="+mn-ea"/>
                <a:ea typeface="+mn-ea"/>
                <a:cs typeface="MS PGothic" charset="-128"/>
              </a:rPr>
              <a:t>def</a:t>
            </a:r>
            <a:r>
              <a:rPr lang="en-US" altLang="ja-JP" sz="2400" dirty="0" smtClean="0">
                <a:solidFill>
                  <a:schemeClr val="accent2"/>
                </a:solidFill>
                <a:latin typeface="+mn-ea"/>
                <a:ea typeface="+mn-ea"/>
                <a:cs typeface="MS PGothic" charset="-128"/>
              </a:rPr>
              <a:t> </a:t>
            </a:r>
            <a:r>
              <a:rPr lang="en-US" altLang="ja-JP" sz="2400" dirty="0" err="1">
                <a:solidFill>
                  <a:schemeClr val="accent1"/>
                </a:solidFill>
                <a:latin typeface="+mn-ea"/>
                <a:ea typeface="+mn-ea"/>
                <a:cs typeface="MS PGothic" charset="-128"/>
              </a:rPr>
              <a:t>unit_calculate</a:t>
            </a:r>
            <a:r>
              <a:rPr lang="en-US" altLang="ja-JP" sz="2400" dirty="0">
                <a:latin typeface="+mn-ea"/>
                <a:ea typeface="+mn-ea"/>
                <a:cs typeface="MS PGothic" charset="-128"/>
              </a:rPr>
              <a:t>(self):</a:t>
            </a:r>
          </a:p>
          <a:p>
            <a:r>
              <a:rPr lang="en-US" altLang="ja-JP" sz="2400" dirty="0">
                <a:latin typeface="+mn-ea"/>
                <a:ea typeface="+mn-ea"/>
                <a:cs typeface="MS PGothic" charset="-128"/>
              </a:rPr>
              <a:t>		</a:t>
            </a:r>
            <a:r>
              <a:rPr lang="en-US" altLang="ja-JP" sz="2400" dirty="0" smtClean="0">
                <a:solidFill>
                  <a:schemeClr val="accent2"/>
                </a:solidFill>
                <a:latin typeface="+mn-ea"/>
                <a:ea typeface="+mn-ea"/>
                <a:cs typeface="MS PGothic" charset="-128"/>
              </a:rPr>
              <a:t>return</a:t>
            </a:r>
            <a:r>
              <a:rPr lang="en-US" altLang="ja-JP" sz="2400" dirty="0" smtClean="0">
                <a:latin typeface="+mn-ea"/>
                <a:ea typeface="+mn-ea"/>
                <a:cs typeface="MS PGothic" charset="-128"/>
              </a:rPr>
              <a:t> </a:t>
            </a:r>
            <a:r>
              <a:rPr lang="en-US" altLang="ja-JP" sz="2400" dirty="0" err="1">
                <a:solidFill>
                  <a:srgbClr val="7030A0"/>
                </a:solidFill>
                <a:latin typeface="+mn-ea"/>
                <a:ea typeface="+mn-ea"/>
                <a:cs typeface="MS PGothic" charset="-128"/>
              </a:rPr>
              <a:t>str</a:t>
            </a:r>
            <a:r>
              <a:rPr lang="en-US" altLang="ja-JP" sz="2400" dirty="0">
                <a:latin typeface="+mn-ea"/>
                <a:ea typeface="+mn-ea"/>
                <a:cs typeface="MS PGothic" charset="-128"/>
              </a:rPr>
              <a:t>(</a:t>
            </a:r>
            <a:r>
              <a:rPr lang="en-US" altLang="ja-JP" sz="2400" dirty="0" err="1">
                <a:latin typeface="+mn-ea"/>
                <a:ea typeface="+mn-ea"/>
                <a:cs typeface="MS PGothic" charset="-128"/>
              </a:rPr>
              <a:t>self.calculate</a:t>
            </a:r>
            <a:r>
              <a:rPr lang="en-US" altLang="ja-JP" sz="2400" dirty="0">
                <a:latin typeface="+mn-ea"/>
                <a:ea typeface="+mn-ea"/>
                <a:cs typeface="MS PGothic" charset="-128"/>
              </a:rPr>
              <a:t>()) + </a:t>
            </a:r>
            <a:r>
              <a:rPr lang="en-US" altLang="ja-JP" sz="2400" dirty="0" err="1">
                <a:latin typeface="+mn-ea"/>
                <a:ea typeface="+mn-ea"/>
                <a:cs typeface="MS PGothic" charset="-128"/>
              </a:rPr>
              <a:t>self.unit</a:t>
            </a:r>
            <a:endParaRPr lang="en-US" altLang="ja-JP" sz="2400" dirty="0">
              <a:solidFill>
                <a:srgbClr val="9BBB59"/>
              </a:solidFill>
              <a:latin typeface="+mn-ea"/>
              <a:ea typeface="+mn-ea"/>
              <a:cs typeface="MS PGothic" charset="-128"/>
            </a:endParaRPr>
          </a:p>
        </p:txBody>
      </p:sp>
      <p:sp>
        <p:nvSpPr>
          <p:cNvPr id="4" name="下矢印 3"/>
          <p:cNvSpPr>
            <a:spLocks noChangeArrowheads="1"/>
          </p:cNvSpPr>
          <p:nvPr/>
        </p:nvSpPr>
        <p:spPr bwMode="auto">
          <a:xfrm>
            <a:off x="4367214" y="4261629"/>
            <a:ext cx="3457575" cy="608013"/>
          </a:xfrm>
          <a:prstGeom prst="downArrow">
            <a:avLst>
              <a:gd name="adj1" fmla="val 50000"/>
              <a:gd name="adj2" fmla="val 50000"/>
            </a:avLst>
          </a:prstGeom>
          <a:ln>
            <a:headEnd/>
            <a:tailEnd/>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ja-JP" altLang="en-US">
              <a:solidFill>
                <a:schemeClr val="lt1"/>
              </a:solidFill>
            </a:endParaRPr>
          </a:p>
        </p:txBody>
      </p:sp>
      <p:sp>
        <p:nvSpPr>
          <p:cNvPr id="3" name="角丸四角形 2"/>
          <p:cNvSpPr/>
          <p:nvPr/>
        </p:nvSpPr>
        <p:spPr>
          <a:xfrm>
            <a:off x="1308121" y="24714"/>
            <a:ext cx="9575757" cy="2631988"/>
          </a:xfrm>
          <a:prstGeom prst="roundRect">
            <a:avLst>
              <a:gd name="adj" fmla="val 19833"/>
            </a:avLst>
          </a:prstGeom>
        </p:spPr>
        <p:style>
          <a:lnRef idx="1">
            <a:schemeClr val="accent6"/>
          </a:lnRef>
          <a:fillRef idx="2">
            <a:schemeClr val="accent6"/>
          </a:fillRef>
          <a:effectRef idx="1">
            <a:schemeClr val="accent6"/>
          </a:effectRef>
          <a:fontRef idx="minor">
            <a:schemeClr val="dk1"/>
          </a:fontRef>
        </p:style>
        <p:txBody>
          <a:bodyPr rtlCol="0" anchor="t"/>
          <a:lstStyle/>
          <a:p>
            <a:r>
              <a:rPr lang="ja-JP" altLang="en-US" sz="2400" dirty="0" smtClean="0">
                <a:solidFill>
                  <a:schemeClr val="accent2"/>
                </a:solidFill>
              </a:rPr>
              <a:t>class</a:t>
            </a:r>
            <a:r>
              <a:rPr lang="ja-JP" altLang="en-US" sz="2400" dirty="0" smtClean="0"/>
              <a:t> </a:t>
            </a:r>
            <a:r>
              <a:rPr lang="ja-JP" altLang="en-US" sz="2400" dirty="0" smtClean="0">
                <a:solidFill>
                  <a:schemeClr val="accent5"/>
                </a:solidFill>
              </a:rPr>
              <a:t>Cube</a:t>
            </a:r>
            <a:r>
              <a:rPr lang="ja-JP" altLang="en-US" sz="2400" dirty="0" smtClean="0"/>
              <a:t>(Prism):</a:t>
            </a:r>
            <a:r>
              <a:rPr lang="en-US" altLang="ja-JP" sz="2400" dirty="0" smtClean="0"/>
              <a:t>	</a:t>
            </a:r>
            <a:endParaRPr lang="en-US" altLang="ja-JP" sz="2400" dirty="0" smtClean="0">
              <a:solidFill>
                <a:srgbClr val="C00000"/>
              </a:solidFill>
            </a:endParaRPr>
          </a:p>
          <a:p>
            <a:r>
              <a:rPr lang="en-US" altLang="ja-JP" sz="2400" dirty="0" smtClean="0">
                <a:solidFill>
                  <a:srgbClr val="C00000"/>
                </a:solidFill>
              </a:rPr>
              <a:t>	</a:t>
            </a:r>
            <a:r>
              <a:rPr lang="ja-JP" altLang="en-US" sz="2400" dirty="0" smtClean="0">
                <a:solidFill>
                  <a:schemeClr val="accent2"/>
                </a:solidFill>
              </a:rPr>
              <a:t>def</a:t>
            </a:r>
            <a:r>
              <a:rPr lang="ja-JP" altLang="en-US" sz="2400" dirty="0" smtClean="0"/>
              <a:t> </a:t>
            </a:r>
            <a:r>
              <a:rPr lang="ja-JP" altLang="en-US" sz="2400" dirty="0" smtClean="0">
                <a:solidFill>
                  <a:schemeClr val="accent5"/>
                </a:solidFill>
              </a:rPr>
              <a:t>__init__</a:t>
            </a:r>
            <a:r>
              <a:rPr lang="ja-JP" altLang="en-US" sz="2400" dirty="0" smtClean="0"/>
              <a:t>(self, length):</a:t>
            </a:r>
            <a:r>
              <a:rPr lang="en-US" altLang="ja-JP" sz="2400" dirty="0" smtClean="0"/>
              <a:t>	</a:t>
            </a:r>
            <a:endParaRPr lang="en-US" altLang="ja-JP" sz="2400" dirty="0" smtClean="0">
              <a:solidFill>
                <a:srgbClr val="C00000"/>
              </a:solidFill>
            </a:endParaRPr>
          </a:p>
          <a:p>
            <a:r>
              <a:rPr lang="ja-JP" altLang="en-US" sz="2400" dirty="0" smtClean="0"/>
              <a:t>		 </a:t>
            </a:r>
            <a:r>
              <a:rPr lang="ja-JP" altLang="en-US" sz="2400" dirty="0" smtClean="0">
                <a:solidFill>
                  <a:srgbClr val="7030A0"/>
                </a:solidFill>
              </a:rPr>
              <a:t>super</a:t>
            </a:r>
            <a:r>
              <a:rPr lang="ja-JP" altLang="en-US" sz="2400" dirty="0" smtClean="0"/>
              <a:t>().__init__(length, length, length)</a:t>
            </a:r>
            <a:endParaRPr kumimoji="1" lang="ja-JP" altLang="en-US" sz="2400" dirty="0"/>
          </a:p>
        </p:txBody>
      </p:sp>
      <p:sp>
        <p:nvSpPr>
          <p:cNvPr id="17" name="角丸四角形 16"/>
          <p:cNvSpPr/>
          <p:nvPr/>
        </p:nvSpPr>
        <p:spPr>
          <a:xfrm>
            <a:off x="1308121" y="605480"/>
            <a:ext cx="9575757" cy="2051221"/>
          </a:xfrm>
          <a:prstGeom prst="roundRect">
            <a:avLst>
              <a:gd name="adj" fmla="val 25328"/>
            </a:avLst>
          </a:prstGeom>
        </p:spPr>
        <p:style>
          <a:lnRef idx="1">
            <a:schemeClr val="accent6"/>
          </a:lnRef>
          <a:fillRef idx="2">
            <a:schemeClr val="accent6"/>
          </a:fillRef>
          <a:effectRef idx="1">
            <a:schemeClr val="accent6"/>
          </a:effectRef>
          <a:fontRef idx="minor">
            <a:schemeClr val="dk1"/>
          </a:fontRef>
        </p:style>
        <p:txBody>
          <a:bodyPr rtlCol="0" anchor="t"/>
          <a:lstStyle/>
          <a:p>
            <a:pPr>
              <a:defRPr/>
            </a:pPr>
            <a:r>
              <a:rPr lang="ja-JP" altLang="en-US" sz="2400" dirty="0" smtClean="0">
                <a:latin typeface="+mn-ea"/>
              </a:rPr>
              <a:t>	</a:t>
            </a:r>
            <a:r>
              <a:rPr lang="en-US" altLang="ja-JP" sz="2400" dirty="0" err="1" smtClean="0">
                <a:solidFill>
                  <a:schemeClr val="accent2"/>
                </a:solidFill>
                <a:latin typeface="+mn-ea"/>
              </a:rPr>
              <a:t>def</a:t>
            </a:r>
            <a:r>
              <a:rPr lang="en-US" altLang="ja-JP" sz="2400" dirty="0" smtClean="0">
                <a:solidFill>
                  <a:schemeClr val="accent2"/>
                </a:solidFill>
                <a:latin typeface="+mn-ea"/>
              </a:rPr>
              <a:t> </a:t>
            </a:r>
            <a:r>
              <a:rPr lang="en-US" altLang="ja-JP" sz="2400" dirty="0" smtClean="0">
                <a:solidFill>
                  <a:schemeClr val="accent5"/>
                </a:solidFill>
                <a:latin typeface="+mn-ea"/>
              </a:rPr>
              <a:t>__</a:t>
            </a:r>
            <a:r>
              <a:rPr lang="en-US" altLang="ja-JP" sz="2400" dirty="0" err="1" smtClean="0">
                <a:solidFill>
                  <a:schemeClr val="accent5"/>
                </a:solidFill>
                <a:latin typeface="+mn-ea"/>
              </a:rPr>
              <a:t>init</a:t>
            </a:r>
            <a:r>
              <a:rPr lang="en-US" altLang="ja-JP" sz="2400" dirty="0" smtClean="0">
                <a:solidFill>
                  <a:schemeClr val="accent5"/>
                </a:solidFill>
                <a:latin typeface="+mn-ea"/>
              </a:rPr>
              <a:t>__</a:t>
            </a:r>
            <a:r>
              <a:rPr lang="en-US" altLang="ja-JP" sz="2400" dirty="0" smtClean="0">
                <a:solidFill>
                  <a:srgbClr val="000000"/>
                </a:solidFill>
                <a:latin typeface="+mn-ea"/>
              </a:rPr>
              <a:t> (self, length, length, length, unit=“cm”) </a:t>
            </a:r>
          </a:p>
          <a:p>
            <a:pPr>
              <a:defRPr/>
            </a:pPr>
            <a:r>
              <a:rPr lang="en-US" altLang="ja-JP" sz="2400" dirty="0">
                <a:solidFill>
                  <a:srgbClr val="000000"/>
                </a:solidFill>
                <a:latin typeface="+mn-ea"/>
              </a:rPr>
              <a:t>	</a:t>
            </a:r>
            <a:r>
              <a:rPr lang="en-US" altLang="ja-JP" sz="2400" dirty="0" smtClean="0">
                <a:solidFill>
                  <a:srgbClr val="000000"/>
                </a:solidFill>
                <a:latin typeface="+mn-ea"/>
              </a:rPr>
              <a:t>	</a:t>
            </a:r>
            <a:r>
              <a:rPr lang="ja-JP" altLang="en-US" sz="2400" dirty="0" smtClean="0">
                <a:solidFill>
                  <a:srgbClr val="000000"/>
                </a:solidFill>
                <a:latin typeface="+mn-ea"/>
              </a:rPr>
              <a:t>self</a:t>
            </a:r>
            <a:r>
              <a:rPr lang="ja-JP" altLang="en-US" sz="2400" dirty="0">
                <a:solidFill>
                  <a:srgbClr val="000000"/>
                </a:solidFill>
                <a:latin typeface="+mn-ea"/>
              </a:rPr>
              <a:t>.width = </a:t>
            </a:r>
            <a:r>
              <a:rPr lang="en-US" altLang="ja-JP" sz="2400" dirty="0" smtClean="0">
                <a:solidFill>
                  <a:srgbClr val="000000"/>
                </a:solidFill>
                <a:latin typeface="+mn-ea"/>
              </a:rPr>
              <a:t>length</a:t>
            </a:r>
            <a:endParaRPr lang="ja-JP" altLang="en-US" sz="2400" dirty="0">
              <a:solidFill>
                <a:srgbClr val="000000"/>
              </a:solidFill>
              <a:latin typeface="+mn-ea"/>
            </a:endParaRPr>
          </a:p>
          <a:p>
            <a:pPr>
              <a:defRPr/>
            </a:pPr>
            <a:r>
              <a:rPr lang="ja-JP" altLang="en-US" sz="2400" dirty="0">
                <a:solidFill>
                  <a:srgbClr val="000000"/>
                </a:solidFill>
                <a:latin typeface="+mn-ea"/>
              </a:rPr>
              <a:t>		self.height = </a:t>
            </a:r>
            <a:r>
              <a:rPr lang="en-US" altLang="ja-JP" sz="2400" dirty="0" smtClean="0">
                <a:solidFill>
                  <a:srgbClr val="000000"/>
                </a:solidFill>
                <a:latin typeface="+mn-ea"/>
              </a:rPr>
              <a:t>length</a:t>
            </a:r>
            <a:endParaRPr lang="ja-JP" altLang="en-US" sz="2400" dirty="0">
              <a:solidFill>
                <a:srgbClr val="000000"/>
              </a:solidFill>
              <a:latin typeface="+mn-ea"/>
            </a:endParaRPr>
          </a:p>
          <a:p>
            <a:pPr>
              <a:defRPr/>
            </a:pPr>
            <a:r>
              <a:rPr lang="ja-JP" altLang="en-US" sz="2400" dirty="0">
                <a:solidFill>
                  <a:srgbClr val="000000"/>
                </a:solidFill>
                <a:latin typeface="+mn-ea"/>
              </a:rPr>
              <a:t>		self.depth = </a:t>
            </a:r>
            <a:r>
              <a:rPr lang="en-US" altLang="ja-JP" sz="2400" dirty="0" smtClean="0">
                <a:solidFill>
                  <a:srgbClr val="000000"/>
                </a:solidFill>
                <a:latin typeface="+mn-ea"/>
              </a:rPr>
              <a:t>length</a:t>
            </a:r>
          </a:p>
          <a:p>
            <a:pPr>
              <a:defRPr/>
            </a:pPr>
            <a:r>
              <a:rPr lang="en-US" altLang="ja-JP" sz="2400" dirty="0" smtClean="0">
                <a:solidFill>
                  <a:srgbClr val="000000"/>
                </a:solidFill>
                <a:latin typeface="+mn-ea"/>
              </a:rPr>
              <a:t>		</a:t>
            </a:r>
            <a:r>
              <a:rPr lang="en-US" altLang="ja-JP" sz="2400" dirty="0" err="1" smtClean="0">
                <a:solidFill>
                  <a:srgbClr val="000000"/>
                </a:solidFill>
                <a:latin typeface="+mn-ea"/>
              </a:rPr>
              <a:t>self.unit</a:t>
            </a:r>
            <a:r>
              <a:rPr lang="en-US" altLang="ja-JP" sz="2400" dirty="0" smtClean="0">
                <a:solidFill>
                  <a:srgbClr val="000000"/>
                </a:solidFill>
                <a:latin typeface="+mn-ea"/>
              </a:rPr>
              <a:t> = unit</a:t>
            </a:r>
            <a:endParaRPr lang="ja-JP" altLang="en-US" sz="2400" dirty="0">
              <a:solidFill>
                <a:srgbClr val="9BBB59"/>
              </a:solidFill>
              <a:latin typeface="+mn-ea"/>
            </a:endParaRPr>
          </a:p>
        </p:txBody>
      </p:sp>
      <p:grpSp>
        <p:nvGrpSpPr>
          <p:cNvPr id="19" name="図形グループ 18"/>
          <p:cNvGrpSpPr/>
          <p:nvPr/>
        </p:nvGrpSpPr>
        <p:grpSpPr>
          <a:xfrm>
            <a:off x="1993021" y="4903924"/>
            <a:ext cx="8205958" cy="1944688"/>
            <a:chOff x="1993021" y="4903924"/>
            <a:chExt cx="8205958" cy="1944688"/>
          </a:xfrm>
        </p:grpSpPr>
        <p:grpSp>
          <p:nvGrpSpPr>
            <p:cNvPr id="11" name="図形グループ 10"/>
            <p:cNvGrpSpPr/>
            <p:nvPr/>
          </p:nvGrpSpPr>
          <p:grpSpPr>
            <a:xfrm>
              <a:off x="1993021" y="4903924"/>
              <a:ext cx="8205958" cy="1944688"/>
              <a:chOff x="2532064" y="4730927"/>
              <a:chExt cx="8205958" cy="1944688"/>
            </a:xfrm>
          </p:grpSpPr>
          <p:grpSp>
            <p:nvGrpSpPr>
              <p:cNvPr id="5" name="グループ化 15"/>
              <p:cNvGrpSpPr>
                <a:grpSpLocks/>
              </p:cNvGrpSpPr>
              <p:nvPr/>
            </p:nvGrpSpPr>
            <p:grpSpPr bwMode="auto">
              <a:xfrm>
                <a:off x="2532064" y="4730927"/>
                <a:ext cx="8205958" cy="1944688"/>
                <a:chOff x="1568624" y="4509120"/>
                <a:chExt cx="8207014" cy="1944216"/>
              </a:xfrm>
            </p:grpSpPr>
            <p:sp>
              <p:nvSpPr>
                <p:cNvPr id="6" name="角丸四角形 5"/>
                <p:cNvSpPr>
                  <a:spLocks noChangeArrowheads="1"/>
                </p:cNvSpPr>
                <p:nvPr/>
              </p:nvSpPr>
              <p:spPr bwMode="auto">
                <a:xfrm>
                  <a:off x="1568624" y="4509120"/>
                  <a:ext cx="8207014" cy="1944216"/>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a:ln>
                <a:effectLst>
                  <a:outerShdw blurRad="40000" dist="20000" dir="5400000" rotWithShape="0">
                    <a:srgbClr val="000000">
                      <a:alpha val="37999"/>
                    </a:srgbClr>
                  </a:outerShdw>
                </a:effectLst>
              </p:spPr>
              <p:txBody>
                <a:bodyPr anchor="ctr"/>
                <a:lstStyle/>
                <a:p>
                  <a:pPr algn="ctr">
                    <a:defRPr/>
                  </a:pPr>
                  <a:endParaRPr lang="ja-JP" altLang="en-US">
                    <a:solidFill>
                      <a:schemeClr val="dk1"/>
                    </a:solidFill>
                  </a:endParaRPr>
                </a:p>
              </p:txBody>
            </p:sp>
            <p:grpSp>
              <p:nvGrpSpPr>
                <p:cNvPr id="7" name="グループ化 13"/>
                <p:cNvGrpSpPr>
                  <a:grpSpLocks/>
                </p:cNvGrpSpPr>
                <p:nvPr/>
              </p:nvGrpSpPr>
              <p:grpSpPr bwMode="auto">
                <a:xfrm>
                  <a:off x="2419633" y="4613958"/>
                  <a:ext cx="2335268" cy="1735661"/>
                  <a:chOff x="2419633" y="4613958"/>
                  <a:chExt cx="2335268" cy="1735661"/>
                </a:xfrm>
              </p:grpSpPr>
              <p:sp>
                <p:nvSpPr>
                  <p:cNvPr id="12" name="円/楕円 11"/>
                  <p:cNvSpPr>
                    <a:spLocks noChangeAspect="1"/>
                  </p:cNvSpPr>
                  <p:nvPr/>
                </p:nvSpPr>
                <p:spPr>
                  <a:xfrm>
                    <a:off x="2419633" y="4613958"/>
                    <a:ext cx="1255372" cy="1255233"/>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dirty="0" smtClean="0"/>
                      <a:t>length</a:t>
                    </a:r>
                    <a:endParaRPr lang="ja-JP" altLang="en-US" dirty="0"/>
                  </a:p>
                </p:txBody>
              </p:sp>
              <p:sp>
                <p:nvSpPr>
                  <p:cNvPr id="14" name="テキスト ボックス 13"/>
                  <p:cNvSpPr txBox="1"/>
                  <p:nvPr/>
                </p:nvSpPr>
                <p:spPr>
                  <a:xfrm>
                    <a:off x="2946332" y="5980377"/>
                    <a:ext cx="1808569"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アトリビュート</a:t>
                    </a:r>
                  </a:p>
                </p:txBody>
              </p:sp>
            </p:grpSp>
            <p:grpSp>
              <p:nvGrpSpPr>
                <p:cNvPr id="8" name="グループ化 14"/>
                <p:cNvGrpSpPr>
                  <a:grpSpLocks/>
                </p:cNvGrpSpPr>
                <p:nvPr/>
              </p:nvGrpSpPr>
              <p:grpSpPr bwMode="auto">
                <a:xfrm>
                  <a:off x="5889558" y="4701617"/>
                  <a:ext cx="2016385" cy="1648002"/>
                  <a:chOff x="5889558" y="4701617"/>
                  <a:chExt cx="2016385" cy="1648002"/>
                </a:xfrm>
              </p:grpSpPr>
              <p:sp>
                <p:nvSpPr>
                  <p:cNvPr id="9" name="直方体 8"/>
                  <p:cNvSpPr>
                    <a:spLocks noChangeArrowheads="1"/>
                  </p:cNvSpPr>
                  <p:nvPr/>
                </p:nvSpPr>
                <p:spPr bwMode="auto">
                  <a:xfrm>
                    <a:off x="5889558" y="4701617"/>
                    <a:ext cx="1440048" cy="1152246"/>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smtClean="0">
                        <a:solidFill>
                          <a:schemeClr val="lt1"/>
                        </a:solidFill>
                      </a:rPr>
                      <a:t>calculate</a:t>
                    </a:r>
                    <a:endParaRPr lang="ja-JP" altLang="en-US" dirty="0">
                      <a:solidFill>
                        <a:schemeClr val="lt1"/>
                      </a:solidFill>
                    </a:endParaRPr>
                  </a:p>
                </p:txBody>
              </p:sp>
              <p:sp>
                <p:nvSpPr>
                  <p:cNvPr id="10" name="テキスト ボックス 9"/>
                  <p:cNvSpPr txBox="1"/>
                  <p:nvPr/>
                </p:nvSpPr>
                <p:spPr>
                  <a:xfrm>
                    <a:off x="6753270" y="5980377"/>
                    <a:ext cx="1152673"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メソッド</a:t>
                    </a:r>
                  </a:p>
                </p:txBody>
              </p:sp>
            </p:grpSp>
          </p:grpSp>
          <p:sp>
            <p:nvSpPr>
              <p:cNvPr id="13" name="直方体 12"/>
              <p:cNvSpPr>
                <a:spLocks noChangeArrowheads="1"/>
              </p:cNvSpPr>
              <p:nvPr/>
            </p:nvSpPr>
            <p:spPr bwMode="auto">
              <a:xfrm>
                <a:off x="8501450" y="4923472"/>
                <a:ext cx="1980230" cy="1152525"/>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err="1"/>
                  <a:t>u</a:t>
                </a:r>
                <a:r>
                  <a:rPr lang="en-US" altLang="ja-JP" dirty="0" err="1" smtClean="0">
                    <a:solidFill>
                      <a:schemeClr val="lt1"/>
                    </a:solidFill>
                  </a:rPr>
                  <a:t>nit_calculate</a:t>
                </a:r>
                <a:endParaRPr lang="ja-JP" altLang="en-US" dirty="0">
                  <a:solidFill>
                    <a:schemeClr val="lt1"/>
                  </a:solidFill>
                </a:endParaRPr>
              </a:p>
            </p:txBody>
          </p:sp>
        </p:grpSp>
        <p:sp>
          <p:nvSpPr>
            <p:cNvPr id="18" name="円/楕円 17"/>
            <p:cNvSpPr>
              <a:spLocks noChangeAspect="1"/>
            </p:cNvSpPr>
            <p:nvPr/>
          </p:nvSpPr>
          <p:spPr bwMode="auto">
            <a:xfrm>
              <a:off x="4364488" y="5018168"/>
              <a:ext cx="1255211" cy="1255537"/>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dirty="0" smtClean="0"/>
                <a:t>unit</a:t>
              </a:r>
              <a:endParaRPr lang="ja-JP" altLang="en-US" dirty="0"/>
            </a:p>
          </p:txBody>
        </p:sp>
      </p:grpSp>
    </p:spTree>
    <p:extLst>
      <p:ext uri="{BB962C8B-B14F-4D97-AF65-F5344CB8AC3E}">
        <p14:creationId xmlns:p14="http://schemas.microsoft.com/office/powerpoint/2010/main" val="149309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924973"/>
          </a:xfrm>
          <a:prstGeom prst="rect">
            <a:avLst/>
          </a:prstGeom>
        </p:spPr>
        <p:txBody>
          <a:bodyPr wrap="square">
            <a:spAutoFit/>
          </a:bodyPr>
          <a:lstStyle/>
          <a:p>
            <a:r>
              <a:rPr lang="ja-JP" altLang="en-US" sz="2800" dirty="0" smtClean="0"/>
              <a:t>&gt;&gt;&gt; </a:t>
            </a:r>
            <a:r>
              <a:rPr lang="en-US" altLang="ja-JP" sz="2800" dirty="0" smtClean="0">
                <a:solidFill>
                  <a:srgbClr val="C00000"/>
                </a:solidFill>
              </a:rPr>
              <a:t>#</a:t>
            </a:r>
            <a:r>
              <a:rPr lang="ja-JP" altLang="en-US" sz="2800" dirty="0" smtClean="0">
                <a:solidFill>
                  <a:srgbClr val="C00000"/>
                </a:solidFill>
              </a:rPr>
              <a:t>復習</a:t>
            </a:r>
            <a:r>
              <a:rPr lang="en-US" altLang="ja-JP" sz="2800" dirty="0" smtClean="0">
                <a:solidFill>
                  <a:srgbClr val="C00000"/>
                </a:solidFill>
              </a:rPr>
              <a:t>:</a:t>
            </a:r>
            <a:r>
              <a:rPr lang="ja-JP" altLang="en-US" sz="2800" dirty="0" smtClean="0">
                <a:solidFill>
                  <a:srgbClr val="C00000"/>
                </a:solidFill>
              </a:rPr>
              <a:t>アトリビュートはいくらでも増やすことができる。</a:t>
            </a:r>
            <a:endParaRPr lang="en-US" altLang="ja-JP" sz="2800" dirty="0" smtClean="0">
              <a:solidFill>
                <a:srgbClr val="C00000"/>
              </a:solidFill>
            </a:endParaRPr>
          </a:p>
          <a:p>
            <a:r>
              <a:rPr lang="en-US" altLang="ja-JP" sz="2800" dirty="0" smtClean="0"/>
              <a:t>&gt;&gt;&gt; </a:t>
            </a:r>
            <a:r>
              <a:rPr lang="en-US" altLang="ja-JP" sz="2800" dirty="0" smtClean="0">
                <a:solidFill>
                  <a:srgbClr val="C00000"/>
                </a:solidFill>
              </a:rPr>
              <a:t>#</a:t>
            </a:r>
            <a:r>
              <a:rPr lang="ja-JP" altLang="en-US" sz="2800" dirty="0" smtClean="0">
                <a:solidFill>
                  <a:srgbClr val="C00000"/>
                </a:solidFill>
              </a:rPr>
              <a:t>でも、過度に入れ過ぎるとメモリの負担が増大してしまう</a:t>
            </a:r>
            <a:r>
              <a:rPr lang="en-US" altLang="ja-JP" sz="2800" dirty="0" smtClean="0">
                <a:solidFill>
                  <a:srgbClr val="C00000"/>
                </a:solidFill>
              </a:rPr>
              <a:t>……</a:t>
            </a:r>
          </a:p>
          <a:p>
            <a:r>
              <a:rPr lang="en-US" altLang="ja-JP" sz="2800" dirty="0" smtClean="0"/>
              <a:t>&gt;&gt;&gt; </a:t>
            </a:r>
            <a:r>
              <a:rPr lang="en-US" altLang="ja-JP" sz="2800" dirty="0" smtClean="0">
                <a:solidFill>
                  <a:schemeClr val="accent2"/>
                </a:solidFill>
              </a:rPr>
              <a:t>class </a:t>
            </a:r>
            <a:r>
              <a:rPr lang="en-US" altLang="ja-JP" sz="2800" dirty="0" smtClean="0">
                <a:solidFill>
                  <a:schemeClr val="accent5"/>
                </a:solidFill>
              </a:rPr>
              <a:t>Slot</a:t>
            </a:r>
            <a:r>
              <a:rPr lang="en-US" altLang="ja-JP" sz="2800" dirty="0" smtClean="0"/>
              <a:t>:</a:t>
            </a:r>
          </a:p>
          <a:p>
            <a:r>
              <a:rPr lang="en-US" altLang="ja-JP" sz="2800" dirty="0" smtClean="0"/>
              <a:t> . . . 	</a:t>
            </a:r>
            <a:r>
              <a:rPr lang="en-US" altLang="ja-JP" sz="2800" dirty="0"/>
              <a:t> </a:t>
            </a:r>
            <a:r>
              <a:rPr lang="en-US" altLang="ja-JP" sz="2800" dirty="0" smtClean="0"/>
              <a:t>     __slots__ = [</a:t>
            </a:r>
            <a:r>
              <a:rPr lang="en-US" altLang="ja-JP" sz="2800" dirty="0" smtClean="0">
                <a:solidFill>
                  <a:schemeClr val="tx2"/>
                </a:solidFill>
              </a:rPr>
              <a:t>“</a:t>
            </a:r>
            <a:r>
              <a:rPr lang="en-US" altLang="ja-JP" sz="2800" dirty="0" err="1" smtClean="0">
                <a:solidFill>
                  <a:schemeClr val="tx2"/>
                </a:solidFill>
              </a:rPr>
              <a:t>a”</a:t>
            </a:r>
            <a:r>
              <a:rPr lang="en-US" altLang="ja-JP" sz="2800" dirty="0" err="1" smtClean="0"/>
              <a:t>,</a:t>
            </a:r>
            <a:r>
              <a:rPr lang="en-US" altLang="ja-JP" sz="2800" dirty="0" err="1" smtClean="0">
                <a:solidFill>
                  <a:schemeClr val="tx2"/>
                </a:solidFill>
              </a:rPr>
              <a:t>“b</a:t>
            </a:r>
            <a:r>
              <a:rPr lang="en-US" altLang="ja-JP" sz="2800" dirty="0" smtClean="0">
                <a:solidFill>
                  <a:schemeClr val="tx2"/>
                </a:solidFill>
              </a:rPr>
              <a:t>”</a:t>
            </a:r>
            <a:r>
              <a:rPr lang="en-US" altLang="ja-JP" sz="2800" dirty="0" smtClean="0"/>
              <a:t>]	</a:t>
            </a:r>
            <a:r>
              <a:rPr lang="en-US" altLang="ja-JP" sz="2800" dirty="0" smtClean="0">
                <a:solidFill>
                  <a:srgbClr val="C00000"/>
                </a:solidFill>
              </a:rPr>
              <a:t>#</a:t>
            </a:r>
            <a:r>
              <a:rPr lang="ja-JP" altLang="en-US" sz="2800" dirty="0" smtClean="0">
                <a:solidFill>
                  <a:srgbClr val="C00000"/>
                </a:solidFill>
              </a:rPr>
              <a:t>アトリビュートの数を制限できる</a:t>
            </a:r>
            <a:endParaRPr lang="en-US" altLang="ja-JP" sz="2800" dirty="0" smtClean="0">
              <a:solidFill>
                <a:srgbClr val="C00000"/>
              </a:solidFill>
            </a:endParaRPr>
          </a:p>
          <a:p>
            <a:r>
              <a:rPr lang="en-US" altLang="ja-JP" sz="2800" dirty="0" smtClean="0"/>
              <a:t> . . .	      </a:t>
            </a:r>
            <a:r>
              <a:rPr lang="en-US" altLang="ja-JP" sz="2800" dirty="0" err="1" smtClean="0">
                <a:solidFill>
                  <a:schemeClr val="accent2"/>
                </a:solidFill>
              </a:rPr>
              <a:t>def</a:t>
            </a:r>
            <a:r>
              <a:rPr lang="en-US" altLang="ja-JP" sz="2800" dirty="0" smtClean="0">
                <a:solidFill>
                  <a:schemeClr val="accent2"/>
                </a:solidFill>
              </a:rPr>
              <a:t> </a:t>
            </a:r>
            <a:r>
              <a:rPr lang="en-US" altLang="ja-JP" sz="2800" dirty="0" smtClean="0">
                <a:solidFill>
                  <a:schemeClr val="accent5"/>
                </a:solidFill>
              </a:rPr>
              <a:t>__</a:t>
            </a:r>
            <a:r>
              <a:rPr lang="en-US" altLang="ja-JP" sz="2800" dirty="0" err="1" smtClean="0">
                <a:solidFill>
                  <a:schemeClr val="accent5"/>
                </a:solidFill>
              </a:rPr>
              <a:t>init</a:t>
            </a:r>
            <a:r>
              <a:rPr lang="en-US" altLang="ja-JP" sz="2800" dirty="0" smtClean="0">
                <a:solidFill>
                  <a:schemeClr val="accent5"/>
                </a:solidFill>
              </a:rPr>
              <a:t>__</a:t>
            </a:r>
            <a:r>
              <a:rPr lang="en-US" altLang="ja-JP" sz="2800" dirty="0" smtClean="0"/>
              <a:t>(self):</a:t>
            </a:r>
          </a:p>
          <a:p>
            <a:r>
              <a:rPr lang="en-US" altLang="ja-JP" sz="2800" dirty="0" smtClean="0"/>
              <a:t> . . . </a:t>
            </a:r>
            <a:r>
              <a:rPr lang="en-US" altLang="ja-JP" sz="2800" dirty="0"/>
              <a:t>	</a:t>
            </a:r>
            <a:r>
              <a:rPr lang="en-US" altLang="ja-JP" sz="2800" dirty="0" smtClean="0"/>
              <a:t>		</a:t>
            </a:r>
            <a:r>
              <a:rPr lang="en-US" altLang="ja-JP" sz="2800" dirty="0" err="1" smtClean="0"/>
              <a:t>self.a</a:t>
            </a:r>
            <a:r>
              <a:rPr lang="en-US" altLang="ja-JP" sz="2800" dirty="0" smtClean="0"/>
              <a:t> = 1</a:t>
            </a:r>
          </a:p>
          <a:p>
            <a:r>
              <a:rPr lang="en-US" altLang="ja-JP" sz="2800" dirty="0" smtClean="0"/>
              <a:t>&gt;&gt;&gt; s = Slot()</a:t>
            </a:r>
          </a:p>
          <a:p>
            <a:r>
              <a:rPr lang="en-US" altLang="ja-JP" sz="2800" dirty="0" smtClean="0"/>
              <a:t>&gt;&gt;&gt; </a:t>
            </a:r>
            <a:r>
              <a:rPr lang="en-US" altLang="ja-JP" sz="2800" dirty="0" smtClean="0">
                <a:solidFill>
                  <a:srgbClr val="7030A0"/>
                </a:solidFill>
              </a:rPr>
              <a:t>print</a:t>
            </a:r>
            <a:r>
              <a:rPr lang="en-US" altLang="ja-JP" sz="2800" dirty="0" smtClean="0"/>
              <a:t>(</a:t>
            </a:r>
            <a:r>
              <a:rPr lang="en-US" altLang="ja-JP" sz="2800" dirty="0" err="1" smtClean="0"/>
              <a:t>s.a</a:t>
            </a:r>
            <a:r>
              <a:rPr lang="en-US" altLang="ja-JP" sz="2800" dirty="0" smtClean="0"/>
              <a:t>)	</a:t>
            </a:r>
          </a:p>
          <a:p>
            <a:r>
              <a:rPr lang="en-US" altLang="ja-JP" sz="2800" dirty="0" smtClean="0"/>
              <a:t>1</a:t>
            </a:r>
          </a:p>
          <a:p>
            <a:r>
              <a:rPr lang="en-US" altLang="ja-JP" sz="2800" dirty="0" smtClean="0"/>
              <a:t>&gt;&gt;&gt; </a:t>
            </a:r>
            <a:r>
              <a:rPr lang="en-US" altLang="ja-JP" sz="2800" dirty="0" err="1" smtClean="0"/>
              <a:t>s.b</a:t>
            </a:r>
            <a:r>
              <a:rPr lang="en-US" altLang="ja-JP" sz="2800" dirty="0" smtClean="0"/>
              <a:t> = 2	</a:t>
            </a:r>
            <a:r>
              <a:rPr lang="en-US" altLang="ja-JP" sz="2800" dirty="0" smtClean="0">
                <a:solidFill>
                  <a:srgbClr val="C00000"/>
                </a:solidFill>
              </a:rPr>
              <a:t>#a</a:t>
            </a:r>
            <a:r>
              <a:rPr lang="ja-JP" altLang="en-US" sz="2800" dirty="0" smtClean="0">
                <a:solidFill>
                  <a:srgbClr val="C00000"/>
                </a:solidFill>
              </a:rPr>
              <a:t>と</a:t>
            </a:r>
            <a:r>
              <a:rPr lang="en-US" altLang="ja-JP" sz="2800" dirty="0" smtClean="0">
                <a:solidFill>
                  <a:srgbClr val="C00000"/>
                </a:solidFill>
              </a:rPr>
              <a:t>b</a:t>
            </a:r>
            <a:r>
              <a:rPr lang="ja-JP" altLang="en-US" sz="2800" dirty="0" smtClean="0">
                <a:solidFill>
                  <a:srgbClr val="C00000"/>
                </a:solidFill>
              </a:rPr>
              <a:t>は許可されているから追加可能</a:t>
            </a:r>
            <a:endParaRPr lang="en-US" altLang="ja-JP" sz="2800" dirty="0" smtClean="0"/>
          </a:p>
          <a:p>
            <a:r>
              <a:rPr lang="en-US" altLang="ja-JP" sz="2800" dirty="0" smtClean="0"/>
              <a:t>&gt;&gt;&gt; </a:t>
            </a:r>
            <a:r>
              <a:rPr lang="en-US" altLang="ja-JP" sz="2800" dirty="0" smtClean="0">
                <a:solidFill>
                  <a:srgbClr val="7030A0"/>
                </a:solidFill>
              </a:rPr>
              <a:t>print</a:t>
            </a:r>
            <a:r>
              <a:rPr lang="en-US" altLang="ja-JP" sz="2800" dirty="0" smtClean="0"/>
              <a:t>(</a:t>
            </a:r>
            <a:r>
              <a:rPr lang="en-US" altLang="ja-JP" sz="2800" dirty="0" err="1" smtClean="0"/>
              <a:t>s.b</a:t>
            </a:r>
            <a:r>
              <a:rPr lang="en-US" altLang="ja-JP" sz="2800" dirty="0" smtClean="0"/>
              <a:t>)	</a:t>
            </a:r>
            <a:r>
              <a:rPr lang="en-US" altLang="ja-JP" sz="2800" dirty="0" smtClean="0">
                <a:solidFill>
                  <a:srgbClr val="C00000"/>
                </a:solidFill>
              </a:rPr>
              <a:t>#</a:t>
            </a:r>
            <a:r>
              <a:rPr lang="ja-JP" altLang="en-US" sz="2800" dirty="0" smtClean="0">
                <a:solidFill>
                  <a:srgbClr val="C00000"/>
                </a:solidFill>
              </a:rPr>
              <a:t>当然、参照も出来る</a:t>
            </a:r>
            <a:endParaRPr lang="en-US" altLang="ja-JP" sz="2800" dirty="0" smtClean="0">
              <a:solidFill>
                <a:srgbClr val="C00000"/>
              </a:solidFill>
            </a:endParaRPr>
          </a:p>
          <a:p>
            <a:r>
              <a:rPr lang="en-US" altLang="ja-JP" sz="2800" dirty="0" smtClean="0"/>
              <a:t>2</a:t>
            </a:r>
          </a:p>
          <a:p>
            <a:r>
              <a:rPr lang="en-US" altLang="ja-JP" sz="2800" dirty="0" smtClean="0"/>
              <a:t>&gt;&gt;&gt; </a:t>
            </a:r>
            <a:r>
              <a:rPr lang="en-US" altLang="ja-JP" sz="2800" dirty="0" err="1" smtClean="0"/>
              <a:t>s.c</a:t>
            </a:r>
            <a:r>
              <a:rPr lang="en-US" altLang="ja-JP" sz="2800" dirty="0" smtClean="0"/>
              <a:t> = 3	</a:t>
            </a:r>
            <a:r>
              <a:rPr lang="en-US" altLang="ja-JP" sz="2800" dirty="0" smtClean="0">
                <a:solidFill>
                  <a:srgbClr val="C00000"/>
                </a:solidFill>
              </a:rPr>
              <a:t>#</a:t>
            </a:r>
            <a:r>
              <a:rPr lang="ja-JP" altLang="en-US" sz="2800" dirty="0" smtClean="0">
                <a:solidFill>
                  <a:srgbClr val="C00000"/>
                </a:solidFill>
              </a:rPr>
              <a:t>許可がないアトリビュート</a:t>
            </a:r>
            <a:r>
              <a:rPr lang="en-US" altLang="ja-JP" sz="2800" dirty="0" smtClean="0">
                <a:solidFill>
                  <a:srgbClr val="C00000"/>
                </a:solidFill>
              </a:rPr>
              <a:t>”c”</a:t>
            </a:r>
            <a:r>
              <a:rPr lang="ja-JP" altLang="en-US" sz="2800" dirty="0" smtClean="0">
                <a:solidFill>
                  <a:srgbClr val="C00000"/>
                </a:solidFill>
              </a:rPr>
              <a:t>を追加しようとすると</a:t>
            </a:r>
            <a:r>
              <a:rPr lang="en-US" altLang="ja-JP" sz="2800" dirty="0" smtClean="0">
                <a:solidFill>
                  <a:srgbClr val="C00000"/>
                </a:solidFill>
              </a:rPr>
              <a:t>…</a:t>
            </a:r>
            <a:r>
              <a:rPr lang="ja-JP" altLang="en-US" sz="2800" dirty="0" smtClean="0">
                <a:solidFill>
                  <a:srgbClr val="C00000"/>
                </a:solidFill>
              </a:rPr>
              <a:t>？</a:t>
            </a:r>
            <a:endParaRPr lang="en-US" altLang="ja-JP" sz="2800" dirty="0" smtClean="0">
              <a:solidFill>
                <a:srgbClr val="C00000"/>
              </a:solidFill>
            </a:endParaRPr>
          </a:p>
          <a:p>
            <a:r>
              <a:rPr lang="en-US" altLang="ja-JP" sz="2000" dirty="0" err="1" smtClean="0">
                <a:solidFill>
                  <a:srgbClr val="FF0000"/>
                </a:solidFill>
              </a:rPr>
              <a:t>Traceback</a:t>
            </a:r>
            <a:r>
              <a:rPr lang="en-US" altLang="ja-JP" sz="2000" dirty="0" smtClean="0">
                <a:solidFill>
                  <a:srgbClr val="FF0000"/>
                </a:solidFill>
              </a:rPr>
              <a:t> (most recent call last):</a:t>
            </a:r>
          </a:p>
          <a:p>
            <a:r>
              <a:rPr lang="en-US" altLang="ja-JP" sz="2000" dirty="0" smtClean="0">
                <a:solidFill>
                  <a:srgbClr val="FF0000"/>
                </a:solidFill>
              </a:rPr>
              <a:t>  File "&lt;pyshell#52&gt;", line 1, in &lt;module&gt;</a:t>
            </a:r>
          </a:p>
          <a:p>
            <a:r>
              <a:rPr lang="en-US" altLang="ja-JP" sz="2000" dirty="0" smtClean="0">
                <a:solidFill>
                  <a:srgbClr val="FF0000"/>
                </a:solidFill>
              </a:rPr>
              <a:t>    </a:t>
            </a:r>
            <a:r>
              <a:rPr lang="en-US" altLang="ja-JP" sz="2000" dirty="0" err="1" smtClean="0">
                <a:solidFill>
                  <a:srgbClr val="FF0000"/>
                </a:solidFill>
              </a:rPr>
              <a:t>s.c</a:t>
            </a:r>
            <a:r>
              <a:rPr lang="en-US" altLang="ja-JP" sz="2000" dirty="0" smtClean="0">
                <a:solidFill>
                  <a:srgbClr val="FF0000"/>
                </a:solidFill>
              </a:rPr>
              <a:t> = 3</a:t>
            </a:r>
          </a:p>
          <a:p>
            <a:r>
              <a:rPr lang="en-US" altLang="ja-JP" sz="2000" dirty="0" err="1" smtClean="0">
                <a:solidFill>
                  <a:srgbClr val="FF0000"/>
                </a:solidFill>
              </a:rPr>
              <a:t>AttributeError</a:t>
            </a:r>
            <a:r>
              <a:rPr lang="en-US" altLang="ja-JP" sz="2000" dirty="0" smtClean="0">
                <a:solidFill>
                  <a:srgbClr val="FF0000"/>
                </a:solidFill>
              </a:rPr>
              <a:t>: 'Slot' object has no attribute 'c'</a:t>
            </a:r>
            <a:endParaRPr lang="en-US" altLang="ja-JP" sz="2800" dirty="0" smtClean="0">
              <a:solidFill>
                <a:srgbClr val="FF0000"/>
              </a:solidFill>
            </a:endParaRPr>
          </a:p>
        </p:txBody>
      </p:sp>
    </p:spTree>
    <p:extLst>
      <p:ext uri="{BB962C8B-B14F-4D97-AF65-F5344CB8AC3E}">
        <p14:creationId xmlns:p14="http://schemas.microsoft.com/office/powerpoint/2010/main" val="43448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a:spLocks noChangeArrowheads="1"/>
          </p:cNvSpPr>
          <p:nvPr/>
        </p:nvSpPr>
        <p:spPr bwMode="auto">
          <a:xfrm>
            <a:off x="0" y="0"/>
            <a:ext cx="11049000" cy="615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Calibri" charset="0"/>
                <a:ea typeface="ＭＳ Ｐゴシック" charset="-128"/>
              </a:defRPr>
            </a:lvl1pPr>
            <a:lvl2pPr marL="742950" indent="-285750">
              <a:spcBef>
                <a:spcPct val="20000"/>
              </a:spcBef>
              <a:buFont typeface="Arial" charset="0"/>
              <a:buChar char="–"/>
              <a:defRPr kumimoji="1" sz="2800">
                <a:solidFill>
                  <a:schemeClr val="tx1"/>
                </a:solidFill>
                <a:latin typeface="Calibri" charset="0"/>
                <a:ea typeface="ＭＳ Ｐゴシック" charset="-128"/>
              </a:defRPr>
            </a:lvl2pPr>
            <a:lvl3pPr marL="1143000" indent="-228600">
              <a:spcBef>
                <a:spcPct val="20000"/>
              </a:spcBef>
              <a:buFont typeface="Arial" charset="0"/>
              <a:buChar char="•"/>
              <a:defRPr kumimoji="1" sz="2400">
                <a:solidFill>
                  <a:schemeClr val="tx1"/>
                </a:solidFill>
                <a:latin typeface="Calibri" charset="0"/>
                <a:ea typeface="ＭＳ Ｐゴシック" charset="-128"/>
              </a:defRPr>
            </a:lvl3pPr>
            <a:lvl4pPr marL="1600200" indent="-228600">
              <a:spcBef>
                <a:spcPct val="20000"/>
              </a:spcBef>
              <a:buFont typeface="Arial" charset="0"/>
              <a:buChar char="–"/>
              <a:defRPr kumimoji="1" sz="2000">
                <a:solidFill>
                  <a:schemeClr val="tx1"/>
                </a:solidFill>
                <a:latin typeface="Calibri" charset="0"/>
                <a:ea typeface="ＭＳ Ｐゴシック" charset="-128"/>
              </a:defRPr>
            </a:lvl4pPr>
            <a:lvl5pPr marL="2057400" indent="-228600">
              <a:spcBef>
                <a:spcPct val="20000"/>
              </a:spcBef>
              <a:buFont typeface="Arial" charset="0"/>
              <a:buChar char="»"/>
              <a:defRPr kumimoji="1"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charset="0"/>
                <a:ea typeface="ＭＳ Ｐゴシック" charset="-128"/>
              </a:defRPr>
            </a:lvl9pPr>
          </a:lstStyle>
          <a:p>
            <a:pPr eaLnBrk="1" hangingPunct="1">
              <a:spcBef>
                <a:spcPct val="0"/>
              </a:spcBef>
              <a:buFontTx/>
              <a:buNone/>
            </a:pPr>
            <a:r>
              <a:rPr lang="en-US" altLang="ja-JP" sz="2800" dirty="0">
                <a:latin typeface="+mn-ea"/>
                <a:ea typeface="+mn-ea"/>
              </a:rPr>
              <a:t>&gt;&gt;&gt; </a:t>
            </a:r>
            <a:r>
              <a:rPr lang="en-US" altLang="ja-JP" sz="2800" dirty="0" smtClean="0">
                <a:solidFill>
                  <a:srgbClr val="8064A2"/>
                </a:solidFill>
                <a:latin typeface="+mn-ea"/>
                <a:ea typeface="+mn-ea"/>
              </a:rPr>
              <a:t>print</a:t>
            </a:r>
            <a:r>
              <a:rPr lang="en-US" altLang="ja-JP" sz="2800" dirty="0" smtClean="0">
                <a:latin typeface="+mn-ea"/>
                <a:ea typeface="+mn-ea"/>
              </a:rPr>
              <a:t>(</a:t>
            </a:r>
            <a:r>
              <a:rPr lang="en-US" altLang="ja-JP" sz="2800" dirty="0" err="1" smtClean="0">
                <a:latin typeface="+mn-ea"/>
                <a:ea typeface="+mn-ea"/>
              </a:rPr>
              <a:t>p.height</a:t>
            </a:r>
            <a:r>
              <a:rPr lang="en-US" altLang="ja-JP" sz="2800" dirty="0">
                <a:latin typeface="+mn-ea"/>
                <a:ea typeface="+mn-ea"/>
              </a:rPr>
              <a:t>)</a:t>
            </a:r>
            <a:r>
              <a:rPr lang="en-US" altLang="ja-JP" sz="2800" dirty="0">
                <a:solidFill>
                  <a:schemeClr val="accent2"/>
                </a:solidFill>
                <a:latin typeface="+mn-ea"/>
                <a:ea typeface="+mn-ea"/>
              </a:rPr>
              <a:t>	</a:t>
            </a:r>
            <a:r>
              <a:rPr lang="en-US" altLang="ja-JP" sz="2800" dirty="0">
                <a:solidFill>
                  <a:srgbClr val="C00000"/>
                </a:solidFill>
                <a:latin typeface="+mn-ea"/>
                <a:ea typeface="+mn-ea"/>
              </a:rPr>
              <a:t>#</a:t>
            </a:r>
            <a:r>
              <a:rPr lang="en-US" altLang="ja-JP" sz="2800" dirty="0" smtClean="0">
                <a:solidFill>
                  <a:srgbClr val="C00000"/>
                </a:solidFill>
                <a:latin typeface="+mn-ea"/>
                <a:ea typeface="+mn-ea"/>
              </a:rPr>
              <a:t>p</a:t>
            </a:r>
            <a:r>
              <a:rPr lang="ja-JP" altLang="en-US" sz="2800" dirty="0" smtClean="0">
                <a:solidFill>
                  <a:srgbClr val="C00000"/>
                </a:solidFill>
                <a:latin typeface="+mn-ea"/>
                <a:ea typeface="+mn-ea"/>
              </a:rPr>
              <a:t>の</a:t>
            </a:r>
            <a:r>
              <a:rPr lang="en-US" altLang="ja-JP" sz="2800" dirty="0">
                <a:solidFill>
                  <a:srgbClr val="C00000"/>
                </a:solidFill>
                <a:latin typeface="+mn-ea"/>
                <a:ea typeface="+mn-ea"/>
              </a:rPr>
              <a:t>height</a:t>
            </a:r>
            <a:r>
              <a:rPr lang="ja-JP" altLang="en-US" sz="2800" dirty="0">
                <a:solidFill>
                  <a:srgbClr val="C00000"/>
                </a:solidFill>
                <a:latin typeface="+mn-ea"/>
                <a:ea typeface="+mn-ea"/>
              </a:rPr>
              <a:t>には</a:t>
            </a:r>
            <a:r>
              <a:rPr lang="en-US" altLang="ja-JP" sz="2800" dirty="0">
                <a:solidFill>
                  <a:srgbClr val="C00000"/>
                </a:solidFill>
                <a:latin typeface="+mn-ea"/>
                <a:ea typeface="+mn-ea"/>
              </a:rPr>
              <a:t>20</a:t>
            </a:r>
            <a:r>
              <a:rPr lang="ja-JP" altLang="en-US" sz="2800" dirty="0">
                <a:solidFill>
                  <a:srgbClr val="C00000"/>
                </a:solidFill>
                <a:latin typeface="+mn-ea"/>
                <a:ea typeface="+mn-ea"/>
              </a:rPr>
              <a:t>を代入した。この値</a:t>
            </a:r>
            <a:r>
              <a:rPr lang="en-US" altLang="ja-JP" sz="2800" dirty="0">
                <a:solidFill>
                  <a:srgbClr val="C00000"/>
                </a:solidFill>
                <a:latin typeface="+mn-ea"/>
                <a:ea typeface="+mn-ea"/>
              </a:rPr>
              <a:t>				</a:t>
            </a:r>
            <a:r>
              <a:rPr lang="ja-JP" altLang="en-US" sz="2800" dirty="0">
                <a:solidFill>
                  <a:srgbClr val="C00000"/>
                </a:solidFill>
                <a:latin typeface="+mn-ea"/>
                <a:ea typeface="+mn-ea"/>
              </a:rPr>
              <a:t>だけ取り出すことは可能か？</a:t>
            </a:r>
          </a:p>
          <a:p>
            <a:pPr eaLnBrk="1" hangingPunct="1">
              <a:spcBef>
                <a:spcPct val="0"/>
              </a:spcBef>
              <a:buFontTx/>
              <a:buNone/>
            </a:pPr>
            <a:r>
              <a:rPr lang="en-US" altLang="ja-JP" sz="2800" dirty="0">
                <a:solidFill>
                  <a:schemeClr val="accent1"/>
                </a:solidFill>
                <a:latin typeface="+mn-ea"/>
                <a:ea typeface="+mn-ea"/>
              </a:rPr>
              <a:t>20</a:t>
            </a:r>
          </a:p>
          <a:p>
            <a:pPr eaLnBrk="1" hangingPunct="1">
              <a:spcBef>
                <a:spcPct val="0"/>
              </a:spcBef>
              <a:buFontTx/>
              <a:buNone/>
            </a:pPr>
            <a:r>
              <a:rPr lang="en-US" altLang="ja-JP" sz="2800" dirty="0" smtClean="0">
                <a:latin typeface="+mn-ea"/>
                <a:ea typeface="+mn-ea"/>
              </a:rPr>
              <a:t>&gt;&gt;&gt; </a:t>
            </a:r>
            <a:r>
              <a:rPr lang="en-US" altLang="ja-JP" sz="2800" dirty="0">
                <a:latin typeface="+mn-ea"/>
                <a:ea typeface="+mn-ea"/>
              </a:rPr>
              <a:t>p1.height = 50	</a:t>
            </a:r>
            <a:r>
              <a:rPr lang="en-US" altLang="ja-JP" sz="2800" dirty="0">
                <a:solidFill>
                  <a:srgbClr val="C00000"/>
                </a:solidFill>
                <a:latin typeface="+mn-ea"/>
                <a:ea typeface="+mn-ea"/>
              </a:rPr>
              <a:t>#</a:t>
            </a:r>
            <a:r>
              <a:rPr lang="en-US" altLang="ja-JP" sz="2800" dirty="0" smtClean="0">
                <a:solidFill>
                  <a:srgbClr val="C00000"/>
                </a:solidFill>
                <a:latin typeface="+mn-ea"/>
                <a:ea typeface="+mn-ea"/>
              </a:rPr>
              <a:t>p</a:t>
            </a:r>
            <a:r>
              <a:rPr lang="ja-JP" altLang="en-US" sz="2800" dirty="0" smtClean="0">
                <a:solidFill>
                  <a:srgbClr val="C00000"/>
                </a:solidFill>
                <a:latin typeface="+mn-ea"/>
                <a:ea typeface="+mn-ea"/>
              </a:rPr>
              <a:t>の</a:t>
            </a:r>
            <a:r>
              <a:rPr lang="en-US" altLang="ja-JP" sz="2800" dirty="0">
                <a:solidFill>
                  <a:srgbClr val="C00000"/>
                </a:solidFill>
                <a:latin typeface="+mn-ea"/>
                <a:ea typeface="+mn-ea"/>
              </a:rPr>
              <a:t>height</a:t>
            </a:r>
            <a:r>
              <a:rPr lang="ja-JP" altLang="en-US" sz="2800" dirty="0">
                <a:solidFill>
                  <a:srgbClr val="C00000"/>
                </a:solidFill>
                <a:latin typeface="+mn-ea"/>
                <a:ea typeface="+mn-ea"/>
              </a:rPr>
              <a:t>のみを</a:t>
            </a:r>
            <a:r>
              <a:rPr lang="en-US" altLang="ja-JP" sz="2800" dirty="0">
                <a:solidFill>
                  <a:srgbClr val="C00000"/>
                </a:solidFill>
                <a:latin typeface="+mn-ea"/>
                <a:ea typeface="+mn-ea"/>
              </a:rPr>
              <a:t>50</a:t>
            </a:r>
            <a:r>
              <a:rPr lang="ja-JP" altLang="en-US" sz="2800" dirty="0">
                <a:solidFill>
                  <a:srgbClr val="C00000"/>
                </a:solidFill>
                <a:latin typeface="+mn-ea"/>
                <a:ea typeface="+mn-ea"/>
              </a:rPr>
              <a:t>に変更したい。</a:t>
            </a:r>
          </a:p>
          <a:p>
            <a:pPr eaLnBrk="1" hangingPunct="1">
              <a:spcBef>
                <a:spcPct val="0"/>
              </a:spcBef>
              <a:buFontTx/>
              <a:buNone/>
            </a:pPr>
            <a:r>
              <a:rPr lang="en-US" altLang="ja-JP" sz="2800" dirty="0">
                <a:latin typeface="+mn-ea"/>
                <a:ea typeface="+mn-ea"/>
              </a:rPr>
              <a:t>&gt;&gt;&gt; print(p1.keisan())</a:t>
            </a:r>
            <a:r>
              <a:rPr lang="en-US" altLang="ja-JP" sz="2800" dirty="0">
                <a:solidFill>
                  <a:schemeClr val="accent2"/>
                </a:solidFill>
                <a:latin typeface="+mn-ea"/>
                <a:ea typeface="+mn-ea"/>
              </a:rPr>
              <a:t>	</a:t>
            </a:r>
            <a:r>
              <a:rPr lang="en-US" altLang="ja-JP" sz="2800" dirty="0">
                <a:solidFill>
                  <a:srgbClr val="C00000"/>
                </a:solidFill>
                <a:latin typeface="+mn-ea"/>
                <a:ea typeface="+mn-ea"/>
              </a:rPr>
              <a:t>#</a:t>
            </a:r>
            <a:r>
              <a:rPr lang="ja-JP" altLang="en-US" sz="2800" dirty="0">
                <a:solidFill>
                  <a:srgbClr val="C00000"/>
                </a:solidFill>
                <a:latin typeface="+mn-ea"/>
                <a:ea typeface="+mn-ea"/>
              </a:rPr>
              <a:t>さて、体積は変わったのか？</a:t>
            </a:r>
          </a:p>
          <a:p>
            <a:pPr eaLnBrk="1" hangingPunct="1">
              <a:spcBef>
                <a:spcPct val="0"/>
              </a:spcBef>
              <a:buFontTx/>
              <a:buNone/>
            </a:pPr>
            <a:r>
              <a:rPr lang="en-US" altLang="ja-JP" sz="2800" dirty="0">
                <a:solidFill>
                  <a:schemeClr val="accent1"/>
                </a:solidFill>
                <a:latin typeface="+mn-ea"/>
                <a:ea typeface="+mn-ea"/>
              </a:rPr>
              <a:t>15000</a:t>
            </a:r>
          </a:p>
          <a:p>
            <a:pPr eaLnBrk="1" hangingPunct="1">
              <a:spcBef>
                <a:spcPct val="0"/>
              </a:spcBef>
              <a:buFontTx/>
              <a:buNone/>
            </a:pPr>
            <a:r>
              <a:rPr lang="en-US" altLang="ja-JP" sz="2800" dirty="0">
                <a:latin typeface="+mn-ea"/>
                <a:ea typeface="+mn-ea"/>
              </a:rPr>
              <a:t>&gt;&gt;&gt; </a:t>
            </a:r>
            <a:r>
              <a:rPr lang="en-US" altLang="ja-JP" sz="2800" dirty="0">
                <a:solidFill>
                  <a:srgbClr val="7030A0"/>
                </a:solidFill>
                <a:latin typeface="+mn-ea"/>
                <a:ea typeface="+mn-ea"/>
              </a:rPr>
              <a:t>print</a:t>
            </a:r>
            <a:r>
              <a:rPr lang="en-US" altLang="ja-JP" sz="2800" dirty="0">
                <a:latin typeface="+mn-ea"/>
                <a:ea typeface="+mn-ea"/>
              </a:rPr>
              <a:t>(p1.height)	</a:t>
            </a:r>
            <a:r>
              <a:rPr lang="en-US" altLang="ja-JP" sz="2800" dirty="0">
                <a:solidFill>
                  <a:srgbClr val="C00000"/>
                </a:solidFill>
                <a:latin typeface="+mn-ea"/>
                <a:ea typeface="+mn-ea"/>
              </a:rPr>
              <a:t>#</a:t>
            </a:r>
            <a:r>
              <a:rPr lang="ja-JP" altLang="en-US" sz="2800" dirty="0">
                <a:solidFill>
                  <a:srgbClr val="C00000"/>
                </a:solidFill>
                <a:latin typeface="+mn-ea"/>
                <a:ea typeface="+mn-ea"/>
              </a:rPr>
              <a:t>念のため直接確認してみる。</a:t>
            </a:r>
          </a:p>
          <a:p>
            <a:pPr eaLnBrk="1" hangingPunct="1">
              <a:spcBef>
                <a:spcPct val="0"/>
              </a:spcBef>
              <a:buFontTx/>
              <a:buNone/>
            </a:pPr>
            <a:r>
              <a:rPr lang="en-US" altLang="ja-JP" sz="2800" dirty="0">
                <a:solidFill>
                  <a:schemeClr val="accent1"/>
                </a:solidFill>
                <a:latin typeface="+mn-ea"/>
                <a:ea typeface="+mn-ea"/>
              </a:rPr>
              <a:t>50</a:t>
            </a:r>
          </a:p>
          <a:p>
            <a:pPr eaLnBrk="1" hangingPunct="1">
              <a:spcBef>
                <a:spcPct val="0"/>
              </a:spcBef>
              <a:buFontTx/>
              <a:buNone/>
            </a:pPr>
            <a:r>
              <a:rPr lang="ja-JP" altLang="en-US" sz="2800" dirty="0">
                <a:latin typeface="+mn-ea"/>
                <a:ea typeface="+mn-ea"/>
              </a:rPr>
              <a:t>&gt;&gt;&gt; p3 = Prism(10, 20, 30)</a:t>
            </a:r>
            <a:endParaRPr lang="ja-JP" altLang="en-US" sz="2800" dirty="0">
              <a:solidFill>
                <a:srgbClr val="9BBB59"/>
              </a:solidFill>
              <a:latin typeface="+mn-ea"/>
              <a:ea typeface="+mn-ea"/>
            </a:endParaRPr>
          </a:p>
          <a:p>
            <a:pPr eaLnBrk="1" hangingPunct="1">
              <a:spcBef>
                <a:spcPct val="0"/>
              </a:spcBef>
              <a:buFontTx/>
              <a:buNone/>
            </a:pPr>
            <a:r>
              <a:rPr lang="ja-JP" altLang="en-US" sz="2800" dirty="0">
                <a:latin typeface="+mn-ea"/>
                <a:ea typeface="+mn-ea"/>
              </a:rPr>
              <a:t>&gt;&gt;&gt; p3.depth =</a:t>
            </a:r>
            <a:r>
              <a:rPr lang="ja-JP" altLang="en-US" sz="2800" dirty="0">
                <a:solidFill>
                  <a:schemeClr val="tx2"/>
                </a:solidFill>
                <a:latin typeface="+mn-ea"/>
                <a:ea typeface="+mn-ea"/>
              </a:rPr>
              <a:t> “30”</a:t>
            </a:r>
            <a:r>
              <a:rPr lang="ja-JP" altLang="en-US" sz="2800" dirty="0">
                <a:latin typeface="+mn-ea"/>
                <a:ea typeface="+mn-ea"/>
              </a:rPr>
              <a:t>	</a:t>
            </a:r>
            <a:r>
              <a:rPr lang="ja-JP" altLang="en-US" sz="2800" dirty="0">
                <a:solidFill>
                  <a:srgbClr val="C00000"/>
                </a:solidFill>
                <a:latin typeface="+mn-ea"/>
                <a:ea typeface="+mn-ea"/>
              </a:rPr>
              <a:t>#もし、文字列の</a:t>
            </a:r>
            <a:r>
              <a:rPr lang="en-US" altLang="ja-JP" sz="2800" dirty="0">
                <a:solidFill>
                  <a:srgbClr val="C00000"/>
                </a:solidFill>
                <a:latin typeface="+mn-ea"/>
                <a:ea typeface="+mn-ea"/>
              </a:rPr>
              <a:t>”</a:t>
            </a:r>
            <a:r>
              <a:rPr lang="ja-JP" altLang="en-US" sz="2800" dirty="0">
                <a:solidFill>
                  <a:srgbClr val="C00000"/>
                </a:solidFill>
                <a:latin typeface="+mn-ea"/>
                <a:ea typeface="+mn-ea"/>
              </a:rPr>
              <a:t>30</a:t>
            </a:r>
            <a:r>
              <a:rPr lang="en-US" altLang="ja-JP" sz="2800" dirty="0">
                <a:solidFill>
                  <a:srgbClr val="C00000"/>
                </a:solidFill>
                <a:latin typeface="+mn-ea"/>
                <a:ea typeface="+mn-ea"/>
              </a:rPr>
              <a:t>”</a:t>
            </a:r>
            <a:r>
              <a:rPr lang="ja-JP" altLang="en-US" sz="2800" dirty="0">
                <a:solidFill>
                  <a:srgbClr val="C00000"/>
                </a:solidFill>
                <a:latin typeface="+mn-ea"/>
                <a:ea typeface="+mn-ea"/>
              </a:rPr>
              <a:t>を代入すると？</a:t>
            </a:r>
          </a:p>
          <a:p>
            <a:pPr eaLnBrk="1" hangingPunct="1">
              <a:spcBef>
                <a:spcPct val="0"/>
              </a:spcBef>
              <a:buFontTx/>
              <a:buNone/>
            </a:pPr>
            <a:r>
              <a:rPr lang="ja-JP" altLang="en-US" sz="2800" dirty="0">
                <a:latin typeface="+mn-ea"/>
                <a:ea typeface="+mn-ea"/>
              </a:rPr>
              <a:t>&gt;&gt;&gt; </a:t>
            </a:r>
            <a:r>
              <a:rPr lang="ja-JP" altLang="en-US" sz="2800" dirty="0">
                <a:solidFill>
                  <a:srgbClr val="8064A2"/>
                </a:solidFill>
                <a:latin typeface="+mn-ea"/>
                <a:ea typeface="+mn-ea"/>
              </a:rPr>
              <a:t>print</a:t>
            </a:r>
            <a:r>
              <a:rPr lang="ja-JP" altLang="en-US" sz="2800" dirty="0">
                <a:latin typeface="+mn-ea"/>
                <a:ea typeface="+mn-ea"/>
              </a:rPr>
              <a:t>(p3.keisan())	</a:t>
            </a:r>
            <a:r>
              <a:rPr lang="ja-JP" altLang="en-US" sz="2800" dirty="0">
                <a:solidFill>
                  <a:srgbClr val="C00000"/>
                </a:solidFill>
                <a:latin typeface="+mn-ea"/>
                <a:ea typeface="+mn-ea"/>
              </a:rPr>
              <a:t>#計算してみよう。</a:t>
            </a:r>
          </a:p>
          <a:p>
            <a:pPr eaLnBrk="1" hangingPunct="1">
              <a:spcBef>
                <a:spcPct val="0"/>
              </a:spcBef>
              <a:buFontTx/>
              <a:buNone/>
            </a:pPr>
            <a:r>
              <a:rPr lang="ja-JP" altLang="en-US" sz="1000" dirty="0">
                <a:solidFill>
                  <a:schemeClr val="accent1"/>
                </a:solidFill>
                <a:latin typeface="+mn-ea"/>
                <a:ea typeface="+mn-ea"/>
              </a:rPr>
              <a:t>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30</a:t>
            </a:r>
            <a:endParaRPr lang="en-US" altLang="ja-JP" sz="1000" dirty="0">
              <a:solidFill>
                <a:schemeClr val="accent1"/>
              </a:solidFill>
              <a:latin typeface="+mn-ea"/>
              <a:ea typeface="+mn-ea"/>
            </a:endParaRPr>
          </a:p>
          <a:p>
            <a:pPr eaLnBrk="1" hangingPunct="1">
              <a:spcBef>
                <a:spcPct val="0"/>
              </a:spcBef>
              <a:buFontTx/>
              <a:buNone/>
            </a:pPr>
            <a:r>
              <a:rPr lang="en-US" altLang="ja-JP" sz="2800" dirty="0">
                <a:latin typeface="+mn-ea"/>
                <a:ea typeface="+mn-ea"/>
              </a:rPr>
              <a:t>&gt;&gt;&gt; </a:t>
            </a:r>
            <a:r>
              <a:rPr lang="en-US" altLang="ja-JP" sz="2800" dirty="0" err="1">
                <a:solidFill>
                  <a:srgbClr val="8064A2"/>
                </a:solidFill>
                <a:latin typeface="+mn-ea"/>
                <a:ea typeface="+mn-ea"/>
              </a:rPr>
              <a:t>len</a:t>
            </a:r>
            <a:r>
              <a:rPr lang="en-US" altLang="ja-JP" sz="2800" dirty="0">
                <a:latin typeface="+mn-ea"/>
                <a:ea typeface="+mn-ea"/>
              </a:rPr>
              <a:t>(p3.keisan())	</a:t>
            </a:r>
            <a:r>
              <a:rPr lang="en-US" altLang="ja-JP" sz="2800" dirty="0">
                <a:solidFill>
                  <a:srgbClr val="C00000"/>
                </a:solidFill>
                <a:latin typeface="+mn-ea"/>
                <a:ea typeface="+mn-ea"/>
              </a:rPr>
              <a:t>#</a:t>
            </a:r>
            <a:r>
              <a:rPr lang="ja-JP" altLang="en-US" sz="2800" dirty="0">
                <a:solidFill>
                  <a:srgbClr val="C00000"/>
                </a:solidFill>
                <a:latin typeface="+mn-ea"/>
                <a:ea typeface="+mn-ea"/>
              </a:rPr>
              <a:t>あれ？文字数はいくつか？</a:t>
            </a:r>
            <a:endParaRPr lang="en-US" altLang="ja-JP" sz="2800" dirty="0">
              <a:solidFill>
                <a:srgbClr val="C00000"/>
              </a:solidFill>
              <a:latin typeface="+mn-ea"/>
              <a:ea typeface="+mn-ea"/>
            </a:endParaRPr>
          </a:p>
          <a:p>
            <a:pPr eaLnBrk="1" hangingPunct="1">
              <a:spcBef>
                <a:spcPct val="0"/>
              </a:spcBef>
              <a:buFontTx/>
              <a:buNone/>
            </a:pPr>
            <a:r>
              <a:rPr lang="en-US" altLang="ja-JP" sz="2800" dirty="0" smtClean="0">
                <a:solidFill>
                  <a:schemeClr val="accent1"/>
                </a:solidFill>
                <a:latin typeface="+mn-ea"/>
                <a:ea typeface="+mn-ea"/>
              </a:rPr>
              <a:t>400</a:t>
            </a:r>
          </a:p>
        </p:txBody>
      </p:sp>
    </p:spTree>
    <p:extLst>
      <p:ext uri="{BB962C8B-B14F-4D97-AF65-F5344CB8AC3E}">
        <p14:creationId xmlns:p14="http://schemas.microsoft.com/office/powerpoint/2010/main" val="74406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555641"/>
          </a:xfrm>
          <a:prstGeom prst="rect">
            <a:avLst/>
          </a:prstGeom>
        </p:spPr>
        <p:txBody>
          <a:bodyPr wrap="square">
            <a:spAutoFit/>
          </a:bodyPr>
          <a:lstStyle/>
          <a:p>
            <a:r>
              <a:rPr lang="ja-JP" altLang="en-US" sz="2800" dirty="0" smtClean="0"/>
              <a:t>&gt;&gt;&gt; </a:t>
            </a:r>
            <a:r>
              <a:rPr lang="en-US" altLang="ja-JP" sz="2800" dirty="0" smtClean="0">
                <a:solidFill>
                  <a:srgbClr val="C00000"/>
                </a:solidFill>
              </a:rPr>
              <a:t>#</a:t>
            </a:r>
            <a:r>
              <a:rPr lang="ja-JP" altLang="en-US" sz="2800" dirty="0" smtClean="0">
                <a:solidFill>
                  <a:srgbClr val="C00000"/>
                </a:solidFill>
              </a:rPr>
              <a:t>復習</a:t>
            </a:r>
            <a:r>
              <a:rPr lang="en-US" altLang="ja-JP" sz="2800" dirty="0" smtClean="0">
                <a:solidFill>
                  <a:srgbClr val="C00000"/>
                </a:solidFill>
              </a:rPr>
              <a:t>:</a:t>
            </a:r>
            <a:r>
              <a:rPr lang="ja-JP" altLang="en-US" sz="2800" dirty="0" smtClean="0">
                <a:solidFill>
                  <a:srgbClr val="C00000"/>
                </a:solidFill>
              </a:rPr>
              <a:t>アトリビュートは外部からいくらでも代入できる。</a:t>
            </a:r>
            <a:endParaRPr lang="en-US" altLang="ja-JP" sz="2800" dirty="0" smtClean="0">
              <a:solidFill>
                <a:srgbClr val="C00000"/>
              </a:solidFill>
            </a:endParaRPr>
          </a:p>
          <a:p>
            <a:r>
              <a:rPr lang="en-US" altLang="ja-JP" sz="2800" dirty="0" smtClean="0"/>
              <a:t>&gt;&gt;&gt; </a:t>
            </a:r>
            <a:r>
              <a:rPr lang="en-US" altLang="ja-JP" sz="2800" dirty="0" smtClean="0">
                <a:solidFill>
                  <a:srgbClr val="C00000"/>
                </a:solidFill>
              </a:rPr>
              <a:t>#</a:t>
            </a:r>
            <a:r>
              <a:rPr lang="ja-JP" altLang="en-US" sz="2800" dirty="0" smtClean="0">
                <a:solidFill>
                  <a:srgbClr val="C00000"/>
                </a:solidFill>
              </a:rPr>
              <a:t>雪本氏曰く、直接代入したら射殺されるとも。</a:t>
            </a:r>
            <a:endParaRPr lang="en-US" altLang="ja-JP" sz="2800" dirty="0" smtClean="0">
              <a:solidFill>
                <a:srgbClr val="C00000"/>
              </a:solidFill>
            </a:endParaRPr>
          </a:p>
          <a:p>
            <a:r>
              <a:rPr lang="en-US" altLang="ja-JP" sz="2800" dirty="0" smtClean="0"/>
              <a:t>&gt;&gt;&gt; </a:t>
            </a:r>
            <a:r>
              <a:rPr lang="en-US" altLang="ja-JP" sz="2800" dirty="0" smtClean="0">
                <a:solidFill>
                  <a:schemeClr val="accent2"/>
                </a:solidFill>
              </a:rPr>
              <a:t>class</a:t>
            </a:r>
            <a:r>
              <a:rPr lang="en-US" altLang="ja-JP" sz="2800" dirty="0" smtClean="0"/>
              <a:t> </a:t>
            </a:r>
            <a:r>
              <a:rPr lang="en-US" altLang="ja-JP" sz="2800" dirty="0" smtClean="0">
                <a:solidFill>
                  <a:schemeClr val="accent5"/>
                </a:solidFill>
              </a:rPr>
              <a:t>Prop</a:t>
            </a:r>
            <a:r>
              <a:rPr lang="en-US" altLang="ja-JP" sz="2800" dirty="0" smtClean="0"/>
              <a:t>(object):	</a:t>
            </a:r>
            <a:r>
              <a:rPr lang="en-US" altLang="ja-JP" sz="2800" dirty="0" smtClean="0">
                <a:solidFill>
                  <a:srgbClr val="C00000"/>
                </a:solidFill>
              </a:rPr>
              <a:t>#</a:t>
            </a:r>
            <a:r>
              <a:rPr lang="ja-JP" altLang="en-US" sz="2800" dirty="0" smtClean="0">
                <a:solidFill>
                  <a:srgbClr val="C00000"/>
                </a:solidFill>
              </a:rPr>
              <a:t>じゃあ外部からアクセスするならどうするか</a:t>
            </a:r>
            <a:endParaRPr lang="en-US" altLang="ja-JP" sz="2800" dirty="0" smtClean="0">
              <a:solidFill>
                <a:srgbClr val="C00000"/>
              </a:solidFill>
            </a:endParaRPr>
          </a:p>
          <a:p>
            <a:r>
              <a:rPr lang="en-US" altLang="ja-JP" sz="2800" dirty="0" smtClean="0"/>
              <a:t> . . . 	      </a:t>
            </a:r>
            <a:r>
              <a:rPr lang="en-US" altLang="ja-JP" sz="2800" dirty="0" err="1" smtClean="0">
                <a:solidFill>
                  <a:schemeClr val="accent2"/>
                </a:solidFill>
              </a:rPr>
              <a:t>def</a:t>
            </a:r>
            <a:r>
              <a:rPr lang="en-US" altLang="ja-JP" sz="2800" dirty="0" smtClean="0">
                <a:solidFill>
                  <a:schemeClr val="accent2"/>
                </a:solidFill>
              </a:rPr>
              <a:t> </a:t>
            </a:r>
            <a:r>
              <a:rPr lang="en-US" altLang="ja-JP" sz="2800" dirty="0" smtClean="0">
                <a:solidFill>
                  <a:schemeClr val="accent5"/>
                </a:solidFill>
              </a:rPr>
              <a:t>__</a:t>
            </a:r>
            <a:r>
              <a:rPr lang="en-US" altLang="ja-JP" sz="2800" dirty="0" err="1" smtClean="0">
                <a:solidFill>
                  <a:schemeClr val="accent5"/>
                </a:solidFill>
              </a:rPr>
              <a:t>init</a:t>
            </a:r>
            <a:r>
              <a:rPr lang="en-US" altLang="ja-JP" sz="2800" dirty="0" smtClean="0">
                <a:solidFill>
                  <a:schemeClr val="accent5"/>
                </a:solidFill>
              </a:rPr>
              <a:t>__</a:t>
            </a:r>
            <a:r>
              <a:rPr lang="en-US" altLang="ja-JP" sz="2800" dirty="0" smtClean="0"/>
              <a:t>(self):</a:t>
            </a:r>
          </a:p>
          <a:p>
            <a:r>
              <a:rPr lang="en-US" altLang="ja-JP" sz="2800" dirty="0" smtClean="0"/>
              <a:t> . . . 			</a:t>
            </a:r>
            <a:r>
              <a:rPr lang="en-US" altLang="ja-JP" sz="2800" dirty="0" err="1" smtClean="0"/>
              <a:t>self.__x</a:t>
            </a:r>
            <a:r>
              <a:rPr lang="en-US" altLang="ja-JP" sz="2800" dirty="0" smtClean="0"/>
              <a:t> = 0	</a:t>
            </a:r>
            <a:r>
              <a:rPr lang="en-US" altLang="ja-JP" sz="2800" dirty="0" smtClean="0">
                <a:solidFill>
                  <a:srgbClr val="C00000"/>
                </a:solidFill>
              </a:rPr>
              <a:t>#</a:t>
            </a:r>
            <a:r>
              <a:rPr lang="ja-JP" altLang="en-US" sz="2800" dirty="0" smtClean="0">
                <a:solidFill>
                  <a:srgbClr val="C00000"/>
                </a:solidFill>
              </a:rPr>
              <a:t>アトリビュートそのものはカプセル化</a:t>
            </a:r>
            <a:endParaRPr lang="en-US" altLang="ja-JP" sz="2800" dirty="0" smtClean="0">
              <a:solidFill>
                <a:srgbClr val="C00000"/>
              </a:solidFill>
            </a:endParaRPr>
          </a:p>
          <a:p>
            <a:r>
              <a:rPr lang="en-US" altLang="ja-JP" sz="2800" dirty="0" smtClean="0"/>
              <a:t> . . . 	      </a:t>
            </a:r>
            <a:r>
              <a:rPr lang="en-US" altLang="ja-JP" sz="2800" dirty="0" err="1" smtClean="0">
                <a:solidFill>
                  <a:schemeClr val="accent2"/>
                </a:solidFill>
              </a:rPr>
              <a:t>def</a:t>
            </a:r>
            <a:r>
              <a:rPr lang="en-US" altLang="ja-JP" sz="2800" dirty="0" smtClean="0">
                <a:solidFill>
                  <a:schemeClr val="accent2"/>
                </a:solidFill>
              </a:rPr>
              <a:t> </a:t>
            </a:r>
            <a:r>
              <a:rPr lang="en-US" altLang="ja-JP" sz="2800" dirty="0" err="1" smtClean="0">
                <a:solidFill>
                  <a:schemeClr val="accent5"/>
                </a:solidFill>
              </a:rPr>
              <a:t>getx</a:t>
            </a:r>
            <a:r>
              <a:rPr lang="en-US" altLang="ja-JP" sz="2800" dirty="0" smtClean="0"/>
              <a:t>(self):	</a:t>
            </a:r>
            <a:r>
              <a:rPr lang="en-US" altLang="ja-JP" sz="2800" dirty="0" smtClean="0">
                <a:solidFill>
                  <a:srgbClr val="C00000"/>
                </a:solidFill>
              </a:rPr>
              <a:t>#</a:t>
            </a:r>
            <a:r>
              <a:rPr lang="ja-JP" altLang="en-US" sz="2800" dirty="0" smtClean="0">
                <a:solidFill>
                  <a:srgbClr val="C00000"/>
                </a:solidFill>
              </a:rPr>
              <a:t>値を返すメソッド</a:t>
            </a:r>
            <a:r>
              <a:rPr lang="en-US" altLang="ja-JP" sz="2800" dirty="0" smtClean="0">
                <a:solidFill>
                  <a:srgbClr val="C00000"/>
                </a:solidFill>
              </a:rPr>
              <a:t>”</a:t>
            </a:r>
            <a:r>
              <a:rPr lang="ja-JP" altLang="en-US" sz="2800" dirty="0" smtClean="0">
                <a:solidFill>
                  <a:srgbClr val="C00000"/>
                </a:solidFill>
              </a:rPr>
              <a:t>セッター</a:t>
            </a:r>
            <a:r>
              <a:rPr lang="en-US" altLang="ja-JP" sz="2800" dirty="0" smtClean="0">
                <a:solidFill>
                  <a:srgbClr val="C00000"/>
                </a:solidFill>
              </a:rPr>
              <a:t>”</a:t>
            </a:r>
            <a:r>
              <a:rPr lang="ja-JP" altLang="en-US" sz="2800" dirty="0" smtClean="0">
                <a:solidFill>
                  <a:srgbClr val="C00000"/>
                </a:solidFill>
              </a:rPr>
              <a:t>を定義</a:t>
            </a:r>
            <a:endParaRPr lang="en-US" altLang="ja-JP" sz="2800" dirty="0" smtClean="0">
              <a:solidFill>
                <a:srgbClr val="C00000"/>
              </a:solidFill>
            </a:endParaRPr>
          </a:p>
          <a:p>
            <a:r>
              <a:rPr lang="en-US" altLang="ja-JP" sz="2800" dirty="0" smtClean="0"/>
              <a:t> . . . 			</a:t>
            </a:r>
            <a:r>
              <a:rPr lang="en-US" altLang="ja-JP" sz="2800" dirty="0" smtClean="0">
                <a:solidFill>
                  <a:schemeClr val="accent2"/>
                </a:solidFill>
              </a:rPr>
              <a:t>return</a:t>
            </a:r>
            <a:r>
              <a:rPr lang="en-US" altLang="ja-JP" sz="2800" dirty="0" smtClean="0"/>
              <a:t> </a:t>
            </a:r>
            <a:r>
              <a:rPr lang="en-US" altLang="ja-JP" sz="2800" dirty="0" err="1" smtClean="0"/>
              <a:t>self.__x</a:t>
            </a:r>
            <a:endParaRPr lang="en-US" altLang="ja-JP" sz="2800" dirty="0" smtClean="0"/>
          </a:p>
          <a:p>
            <a:r>
              <a:rPr lang="en-US" altLang="ja-JP" sz="2800" dirty="0" smtClean="0">
                <a:solidFill>
                  <a:srgbClr val="C00000"/>
                </a:solidFill>
              </a:rPr>
              <a:t>			</a:t>
            </a:r>
            <a:r>
              <a:rPr lang="en-US" altLang="ja-JP" sz="2800" dirty="0" smtClean="0">
                <a:solidFill>
                  <a:srgbClr val="7030A0"/>
                </a:solidFill>
              </a:rPr>
              <a:t>print</a:t>
            </a:r>
            <a:r>
              <a:rPr lang="en-US" altLang="ja-JP" sz="2800" dirty="0" smtClean="0"/>
              <a:t>(</a:t>
            </a:r>
            <a:r>
              <a:rPr lang="en-US" altLang="ja-JP" sz="2800" dirty="0" smtClean="0">
                <a:solidFill>
                  <a:schemeClr val="tx2"/>
                </a:solidFill>
              </a:rPr>
              <a:t>“</a:t>
            </a:r>
            <a:r>
              <a:rPr lang="en-US" altLang="ja-JP" sz="2800" dirty="0" err="1" smtClean="0">
                <a:solidFill>
                  <a:schemeClr val="tx2"/>
                </a:solidFill>
              </a:rPr>
              <a:t>getx</a:t>
            </a:r>
            <a:r>
              <a:rPr lang="en-US" altLang="ja-JP" sz="2800" dirty="0" smtClean="0">
                <a:solidFill>
                  <a:schemeClr val="tx2"/>
                </a:solidFill>
              </a:rPr>
              <a:t> method has been started!”</a:t>
            </a:r>
            <a:r>
              <a:rPr lang="en-US" altLang="ja-JP" sz="2800" dirty="0" smtClean="0"/>
              <a:t>)	</a:t>
            </a:r>
            <a:r>
              <a:rPr lang="en-US" altLang="ja-JP" sz="2800" dirty="0" smtClean="0">
                <a:solidFill>
                  <a:srgbClr val="C00000"/>
                </a:solidFill>
              </a:rPr>
              <a:t>#</a:t>
            </a:r>
            <a:r>
              <a:rPr lang="ja-JP" altLang="en-US" sz="2800" dirty="0" smtClean="0">
                <a:solidFill>
                  <a:srgbClr val="C00000"/>
                </a:solidFill>
              </a:rPr>
              <a:t>証拠作り</a:t>
            </a:r>
            <a:endParaRPr lang="en-US" altLang="ja-JP" sz="2800" dirty="0" smtClean="0">
              <a:solidFill>
                <a:srgbClr val="C00000"/>
              </a:solidFill>
            </a:endParaRPr>
          </a:p>
          <a:p>
            <a:r>
              <a:rPr lang="en-US" altLang="ja-JP" sz="2800" dirty="0" smtClean="0"/>
              <a:t> . . . 	      </a:t>
            </a:r>
            <a:r>
              <a:rPr lang="en-US" altLang="ja-JP" sz="2800" dirty="0" err="1" smtClean="0">
                <a:solidFill>
                  <a:schemeClr val="accent2"/>
                </a:solidFill>
              </a:rPr>
              <a:t>def</a:t>
            </a:r>
            <a:r>
              <a:rPr lang="en-US" altLang="ja-JP" sz="2800" dirty="0" smtClean="0"/>
              <a:t> </a:t>
            </a:r>
            <a:r>
              <a:rPr lang="en-US" altLang="ja-JP" sz="2800" dirty="0" err="1" smtClean="0">
                <a:solidFill>
                  <a:schemeClr val="accent5"/>
                </a:solidFill>
              </a:rPr>
              <a:t>setx</a:t>
            </a:r>
            <a:r>
              <a:rPr lang="en-US" altLang="ja-JP" sz="2800" dirty="0" smtClean="0"/>
              <a:t>(self, x):	</a:t>
            </a:r>
            <a:r>
              <a:rPr lang="en-US" altLang="ja-JP" sz="2800" dirty="0" smtClean="0">
                <a:solidFill>
                  <a:srgbClr val="C00000"/>
                </a:solidFill>
              </a:rPr>
              <a:t>#</a:t>
            </a:r>
            <a:r>
              <a:rPr lang="ja-JP" altLang="en-US" sz="2800" dirty="0" smtClean="0">
                <a:solidFill>
                  <a:srgbClr val="C00000"/>
                </a:solidFill>
              </a:rPr>
              <a:t>値を改変するメソッド</a:t>
            </a:r>
            <a:r>
              <a:rPr lang="en-US" altLang="ja-JP" sz="2800" dirty="0" smtClean="0">
                <a:solidFill>
                  <a:srgbClr val="C00000"/>
                </a:solidFill>
              </a:rPr>
              <a:t>”</a:t>
            </a:r>
            <a:r>
              <a:rPr lang="ja-JP" altLang="en-US" sz="2800" dirty="0" smtClean="0">
                <a:solidFill>
                  <a:srgbClr val="C00000"/>
                </a:solidFill>
              </a:rPr>
              <a:t>ゲッター</a:t>
            </a:r>
            <a:r>
              <a:rPr lang="en-US" altLang="ja-JP" sz="2800" dirty="0" smtClean="0">
                <a:solidFill>
                  <a:srgbClr val="C00000"/>
                </a:solidFill>
              </a:rPr>
              <a:t>”</a:t>
            </a:r>
            <a:r>
              <a:rPr lang="ja-JP" altLang="en-US" sz="2800" dirty="0" smtClean="0">
                <a:solidFill>
                  <a:srgbClr val="C00000"/>
                </a:solidFill>
              </a:rPr>
              <a:t>も定義</a:t>
            </a:r>
            <a:endParaRPr lang="en-US" altLang="ja-JP" sz="2800" dirty="0" smtClean="0">
              <a:solidFill>
                <a:srgbClr val="C00000"/>
              </a:solidFill>
            </a:endParaRPr>
          </a:p>
          <a:p>
            <a:r>
              <a:rPr lang="en-US" altLang="ja-JP" sz="2800" dirty="0" smtClean="0"/>
              <a:t> . . . 			</a:t>
            </a:r>
            <a:r>
              <a:rPr lang="en-US" altLang="ja-JP" sz="2800" dirty="0" err="1" smtClean="0"/>
              <a:t>self.__x</a:t>
            </a:r>
            <a:r>
              <a:rPr lang="en-US" altLang="ja-JP" sz="2800" dirty="0" smtClean="0"/>
              <a:t> = x</a:t>
            </a:r>
          </a:p>
          <a:p>
            <a:r>
              <a:rPr lang="en-US" altLang="ja-JP" sz="2800" dirty="0"/>
              <a:t>	</a:t>
            </a:r>
            <a:r>
              <a:rPr lang="en-US" altLang="ja-JP" sz="2800" dirty="0" smtClean="0"/>
              <a:t>		</a:t>
            </a:r>
            <a:r>
              <a:rPr lang="en-US" altLang="ja-JP" sz="2800" dirty="0" smtClean="0">
                <a:solidFill>
                  <a:srgbClr val="7030A0"/>
                </a:solidFill>
              </a:rPr>
              <a:t>print</a:t>
            </a:r>
            <a:r>
              <a:rPr lang="en-US" altLang="ja-JP" sz="2800" dirty="0" smtClean="0"/>
              <a:t>(</a:t>
            </a:r>
            <a:r>
              <a:rPr lang="en-US" altLang="ja-JP" sz="2800" dirty="0" smtClean="0">
                <a:solidFill>
                  <a:schemeClr val="tx2"/>
                </a:solidFill>
              </a:rPr>
              <a:t>“</a:t>
            </a:r>
            <a:r>
              <a:rPr lang="en-US" altLang="ja-JP" sz="2800" dirty="0" err="1" smtClean="0">
                <a:solidFill>
                  <a:schemeClr val="tx2"/>
                </a:solidFill>
              </a:rPr>
              <a:t>setx</a:t>
            </a:r>
            <a:r>
              <a:rPr lang="en-US" altLang="ja-JP" sz="2800" dirty="0" smtClean="0">
                <a:solidFill>
                  <a:schemeClr val="tx2"/>
                </a:solidFill>
              </a:rPr>
              <a:t> method has been completed!”</a:t>
            </a:r>
            <a:r>
              <a:rPr lang="en-US" altLang="ja-JP" sz="2800" dirty="0" smtClean="0"/>
              <a:t>)	</a:t>
            </a:r>
            <a:r>
              <a:rPr lang="en-US" altLang="ja-JP" sz="2800" dirty="0" smtClean="0">
                <a:solidFill>
                  <a:srgbClr val="C00000"/>
                </a:solidFill>
              </a:rPr>
              <a:t>#</a:t>
            </a:r>
            <a:r>
              <a:rPr lang="ja-JP" altLang="en-US" sz="2800" dirty="0" smtClean="0">
                <a:solidFill>
                  <a:srgbClr val="C00000"/>
                </a:solidFill>
              </a:rPr>
              <a:t>証拠作り</a:t>
            </a:r>
            <a:endParaRPr lang="en-US" altLang="ja-JP" sz="2800" dirty="0" smtClean="0">
              <a:solidFill>
                <a:srgbClr val="C00000"/>
              </a:solidFill>
            </a:endParaRPr>
          </a:p>
          <a:p>
            <a:r>
              <a:rPr lang="en-US" altLang="ja-JP" sz="2800" dirty="0" smtClean="0"/>
              <a:t> . . . 	      x = </a:t>
            </a:r>
            <a:r>
              <a:rPr lang="en-US" altLang="ja-JP" sz="2800" dirty="0" smtClean="0">
                <a:solidFill>
                  <a:srgbClr val="7030A0"/>
                </a:solidFill>
              </a:rPr>
              <a:t>property</a:t>
            </a:r>
            <a:r>
              <a:rPr lang="en-US" altLang="ja-JP" sz="2800" dirty="0" smtClean="0"/>
              <a:t>(</a:t>
            </a:r>
            <a:r>
              <a:rPr lang="en-US" altLang="ja-JP" sz="2800" dirty="0" err="1" smtClean="0"/>
              <a:t>getx</a:t>
            </a:r>
            <a:r>
              <a:rPr lang="en-US" altLang="ja-JP" sz="2800" dirty="0" smtClean="0"/>
              <a:t>, </a:t>
            </a:r>
            <a:r>
              <a:rPr lang="en-US" altLang="ja-JP" sz="2800" dirty="0" err="1" smtClean="0"/>
              <a:t>setx</a:t>
            </a:r>
            <a:r>
              <a:rPr lang="en-US" altLang="ja-JP" sz="2800" dirty="0" smtClean="0"/>
              <a:t>)	</a:t>
            </a:r>
            <a:r>
              <a:rPr lang="en-US" altLang="ja-JP" sz="2800" dirty="0" smtClean="0">
                <a:solidFill>
                  <a:srgbClr val="C00000"/>
                </a:solidFill>
              </a:rPr>
              <a:t>#</a:t>
            </a:r>
            <a:r>
              <a:rPr lang="ja-JP" altLang="en-US" sz="2800" dirty="0" smtClean="0">
                <a:solidFill>
                  <a:srgbClr val="C00000"/>
                </a:solidFill>
              </a:rPr>
              <a:t>ここでゲッターとセッターを指定</a:t>
            </a:r>
            <a:endParaRPr lang="en-US" altLang="ja-JP" sz="2800" dirty="0" smtClean="0">
              <a:solidFill>
                <a:srgbClr val="C00000"/>
              </a:solidFill>
            </a:endParaRPr>
          </a:p>
          <a:p>
            <a:r>
              <a:rPr lang="en-US" altLang="ja-JP" sz="2800" dirty="0" smtClean="0"/>
              <a:t> . . . </a:t>
            </a:r>
          </a:p>
          <a:p>
            <a:r>
              <a:rPr lang="en-US" altLang="ja-JP" sz="2800" b="1" dirty="0" smtClean="0"/>
              <a:t>&gt;&gt;&gt;</a:t>
            </a:r>
            <a:r>
              <a:rPr lang="en-US" altLang="ja-JP" sz="2800" dirty="0" smtClean="0"/>
              <a:t> </a:t>
            </a:r>
            <a:r>
              <a:rPr lang="en-US" altLang="ja-JP" sz="2800" dirty="0" smtClean="0">
                <a:solidFill>
                  <a:srgbClr val="C00000"/>
                </a:solidFill>
              </a:rPr>
              <a:t>#</a:t>
            </a:r>
            <a:r>
              <a:rPr lang="ja-JP" altLang="en-US" sz="2800" dirty="0" smtClean="0">
                <a:solidFill>
                  <a:srgbClr val="C00000"/>
                </a:solidFill>
              </a:rPr>
              <a:t>このメソッドを上手く扱えば、アトリビュートへのアクセスや変更</a:t>
            </a:r>
            <a:r>
              <a:rPr lang="en-US" altLang="ja-JP" sz="2800" dirty="0" smtClean="0">
                <a:solidFill>
                  <a:srgbClr val="C00000"/>
                </a:solidFill>
              </a:rPr>
              <a:t>	</a:t>
            </a:r>
            <a:r>
              <a:rPr lang="ja-JP" altLang="en-US" sz="2800" dirty="0" smtClean="0">
                <a:solidFill>
                  <a:srgbClr val="C00000"/>
                </a:solidFill>
              </a:rPr>
              <a:t>と同時にログを残すなどの動きを同時に設定できる</a:t>
            </a:r>
            <a:endParaRPr lang="en-US" altLang="ja-JP" sz="2800" b="1" dirty="0" smtClean="0">
              <a:solidFill>
                <a:srgbClr val="C00000"/>
              </a:solidFill>
            </a:endParaRPr>
          </a:p>
        </p:txBody>
      </p:sp>
    </p:spTree>
    <p:extLst>
      <p:ext uri="{BB962C8B-B14F-4D97-AF65-F5344CB8AC3E}">
        <p14:creationId xmlns:p14="http://schemas.microsoft.com/office/powerpoint/2010/main" val="29394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124754"/>
          </a:xfrm>
          <a:prstGeom prst="rect">
            <a:avLst/>
          </a:prstGeom>
        </p:spPr>
        <p:txBody>
          <a:bodyPr wrap="square">
            <a:spAutoFit/>
          </a:bodyPr>
          <a:lstStyle/>
          <a:p>
            <a:r>
              <a:rPr lang="ja-JP" altLang="en-US" sz="2800" dirty="0" smtClean="0"/>
              <a:t>&gt;&gt;&gt; i = Prop()</a:t>
            </a:r>
            <a:r>
              <a:rPr lang="en-US" altLang="ja-JP" sz="2800" dirty="0" smtClean="0"/>
              <a:t>	</a:t>
            </a:r>
          </a:p>
          <a:p>
            <a:r>
              <a:rPr lang="ja-JP" altLang="en-US" sz="2800" dirty="0" smtClean="0"/>
              <a:t>&gt;&gt;&gt; </a:t>
            </a:r>
            <a:r>
              <a:rPr lang="ja-JP" altLang="en-US" sz="2800" dirty="0" smtClean="0">
                <a:solidFill>
                  <a:srgbClr val="7030A0"/>
                </a:solidFill>
              </a:rPr>
              <a:t>print</a:t>
            </a:r>
            <a:r>
              <a:rPr lang="ja-JP" altLang="en-US" sz="2800" dirty="0" smtClean="0"/>
              <a:t>(i.x)</a:t>
            </a:r>
            <a:r>
              <a:rPr lang="en-US" altLang="ja-JP" sz="2800" dirty="0" smtClean="0"/>
              <a:t>	</a:t>
            </a:r>
            <a:r>
              <a:rPr lang="en-US" altLang="ja-JP" sz="2800" dirty="0" smtClean="0">
                <a:solidFill>
                  <a:srgbClr val="C00000"/>
                </a:solidFill>
              </a:rPr>
              <a:t>#</a:t>
            </a:r>
            <a:r>
              <a:rPr lang="ja-JP" altLang="en-US" sz="2800" dirty="0" smtClean="0">
                <a:solidFill>
                  <a:srgbClr val="C00000"/>
                </a:solidFill>
              </a:rPr>
              <a:t>外部からアトリビュートを出力しようとすると</a:t>
            </a:r>
            <a:r>
              <a:rPr lang="en-US" altLang="ja-JP" sz="2800" dirty="0" smtClean="0">
                <a:solidFill>
                  <a:srgbClr val="C00000"/>
                </a:solidFill>
              </a:rPr>
              <a:t>…</a:t>
            </a:r>
            <a:r>
              <a:rPr lang="ja-JP" altLang="en-US" sz="2800" dirty="0" smtClean="0">
                <a:solidFill>
                  <a:srgbClr val="C00000"/>
                </a:solidFill>
              </a:rPr>
              <a:t>？</a:t>
            </a:r>
            <a:endParaRPr lang="en-US" altLang="ja-JP" sz="2800" dirty="0" smtClean="0">
              <a:solidFill>
                <a:srgbClr val="C00000"/>
              </a:solidFill>
            </a:endParaRPr>
          </a:p>
          <a:p>
            <a:r>
              <a:rPr lang="ja-JP" altLang="en-US" sz="2800" dirty="0" smtClean="0">
                <a:solidFill>
                  <a:schemeClr val="accent1"/>
                </a:solidFill>
              </a:rPr>
              <a:t>getx method has been started!</a:t>
            </a:r>
            <a:endParaRPr lang="en-US" altLang="ja-JP" sz="2800" dirty="0" smtClean="0">
              <a:solidFill>
                <a:schemeClr val="accent1"/>
              </a:solidFill>
            </a:endParaRPr>
          </a:p>
          <a:p>
            <a:r>
              <a:rPr lang="ja-JP" altLang="en-US" sz="2800" dirty="0" smtClean="0">
                <a:solidFill>
                  <a:schemeClr val="accent1"/>
                </a:solidFill>
              </a:rPr>
              <a:t>0</a:t>
            </a:r>
            <a:endParaRPr lang="en-US" altLang="ja-JP" sz="2800" dirty="0" smtClean="0">
              <a:solidFill>
                <a:schemeClr val="accent1"/>
              </a:solidFill>
            </a:endParaRPr>
          </a:p>
          <a:p>
            <a:r>
              <a:rPr lang="ja-JP" altLang="en-US" sz="2800" dirty="0" smtClean="0"/>
              <a:t>&gt;&gt;&gt; i.x = 10</a:t>
            </a:r>
            <a:r>
              <a:rPr lang="en-US" altLang="ja-JP" sz="2800" dirty="0" smtClean="0"/>
              <a:t>	</a:t>
            </a:r>
            <a:r>
              <a:rPr lang="en-US" altLang="ja-JP" sz="2800" dirty="0" smtClean="0">
                <a:solidFill>
                  <a:srgbClr val="C00000"/>
                </a:solidFill>
              </a:rPr>
              <a:t>#</a:t>
            </a:r>
            <a:r>
              <a:rPr lang="ja-JP" altLang="en-US" sz="2800" dirty="0" smtClean="0">
                <a:solidFill>
                  <a:srgbClr val="C00000"/>
                </a:solidFill>
              </a:rPr>
              <a:t>アトリビュートの値を改変しようとすると</a:t>
            </a:r>
            <a:r>
              <a:rPr lang="en-US" altLang="ja-JP" sz="2800" dirty="0" smtClean="0">
                <a:solidFill>
                  <a:srgbClr val="C00000"/>
                </a:solidFill>
              </a:rPr>
              <a:t>…</a:t>
            </a:r>
            <a:r>
              <a:rPr lang="ja-JP" altLang="en-US" sz="2800" dirty="0" smtClean="0">
                <a:solidFill>
                  <a:srgbClr val="C00000"/>
                </a:solidFill>
              </a:rPr>
              <a:t>？</a:t>
            </a:r>
            <a:endParaRPr lang="en-US" altLang="ja-JP" sz="2800" dirty="0" smtClean="0">
              <a:solidFill>
                <a:srgbClr val="C00000"/>
              </a:solidFill>
            </a:endParaRPr>
          </a:p>
          <a:p>
            <a:r>
              <a:rPr lang="ja-JP" altLang="en-US" sz="2800" dirty="0" smtClean="0">
                <a:solidFill>
                  <a:schemeClr val="accent1"/>
                </a:solidFill>
              </a:rPr>
              <a:t>setx method has been completed!</a:t>
            </a:r>
            <a:endParaRPr lang="en-US" altLang="ja-JP" sz="2800" dirty="0" smtClean="0">
              <a:solidFill>
                <a:schemeClr val="accent1"/>
              </a:solidFill>
            </a:endParaRPr>
          </a:p>
          <a:p>
            <a:r>
              <a:rPr lang="ja-JP" altLang="en-US" sz="2800" dirty="0" smtClean="0"/>
              <a:t>&gt;&gt;&gt; </a:t>
            </a:r>
            <a:r>
              <a:rPr lang="ja-JP" altLang="en-US" sz="2800" dirty="0" smtClean="0">
                <a:solidFill>
                  <a:srgbClr val="7030A0"/>
                </a:solidFill>
              </a:rPr>
              <a:t>print</a:t>
            </a:r>
            <a:r>
              <a:rPr lang="ja-JP" altLang="en-US" sz="2800" dirty="0" smtClean="0"/>
              <a:t>(i.x)</a:t>
            </a:r>
            <a:r>
              <a:rPr lang="en-US" altLang="ja-JP" sz="2800" dirty="0" smtClean="0"/>
              <a:t>	</a:t>
            </a:r>
            <a:r>
              <a:rPr lang="en-US" altLang="ja-JP" sz="2800" dirty="0" smtClean="0">
                <a:solidFill>
                  <a:srgbClr val="C00000"/>
                </a:solidFill>
              </a:rPr>
              <a:t>#</a:t>
            </a:r>
            <a:r>
              <a:rPr lang="ja-JP" altLang="en-US" sz="2800" dirty="0" smtClean="0">
                <a:solidFill>
                  <a:srgbClr val="C00000"/>
                </a:solidFill>
              </a:rPr>
              <a:t>ちゃんと改変されたかな？</a:t>
            </a:r>
            <a:endParaRPr lang="en-US" altLang="ja-JP" sz="2800" dirty="0" smtClean="0">
              <a:solidFill>
                <a:srgbClr val="C00000"/>
              </a:solidFill>
            </a:endParaRPr>
          </a:p>
          <a:p>
            <a:r>
              <a:rPr lang="ja-JP" altLang="en-US" sz="2800" dirty="0" smtClean="0">
                <a:solidFill>
                  <a:schemeClr val="accent1"/>
                </a:solidFill>
              </a:rPr>
              <a:t>getx method has been startted!</a:t>
            </a:r>
            <a:endParaRPr lang="en-US" altLang="ja-JP" sz="2800" dirty="0" smtClean="0">
              <a:solidFill>
                <a:schemeClr val="accent1"/>
              </a:solidFill>
            </a:endParaRPr>
          </a:p>
          <a:p>
            <a:r>
              <a:rPr lang="ja-JP" altLang="en-US" sz="2800" dirty="0" smtClean="0">
                <a:solidFill>
                  <a:schemeClr val="accent1"/>
                </a:solidFill>
              </a:rPr>
              <a:t>10</a:t>
            </a:r>
            <a:endParaRPr lang="en-US" altLang="ja-JP" sz="2800" dirty="0" smtClean="0">
              <a:solidFill>
                <a:schemeClr val="accent1"/>
              </a:solidFill>
            </a:endParaRPr>
          </a:p>
          <a:p>
            <a:r>
              <a:rPr lang="ja-JP" altLang="en-US" sz="2800" dirty="0" smtClean="0"/>
              <a:t>&gt;&gt;&gt; </a:t>
            </a:r>
            <a:r>
              <a:rPr lang="ja-JP" altLang="en-US" sz="2800" dirty="0" smtClean="0">
                <a:solidFill>
                  <a:srgbClr val="7030A0"/>
                </a:solidFill>
              </a:rPr>
              <a:t>print</a:t>
            </a:r>
            <a:r>
              <a:rPr lang="ja-JP" altLang="en-US" sz="2800" dirty="0" smtClean="0"/>
              <a:t>(i._Prop__x)</a:t>
            </a:r>
            <a:r>
              <a:rPr lang="en-US" altLang="ja-JP" sz="2800" dirty="0" smtClean="0">
                <a:solidFill>
                  <a:srgbClr val="C00000"/>
                </a:solidFill>
              </a:rPr>
              <a:t>	#</a:t>
            </a:r>
            <a:r>
              <a:rPr lang="ja-JP" altLang="en-US" sz="2800" dirty="0" smtClean="0">
                <a:solidFill>
                  <a:srgbClr val="C00000"/>
                </a:solidFill>
              </a:rPr>
              <a:t>直接アトリビュートを確認してみよう。実はこう</a:t>
            </a:r>
            <a:r>
              <a:rPr lang="en-US" altLang="ja-JP" sz="2800" dirty="0" smtClean="0">
                <a:solidFill>
                  <a:srgbClr val="C00000"/>
                </a:solidFill>
              </a:rPr>
              <a:t>					</a:t>
            </a:r>
            <a:r>
              <a:rPr lang="ja-JP" altLang="en-US" sz="2800" dirty="0" smtClean="0">
                <a:solidFill>
                  <a:srgbClr val="C00000"/>
                </a:solidFill>
              </a:rPr>
              <a:t>すると</a:t>
            </a:r>
            <a:r>
              <a:rPr lang="en-US" altLang="ja-JP" sz="2800" dirty="0" smtClean="0">
                <a:solidFill>
                  <a:srgbClr val="C00000"/>
                </a:solidFill>
              </a:rPr>
              <a:t>”__”</a:t>
            </a:r>
            <a:r>
              <a:rPr lang="ja-JP" altLang="en-US" sz="2800" dirty="0" smtClean="0">
                <a:solidFill>
                  <a:srgbClr val="C00000"/>
                </a:solidFill>
              </a:rPr>
              <a:t>を付加してもアクセスできてしまう</a:t>
            </a:r>
            <a:r>
              <a:rPr lang="en-US" altLang="ja-JP" sz="2800" dirty="0" smtClean="0">
                <a:solidFill>
                  <a:srgbClr val="C00000"/>
                </a:solidFill>
              </a:rPr>
              <a:t>…</a:t>
            </a:r>
          </a:p>
          <a:p>
            <a:r>
              <a:rPr lang="ja-JP" altLang="en-US" sz="2800" dirty="0" smtClean="0">
                <a:solidFill>
                  <a:schemeClr val="accent1"/>
                </a:solidFill>
              </a:rPr>
              <a:t>10</a:t>
            </a:r>
            <a:endParaRPr lang="en-US" altLang="ja-JP" sz="2800" dirty="0" smtClean="0">
              <a:solidFill>
                <a:schemeClr val="accent1"/>
              </a:solidFill>
            </a:endParaRPr>
          </a:p>
          <a:p>
            <a:r>
              <a:rPr lang="en-US" altLang="ja-JP" sz="2800" dirty="0" smtClean="0"/>
              <a:t>&gt;&gt;&gt;</a:t>
            </a:r>
            <a:r>
              <a:rPr lang="en-US" altLang="ja-JP" sz="2800" dirty="0" smtClean="0">
                <a:solidFill>
                  <a:srgbClr val="C00000"/>
                </a:solidFill>
              </a:rPr>
              <a:t> #</a:t>
            </a:r>
            <a:r>
              <a:rPr lang="ja-JP" altLang="en-US" sz="2800" dirty="0" smtClean="0">
                <a:solidFill>
                  <a:srgbClr val="C00000"/>
                </a:solidFill>
              </a:rPr>
              <a:t>射殺されたくなければ、外部からアトリビュートを操作する時は</a:t>
            </a:r>
            <a:r>
              <a:rPr lang="en-US" altLang="ja-JP" sz="2800" dirty="0" smtClean="0">
                <a:solidFill>
                  <a:srgbClr val="C00000"/>
                </a:solidFill>
              </a:rPr>
              <a:t>	</a:t>
            </a:r>
            <a:r>
              <a:rPr lang="ja-JP" altLang="en-US" sz="2800" dirty="0" smtClean="0">
                <a:solidFill>
                  <a:srgbClr val="C00000"/>
                </a:solidFill>
              </a:rPr>
              <a:t>しっかりこれらのメソッドを使いましょう。</a:t>
            </a:r>
            <a:endParaRPr lang="en-US" altLang="ja-JP" sz="2800" dirty="0" smtClean="0">
              <a:solidFill>
                <a:srgbClr val="C00000"/>
              </a:solidFill>
            </a:endParaRPr>
          </a:p>
        </p:txBody>
      </p:sp>
    </p:spTree>
    <p:extLst>
      <p:ext uri="{BB962C8B-B14F-4D97-AF65-F5344CB8AC3E}">
        <p14:creationId xmlns:p14="http://schemas.microsoft.com/office/powerpoint/2010/main" val="6495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0" y="17461"/>
            <a:ext cx="12192000" cy="6494081"/>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a:defRPr>
                <a:latin typeface="ＭＳ Ｐゴシック"/>
                <a:ea typeface="ＭＳ Ｐゴシック"/>
                <a:cs typeface="ＭＳ Ｐゴシック"/>
                <a:sym typeface="ＭＳ Ｐゴシック"/>
              </a:defRPr>
            </a:pPr>
            <a:r>
              <a:rPr sz="3200" dirty="0">
                <a:latin typeface="+mn-ea"/>
              </a:rPr>
              <a:t>今回のテーマは</a:t>
            </a:r>
            <a:r>
              <a:rPr lang="en-US" altLang="ja-JP" sz="3200" dirty="0">
                <a:latin typeface="+mn-ea"/>
                <a:cs typeface="Arial"/>
                <a:sym typeface="Arial"/>
              </a:rPr>
              <a:t>?</a:t>
            </a:r>
            <a:endParaRPr sz="3200" dirty="0">
              <a:latin typeface="+mn-ea"/>
              <a:cs typeface="Arial"/>
              <a:sym typeface="Arial"/>
            </a:endParaRPr>
          </a:p>
          <a:p>
            <a:pPr lvl="1" indent="457200">
              <a:defRPr>
                <a:latin typeface="Arial"/>
                <a:ea typeface="Arial"/>
                <a:cs typeface="Arial"/>
                <a:sym typeface="Arial"/>
              </a:defRPr>
            </a:pPr>
            <a:r>
              <a:rPr lang="ja-JP" altLang="en-US" sz="3200" dirty="0" smtClean="0">
                <a:latin typeface="+mn-ea"/>
              </a:rPr>
              <a:t>特殊メソッドをいっぱい紹介します。</a:t>
            </a:r>
            <a:endParaRPr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何の役に立つの</a:t>
            </a:r>
            <a:r>
              <a:rPr sz="3200" dirty="0">
                <a:latin typeface="+mn-ea"/>
                <a:cs typeface="Arial"/>
                <a:sym typeface="Arial"/>
              </a:rPr>
              <a:t>?</a:t>
            </a:r>
          </a:p>
          <a:p>
            <a:pPr lvl="1" indent="457200">
              <a:defRPr>
                <a:latin typeface="Arial"/>
                <a:ea typeface="Arial"/>
                <a:cs typeface="Arial"/>
                <a:sym typeface="Arial"/>
              </a:defRPr>
            </a:pPr>
            <a:r>
              <a:rPr lang="ja-JP" altLang="en-US" sz="3200" dirty="0" smtClean="0">
                <a:latin typeface="+mn-ea"/>
              </a:rPr>
              <a:t>インスタンスの振る舞い方を根底から定めることができる。</a:t>
            </a:r>
            <a:endParaRPr lang="en-US" altLang="ja-JP" sz="3200" dirty="0" smtClean="0">
              <a:latin typeface="+mn-ea"/>
            </a:endParaRPr>
          </a:p>
          <a:p>
            <a:pPr lvl="1" indent="457200">
              <a:defRPr>
                <a:latin typeface="Arial"/>
                <a:ea typeface="Arial"/>
                <a:cs typeface="Arial"/>
                <a:sym typeface="Arial"/>
              </a:defRPr>
            </a:pPr>
            <a:endParaRPr lang="en-US"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実際</a:t>
            </a:r>
            <a:r>
              <a:rPr sz="3200" dirty="0">
                <a:latin typeface="+mn-ea"/>
              </a:rPr>
              <a:t>，</a:t>
            </a:r>
            <a:r>
              <a:rPr lang="ja-JP" altLang="en-US" sz="3200" dirty="0">
                <a:latin typeface="+mn-ea"/>
              </a:rPr>
              <a:t>どれくらいの頻度で使うの</a:t>
            </a:r>
            <a:r>
              <a:rPr sz="3200" dirty="0">
                <a:latin typeface="+mn-ea"/>
              </a:rPr>
              <a:t>?</a:t>
            </a:r>
          </a:p>
          <a:p>
            <a:pPr lvl="1" indent="457200">
              <a:defRPr>
                <a:latin typeface="Arial"/>
                <a:ea typeface="Arial"/>
                <a:cs typeface="Arial"/>
                <a:sym typeface="Arial"/>
              </a:defRPr>
            </a:pPr>
            <a:r>
              <a:rPr lang="ja-JP" altLang="en-US" sz="3200" dirty="0" smtClean="0">
                <a:latin typeface="+mn-ea"/>
              </a:rPr>
              <a:t>クラスを使用した開発をするならかなり使う。</a:t>
            </a:r>
            <a:endParaRPr lang="en-US" sz="3200" dirty="0">
              <a:latin typeface="+mn-ea"/>
            </a:endParaRPr>
          </a:p>
          <a:p>
            <a:pPr lvl="1" indent="457200">
              <a:defRPr>
                <a:latin typeface="Arial"/>
                <a:ea typeface="Arial"/>
                <a:cs typeface="Arial"/>
                <a:sym typeface="Arial"/>
              </a:defRPr>
            </a:pPr>
            <a:endParaRPr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重要度</a:t>
            </a:r>
            <a:r>
              <a:rPr sz="3200" dirty="0">
                <a:latin typeface="+mn-ea"/>
              </a:rPr>
              <a:t>　</a:t>
            </a:r>
            <a:r>
              <a:rPr lang="ja-JP" altLang="en-US" sz="3200" dirty="0">
                <a:latin typeface="+mn-ea"/>
                <a:cs typeface="Arial"/>
                <a:sym typeface="Arial"/>
              </a:rPr>
              <a:t>★★</a:t>
            </a:r>
            <a:r>
              <a:rPr lang="ja-JP" altLang="en-US" sz="3200" dirty="0" smtClean="0">
                <a:latin typeface="+mn-ea"/>
                <a:cs typeface="Arial"/>
                <a:sym typeface="Arial"/>
              </a:rPr>
              <a:t>★★</a:t>
            </a:r>
            <a:endParaRPr lang="ja-JP" altLang="en-US" sz="3200" dirty="0">
              <a:latin typeface="+mn-ea"/>
              <a:cs typeface="Arial"/>
              <a:sym typeface="Arial"/>
            </a:endParaRPr>
          </a:p>
          <a:p>
            <a:pPr>
              <a:defRPr>
                <a:latin typeface="ＭＳ Ｐゴシック"/>
                <a:ea typeface="ＭＳ Ｐゴシック"/>
                <a:cs typeface="ＭＳ Ｐゴシック"/>
                <a:sym typeface="ＭＳ Ｐゴシック"/>
              </a:defRPr>
            </a:pPr>
            <a:r>
              <a:rPr lang="ja-JP" altLang="en-US" sz="3200" dirty="0" smtClean="0">
                <a:latin typeface="+mn-ea"/>
              </a:rPr>
              <a:t>難易度</a:t>
            </a:r>
            <a:r>
              <a:rPr sz="3200" dirty="0">
                <a:latin typeface="+mn-ea"/>
              </a:rPr>
              <a:t>　</a:t>
            </a:r>
            <a:r>
              <a:rPr sz="3200" dirty="0" smtClean="0">
                <a:latin typeface="+mn-ea"/>
                <a:cs typeface="Arial"/>
                <a:sym typeface="Arial"/>
              </a:rPr>
              <a:t>★★</a:t>
            </a:r>
            <a:r>
              <a:rPr lang="ja-JP" altLang="en-US" sz="3200" dirty="0" smtClean="0">
                <a:latin typeface="+mn-ea"/>
                <a:cs typeface="Arial"/>
                <a:sym typeface="Arial"/>
              </a:rPr>
              <a:t>★</a:t>
            </a:r>
            <a:r>
              <a:rPr lang="ja-JP" altLang="en-US" sz="3200" dirty="0">
                <a:latin typeface="+mn-ea"/>
                <a:cs typeface="Arial"/>
                <a:sym typeface="Arial"/>
              </a:rPr>
              <a:t>★★</a:t>
            </a:r>
            <a:endParaRPr sz="3200" dirty="0">
              <a:latin typeface="+mn-ea"/>
              <a:cs typeface="Arial"/>
              <a:sym typeface="Arial"/>
            </a:endParaRPr>
          </a:p>
        </p:txBody>
      </p:sp>
    </p:spTree>
    <p:extLst>
      <p:ext uri="{BB962C8B-B14F-4D97-AF65-F5344CB8AC3E}">
        <p14:creationId xmlns:p14="http://schemas.microsoft.com/office/powerpoint/2010/main" val="152283584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p:nvPr/>
        </p:nvSpPr>
        <p:spPr>
          <a:xfrm>
            <a:off x="0" y="17462"/>
            <a:ext cx="12192000" cy="6494081"/>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a:defRPr>
                <a:latin typeface="ＭＳ Ｐゴシック"/>
                <a:ea typeface="ＭＳ Ｐゴシック"/>
                <a:cs typeface="ＭＳ Ｐゴシック"/>
                <a:sym typeface="ＭＳ Ｐゴシック"/>
              </a:defRPr>
            </a:pPr>
            <a:r>
              <a:rPr sz="3200" dirty="0">
                <a:latin typeface="+mn-ea"/>
              </a:rPr>
              <a:t>プログラミング学習の中の位置づけ</a:t>
            </a:r>
          </a:p>
          <a:p>
            <a:pPr>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変数</a:t>
            </a:r>
            <a:r>
              <a:rPr sz="3200" dirty="0">
                <a:solidFill>
                  <a:schemeClr val="bg2">
                    <a:lumMod val="75000"/>
                  </a:schemeClr>
                </a:solidFill>
                <a:latin typeface="+mn-ea"/>
                <a:cs typeface="Arial"/>
                <a:sym typeface="Arial"/>
              </a:rPr>
              <a:t>	</a:t>
            </a:r>
            <a:r>
              <a:rPr sz="3200" dirty="0">
                <a:latin typeface="+mn-ea"/>
                <a:cs typeface="Arial"/>
                <a:sym typeface="Arial"/>
              </a:rPr>
              <a:t>	</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組み込み型</a:t>
            </a:r>
            <a:r>
              <a:rPr sz="3200" dirty="0">
                <a:solidFill>
                  <a:schemeClr val="bg2">
                    <a:lumMod val="75000"/>
                  </a:schemeClr>
                </a:solidFill>
                <a:latin typeface="+mn-ea"/>
                <a:cs typeface="Arial"/>
                <a:sym typeface="Arial"/>
              </a:rPr>
              <a:t>	</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関数</a:t>
            </a:r>
            <a:r>
              <a:rPr sz="3200" dirty="0">
                <a:solidFill>
                  <a:schemeClr val="bg2">
                    <a:lumMod val="50000"/>
                  </a:schemeClr>
                </a:solidFill>
                <a:latin typeface="+mn-ea"/>
                <a:cs typeface="Arial"/>
                <a:sym typeface="Arial"/>
              </a:rPr>
              <a:t>	</a:t>
            </a:r>
          </a:p>
          <a:p>
            <a:pPr>
              <a:defRPr>
                <a:solidFill>
                  <a:srgbClr val="929292"/>
                </a:solidFill>
                <a:latin typeface="ＭＳ Ｐゴシック"/>
                <a:ea typeface="ＭＳ Ｐゴシック"/>
                <a:cs typeface="ＭＳ Ｐゴシック"/>
                <a:sym typeface="ＭＳ Ｐゴシック"/>
              </a:defRPr>
            </a:pPr>
            <a:r>
              <a:rPr sz="3200" dirty="0">
                <a:solidFill>
                  <a:srgbClr val="000000"/>
                </a:solidFill>
                <a:latin typeface="+mn-ea"/>
              </a:rPr>
              <a:t>メソッド</a:t>
            </a:r>
          </a:p>
          <a:p>
            <a:pPr>
              <a:defRPr>
                <a:solidFill>
                  <a:srgbClr val="92929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オブジェクト</a:t>
            </a:r>
          </a:p>
          <a:p>
            <a:pPr>
              <a:defRPr>
                <a:solidFill>
                  <a:srgbClr val="92929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モジュール</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条件分岐と繰り返し（ループ）</a:t>
            </a:r>
          </a:p>
          <a:p>
            <a:pPr>
              <a:defRPr>
                <a:solidFill>
                  <a:srgbClr val="82828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ファイルの使い方</a:t>
            </a:r>
          </a:p>
          <a:p>
            <a:pPr>
              <a:defRPr>
                <a:solidFill>
                  <a:srgbClr val="828282"/>
                </a:solidFill>
                <a:latin typeface="ＭＳ Ｐゴシック"/>
                <a:ea typeface="ＭＳ Ｐゴシック"/>
                <a:cs typeface="ＭＳ Ｐゴシック"/>
                <a:sym typeface="ＭＳ Ｐゴシック"/>
              </a:defRPr>
            </a:pPr>
            <a:r>
              <a:rPr sz="3200" dirty="0">
                <a:solidFill>
                  <a:sysClr val="windowText" lastClr="000000"/>
                </a:solidFill>
                <a:latin typeface="+mn-ea"/>
              </a:rPr>
              <a:t>クラス</a:t>
            </a:r>
          </a:p>
          <a:p>
            <a:pPr>
              <a:defRPr>
                <a:solidFill>
                  <a:srgbClr val="82828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ライブラリ</a:t>
            </a:r>
          </a:p>
          <a:p>
            <a:pPr>
              <a:defRPr>
                <a:latin typeface="ＭＳ Ｐゴシック"/>
                <a:ea typeface="ＭＳ Ｐゴシック"/>
                <a:cs typeface="ＭＳ Ｐゴシック"/>
                <a:sym typeface="ＭＳ Ｐゴシック"/>
              </a:defRPr>
            </a:pPr>
            <a:r>
              <a:rPr sz="3200" dirty="0">
                <a:latin typeface="+mn-ea"/>
              </a:rPr>
              <a:t>　その他の用語，意味，使い方。</a:t>
            </a:r>
          </a:p>
        </p:txBody>
      </p:sp>
    </p:spTree>
    <p:extLst>
      <p:ext uri="{BB962C8B-B14F-4D97-AF65-F5344CB8AC3E}">
        <p14:creationId xmlns:p14="http://schemas.microsoft.com/office/powerpoint/2010/main" val="144572441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555641"/>
          </a:xfrm>
          <a:prstGeom prst="rect">
            <a:avLst/>
          </a:prstGeom>
        </p:spPr>
        <p:txBody>
          <a:bodyPr wrap="square">
            <a:spAutoFit/>
          </a:bodyPr>
          <a:lstStyle/>
          <a:p>
            <a:r>
              <a:rPr lang="ja-JP" altLang="en-US" sz="2800" dirty="0" smtClean="0"/>
              <a:t>&gt;&gt;&gt; a = 1</a:t>
            </a:r>
            <a:r>
              <a:rPr lang="en-US" altLang="ja-JP" sz="2800" dirty="0" smtClean="0"/>
              <a:t>	</a:t>
            </a:r>
            <a:r>
              <a:rPr lang="en-US" altLang="ja-JP" sz="2800" dirty="0" smtClean="0">
                <a:solidFill>
                  <a:srgbClr val="C00000"/>
                </a:solidFill>
              </a:rPr>
              <a:t>#</a:t>
            </a:r>
            <a:r>
              <a:rPr lang="ja-JP" altLang="en-US" sz="2800" dirty="0" smtClean="0">
                <a:solidFill>
                  <a:srgbClr val="C00000"/>
                </a:solidFill>
              </a:rPr>
              <a:t>オブジェクトをとりあえず作る。</a:t>
            </a:r>
            <a:endParaRPr lang="en-US" altLang="ja-JP" sz="2800" dirty="0" smtClean="0">
              <a:solidFill>
                <a:srgbClr val="C00000"/>
              </a:solidFill>
            </a:endParaRPr>
          </a:p>
          <a:p>
            <a:r>
              <a:rPr lang="ja-JP" altLang="en-US" sz="2800" dirty="0" smtClean="0"/>
              <a:t>&gt;&gt;&gt; </a:t>
            </a:r>
            <a:r>
              <a:rPr lang="ja-JP" altLang="en-US" sz="2800" dirty="0" smtClean="0">
                <a:solidFill>
                  <a:srgbClr val="7030A0"/>
                </a:solidFill>
              </a:rPr>
              <a:t>dir</a:t>
            </a:r>
            <a:r>
              <a:rPr lang="ja-JP" altLang="en-US" sz="2800" dirty="0" smtClean="0"/>
              <a:t>(a)</a:t>
            </a:r>
            <a:r>
              <a:rPr lang="en-US" altLang="ja-JP" sz="2800" dirty="0" smtClean="0"/>
              <a:t>	</a:t>
            </a:r>
            <a:r>
              <a:rPr lang="en-US" altLang="ja-JP" sz="2800" dirty="0" smtClean="0">
                <a:solidFill>
                  <a:srgbClr val="C00000"/>
                </a:solidFill>
              </a:rPr>
              <a:t>#</a:t>
            </a:r>
            <a:r>
              <a:rPr lang="ja-JP" altLang="en-US" sz="2800" dirty="0" smtClean="0">
                <a:solidFill>
                  <a:srgbClr val="C00000"/>
                </a:solidFill>
              </a:rPr>
              <a:t>アトリビュートを全部出力する。</a:t>
            </a:r>
            <a:endParaRPr lang="en-US" altLang="ja-JP" sz="2800" dirty="0" smtClean="0">
              <a:solidFill>
                <a:srgbClr val="C00000"/>
              </a:solidFill>
            </a:endParaRPr>
          </a:p>
          <a:p>
            <a:r>
              <a:rPr lang="ja-JP" altLang="en-US" sz="2800" dirty="0" smtClean="0"/>
              <a:t>[</a:t>
            </a:r>
            <a:r>
              <a:rPr lang="ja-JP" altLang="en-US" sz="2800" dirty="0" smtClean="0">
                <a:solidFill>
                  <a:srgbClr val="FF0000"/>
                </a:solidFill>
              </a:rPr>
              <a:t>'__abs__', '__add__', '__and__', '__bool__', '__ceil__', '__class__', '__delattr__', '__dir__', '__divmod__', '__doc__', '__eq__', '__float__', '__floor__', '__floordiv__', '__format__', '__ge__', '__getattribute__', '__getnewargs__', '__gt__', '__hash__', '__index__', '__init__', '__int__', '__invert__', '__le__', '__lshift__', '__lt__', '__mod__', '__mul__', '__ne__', '__neg__', '__new__', '__or__', '__pos__', '__pow__', '__radd__', '__rand__', '__rdivmod__', '__reduce__', '__reduce_ex__', '__repr__', '__rfloordiv__', '__rlshift__', '__rmod__', '__rmul__', '__ror__', '__round__', '__rpow__', '__rrshift__', '__rshift__', '__rsub__', '__rtruediv__', '__rxor__', '__setattr__', '__sizeof__', '__str__', '__sub__', '__subclasshook__', '__truediv__', '__trunc__', '__xor__',</a:t>
            </a:r>
            <a:r>
              <a:rPr lang="ja-JP" altLang="en-US" sz="2800" dirty="0" smtClean="0"/>
              <a:t> 'bit_length', 'conjugate', 'denominator', 'from_bytes', 'imag', 'numerator', 'real', 'to_bytes']</a:t>
            </a:r>
            <a:endParaRPr lang="en-US" altLang="ja-JP" sz="2800" dirty="0" smtClean="0"/>
          </a:p>
          <a:p>
            <a:r>
              <a:rPr lang="en-US" altLang="ja-JP" sz="2800" dirty="0" smtClean="0"/>
              <a:t>&gt;&gt;&gt;</a:t>
            </a:r>
            <a:r>
              <a:rPr lang="en-US" altLang="ja-JP" sz="2800" dirty="0" smtClean="0">
                <a:solidFill>
                  <a:srgbClr val="C00000"/>
                </a:solidFill>
              </a:rPr>
              <a:t> #</a:t>
            </a:r>
            <a:r>
              <a:rPr lang="ja-JP" altLang="en-US" sz="2800" dirty="0" smtClean="0">
                <a:solidFill>
                  <a:srgbClr val="C00000"/>
                </a:solidFill>
              </a:rPr>
              <a:t>赤文字でハイライトされた</a:t>
            </a:r>
            <a:r>
              <a:rPr lang="en-US" altLang="ja-JP" sz="2800" dirty="0" smtClean="0">
                <a:solidFill>
                  <a:srgbClr val="C00000"/>
                </a:solidFill>
              </a:rPr>
              <a:t>”__”</a:t>
            </a:r>
            <a:r>
              <a:rPr lang="ja-JP" altLang="en-US" sz="2800" dirty="0" smtClean="0">
                <a:solidFill>
                  <a:srgbClr val="C00000"/>
                </a:solidFill>
              </a:rPr>
              <a:t>が付加されたのが特殊メソッドです</a:t>
            </a:r>
            <a:endParaRPr lang="ja-JP" altLang="en-US" sz="2800" dirty="0">
              <a:solidFill>
                <a:srgbClr val="C00000"/>
              </a:solidFill>
            </a:endParaRPr>
          </a:p>
        </p:txBody>
      </p:sp>
    </p:spTree>
    <p:extLst>
      <p:ext uri="{BB962C8B-B14F-4D97-AF65-F5344CB8AC3E}">
        <p14:creationId xmlns:p14="http://schemas.microsoft.com/office/powerpoint/2010/main" val="6326632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p:nvPr/>
        </p:nvSpPr>
        <p:spPr>
          <a:xfrm>
            <a:off x="0" y="17461"/>
            <a:ext cx="12192000" cy="6494081"/>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a:defRPr>
                <a:latin typeface="ＭＳ Ｐゴシック"/>
                <a:ea typeface="ＭＳ Ｐゴシック"/>
                <a:cs typeface="ＭＳ Ｐゴシック"/>
                <a:sym typeface="ＭＳ Ｐゴシック"/>
              </a:defRPr>
            </a:pPr>
            <a:r>
              <a:rPr sz="3200" dirty="0">
                <a:latin typeface="+mn-ea"/>
              </a:rPr>
              <a:t>今回のテーマは</a:t>
            </a:r>
            <a:r>
              <a:rPr lang="en-US" altLang="ja-JP" sz="3200" dirty="0">
                <a:latin typeface="+mn-ea"/>
                <a:cs typeface="Arial"/>
                <a:sym typeface="Arial"/>
              </a:rPr>
              <a:t>?</a:t>
            </a:r>
            <a:endParaRPr sz="3200" dirty="0">
              <a:latin typeface="+mn-ea"/>
              <a:cs typeface="Arial"/>
              <a:sym typeface="Arial"/>
            </a:endParaRPr>
          </a:p>
          <a:p>
            <a:pPr lvl="1" indent="457200">
              <a:defRPr>
                <a:latin typeface="Arial"/>
                <a:ea typeface="Arial"/>
                <a:cs typeface="Arial"/>
                <a:sym typeface="Arial"/>
              </a:defRPr>
            </a:pPr>
            <a:r>
              <a:rPr lang="ja-JP" altLang="en-US" sz="3200" dirty="0" smtClean="0">
                <a:latin typeface="+mn-ea"/>
              </a:rPr>
              <a:t>クラスをコピーできる継承という機能を扱う。</a:t>
            </a:r>
            <a:endParaRPr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何の役に立つの</a:t>
            </a:r>
            <a:r>
              <a:rPr sz="3200" dirty="0">
                <a:latin typeface="+mn-ea"/>
                <a:cs typeface="Arial"/>
                <a:sym typeface="Arial"/>
              </a:rPr>
              <a:t>?</a:t>
            </a:r>
          </a:p>
          <a:p>
            <a:pPr lvl="1" indent="457200">
              <a:defRPr>
                <a:latin typeface="Arial"/>
                <a:ea typeface="Arial"/>
                <a:cs typeface="Arial"/>
                <a:sym typeface="Arial"/>
              </a:defRPr>
            </a:pPr>
            <a:r>
              <a:rPr lang="ja-JP" altLang="en-US" sz="3200" dirty="0" smtClean="0">
                <a:latin typeface="+mn-ea"/>
              </a:rPr>
              <a:t>いちいち同じことをクラス単位で行わずに済む。</a:t>
            </a:r>
            <a:endParaRPr lang="en-US" altLang="ja-JP" sz="3200" dirty="0" smtClean="0">
              <a:latin typeface="+mn-ea"/>
            </a:endParaRPr>
          </a:p>
          <a:p>
            <a:pPr lvl="1" indent="457200">
              <a:defRPr>
                <a:latin typeface="Arial"/>
                <a:ea typeface="Arial"/>
                <a:cs typeface="Arial"/>
                <a:sym typeface="Arial"/>
              </a:defRPr>
            </a:pPr>
            <a:r>
              <a:rPr lang="ja-JP" altLang="en-US" sz="3200" dirty="0" smtClean="0">
                <a:latin typeface="+mn-ea"/>
              </a:rPr>
              <a:t>開発の効率がグンと良くなる。</a:t>
            </a:r>
            <a:endParaRPr lang="en-US"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実際</a:t>
            </a:r>
            <a:r>
              <a:rPr sz="3200" dirty="0">
                <a:latin typeface="+mn-ea"/>
              </a:rPr>
              <a:t>，</a:t>
            </a:r>
            <a:r>
              <a:rPr lang="ja-JP" altLang="en-US" sz="3200" dirty="0">
                <a:latin typeface="+mn-ea"/>
              </a:rPr>
              <a:t>どれくらいの頻度で使うの</a:t>
            </a:r>
            <a:r>
              <a:rPr sz="3200" dirty="0">
                <a:latin typeface="+mn-ea"/>
              </a:rPr>
              <a:t>?</a:t>
            </a:r>
          </a:p>
          <a:p>
            <a:pPr lvl="1" indent="457200">
              <a:defRPr>
                <a:latin typeface="Arial"/>
                <a:ea typeface="Arial"/>
                <a:cs typeface="Arial"/>
                <a:sym typeface="Arial"/>
              </a:defRPr>
            </a:pPr>
            <a:r>
              <a:rPr lang="ja-JP" altLang="en-US" sz="3200" dirty="0" smtClean="0">
                <a:latin typeface="+mn-ea"/>
              </a:rPr>
              <a:t>大規模なプログラムを作るならかなりの頻度で使う。</a:t>
            </a:r>
            <a:endParaRPr lang="en-US" altLang="ja-JP" sz="3200" dirty="0" smtClean="0">
              <a:latin typeface="+mn-ea"/>
            </a:endParaRPr>
          </a:p>
          <a:p>
            <a:pPr lvl="1" indent="457200">
              <a:defRPr>
                <a:latin typeface="Arial"/>
                <a:ea typeface="Arial"/>
                <a:cs typeface="Arial"/>
                <a:sym typeface="Arial"/>
              </a:defRPr>
            </a:pPr>
            <a:endParaRPr sz="3200" dirty="0">
              <a:latin typeface="+mn-ea"/>
            </a:endParaRPr>
          </a:p>
          <a:p>
            <a:pPr lvl="1" indent="457200">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lang="ja-JP" altLang="en-US" sz="3200" dirty="0">
                <a:latin typeface="+mn-ea"/>
              </a:rPr>
              <a:t>重要度</a:t>
            </a:r>
            <a:r>
              <a:rPr sz="3200" dirty="0">
                <a:latin typeface="+mn-ea"/>
              </a:rPr>
              <a:t>　</a:t>
            </a:r>
            <a:r>
              <a:rPr sz="3200" dirty="0" smtClean="0">
                <a:latin typeface="+mn-ea"/>
                <a:cs typeface="Arial"/>
                <a:sym typeface="Arial"/>
              </a:rPr>
              <a:t>★★</a:t>
            </a:r>
            <a:endParaRPr sz="3200" dirty="0">
              <a:latin typeface="+mn-ea"/>
              <a:cs typeface="Arial"/>
              <a:sym typeface="Arial"/>
            </a:endParaRPr>
          </a:p>
          <a:p>
            <a:pPr>
              <a:defRPr>
                <a:latin typeface="ＭＳ Ｐゴシック"/>
                <a:ea typeface="ＭＳ Ｐゴシック"/>
                <a:cs typeface="ＭＳ Ｐゴシック"/>
                <a:sym typeface="ＭＳ Ｐゴシック"/>
              </a:defRPr>
            </a:pPr>
            <a:r>
              <a:rPr lang="ja-JP" altLang="en-US" sz="3200" dirty="0">
                <a:latin typeface="+mn-ea"/>
              </a:rPr>
              <a:t>難易度</a:t>
            </a:r>
            <a:r>
              <a:rPr sz="3200" dirty="0">
                <a:latin typeface="+mn-ea"/>
              </a:rPr>
              <a:t>　</a:t>
            </a:r>
            <a:r>
              <a:rPr sz="3200" dirty="0">
                <a:latin typeface="+mn-ea"/>
                <a:cs typeface="Arial"/>
                <a:sym typeface="Arial"/>
              </a:rPr>
              <a:t>★★</a:t>
            </a:r>
          </a:p>
        </p:txBody>
      </p:sp>
    </p:spTree>
    <p:extLst>
      <p:ext uri="{BB962C8B-B14F-4D97-AF65-F5344CB8AC3E}">
        <p14:creationId xmlns:p14="http://schemas.microsoft.com/office/powerpoint/2010/main" val="115883236"/>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986528"/>
          </a:xfrm>
          <a:prstGeom prst="rect">
            <a:avLst/>
          </a:prstGeom>
        </p:spPr>
        <p:txBody>
          <a:bodyPr wrap="square">
            <a:spAutoFit/>
          </a:bodyPr>
          <a:lstStyle/>
          <a:p>
            <a:r>
              <a:rPr lang="en-US" altLang="ja-JP" sz="2800" dirty="0" smtClean="0"/>
              <a:t>&gt;&gt;&gt; </a:t>
            </a:r>
            <a:r>
              <a:rPr lang="en-US" altLang="ja-JP" sz="2800" dirty="0" err="1" smtClean="0"/>
              <a:t>dic</a:t>
            </a:r>
            <a:r>
              <a:rPr lang="en-US" altLang="ja-JP" sz="2800" dirty="0" smtClean="0"/>
              <a:t> = {</a:t>
            </a:r>
            <a:r>
              <a:rPr lang="en-US" altLang="ja-JP" sz="2800" dirty="0" smtClean="0">
                <a:solidFill>
                  <a:schemeClr val="tx2"/>
                </a:solidFill>
              </a:rPr>
              <a:t>“Japan”</a:t>
            </a:r>
            <a:r>
              <a:rPr lang="en-US" altLang="ja-JP" sz="2800" dirty="0" smtClean="0"/>
              <a:t>:377000}	</a:t>
            </a:r>
            <a:r>
              <a:rPr lang="en-US" altLang="ja-JP" sz="2800" dirty="0" smtClean="0">
                <a:solidFill>
                  <a:srgbClr val="C00000"/>
                </a:solidFill>
              </a:rPr>
              <a:t>#</a:t>
            </a:r>
            <a:r>
              <a:rPr lang="ja-JP" altLang="en-US" sz="2800" dirty="0" smtClean="0">
                <a:solidFill>
                  <a:srgbClr val="C00000"/>
                </a:solidFill>
              </a:rPr>
              <a:t>国名と対応する面積が入るﾃﾞｨｸｼｮﾅﾘ</a:t>
            </a:r>
            <a:r>
              <a:rPr lang="en-US" altLang="ja-JP" sz="2800" dirty="0" smtClean="0">
                <a:solidFill>
                  <a:srgbClr val="C00000"/>
                </a:solidFill>
              </a:rPr>
              <a:t>						</a:t>
            </a:r>
            <a:r>
              <a:rPr lang="en-US" altLang="ja-JP" sz="2800" dirty="0">
                <a:solidFill>
                  <a:srgbClr val="C00000"/>
                </a:solidFill>
              </a:rPr>
              <a:t>	</a:t>
            </a:r>
            <a:r>
              <a:rPr lang="ja-JP" altLang="en-US" sz="2800" dirty="0" smtClean="0">
                <a:solidFill>
                  <a:srgbClr val="C00000"/>
                </a:solidFill>
              </a:rPr>
              <a:t>を作る。波括弧とかコロンとかめんどい。</a:t>
            </a:r>
            <a:endParaRPr lang="en-US" altLang="ja-JP" sz="2800" dirty="0" smtClean="0">
              <a:solidFill>
                <a:srgbClr val="C00000"/>
              </a:solidFill>
            </a:endParaRPr>
          </a:p>
          <a:p>
            <a:r>
              <a:rPr lang="en-US" altLang="ja-JP" sz="2800" dirty="0" smtClean="0"/>
              <a:t>&gt;&gt;&gt; </a:t>
            </a:r>
            <a:r>
              <a:rPr lang="en-US" altLang="ja-JP" sz="2800" dirty="0" smtClean="0">
                <a:solidFill>
                  <a:srgbClr val="C00000"/>
                </a:solidFill>
              </a:rPr>
              <a:t>#</a:t>
            </a:r>
            <a:r>
              <a:rPr lang="ja-JP" altLang="en-US" sz="2800" dirty="0" smtClean="0">
                <a:solidFill>
                  <a:srgbClr val="C00000"/>
                </a:solidFill>
              </a:rPr>
              <a:t>ディクショナリから型を自作して楽をしたい！</a:t>
            </a:r>
            <a:endParaRPr lang="en-US" altLang="ja-JP" sz="2800" dirty="0">
              <a:solidFill>
                <a:srgbClr val="C00000"/>
              </a:solidFill>
            </a:endParaRPr>
          </a:p>
          <a:p>
            <a:r>
              <a:rPr lang="en-US" altLang="ja-JP" sz="2800" dirty="0" smtClean="0"/>
              <a:t>&gt;&gt;&gt; </a:t>
            </a:r>
            <a:r>
              <a:rPr lang="ja-JP" altLang="en-US" sz="2800" dirty="0" smtClean="0">
                <a:solidFill>
                  <a:schemeClr val="accent2"/>
                </a:solidFill>
              </a:rPr>
              <a:t>class</a:t>
            </a:r>
            <a:r>
              <a:rPr lang="ja-JP" altLang="en-US" sz="2800" dirty="0" smtClean="0"/>
              <a:t> </a:t>
            </a:r>
            <a:r>
              <a:rPr lang="ja-JP" altLang="en-US" sz="2800" dirty="0" smtClean="0">
                <a:solidFill>
                  <a:schemeClr val="accent5"/>
                </a:solidFill>
              </a:rPr>
              <a:t>StrDict</a:t>
            </a:r>
            <a:r>
              <a:rPr lang="ja-JP" altLang="en-US" sz="2800" dirty="0" smtClean="0"/>
              <a:t>(dict):</a:t>
            </a:r>
            <a:r>
              <a:rPr lang="en-US" altLang="ja-JP" sz="2800" dirty="0" smtClean="0"/>
              <a:t>	</a:t>
            </a:r>
            <a:r>
              <a:rPr lang="en-US" altLang="ja-JP" sz="2800" dirty="0" smtClean="0">
                <a:solidFill>
                  <a:srgbClr val="C00000"/>
                </a:solidFill>
              </a:rPr>
              <a:t>#</a:t>
            </a:r>
            <a:r>
              <a:rPr lang="ja-JP" altLang="en-US" sz="2800" dirty="0" smtClean="0">
                <a:solidFill>
                  <a:srgbClr val="C00000"/>
                </a:solidFill>
              </a:rPr>
              <a:t>ディクショナリ型を継承してクラスを作る</a:t>
            </a:r>
            <a:endParaRPr lang="en-US" altLang="ja-JP" sz="2800" dirty="0" smtClean="0">
              <a:solidFill>
                <a:srgbClr val="C00000"/>
              </a:solidFill>
            </a:endParaRPr>
          </a:p>
          <a:p>
            <a:r>
              <a:rPr lang="en-US" altLang="ja-JP" sz="2800" dirty="0" smtClean="0"/>
              <a:t> . . . </a:t>
            </a:r>
            <a:r>
              <a:rPr lang="en-US" altLang="ja-JP" sz="2800" dirty="0"/>
              <a:t>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__init__</a:t>
            </a:r>
            <a:r>
              <a:rPr lang="ja-JP" altLang="en-US" sz="2800" dirty="0" smtClean="0"/>
              <a:t>(self):</a:t>
            </a:r>
            <a:endParaRPr lang="en-US" altLang="ja-JP" sz="2800" dirty="0" smtClean="0"/>
          </a:p>
          <a:p>
            <a:r>
              <a:rPr lang="en-US" altLang="ja-JP" sz="2800" dirty="0" smtClean="0"/>
              <a:t> . . . </a:t>
            </a:r>
            <a:r>
              <a:rPr lang="en-US" altLang="ja-JP" sz="2800" dirty="0"/>
              <a:t>	</a:t>
            </a:r>
            <a:r>
              <a:rPr lang="ja-JP" altLang="en-US" sz="2800" dirty="0" smtClean="0"/>
              <a:t>        </a:t>
            </a:r>
            <a:r>
              <a:rPr lang="ja-JP" altLang="en-US" sz="2800" dirty="0" smtClean="0">
                <a:solidFill>
                  <a:schemeClr val="accent2"/>
                </a:solidFill>
              </a:rPr>
              <a:t>pass</a:t>
            </a:r>
            <a:endParaRPr lang="en-US" altLang="ja-JP" sz="2800" dirty="0" smtClean="0">
              <a:solidFill>
                <a:schemeClr val="accent2"/>
              </a:solidFill>
            </a:endParaRPr>
          </a:p>
          <a:p>
            <a:r>
              <a:rPr lang="en-US" altLang="ja-JP" sz="2800" dirty="0" smtClean="0"/>
              <a:t> . . . </a:t>
            </a:r>
            <a:r>
              <a:rPr lang="en-US" altLang="ja-JP" sz="2800" dirty="0"/>
              <a:t>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__setitem__</a:t>
            </a:r>
            <a:r>
              <a:rPr lang="ja-JP" altLang="en-US" sz="2800" dirty="0" smtClean="0"/>
              <a:t>(self, key, value): </a:t>
            </a:r>
            <a:endParaRPr lang="en-US" altLang="ja-JP" sz="2800" dirty="0"/>
          </a:p>
          <a:p>
            <a:r>
              <a:rPr lang="en-US" altLang="ja-JP" sz="2800" dirty="0" smtClean="0"/>
              <a:t> . . . 		</a:t>
            </a:r>
            <a:r>
              <a:rPr lang="ja-JP" altLang="en-US" sz="2800" dirty="0" smtClean="0">
                <a:solidFill>
                  <a:schemeClr val="tx2"/>
                </a:solidFill>
              </a:rPr>
              <a:t>""" ここで特殊メソッドのみオーバーライド</a:t>
            </a:r>
            <a:endParaRPr lang="en-US" altLang="ja-JP" sz="2800" dirty="0" smtClean="0">
              <a:solidFill>
                <a:schemeClr val="tx2"/>
              </a:solidFill>
            </a:endParaRPr>
          </a:p>
          <a:p>
            <a:r>
              <a:rPr lang="en-US" altLang="ja-JP" sz="2800" dirty="0" smtClean="0"/>
              <a:t> . . . </a:t>
            </a:r>
            <a:r>
              <a:rPr lang="en-US" altLang="ja-JP" sz="2800" dirty="0"/>
              <a:t>	</a:t>
            </a:r>
            <a:r>
              <a:rPr lang="en-US" altLang="ja-JP" sz="2800" dirty="0" smtClean="0">
                <a:solidFill>
                  <a:schemeClr val="tx2"/>
                </a:solidFill>
              </a:rPr>
              <a:t>	</a:t>
            </a:r>
            <a:r>
              <a:rPr lang="ja-JP" altLang="en-US" sz="2800" dirty="0" smtClean="0">
                <a:solidFill>
                  <a:schemeClr val="tx2"/>
                </a:solidFill>
              </a:rPr>
              <a:t>もしもkeyが文字列型以外なら例外を起こす(エラーを吐かせる)</a:t>
            </a:r>
            <a:endParaRPr lang="en-US" altLang="ja-JP" sz="2800" dirty="0" smtClean="0">
              <a:solidFill>
                <a:schemeClr val="tx2"/>
              </a:solidFill>
            </a:endParaRPr>
          </a:p>
          <a:p>
            <a:r>
              <a:rPr lang="en-US" altLang="ja-JP" sz="2800" dirty="0" smtClean="0"/>
              <a:t> . . . 	</a:t>
            </a:r>
            <a:r>
              <a:rPr lang="en-US" altLang="ja-JP" sz="2800" dirty="0" smtClean="0">
                <a:solidFill>
                  <a:schemeClr val="tx2"/>
                </a:solidFill>
              </a:rPr>
              <a:t>	</a:t>
            </a:r>
            <a:r>
              <a:rPr lang="ja-JP" altLang="en-US" sz="2800" dirty="0" smtClean="0">
                <a:solidFill>
                  <a:schemeClr val="tx2"/>
                </a:solidFill>
              </a:rPr>
              <a:t>ように改変する</a:t>
            </a:r>
            <a:endParaRPr lang="en-US" altLang="ja-JP" sz="2800" dirty="0" smtClean="0">
              <a:solidFill>
                <a:schemeClr val="tx2"/>
              </a:solidFill>
            </a:endParaRPr>
          </a:p>
          <a:p>
            <a:r>
              <a:rPr lang="en-US" altLang="ja-JP" sz="2800" dirty="0" smtClean="0"/>
              <a:t> . . . </a:t>
            </a:r>
            <a:r>
              <a:rPr lang="en-US" altLang="ja-JP" sz="2800" dirty="0">
                <a:solidFill>
                  <a:schemeClr val="tx2"/>
                </a:solidFill>
              </a:rPr>
              <a:t>	</a:t>
            </a:r>
            <a:r>
              <a:rPr lang="en-US" altLang="ja-JP" sz="2800" dirty="0" smtClean="0">
                <a:solidFill>
                  <a:schemeClr val="tx2"/>
                </a:solidFill>
              </a:rPr>
              <a:t>	“””</a:t>
            </a:r>
            <a:endParaRPr lang="en-US" altLang="ja-JP" sz="2800" dirty="0">
              <a:solidFill>
                <a:schemeClr val="tx2"/>
              </a:solidFill>
              <a:latin typeface="+mn-ea"/>
            </a:endParaRPr>
          </a:p>
          <a:p>
            <a:r>
              <a:rPr lang="en-US" altLang="ja-JP" sz="2800" dirty="0" smtClean="0"/>
              <a:t> . . . 		</a:t>
            </a:r>
            <a:r>
              <a:rPr lang="ja-JP" altLang="en-US" sz="2800" dirty="0" smtClean="0">
                <a:solidFill>
                  <a:schemeClr val="accent2"/>
                </a:solidFill>
              </a:rPr>
              <a:t>if not </a:t>
            </a:r>
            <a:r>
              <a:rPr lang="ja-JP" altLang="en-US" sz="2800" dirty="0" smtClean="0">
                <a:solidFill>
                  <a:srgbClr val="7030A0"/>
                </a:solidFill>
              </a:rPr>
              <a:t>isinstance</a:t>
            </a:r>
            <a:r>
              <a:rPr lang="ja-JP" altLang="en-US" sz="2800" dirty="0" smtClean="0"/>
              <a:t>(key, </a:t>
            </a:r>
            <a:r>
              <a:rPr lang="ja-JP" altLang="en-US" sz="2800" dirty="0" smtClean="0">
                <a:solidFill>
                  <a:srgbClr val="7030A0"/>
                </a:solidFill>
              </a:rPr>
              <a:t>str</a:t>
            </a:r>
            <a:r>
              <a:rPr lang="ja-JP" altLang="en-US" sz="2800" dirty="0" smtClean="0"/>
              <a:t>):   </a:t>
            </a:r>
            <a:r>
              <a:rPr lang="ja-JP" altLang="en-US" sz="2800" dirty="0" smtClean="0">
                <a:solidFill>
                  <a:srgbClr val="C00000"/>
                </a:solidFill>
              </a:rPr>
              <a:t> #keyが文字列ではないときに…</a:t>
            </a:r>
            <a:endParaRPr lang="en-US" altLang="ja-JP" sz="2800" dirty="0">
              <a:solidFill>
                <a:srgbClr val="C00000"/>
              </a:solidFill>
            </a:endParaRPr>
          </a:p>
          <a:p>
            <a:r>
              <a:rPr lang="en-US" altLang="ja-JP" sz="2800" dirty="0" smtClean="0"/>
              <a:t> . . . 			</a:t>
            </a:r>
            <a:r>
              <a:rPr lang="ja-JP" altLang="en-US" sz="2800" dirty="0" smtClean="0">
                <a:solidFill>
                  <a:schemeClr val="accent2"/>
                </a:solidFill>
              </a:rPr>
              <a:t>raise</a:t>
            </a:r>
            <a:r>
              <a:rPr lang="ja-JP" altLang="en-US" sz="2800" dirty="0" smtClean="0"/>
              <a:t> </a:t>
            </a:r>
            <a:r>
              <a:rPr lang="ja-JP" altLang="en-US" sz="2800" dirty="0" smtClean="0">
                <a:solidFill>
                  <a:srgbClr val="7030A0"/>
                </a:solidFill>
              </a:rPr>
              <a:t>ValueError</a:t>
            </a:r>
            <a:r>
              <a:rPr lang="ja-JP" altLang="en-US" sz="2800" dirty="0" smtClean="0"/>
              <a:t>(</a:t>
            </a:r>
            <a:r>
              <a:rPr lang="ja-JP" altLang="en-US" sz="2800" dirty="0" smtClean="0">
                <a:solidFill>
                  <a:schemeClr val="tx2"/>
                </a:solidFill>
              </a:rPr>
              <a:t>“Key must be str or unicode.”</a:t>
            </a:r>
            <a:r>
              <a:rPr lang="ja-JP" altLang="en-US" sz="2800" dirty="0" smtClean="0"/>
              <a:t>)</a:t>
            </a:r>
            <a:endParaRPr lang="en-US" altLang="ja-JP" sz="2800" dirty="0" smtClean="0"/>
          </a:p>
          <a:p>
            <a:r>
              <a:rPr lang="en-US" altLang="ja-JP" sz="2800" dirty="0" smtClean="0"/>
              <a:t> . . . 			</a:t>
            </a:r>
            <a:r>
              <a:rPr lang="ja-JP" altLang="en-US" sz="2800" dirty="0" smtClean="0">
                <a:solidFill>
                  <a:srgbClr val="C00000"/>
                </a:solidFill>
              </a:rPr>
              <a:t>#こうすると例外を吐かせられる</a:t>
            </a:r>
            <a:endParaRPr lang="en-US" altLang="ja-JP" sz="2800" dirty="0" smtClean="0">
              <a:solidFill>
                <a:srgbClr val="C00000"/>
              </a:solidFill>
            </a:endParaRPr>
          </a:p>
          <a:p>
            <a:r>
              <a:rPr lang="en-US" altLang="ja-JP" sz="2800" dirty="0" smtClean="0"/>
              <a:t> . . . 		</a:t>
            </a:r>
            <a:r>
              <a:rPr lang="ja-JP" altLang="en-US" sz="2800" dirty="0" smtClean="0">
                <a:solidFill>
                  <a:srgbClr val="7030A0"/>
                </a:solidFill>
              </a:rPr>
              <a:t>dict</a:t>
            </a:r>
            <a:r>
              <a:rPr lang="ja-JP" altLang="en-US" sz="2800" dirty="0" smtClean="0"/>
              <a:t>.__setitem__(self, key, value) </a:t>
            </a:r>
            <a:endParaRPr lang="en-US" altLang="ja-JP" sz="2800" dirty="0" smtClean="0"/>
          </a:p>
          <a:p>
            <a:r>
              <a:rPr lang="en-US" altLang="ja-JP" sz="2800" dirty="0" smtClean="0"/>
              <a:t> . . . 		</a:t>
            </a:r>
            <a:r>
              <a:rPr lang="ja-JP" altLang="en-US" sz="2800" dirty="0" smtClean="0">
                <a:solidFill>
                  <a:srgbClr val="C00000"/>
                </a:solidFill>
              </a:rPr>
              <a:t>#親クラスの特殊メソッドを呼び出し、keyとvalueをここで設定</a:t>
            </a:r>
            <a:endParaRPr lang="ja-JP" altLang="en-US" sz="2800" dirty="0">
              <a:solidFill>
                <a:srgbClr val="C00000"/>
              </a:solidFill>
            </a:endParaRPr>
          </a:p>
        </p:txBody>
      </p:sp>
    </p:spTree>
    <p:extLst>
      <p:ext uri="{BB962C8B-B14F-4D97-AF65-F5344CB8AC3E}">
        <p14:creationId xmlns:p14="http://schemas.microsoft.com/office/powerpoint/2010/main" val="836448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5816977"/>
          </a:xfrm>
          <a:prstGeom prst="rect">
            <a:avLst/>
          </a:prstGeom>
        </p:spPr>
        <p:txBody>
          <a:bodyPr wrap="square">
            <a:spAutoFit/>
          </a:bodyPr>
          <a:lstStyle/>
          <a:p>
            <a:r>
              <a:rPr lang="ja-JP" altLang="en-US" sz="2800" dirty="0" smtClean="0"/>
              <a:t>&gt;&gt;&gt; d = StrDict()</a:t>
            </a:r>
            <a:endParaRPr lang="en-US" altLang="ja-JP" sz="2800" dirty="0" smtClean="0"/>
          </a:p>
          <a:p>
            <a:r>
              <a:rPr lang="ja-JP" altLang="en-US" sz="2800" dirty="0" smtClean="0"/>
              <a:t>&gt;&gt;&gt; d[</a:t>
            </a:r>
            <a:r>
              <a:rPr lang="ja-JP" altLang="en-US" sz="2800" dirty="0" smtClean="0">
                <a:solidFill>
                  <a:schemeClr val="tx2"/>
                </a:solidFill>
              </a:rPr>
              <a:t>“Japan”</a:t>
            </a:r>
            <a:r>
              <a:rPr lang="ja-JP" altLang="en-US" sz="2800" dirty="0" smtClean="0"/>
              <a:t>] =  377900</a:t>
            </a:r>
            <a:r>
              <a:rPr lang="en-US" altLang="ja-JP" sz="2800" dirty="0" smtClean="0"/>
              <a:t>	</a:t>
            </a:r>
            <a:r>
              <a:rPr lang="en-US" altLang="ja-JP" sz="2800" dirty="0" smtClean="0">
                <a:solidFill>
                  <a:srgbClr val="C00000"/>
                </a:solidFill>
              </a:rPr>
              <a:t>#</a:t>
            </a:r>
            <a:r>
              <a:rPr lang="ja-JP" altLang="en-US" sz="2800" dirty="0" smtClean="0">
                <a:solidFill>
                  <a:srgbClr val="C00000"/>
                </a:solidFill>
              </a:rPr>
              <a:t>右の図を見て！</a:t>
            </a:r>
            <a:endParaRPr lang="en-US" altLang="ja-JP" sz="2800" dirty="0" smtClean="0">
              <a:solidFill>
                <a:srgbClr val="C00000"/>
              </a:solidFill>
            </a:endParaRPr>
          </a:p>
          <a:p>
            <a:r>
              <a:rPr lang="ja-JP" altLang="en-US" sz="2800" dirty="0" smtClean="0"/>
              <a:t>&gt;&gt;&gt; </a:t>
            </a:r>
            <a:r>
              <a:rPr lang="ja-JP" altLang="en-US" sz="2800" dirty="0" smtClean="0">
                <a:solidFill>
                  <a:srgbClr val="7030A0"/>
                </a:solidFill>
              </a:rPr>
              <a:t>print</a:t>
            </a:r>
            <a:r>
              <a:rPr lang="ja-JP" altLang="en-US" sz="2800" dirty="0" smtClean="0"/>
              <a:t>(d[</a:t>
            </a:r>
            <a:r>
              <a:rPr lang="ja-JP" altLang="en-US" sz="2800" dirty="0" smtClean="0">
                <a:solidFill>
                  <a:schemeClr val="tx2"/>
                </a:solidFill>
              </a:rPr>
              <a:t>“Japan”</a:t>
            </a:r>
            <a:r>
              <a:rPr lang="ja-JP" altLang="en-US" sz="2800" dirty="0" smtClean="0"/>
              <a:t>])</a:t>
            </a:r>
            <a:r>
              <a:rPr lang="en-US" altLang="ja-JP" sz="2800" dirty="0" smtClean="0">
                <a:solidFill>
                  <a:srgbClr val="C00000"/>
                </a:solidFill>
              </a:rPr>
              <a:t>	#</a:t>
            </a:r>
            <a:r>
              <a:rPr lang="ja-JP" altLang="en-US" sz="2800" dirty="0" smtClean="0">
                <a:solidFill>
                  <a:srgbClr val="C00000"/>
                </a:solidFill>
              </a:rPr>
              <a:t>出力できるか？</a:t>
            </a:r>
            <a:endParaRPr lang="en-US" altLang="ja-JP" sz="2800" dirty="0" smtClean="0">
              <a:solidFill>
                <a:srgbClr val="C00000"/>
              </a:solidFill>
            </a:endParaRPr>
          </a:p>
          <a:p>
            <a:r>
              <a:rPr lang="ja-JP" altLang="en-US" sz="2800" dirty="0" smtClean="0">
                <a:solidFill>
                  <a:schemeClr val="accent1"/>
                </a:solidFill>
              </a:rPr>
              <a:t>377900</a:t>
            </a:r>
            <a:endParaRPr lang="en-US" altLang="ja-JP" sz="2800" dirty="0" smtClean="0">
              <a:solidFill>
                <a:schemeClr val="accent1"/>
              </a:solidFill>
            </a:endParaRPr>
          </a:p>
          <a:p>
            <a:r>
              <a:rPr lang="ja-JP" altLang="en-US" sz="2800" dirty="0" smtClean="0"/>
              <a:t>&gt;&gt;&gt; d[377900] = 0</a:t>
            </a:r>
            <a:r>
              <a:rPr lang="en-US" altLang="ja-JP" sz="2800" dirty="0" smtClean="0"/>
              <a:t>	</a:t>
            </a:r>
            <a:r>
              <a:rPr lang="en-US" altLang="ja-JP" sz="2800" dirty="0" smtClean="0">
                <a:solidFill>
                  <a:srgbClr val="C00000"/>
                </a:solidFill>
              </a:rPr>
              <a:t>#</a:t>
            </a:r>
            <a:r>
              <a:rPr lang="ja-JP" altLang="en-US" sz="2800" dirty="0" smtClean="0">
                <a:solidFill>
                  <a:srgbClr val="C00000"/>
                </a:solidFill>
              </a:rPr>
              <a:t>数値を参照しようとすると？</a:t>
            </a:r>
            <a:endParaRPr lang="en-US" altLang="ja-JP" sz="2800" dirty="0" smtClean="0">
              <a:solidFill>
                <a:srgbClr val="C00000"/>
              </a:solidFill>
            </a:endParaRPr>
          </a:p>
          <a:p>
            <a:r>
              <a:rPr lang="ja-JP" altLang="en-US" sz="2400" dirty="0" smtClean="0">
                <a:solidFill>
                  <a:srgbClr val="FF0000"/>
                </a:solidFill>
              </a:rPr>
              <a:t>Traceback (most recent call last):</a:t>
            </a:r>
            <a:endParaRPr lang="en-US" altLang="ja-JP" sz="2400" dirty="0" smtClean="0">
              <a:solidFill>
                <a:srgbClr val="FF0000"/>
              </a:solidFill>
            </a:endParaRPr>
          </a:p>
          <a:p>
            <a:r>
              <a:rPr lang="ja-JP" altLang="en-US" sz="2400" dirty="0" smtClean="0">
                <a:solidFill>
                  <a:srgbClr val="FF0000"/>
                </a:solidFill>
              </a:rPr>
              <a:t>  File "&lt;pyshell#132&gt;", line 1, in &lt;module&gt;</a:t>
            </a:r>
            <a:endParaRPr lang="en-US" altLang="ja-JP" sz="2400" dirty="0" smtClean="0">
              <a:solidFill>
                <a:srgbClr val="FF0000"/>
              </a:solidFill>
            </a:endParaRPr>
          </a:p>
          <a:p>
            <a:r>
              <a:rPr lang="ja-JP" altLang="en-US" sz="2400" dirty="0" smtClean="0">
                <a:solidFill>
                  <a:srgbClr val="FF0000"/>
                </a:solidFill>
              </a:rPr>
              <a:t>    d[377900] = 0  File "/Users/Y.Yanagi/Desktop/strdict.py", line 15, in __setitem__</a:t>
            </a:r>
            <a:endParaRPr lang="en-US" altLang="ja-JP" sz="2400" dirty="0" smtClean="0">
              <a:solidFill>
                <a:srgbClr val="FF0000"/>
              </a:solidFill>
            </a:endParaRPr>
          </a:p>
          <a:p>
            <a:r>
              <a:rPr lang="ja-JP" altLang="en-US" sz="2400" dirty="0" smtClean="0">
                <a:solidFill>
                  <a:srgbClr val="FF0000"/>
                </a:solidFill>
              </a:rPr>
              <a:t>    raise ValueError("Key must be str or unicode.")</a:t>
            </a:r>
            <a:endParaRPr lang="en-US" altLang="ja-JP" sz="2400" dirty="0" smtClean="0">
              <a:solidFill>
                <a:srgbClr val="FF0000"/>
              </a:solidFill>
            </a:endParaRPr>
          </a:p>
          <a:p>
            <a:r>
              <a:rPr lang="ja-JP" altLang="en-US" sz="2400" dirty="0" smtClean="0">
                <a:solidFill>
                  <a:srgbClr val="FF0000"/>
                </a:solidFill>
              </a:rPr>
              <a:t>ValueError: Key must be str or unicode.</a:t>
            </a:r>
            <a:endParaRPr lang="en-US" altLang="ja-JP" sz="2400" dirty="0" smtClean="0">
              <a:solidFill>
                <a:srgbClr val="FF0000"/>
              </a:solidFill>
            </a:endParaRPr>
          </a:p>
          <a:p>
            <a:r>
              <a:rPr lang="ja-JP" altLang="en-US" sz="2800" dirty="0" smtClean="0"/>
              <a:t>&gt;&gt;&gt; </a:t>
            </a:r>
            <a:r>
              <a:rPr lang="en-US" altLang="ja-JP" sz="2800" dirty="0" smtClean="0">
                <a:solidFill>
                  <a:srgbClr val="7030A0"/>
                </a:solidFill>
              </a:rPr>
              <a:t>print</a:t>
            </a:r>
            <a:r>
              <a:rPr lang="en-US" altLang="ja-JP" sz="2800" dirty="0" smtClean="0"/>
              <a:t>(</a:t>
            </a:r>
            <a:r>
              <a:rPr lang="ja-JP" altLang="en-US" sz="2800" dirty="0" smtClean="0"/>
              <a:t>d</a:t>
            </a:r>
            <a:r>
              <a:rPr lang="en-US" altLang="ja-JP" sz="2800" dirty="0" smtClean="0"/>
              <a:t>)	</a:t>
            </a:r>
            <a:r>
              <a:rPr lang="en-US" altLang="ja-JP" sz="2800" dirty="0" smtClean="0">
                <a:solidFill>
                  <a:srgbClr val="C00000"/>
                </a:solidFill>
              </a:rPr>
              <a:t>#</a:t>
            </a:r>
            <a:r>
              <a:rPr lang="ja-JP" altLang="en-US" sz="2800" dirty="0" smtClean="0">
                <a:solidFill>
                  <a:srgbClr val="C00000"/>
                </a:solidFill>
              </a:rPr>
              <a:t>出力すると何が出る？</a:t>
            </a:r>
            <a:endParaRPr lang="en-US" altLang="ja-JP" sz="2800" dirty="0" smtClean="0">
              <a:solidFill>
                <a:srgbClr val="C00000"/>
              </a:solidFill>
            </a:endParaRPr>
          </a:p>
          <a:p>
            <a:r>
              <a:rPr lang="ja-JP" altLang="en-US" sz="2800" dirty="0" smtClean="0">
                <a:solidFill>
                  <a:schemeClr val="accent1"/>
                </a:solidFill>
              </a:rPr>
              <a:t>{'Japan': 377900}</a:t>
            </a:r>
            <a:endParaRPr lang="en-US" altLang="ja-JP" sz="2800" dirty="0" smtClean="0">
              <a:solidFill>
                <a:schemeClr val="accent1"/>
              </a:solidFill>
            </a:endParaRPr>
          </a:p>
          <a:p>
            <a:r>
              <a:rPr lang="ja-JP" altLang="en-US" sz="2800" dirty="0" smtClean="0"/>
              <a:t>&gt;&gt;&gt; </a:t>
            </a:r>
            <a:r>
              <a:rPr lang="ja-JP" altLang="en-US" sz="2800" dirty="0" smtClean="0">
                <a:solidFill>
                  <a:srgbClr val="7030A0"/>
                </a:solidFill>
              </a:rPr>
              <a:t>type</a:t>
            </a:r>
            <a:r>
              <a:rPr lang="ja-JP" altLang="en-US" sz="2800" dirty="0" smtClean="0"/>
              <a:t>(d)</a:t>
            </a:r>
            <a:r>
              <a:rPr lang="en-US" altLang="ja-JP" sz="2800" dirty="0" smtClean="0"/>
              <a:t>	</a:t>
            </a:r>
            <a:r>
              <a:rPr lang="en-US" altLang="ja-JP" sz="2800" dirty="0" smtClean="0">
                <a:solidFill>
                  <a:srgbClr val="C00000"/>
                </a:solidFill>
              </a:rPr>
              <a:t>#</a:t>
            </a:r>
            <a:r>
              <a:rPr lang="ja-JP" altLang="en-US" sz="2800" dirty="0" smtClean="0">
                <a:solidFill>
                  <a:srgbClr val="C00000"/>
                </a:solidFill>
              </a:rPr>
              <a:t>型を調べよう。ディクショナリかな？</a:t>
            </a:r>
            <a:endParaRPr lang="en-US" altLang="ja-JP" sz="2800" dirty="0" smtClean="0">
              <a:solidFill>
                <a:srgbClr val="C00000"/>
              </a:solidFill>
            </a:endParaRPr>
          </a:p>
          <a:p>
            <a:r>
              <a:rPr lang="ja-JP" altLang="en-US" sz="2800" dirty="0" smtClean="0">
                <a:solidFill>
                  <a:schemeClr val="accent1"/>
                </a:solidFill>
              </a:rPr>
              <a:t>&lt;class '__main__.StrDict'&gt;</a:t>
            </a:r>
            <a:endParaRPr lang="ja-JP" altLang="en-US" sz="2800" dirty="0">
              <a:solidFill>
                <a:schemeClr val="accent1"/>
              </a:solidFill>
            </a:endParaRPr>
          </a:p>
        </p:txBody>
      </p:sp>
      <p:grpSp>
        <p:nvGrpSpPr>
          <p:cNvPr id="3" name="図形グループ 2"/>
          <p:cNvGrpSpPr/>
          <p:nvPr/>
        </p:nvGrpSpPr>
        <p:grpSpPr>
          <a:xfrm>
            <a:off x="6996641" y="469900"/>
            <a:ext cx="5064730" cy="2338614"/>
            <a:chOff x="285750" y="241300"/>
            <a:chExt cx="4383616" cy="2921000"/>
          </a:xfrm>
        </p:grpSpPr>
        <p:sp>
          <p:nvSpPr>
            <p:cNvPr id="4" name="角丸四角形 3"/>
            <p:cNvSpPr/>
            <p:nvPr/>
          </p:nvSpPr>
          <p:spPr>
            <a:xfrm>
              <a:off x="1017058" y="241300"/>
              <a:ext cx="29210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x[key] = value</a:t>
              </a:r>
              <a:endParaRPr kumimoji="1" lang="ja-JP" altLang="en-US" sz="2800" dirty="0"/>
            </a:p>
          </p:txBody>
        </p:sp>
        <p:sp>
          <p:nvSpPr>
            <p:cNvPr id="5" name="角丸四角形 4"/>
            <p:cNvSpPr/>
            <p:nvPr/>
          </p:nvSpPr>
          <p:spPr>
            <a:xfrm>
              <a:off x="285750" y="2387600"/>
              <a:ext cx="4383616"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setitem</a:t>
              </a:r>
              <a:r>
                <a:rPr lang="en-US" altLang="ja-JP" sz="2800" dirty="0" smtClean="0"/>
                <a:t>__(key, value)</a:t>
              </a:r>
              <a:endParaRPr kumimoji="1" lang="ja-JP" altLang="en-US" sz="2800" dirty="0"/>
            </a:p>
          </p:txBody>
        </p:sp>
        <p:sp>
          <p:nvSpPr>
            <p:cNvPr id="6" name="下矢印 5"/>
            <p:cNvSpPr/>
            <p:nvPr/>
          </p:nvSpPr>
          <p:spPr>
            <a:xfrm>
              <a:off x="2261658"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10797172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図形グループ 28"/>
          <p:cNvGrpSpPr/>
          <p:nvPr/>
        </p:nvGrpSpPr>
        <p:grpSpPr>
          <a:xfrm>
            <a:off x="285750" y="241300"/>
            <a:ext cx="2349500" cy="2921000"/>
            <a:chOff x="285750" y="241300"/>
            <a:chExt cx="2349500" cy="2921000"/>
          </a:xfrm>
        </p:grpSpPr>
        <p:sp>
          <p:nvSpPr>
            <p:cNvPr id="2" name="角丸四角形 1"/>
            <p:cNvSpPr/>
            <p:nvPr/>
          </p:nvSpPr>
          <p:spPr>
            <a:xfrm>
              <a:off x="819150" y="2413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 + y</a:t>
              </a:r>
              <a:endParaRPr kumimoji="1" lang="ja-JP" altLang="en-US" sz="2800" dirty="0"/>
            </a:p>
          </p:txBody>
        </p:sp>
        <p:sp>
          <p:nvSpPr>
            <p:cNvPr id="9" name="角丸四角形 8"/>
            <p:cNvSpPr/>
            <p:nvPr/>
          </p:nvSpPr>
          <p:spPr>
            <a:xfrm>
              <a:off x="285750" y="2387600"/>
              <a:ext cx="23495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x.__add</a:t>
              </a:r>
              <a:r>
                <a:rPr lang="en-US" altLang="ja-JP" sz="2800" dirty="0" smtClean="0"/>
                <a:t>__(y)</a:t>
              </a:r>
              <a:endParaRPr kumimoji="1" lang="ja-JP" altLang="en-US" sz="2800" dirty="0"/>
            </a:p>
          </p:txBody>
        </p:sp>
        <p:sp>
          <p:nvSpPr>
            <p:cNvPr id="22" name="下矢印 21"/>
            <p:cNvSpPr/>
            <p:nvPr/>
          </p:nvSpPr>
          <p:spPr>
            <a:xfrm>
              <a:off x="124460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0" name="図形グループ 29"/>
          <p:cNvGrpSpPr/>
          <p:nvPr/>
        </p:nvGrpSpPr>
        <p:grpSpPr>
          <a:xfrm>
            <a:off x="3238499" y="241300"/>
            <a:ext cx="2328334" cy="2921000"/>
            <a:chOff x="3238499" y="241300"/>
            <a:chExt cx="2328334" cy="2921000"/>
          </a:xfrm>
        </p:grpSpPr>
        <p:sp>
          <p:nvSpPr>
            <p:cNvPr id="3" name="角丸四角形 2"/>
            <p:cNvSpPr/>
            <p:nvPr/>
          </p:nvSpPr>
          <p:spPr>
            <a:xfrm>
              <a:off x="3845983" y="2413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 y</a:t>
              </a:r>
              <a:endParaRPr kumimoji="1" lang="ja-JP" altLang="en-US" sz="2800" dirty="0"/>
            </a:p>
          </p:txBody>
        </p:sp>
        <p:sp>
          <p:nvSpPr>
            <p:cNvPr id="10" name="角丸四角形 9"/>
            <p:cNvSpPr/>
            <p:nvPr/>
          </p:nvSpPr>
          <p:spPr>
            <a:xfrm>
              <a:off x="3238499" y="2387600"/>
              <a:ext cx="2328334"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x.__sub</a:t>
              </a:r>
              <a:r>
                <a:rPr lang="en-US" altLang="ja-JP" sz="2800" dirty="0" smtClean="0"/>
                <a:t>__(y)</a:t>
              </a:r>
              <a:endParaRPr kumimoji="1" lang="ja-JP" altLang="en-US" sz="2800" dirty="0"/>
            </a:p>
          </p:txBody>
        </p:sp>
        <p:sp>
          <p:nvSpPr>
            <p:cNvPr id="23" name="下矢印 22"/>
            <p:cNvSpPr/>
            <p:nvPr/>
          </p:nvSpPr>
          <p:spPr>
            <a:xfrm>
              <a:off x="4271433"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2" name="図形グループ 31"/>
          <p:cNvGrpSpPr/>
          <p:nvPr/>
        </p:nvGrpSpPr>
        <p:grpSpPr>
          <a:xfrm>
            <a:off x="9118600" y="241300"/>
            <a:ext cx="2844799" cy="2921000"/>
            <a:chOff x="9118600" y="241300"/>
            <a:chExt cx="2844799" cy="2921000"/>
          </a:xfrm>
        </p:grpSpPr>
        <p:sp>
          <p:nvSpPr>
            <p:cNvPr id="6" name="角丸四角形 5"/>
            <p:cNvSpPr/>
            <p:nvPr/>
          </p:nvSpPr>
          <p:spPr>
            <a:xfrm>
              <a:off x="9899649" y="2413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 y</a:t>
              </a:r>
              <a:endParaRPr kumimoji="1" lang="ja-JP" altLang="en-US" sz="2800" dirty="0"/>
            </a:p>
          </p:txBody>
        </p:sp>
        <p:sp>
          <p:nvSpPr>
            <p:cNvPr id="13" name="角丸四角形 12"/>
            <p:cNvSpPr/>
            <p:nvPr/>
          </p:nvSpPr>
          <p:spPr>
            <a:xfrm>
              <a:off x="9118600" y="2387600"/>
              <a:ext cx="2844799"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truediv</a:t>
              </a:r>
              <a:r>
                <a:rPr lang="en-US" altLang="ja-JP" sz="2800" dirty="0" smtClean="0"/>
                <a:t>__(y)</a:t>
              </a:r>
              <a:endParaRPr kumimoji="1" lang="ja-JP" altLang="en-US" sz="2800" dirty="0"/>
            </a:p>
          </p:txBody>
        </p:sp>
        <p:sp>
          <p:nvSpPr>
            <p:cNvPr id="24" name="下矢印 23"/>
            <p:cNvSpPr/>
            <p:nvPr/>
          </p:nvSpPr>
          <p:spPr>
            <a:xfrm>
              <a:off x="10325099"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1" name="図形グループ 30"/>
          <p:cNvGrpSpPr/>
          <p:nvPr/>
        </p:nvGrpSpPr>
        <p:grpSpPr>
          <a:xfrm>
            <a:off x="6163732" y="241300"/>
            <a:ext cx="2357968" cy="2921000"/>
            <a:chOff x="6163732" y="241300"/>
            <a:chExt cx="2357968" cy="2921000"/>
          </a:xfrm>
        </p:grpSpPr>
        <p:sp>
          <p:nvSpPr>
            <p:cNvPr id="4" name="角丸四角形 3"/>
            <p:cNvSpPr/>
            <p:nvPr/>
          </p:nvSpPr>
          <p:spPr>
            <a:xfrm>
              <a:off x="6872816" y="2413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 y</a:t>
              </a:r>
              <a:endParaRPr kumimoji="1" lang="ja-JP" altLang="en-US" sz="2800" dirty="0"/>
            </a:p>
          </p:txBody>
        </p:sp>
        <p:sp>
          <p:nvSpPr>
            <p:cNvPr id="11" name="角丸四角形 10"/>
            <p:cNvSpPr/>
            <p:nvPr/>
          </p:nvSpPr>
          <p:spPr>
            <a:xfrm>
              <a:off x="6163732" y="2387600"/>
              <a:ext cx="2357968"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mul</a:t>
              </a:r>
              <a:r>
                <a:rPr lang="en-US" altLang="ja-JP" sz="2800" dirty="0" smtClean="0"/>
                <a:t>__(y)</a:t>
              </a:r>
              <a:endParaRPr kumimoji="1" lang="ja-JP" altLang="en-US" sz="2800" dirty="0"/>
            </a:p>
          </p:txBody>
        </p:sp>
        <p:sp>
          <p:nvSpPr>
            <p:cNvPr id="25" name="下矢印 24"/>
            <p:cNvSpPr/>
            <p:nvPr/>
          </p:nvSpPr>
          <p:spPr>
            <a:xfrm>
              <a:off x="7298266"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3" name="図形グループ 32"/>
          <p:cNvGrpSpPr/>
          <p:nvPr/>
        </p:nvGrpSpPr>
        <p:grpSpPr>
          <a:xfrm>
            <a:off x="285749" y="3556000"/>
            <a:ext cx="2952749" cy="2921000"/>
            <a:chOff x="285749" y="3556000"/>
            <a:chExt cx="2952749" cy="2921000"/>
          </a:xfrm>
        </p:grpSpPr>
        <p:sp>
          <p:nvSpPr>
            <p:cNvPr id="17" name="角丸四角形 16"/>
            <p:cNvSpPr/>
            <p:nvPr/>
          </p:nvSpPr>
          <p:spPr>
            <a:xfrm>
              <a:off x="1089025" y="35560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 y</a:t>
              </a:r>
              <a:endParaRPr kumimoji="1" lang="ja-JP" altLang="en-US" sz="2800" dirty="0"/>
            </a:p>
          </p:txBody>
        </p:sp>
        <p:sp>
          <p:nvSpPr>
            <p:cNvPr id="20" name="角丸四角形 19"/>
            <p:cNvSpPr/>
            <p:nvPr/>
          </p:nvSpPr>
          <p:spPr>
            <a:xfrm>
              <a:off x="285749" y="5702300"/>
              <a:ext cx="2952749"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floordiv</a:t>
              </a:r>
              <a:r>
                <a:rPr lang="en-US" altLang="ja-JP" sz="2800" dirty="0" smtClean="0"/>
                <a:t>__(y)</a:t>
              </a:r>
              <a:endParaRPr kumimoji="1" lang="ja-JP" altLang="en-US" sz="2800" dirty="0"/>
            </a:p>
          </p:txBody>
        </p:sp>
        <p:sp>
          <p:nvSpPr>
            <p:cNvPr id="26" name="下矢印 25"/>
            <p:cNvSpPr/>
            <p:nvPr/>
          </p:nvSpPr>
          <p:spPr>
            <a:xfrm>
              <a:off x="1514475" y="451485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4" name="図形グループ 33"/>
          <p:cNvGrpSpPr/>
          <p:nvPr/>
        </p:nvGrpSpPr>
        <p:grpSpPr>
          <a:xfrm>
            <a:off x="5342465" y="3530600"/>
            <a:ext cx="2412999" cy="2933700"/>
            <a:chOff x="5342465" y="3530600"/>
            <a:chExt cx="2412999" cy="2933700"/>
          </a:xfrm>
        </p:grpSpPr>
        <p:sp>
          <p:nvSpPr>
            <p:cNvPr id="18" name="角丸四角形 17"/>
            <p:cNvSpPr/>
            <p:nvPr/>
          </p:nvSpPr>
          <p:spPr>
            <a:xfrm>
              <a:off x="5829297" y="3530600"/>
              <a:ext cx="1439335"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 and </a:t>
              </a:r>
              <a:r>
                <a:rPr lang="en-US" altLang="ja-JP" sz="2800" dirty="0" smtClean="0"/>
                <a:t>y</a:t>
              </a:r>
              <a:endParaRPr kumimoji="1" lang="ja-JP" altLang="en-US" sz="2800" dirty="0"/>
            </a:p>
          </p:txBody>
        </p:sp>
        <p:sp>
          <p:nvSpPr>
            <p:cNvPr id="21" name="角丸四角形 20"/>
            <p:cNvSpPr/>
            <p:nvPr/>
          </p:nvSpPr>
          <p:spPr>
            <a:xfrm>
              <a:off x="5342465" y="5689600"/>
              <a:ext cx="2412999"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x.__and</a:t>
              </a:r>
              <a:r>
                <a:rPr lang="en-US" altLang="ja-JP" sz="2800" dirty="0" smtClean="0"/>
                <a:t>__(y)</a:t>
              </a:r>
              <a:endParaRPr kumimoji="1" lang="ja-JP" altLang="en-US" sz="2800" dirty="0"/>
            </a:p>
          </p:txBody>
        </p:sp>
        <p:sp>
          <p:nvSpPr>
            <p:cNvPr id="27" name="下矢印 26"/>
            <p:cNvSpPr/>
            <p:nvPr/>
          </p:nvSpPr>
          <p:spPr>
            <a:xfrm>
              <a:off x="6333064" y="451485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5" name="図形グループ 34"/>
          <p:cNvGrpSpPr/>
          <p:nvPr/>
        </p:nvGrpSpPr>
        <p:grpSpPr>
          <a:xfrm>
            <a:off x="9922929" y="3568700"/>
            <a:ext cx="2040470" cy="2895600"/>
            <a:chOff x="9922929" y="3568700"/>
            <a:chExt cx="2040470" cy="2895600"/>
          </a:xfrm>
        </p:grpSpPr>
        <p:sp>
          <p:nvSpPr>
            <p:cNvPr id="16" name="角丸四角形 15"/>
            <p:cNvSpPr/>
            <p:nvPr/>
          </p:nvSpPr>
          <p:spPr>
            <a:xfrm>
              <a:off x="10301814" y="3568700"/>
              <a:ext cx="12827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 or </a:t>
              </a:r>
              <a:r>
                <a:rPr lang="en-US" altLang="ja-JP" sz="2800" dirty="0" smtClean="0"/>
                <a:t>y</a:t>
              </a:r>
              <a:endParaRPr kumimoji="1" lang="ja-JP" altLang="en-US" sz="2800" dirty="0"/>
            </a:p>
          </p:txBody>
        </p:sp>
        <p:sp>
          <p:nvSpPr>
            <p:cNvPr id="19" name="角丸四角形 18"/>
            <p:cNvSpPr/>
            <p:nvPr/>
          </p:nvSpPr>
          <p:spPr>
            <a:xfrm>
              <a:off x="9922929" y="5689600"/>
              <a:ext cx="204047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x.__or</a:t>
              </a:r>
              <a:r>
                <a:rPr lang="en-US" altLang="ja-JP" sz="2800" dirty="0" smtClean="0"/>
                <a:t>__(y)</a:t>
              </a:r>
              <a:endParaRPr kumimoji="1" lang="ja-JP" altLang="en-US" sz="2800" dirty="0"/>
            </a:p>
          </p:txBody>
        </p:sp>
        <p:sp>
          <p:nvSpPr>
            <p:cNvPr id="28" name="下矢印 27"/>
            <p:cNvSpPr/>
            <p:nvPr/>
          </p:nvSpPr>
          <p:spPr>
            <a:xfrm>
              <a:off x="10727264" y="451485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0066661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285750" y="241300"/>
            <a:ext cx="2127250" cy="2921000"/>
            <a:chOff x="285750" y="241300"/>
            <a:chExt cx="2127250" cy="2921000"/>
          </a:xfrm>
        </p:grpSpPr>
        <p:sp>
          <p:nvSpPr>
            <p:cNvPr id="3" name="角丸四角形 2"/>
            <p:cNvSpPr/>
            <p:nvPr/>
          </p:nvSpPr>
          <p:spPr>
            <a:xfrm>
              <a:off x="673100" y="241300"/>
              <a:ext cx="13525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 == y</a:t>
              </a:r>
              <a:endParaRPr kumimoji="1" lang="ja-JP" altLang="en-US" sz="2800" dirty="0"/>
            </a:p>
          </p:txBody>
        </p:sp>
        <p:sp>
          <p:nvSpPr>
            <p:cNvPr id="4" name="角丸四角形 3"/>
            <p:cNvSpPr/>
            <p:nvPr/>
          </p:nvSpPr>
          <p:spPr>
            <a:xfrm>
              <a:off x="285750" y="2387600"/>
              <a:ext cx="21272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eq</a:t>
              </a:r>
              <a:r>
                <a:rPr lang="en-US" altLang="ja-JP" sz="2800" dirty="0" smtClean="0"/>
                <a:t>__(y)</a:t>
              </a:r>
              <a:endParaRPr kumimoji="1" lang="ja-JP" altLang="en-US" sz="2800" dirty="0"/>
            </a:p>
          </p:txBody>
        </p:sp>
        <p:sp>
          <p:nvSpPr>
            <p:cNvPr id="5" name="下矢印 4"/>
            <p:cNvSpPr/>
            <p:nvPr/>
          </p:nvSpPr>
          <p:spPr>
            <a:xfrm>
              <a:off x="11334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6" name="図形グループ 5"/>
          <p:cNvGrpSpPr/>
          <p:nvPr/>
        </p:nvGrpSpPr>
        <p:grpSpPr>
          <a:xfrm>
            <a:off x="3443817" y="241300"/>
            <a:ext cx="2127250" cy="2921000"/>
            <a:chOff x="285750" y="241300"/>
            <a:chExt cx="2127250" cy="2921000"/>
          </a:xfrm>
        </p:grpSpPr>
        <p:sp>
          <p:nvSpPr>
            <p:cNvPr id="7" name="角丸四角形 6"/>
            <p:cNvSpPr/>
            <p:nvPr/>
          </p:nvSpPr>
          <p:spPr>
            <a:xfrm>
              <a:off x="673100" y="241300"/>
              <a:ext cx="13525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 y</a:t>
              </a:r>
              <a:endParaRPr kumimoji="1" lang="ja-JP" altLang="en-US" sz="2800" dirty="0"/>
            </a:p>
          </p:txBody>
        </p:sp>
        <p:sp>
          <p:nvSpPr>
            <p:cNvPr id="8" name="角丸四角形 7"/>
            <p:cNvSpPr/>
            <p:nvPr/>
          </p:nvSpPr>
          <p:spPr>
            <a:xfrm>
              <a:off x="285750" y="2387600"/>
              <a:ext cx="21272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x.__ne</a:t>
              </a:r>
              <a:r>
                <a:rPr lang="en-US" altLang="ja-JP" sz="2800" dirty="0" smtClean="0"/>
                <a:t>__(y)</a:t>
              </a:r>
              <a:endParaRPr kumimoji="1" lang="ja-JP" altLang="en-US" sz="2800" dirty="0"/>
            </a:p>
          </p:txBody>
        </p:sp>
        <p:sp>
          <p:nvSpPr>
            <p:cNvPr id="9" name="下矢印 8"/>
            <p:cNvSpPr/>
            <p:nvPr/>
          </p:nvSpPr>
          <p:spPr>
            <a:xfrm>
              <a:off x="11334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10" name="図形グループ 9"/>
          <p:cNvGrpSpPr/>
          <p:nvPr/>
        </p:nvGrpSpPr>
        <p:grpSpPr>
          <a:xfrm>
            <a:off x="6601884" y="241300"/>
            <a:ext cx="2127250" cy="2921000"/>
            <a:chOff x="285750" y="241300"/>
            <a:chExt cx="2127250" cy="2921000"/>
          </a:xfrm>
        </p:grpSpPr>
        <p:sp>
          <p:nvSpPr>
            <p:cNvPr id="11" name="角丸四角形 10"/>
            <p:cNvSpPr/>
            <p:nvPr/>
          </p:nvSpPr>
          <p:spPr>
            <a:xfrm>
              <a:off x="673100" y="241300"/>
              <a:ext cx="13525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&lt; y</a:t>
              </a:r>
              <a:endParaRPr kumimoji="1" lang="ja-JP" altLang="en-US" sz="2800" dirty="0"/>
            </a:p>
          </p:txBody>
        </p:sp>
        <p:sp>
          <p:nvSpPr>
            <p:cNvPr id="12" name="角丸四角形 11"/>
            <p:cNvSpPr/>
            <p:nvPr/>
          </p:nvSpPr>
          <p:spPr>
            <a:xfrm>
              <a:off x="285750" y="2387600"/>
              <a:ext cx="21272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lt</a:t>
              </a:r>
              <a:r>
                <a:rPr lang="en-US" altLang="ja-JP" sz="2800" dirty="0" smtClean="0"/>
                <a:t>__(y)</a:t>
              </a:r>
              <a:endParaRPr kumimoji="1" lang="ja-JP" altLang="en-US" sz="2800" dirty="0"/>
            </a:p>
          </p:txBody>
        </p:sp>
        <p:sp>
          <p:nvSpPr>
            <p:cNvPr id="13" name="下矢印 12"/>
            <p:cNvSpPr/>
            <p:nvPr/>
          </p:nvSpPr>
          <p:spPr>
            <a:xfrm>
              <a:off x="11334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14" name="図形グループ 13"/>
          <p:cNvGrpSpPr/>
          <p:nvPr/>
        </p:nvGrpSpPr>
        <p:grpSpPr>
          <a:xfrm>
            <a:off x="9759950" y="241300"/>
            <a:ext cx="2127250" cy="2921000"/>
            <a:chOff x="285750" y="241300"/>
            <a:chExt cx="2127250" cy="2921000"/>
          </a:xfrm>
        </p:grpSpPr>
        <p:sp>
          <p:nvSpPr>
            <p:cNvPr id="15" name="角丸四角形 14"/>
            <p:cNvSpPr/>
            <p:nvPr/>
          </p:nvSpPr>
          <p:spPr>
            <a:xfrm>
              <a:off x="673100" y="241300"/>
              <a:ext cx="13525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x &gt; y</a:t>
              </a:r>
              <a:endParaRPr kumimoji="1" lang="ja-JP" altLang="en-US" sz="2800" dirty="0"/>
            </a:p>
          </p:txBody>
        </p:sp>
        <p:sp>
          <p:nvSpPr>
            <p:cNvPr id="16" name="角丸四角形 15"/>
            <p:cNvSpPr/>
            <p:nvPr/>
          </p:nvSpPr>
          <p:spPr>
            <a:xfrm>
              <a:off x="285750" y="2387600"/>
              <a:ext cx="21272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a:t>g</a:t>
              </a:r>
              <a:r>
                <a:rPr lang="en-US" altLang="ja-JP" sz="2800" dirty="0" err="1" smtClean="0"/>
                <a:t>t</a:t>
              </a:r>
              <a:r>
                <a:rPr lang="en-US" altLang="ja-JP" sz="2800" dirty="0" smtClean="0"/>
                <a:t>__(y)</a:t>
              </a:r>
              <a:endParaRPr kumimoji="1" lang="ja-JP" altLang="en-US" sz="2800" dirty="0"/>
            </a:p>
          </p:txBody>
        </p:sp>
        <p:sp>
          <p:nvSpPr>
            <p:cNvPr id="17" name="下矢印 16"/>
            <p:cNvSpPr/>
            <p:nvPr/>
          </p:nvSpPr>
          <p:spPr>
            <a:xfrm>
              <a:off x="11334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18" name="図形グループ 17"/>
          <p:cNvGrpSpPr/>
          <p:nvPr/>
        </p:nvGrpSpPr>
        <p:grpSpPr>
          <a:xfrm>
            <a:off x="349250" y="3644900"/>
            <a:ext cx="1676400" cy="2921000"/>
            <a:chOff x="285750" y="241300"/>
            <a:chExt cx="1676400" cy="2921000"/>
          </a:xfrm>
        </p:grpSpPr>
        <p:sp>
          <p:nvSpPr>
            <p:cNvPr id="19" name="角丸四角形 18"/>
            <p:cNvSpPr/>
            <p:nvPr/>
          </p:nvSpPr>
          <p:spPr>
            <a:xfrm>
              <a:off x="527050" y="241300"/>
              <a:ext cx="11938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err="1" smtClean="0"/>
                <a:t>int</a:t>
              </a:r>
              <a:r>
                <a:rPr lang="en-US" altLang="ja-JP" sz="2800" dirty="0" smtClean="0"/>
                <a:t>(x)</a:t>
              </a:r>
              <a:endParaRPr kumimoji="1" lang="ja-JP" altLang="en-US" sz="2800" dirty="0"/>
            </a:p>
          </p:txBody>
        </p:sp>
        <p:sp>
          <p:nvSpPr>
            <p:cNvPr id="20" name="角丸四角形 19"/>
            <p:cNvSpPr/>
            <p:nvPr/>
          </p:nvSpPr>
          <p:spPr>
            <a:xfrm>
              <a:off x="285750" y="2387600"/>
              <a:ext cx="16764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int</a:t>
              </a:r>
              <a:r>
                <a:rPr lang="en-US" altLang="ja-JP" sz="2800" dirty="0" smtClean="0"/>
                <a:t>__</a:t>
              </a:r>
              <a:endParaRPr kumimoji="1" lang="ja-JP" altLang="en-US" sz="2800" dirty="0"/>
            </a:p>
          </p:txBody>
        </p:sp>
        <p:sp>
          <p:nvSpPr>
            <p:cNvPr id="21" name="下矢印 20"/>
            <p:cNvSpPr/>
            <p:nvPr/>
          </p:nvSpPr>
          <p:spPr>
            <a:xfrm>
              <a:off x="90805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22" name="図形グループ 21"/>
          <p:cNvGrpSpPr/>
          <p:nvPr/>
        </p:nvGrpSpPr>
        <p:grpSpPr>
          <a:xfrm>
            <a:off x="2574131" y="3644900"/>
            <a:ext cx="2070100" cy="2921000"/>
            <a:chOff x="285750" y="241300"/>
            <a:chExt cx="2070100" cy="2921000"/>
          </a:xfrm>
        </p:grpSpPr>
        <p:sp>
          <p:nvSpPr>
            <p:cNvPr id="23" name="角丸四角形 22"/>
            <p:cNvSpPr/>
            <p:nvPr/>
          </p:nvSpPr>
          <p:spPr>
            <a:xfrm>
              <a:off x="558800" y="241300"/>
              <a:ext cx="15240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float(x</a:t>
              </a:r>
              <a:r>
                <a:rPr lang="en-US" altLang="ja-JP" sz="2800" dirty="0" smtClean="0"/>
                <a:t>)</a:t>
              </a:r>
              <a:endParaRPr kumimoji="1" lang="ja-JP" altLang="en-US" sz="2800" dirty="0"/>
            </a:p>
          </p:txBody>
        </p:sp>
        <p:sp>
          <p:nvSpPr>
            <p:cNvPr id="24" name="角丸四角形 23"/>
            <p:cNvSpPr/>
            <p:nvPr/>
          </p:nvSpPr>
          <p:spPr>
            <a:xfrm>
              <a:off x="285750" y="2387600"/>
              <a:ext cx="20701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a:t>
              </a:r>
              <a:r>
                <a:rPr lang="en-US" altLang="ja-JP" sz="2800" smtClean="0"/>
                <a:t>.__float</a:t>
              </a:r>
              <a:r>
                <a:rPr lang="en-US" altLang="ja-JP" sz="2800" dirty="0" smtClean="0"/>
                <a:t>__</a:t>
              </a:r>
              <a:endParaRPr kumimoji="1" lang="ja-JP" altLang="en-US" sz="2800" dirty="0"/>
            </a:p>
          </p:txBody>
        </p:sp>
        <p:sp>
          <p:nvSpPr>
            <p:cNvPr id="25" name="下矢印 24"/>
            <p:cNvSpPr/>
            <p:nvPr/>
          </p:nvSpPr>
          <p:spPr>
            <a:xfrm>
              <a:off x="110490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26" name="図形グループ 25"/>
          <p:cNvGrpSpPr/>
          <p:nvPr/>
        </p:nvGrpSpPr>
        <p:grpSpPr>
          <a:xfrm>
            <a:off x="5192712" y="3644900"/>
            <a:ext cx="1676400" cy="2921000"/>
            <a:chOff x="285750" y="241300"/>
            <a:chExt cx="1676400" cy="2921000"/>
          </a:xfrm>
        </p:grpSpPr>
        <p:sp>
          <p:nvSpPr>
            <p:cNvPr id="27" name="角丸四角形 26"/>
            <p:cNvSpPr/>
            <p:nvPr/>
          </p:nvSpPr>
          <p:spPr>
            <a:xfrm>
              <a:off x="527050" y="241300"/>
              <a:ext cx="11938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err="1" smtClean="0"/>
                <a:t>str</a:t>
              </a:r>
              <a:r>
                <a:rPr lang="en-US" altLang="ja-JP" sz="2800" dirty="0" smtClean="0"/>
                <a:t>(x)</a:t>
              </a:r>
              <a:endParaRPr kumimoji="1" lang="ja-JP" altLang="en-US" sz="2800" dirty="0"/>
            </a:p>
          </p:txBody>
        </p:sp>
        <p:sp>
          <p:nvSpPr>
            <p:cNvPr id="28" name="角丸四角形 27"/>
            <p:cNvSpPr/>
            <p:nvPr/>
          </p:nvSpPr>
          <p:spPr>
            <a:xfrm>
              <a:off x="285750" y="2387600"/>
              <a:ext cx="16764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str</a:t>
              </a:r>
              <a:r>
                <a:rPr lang="en-US" altLang="ja-JP" sz="2800" dirty="0" smtClean="0"/>
                <a:t>__</a:t>
              </a:r>
              <a:endParaRPr kumimoji="1" lang="ja-JP" altLang="en-US" sz="2800" dirty="0"/>
            </a:p>
          </p:txBody>
        </p:sp>
        <p:sp>
          <p:nvSpPr>
            <p:cNvPr id="29" name="下矢印 28"/>
            <p:cNvSpPr/>
            <p:nvPr/>
          </p:nvSpPr>
          <p:spPr>
            <a:xfrm>
              <a:off x="90805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0" name="図形グループ 29"/>
          <p:cNvGrpSpPr/>
          <p:nvPr/>
        </p:nvGrpSpPr>
        <p:grpSpPr>
          <a:xfrm>
            <a:off x="7417593" y="3644900"/>
            <a:ext cx="1905000" cy="2921000"/>
            <a:chOff x="285750" y="241300"/>
            <a:chExt cx="1905000" cy="2921000"/>
          </a:xfrm>
        </p:grpSpPr>
        <p:sp>
          <p:nvSpPr>
            <p:cNvPr id="31" name="角丸四角形 30"/>
            <p:cNvSpPr/>
            <p:nvPr/>
          </p:nvSpPr>
          <p:spPr>
            <a:xfrm>
              <a:off x="577850" y="241300"/>
              <a:ext cx="13208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&gt;&gt;&gt; x</a:t>
              </a:r>
              <a:endParaRPr kumimoji="1" lang="ja-JP" altLang="en-US" sz="2800" dirty="0"/>
            </a:p>
          </p:txBody>
        </p:sp>
        <p:sp>
          <p:nvSpPr>
            <p:cNvPr id="32" name="角丸四角形 31"/>
            <p:cNvSpPr/>
            <p:nvPr/>
          </p:nvSpPr>
          <p:spPr>
            <a:xfrm>
              <a:off x="285750" y="2387600"/>
              <a:ext cx="19050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repr</a:t>
              </a:r>
              <a:r>
                <a:rPr lang="en-US" altLang="ja-JP" sz="2800" dirty="0" smtClean="0"/>
                <a:t>__</a:t>
              </a:r>
              <a:endParaRPr kumimoji="1" lang="ja-JP" altLang="en-US" sz="2800" dirty="0"/>
            </a:p>
          </p:txBody>
        </p:sp>
        <p:sp>
          <p:nvSpPr>
            <p:cNvPr id="33" name="下矢印 32"/>
            <p:cNvSpPr/>
            <p:nvPr/>
          </p:nvSpPr>
          <p:spPr>
            <a:xfrm>
              <a:off x="102235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34" name="図形グループ 33"/>
          <p:cNvGrpSpPr/>
          <p:nvPr/>
        </p:nvGrpSpPr>
        <p:grpSpPr>
          <a:xfrm>
            <a:off x="9871074" y="3644900"/>
            <a:ext cx="2016126" cy="2921000"/>
            <a:chOff x="285749" y="241300"/>
            <a:chExt cx="2016126" cy="2921000"/>
          </a:xfrm>
        </p:grpSpPr>
        <p:sp>
          <p:nvSpPr>
            <p:cNvPr id="35" name="角丸四角形 34"/>
            <p:cNvSpPr/>
            <p:nvPr/>
          </p:nvSpPr>
          <p:spPr>
            <a:xfrm>
              <a:off x="577850" y="241300"/>
              <a:ext cx="1431925"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byte(x)</a:t>
              </a:r>
              <a:endParaRPr kumimoji="1" lang="ja-JP" altLang="en-US" sz="2800" dirty="0"/>
            </a:p>
          </p:txBody>
        </p:sp>
        <p:sp>
          <p:nvSpPr>
            <p:cNvPr id="36" name="角丸四角形 35"/>
            <p:cNvSpPr/>
            <p:nvPr/>
          </p:nvSpPr>
          <p:spPr>
            <a:xfrm>
              <a:off x="285749" y="2387600"/>
              <a:ext cx="2016126"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x.__byte</a:t>
              </a:r>
              <a:r>
                <a:rPr lang="en-US" altLang="ja-JP" sz="2800" dirty="0" smtClean="0"/>
                <a:t>__</a:t>
              </a:r>
              <a:endParaRPr kumimoji="1" lang="ja-JP" altLang="en-US" sz="2800" dirty="0"/>
            </a:p>
          </p:txBody>
        </p:sp>
        <p:sp>
          <p:nvSpPr>
            <p:cNvPr id="37" name="下矢印 36"/>
            <p:cNvSpPr/>
            <p:nvPr/>
          </p:nvSpPr>
          <p:spPr>
            <a:xfrm>
              <a:off x="1077912"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1913962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285750" y="241300"/>
            <a:ext cx="1739900" cy="2921000"/>
            <a:chOff x="285750" y="241300"/>
            <a:chExt cx="1739900" cy="2921000"/>
          </a:xfrm>
        </p:grpSpPr>
        <p:sp>
          <p:nvSpPr>
            <p:cNvPr id="3" name="角丸四角形 2"/>
            <p:cNvSpPr/>
            <p:nvPr/>
          </p:nvSpPr>
          <p:spPr>
            <a:xfrm>
              <a:off x="539750" y="241300"/>
              <a:ext cx="12319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err="1" smtClean="0"/>
                <a:t>len</a:t>
              </a:r>
              <a:r>
                <a:rPr lang="en-US" altLang="ja-JP" sz="2800" dirty="0" smtClean="0"/>
                <a:t>(x)</a:t>
              </a:r>
              <a:endParaRPr kumimoji="1" lang="ja-JP" altLang="en-US" sz="2800" dirty="0"/>
            </a:p>
          </p:txBody>
        </p:sp>
        <p:sp>
          <p:nvSpPr>
            <p:cNvPr id="4" name="角丸四角形 3"/>
            <p:cNvSpPr/>
            <p:nvPr/>
          </p:nvSpPr>
          <p:spPr>
            <a:xfrm>
              <a:off x="285750" y="2387600"/>
              <a:ext cx="173990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len</a:t>
              </a:r>
              <a:r>
                <a:rPr lang="en-US" altLang="ja-JP" sz="2800" dirty="0" smtClean="0"/>
                <a:t>__</a:t>
              </a:r>
              <a:endParaRPr kumimoji="1" lang="ja-JP" altLang="en-US" sz="2800" dirty="0"/>
            </a:p>
          </p:txBody>
        </p:sp>
        <p:sp>
          <p:nvSpPr>
            <p:cNvPr id="5" name="下矢印 4"/>
            <p:cNvSpPr/>
            <p:nvPr/>
          </p:nvSpPr>
          <p:spPr>
            <a:xfrm>
              <a:off x="939800"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6" name="図形グループ 5"/>
          <p:cNvGrpSpPr/>
          <p:nvPr/>
        </p:nvGrpSpPr>
        <p:grpSpPr>
          <a:xfrm>
            <a:off x="2958572" y="241300"/>
            <a:ext cx="3321050" cy="2921000"/>
            <a:chOff x="285750" y="241300"/>
            <a:chExt cx="3321050" cy="2921000"/>
          </a:xfrm>
        </p:grpSpPr>
        <p:sp>
          <p:nvSpPr>
            <p:cNvPr id="7" name="角丸四角形 6"/>
            <p:cNvSpPr/>
            <p:nvPr/>
          </p:nvSpPr>
          <p:spPr>
            <a:xfrm>
              <a:off x="1022350" y="241300"/>
              <a:ext cx="18478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x[key]</a:t>
              </a:r>
              <a:endParaRPr kumimoji="1" lang="ja-JP" altLang="en-US" sz="2800" dirty="0"/>
            </a:p>
          </p:txBody>
        </p:sp>
        <p:sp>
          <p:nvSpPr>
            <p:cNvPr id="8" name="角丸四角形 7"/>
            <p:cNvSpPr/>
            <p:nvPr/>
          </p:nvSpPr>
          <p:spPr>
            <a:xfrm>
              <a:off x="285750" y="2387600"/>
              <a:ext cx="33210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getitem</a:t>
              </a:r>
              <a:r>
                <a:rPr lang="en-US" altLang="ja-JP" sz="2800" dirty="0" smtClean="0"/>
                <a:t>__(key)</a:t>
              </a:r>
              <a:endParaRPr kumimoji="1" lang="ja-JP" altLang="en-US" sz="2800" dirty="0"/>
            </a:p>
          </p:txBody>
        </p:sp>
        <p:sp>
          <p:nvSpPr>
            <p:cNvPr id="9" name="下矢印 8"/>
            <p:cNvSpPr/>
            <p:nvPr/>
          </p:nvSpPr>
          <p:spPr>
            <a:xfrm>
              <a:off x="17303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10" name="図形グループ 9"/>
          <p:cNvGrpSpPr/>
          <p:nvPr/>
        </p:nvGrpSpPr>
        <p:grpSpPr>
          <a:xfrm>
            <a:off x="7212543" y="241300"/>
            <a:ext cx="4383616" cy="2921000"/>
            <a:chOff x="285750" y="241300"/>
            <a:chExt cx="4383616" cy="2921000"/>
          </a:xfrm>
        </p:grpSpPr>
        <p:sp>
          <p:nvSpPr>
            <p:cNvPr id="11" name="角丸四角形 10"/>
            <p:cNvSpPr/>
            <p:nvPr/>
          </p:nvSpPr>
          <p:spPr>
            <a:xfrm>
              <a:off x="1017058" y="241300"/>
              <a:ext cx="29210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x[key] = value</a:t>
              </a:r>
              <a:endParaRPr kumimoji="1" lang="ja-JP" altLang="en-US" sz="2800" dirty="0"/>
            </a:p>
          </p:txBody>
        </p:sp>
        <p:sp>
          <p:nvSpPr>
            <p:cNvPr id="12" name="角丸四角形 11"/>
            <p:cNvSpPr/>
            <p:nvPr/>
          </p:nvSpPr>
          <p:spPr>
            <a:xfrm>
              <a:off x="285750" y="2387600"/>
              <a:ext cx="4383616"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setitem</a:t>
              </a:r>
              <a:r>
                <a:rPr lang="en-US" altLang="ja-JP" sz="2800" dirty="0" smtClean="0"/>
                <a:t>__(key, value)</a:t>
              </a:r>
              <a:endParaRPr kumimoji="1" lang="ja-JP" altLang="en-US" sz="2800" dirty="0"/>
            </a:p>
          </p:txBody>
        </p:sp>
        <p:sp>
          <p:nvSpPr>
            <p:cNvPr id="13" name="下矢印 12"/>
            <p:cNvSpPr/>
            <p:nvPr/>
          </p:nvSpPr>
          <p:spPr>
            <a:xfrm>
              <a:off x="2261658"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18" name="図形グループ 17"/>
          <p:cNvGrpSpPr/>
          <p:nvPr/>
        </p:nvGrpSpPr>
        <p:grpSpPr>
          <a:xfrm>
            <a:off x="285750" y="3594100"/>
            <a:ext cx="3321050" cy="2921000"/>
            <a:chOff x="285750" y="241300"/>
            <a:chExt cx="3321050" cy="2921000"/>
          </a:xfrm>
        </p:grpSpPr>
        <p:sp>
          <p:nvSpPr>
            <p:cNvPr id="19" name="角丸四角形 18"/>
            <p:cNvSpPr/>
            <p:nvPr/>
          </p:nvSpPr>
          <p:spPr>
            <a:xfrm>
              <a:off x="901700" y="241300"/>
              <a:ext cx="20891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del(x[key])</a:t>
              </a:r>
              <a:endParaRPr kumimoji="1" lang="ja-JP" altLang="en-US" sz="2800" dirty="0"/>
            </a:p>
          </p:txBody>
        </p:sp>
        <p:sp>
          <p:nvSpPr>
            <p:cNvPr id="20" name="角丸四角形 19"/>
            <p:cNvSpPr/>
            <p:nvPr/>
          </p:nvSpPr>
          <p:spPr>
            <a:xfrm>
              <a:off x="285750" y="2387600"/>
              <a:ext cx="33210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delitem</a:t>
              </a:r>
              <a:r>
                <a:rPr lang="en-US" altLang="ja-JP" sz="2800" dirty="0" smtClean="0"/>
                <a:t>__(key)</a:t>
              </a:r>
              <a:endParaRPr kumimoji="1" lang="ja-JP" altLang="en-US" sz="2800" dirty="0"/>
            </a:p>
          </p:txBody>
        </p:sp>
        <p:sp>
          <p:nvSpPr>
            <p:cNvPr id="21" name="下矢印 20"/>
            <p:cNvSpPr/>
            <p:nvPr/>
          </p:nvSpPr>
          <p:spPr>
            <a:xfrm>
              <a:off x="17303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22" name="図形グループ 21"/>
          <p:cNvGrpSpPr/>
          <p:nvPr/>
        </p:nvGrpSpPr>
        <p:grpSpPr>
          <a:xfrm>
            <a:off x="4750330" y="3594100"/>
            <a:ext cx="1924050" cy="2921000"/>
            <a:chOff x="285750" y="241300"/>
            <a:chExt cx="1924050" cy="2921000"/>
          </a:xfrm>
        </p:grpSpPr>
        <p:sp>
          <p:nvSpPr>
            <p:cNvPr id="23" name="角丸四角形 22"/>
            <p:cNvSpPr/>
            <p:nvPr/>
          </p:nvSpPr>
          <p:spPr>
            <a:xfrm>
              <a:off x="619125" y="241300"/>
              <a:ext cx="125730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smtClean="0"/>
                <a:t>iter</a:t>
              </a:r>
              <a:r>
                <a:rPr lang="en-US" altLang="ja-JP" sz="2800" dirty="0" smtClean="0"/>
                <a:t>(x)</a:t>
              </a:r>
              <a:endParaRPr kumimoji="1" lang="ja-JP" altLang="en-US" sz="2800" dirty="0"/>
            </a:p>
          </p:txBody>
        </p:sp>
        <p:sp>
          <p:nvSpPr>
            <p:cNvPr id="24" name="角丸四角形 23"/>
            <p:cNvSpPr/>
            <p:nvPr/>
          </p:nvSpPr>
          <p:spPr>
            <a:xfrm>
              <a:off x="285750" y="2387600"/>
              <a:ext cx="19240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smtClean="0"/>
                <a:t>x.__</a:t>
              </a:r>
              <a:r>
                <a:rPr lang="en-US" altLang="ja-JP" sz="2800" dirty="0" err="1" smtClean="0"/>
                <a:t>iter</a:t>
              </a:r>
              <a:r>
                <a:rPr lang="en-US" altLang="ja-JP" sz="2800" dirty="0" smtClean="0"/>
                <a:t>__</a:t>
              </a:r>
              <a:endParaRPr kumimoji="1" lang="ja-JP" altLang="en-US" sz="2800" dirty="0"/>
            </a:p>
          </p:txBody>
        </p:sp>
        <p:sp>
          <p:nvSpPr>
            <p:cNvPr id="25" name="下矢印 24"/>
            <p:cNvSpPr/>
            <p:nvPr/>
          </p:nvSpPr>
          <p:spPr>
            <a:xfrm>
              <a:off x="10318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26" name="図形グループ 25"/>
          <p:cNvGrpSpPr/>
          <p:nvPr/>
        </p:nvGrpSpPr>
        <p:grpSpPr>
          <a:xfrm>
            <a:off x="7817909" y="3594100"/>
            <a:ext cx="3778250" cy="2921000"/>
            <a:chOff x="285750" y="241300"/>
            <a:chExt cx="3778250" cy="2921000"/>
          </a:xfrm>
        </p:grpSpPr>
        <p:sp>
          <p:nvSpPr>
            <p:cNvPr id="27" name="角丸四角形 26"/>
            <p:cNvSpPr/>
            <p:nvPr/>
          </p:nvSpPr>
          <p:spPr>
            <a:xfrm>
              <a:off x="1250950" y="241300"/>
              <a:ext cx="1847850" cy="7747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800" dirty="0" smtClean="0"/>
                <a:t>value in x</a:t>
              </a:r>
              <a:endParaRPr kumimoji="1" lang="ja-JP" altLang="en-US" sz="2800" dirty="0"/>
            </a:p>
          </p:txBody>
        </p:sp>
        <p:sp>
          <p:nvSpPr>
            <p:cNvPr id="28" name="角丸四角形 27"/>
            <p:cNvSpPr/>
            <p:nvPr/>
          </p:nvSpPr>
          <p:spPr>
            <a:xfrm>
              <a:off x="285750" y="2387600"/>
              <a:ext cx="3778250" cy="7747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x.__contains</a:t>
              </a:r>
              <a:r>
                <a:rPr lang="en-US" altLang="ja-JP" sz="2800" dirty="0" smtClean="0"/>
                <a:t>__(value)</a:t>
              </a:r>
              <a:endParaRPr kumimoji="1" lang="ja-JP" altLang="en-US" sz="2800" dirty="0"/>
            </a:p>
          </p:txBody>
        </p:sp>
        <p:sp>
          <p:nvSpPr>
            <p:cNvPr id="29" name="下矢印 28"/>
            <p:cNvSpPr/>
            <p:nvPr/>
          </p:nvSpPr>
          <p:spPr>
            <a:xfrm>
              <a:off x="1958975" y="1219200"/>
              <a:ext cx="431800" cy="965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6378322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2192000" cy="3170099"/>
          </a:xfrm>
          <a:prstGeom prst="rect">
            <a:avLst/>
          </a:prstGeom>
          <a:noFill/>
        </p:spPr>
        <p:txBody>
          <a:bodyPr wrap="square" rtlCol="0">
            <a:spAutoFit/>
          </a:bodyPr>
          <a:lstStyle/>
          <a:p>
            <a:r>
              <a:rPr kumimoji="1" lang="ja-JP" altLang="en-US" sz="4000" dirty="0" smtClean="0"/>
              <a:t>課題</a:t>
            </a:r>
            <a:endParaRPr kumimoji="1" lang="en-US" altLang="ja-JP" sz="4000" dirty="0" smtClean="0"/>
          </a:p>
          <a:p>
            <a:endParaRPr lang="en-US" altLang="ja-JP" sz="4000" dirty="0"/>
          </a:p>
          <a:p>
            <a:r>
              <a:rPr kumimoji="1" lang="ja-JP" altLang="en-US" sz="4000" dirty="0" smtClean="0"/>
              <a:t>・先程作成した</a:t>
            </a:r>
            <a:r>
              <a:rPr kumimoji="1" lang="en-US" altLang="ja-JP" sz="4000" dirty="0" err="1" smtClean="0"/>
              <a:t>StrDict</a:t>
            </a:r>
            <a:r>
              <a:rPr lang="ja-JP" altLang="en-US" sz="4000" dirty="0" smtClean="0"/>
              <a:t>クラスを改変し、今度は数値を</a:t>
            </a:r>
            <a:r>
              <a:rPr lang="en-US" altLang="ja-JP" sz="4000" dirty="0" smtClean="0"/>
              <a:t>Key</a:t>
            </a:r>
            <a:r>
              <a:rPr lang="ja-JP" altLang="en-US" sz="4000" dirty="0" smtClean="0"/>
              <a:t>、文字列を</a:t>
            </a:r>
            <a:r>
              <a:rPr lang="en-US" altLang="ja-JP" sz="4000" dirty="0" smtClean="0"/>
              <a:t>Value</a:t>
            </a:r>
            <a:r>
              <a:rPr lang="ja-JP" altLang="en-US" sz="4000" dirty="0" smtClean="0"/>
              <a:t>としてディクショナリを出力するクラス</a:t>
            </a:r>
            <a:r>
              <a:rPr lang="en-US" altLang="ja-JP" sz="4000" dirty="0" smtClean="0"/>
              <a:t>”</a:t>
            </a:r>
            <a:r>
              <a:rPr lang="en-US" altLang="ja-JP" sz="4000" dirty="0" err="1" smtClean="0"/>
              <a:t>IntDict</a:t>
            </a:r>
            <a:r>
              <a:rPr lang="en-US" altLang="ja-JP" sz="4000" dirty="0" smtClean="0"/>
              <a:t>”</a:t>
            </a:r>
            <a:r>
              <a:rPr lang="ja-JP" altLang="en-US" sz="4000" dirty="0" smtClean="0"/>
              <a:t>クラスを作成せよ。</a:t>
            </a:r>
            <a:endParaRPr kumimoji="1" lang="ja-JP" altLang="en-US" sz="4000" dirty="0"/>
          </a:p>
        </p:txBody>
      </p:sp>
    </p:spTree>
    <p:extLst>
      <p:ext uri="{BB962C8B-B14F-4D97-AF65-F5344CB8AC3E}">
        <p14:creationId xmlns:p14="http://schemas.microsoft.com/office/powerpoint/2010/main" val="11249968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p:nvPr/>
        </p:nvSpPr>
        <p:spPr>
          <a:xfrm>
            <a:off x="0" y="17462"/>
            <a:ext cx="12192000" cy="6494081"/>
          </a:xfrm>
          <a:prstGeom prst="rect">
            <a:avLst/>
          </a:prstGeom>
          <a:ln w="12700">
            <a:miter lim="400000"/>
          </a:ln>
          <a:extLst>
            <a:ext uri="{C572A759-6A51-4108-AA02-DFA0A04FC94B}">
              <ma14:wrappingTextBoxFlag xmlns:ma14="http://schemas.microsoft.com/office/mac/drawingml/2011/main" val="1"/>
            </a:ext>
          </a:extLst>
        </p:spPr>
        <p:txBody>
          <a:bodyPr wrap="square" lIns="45718" tIns="45718" rIns="45718" bIns="45718">
            <a:spAutoFit/>
          </a:bodyPr>
          <a:lstStyle/>
          <a:p>
            <a:pPr>
              <a:defRPr>
                <a:latin typeface="ＭＳ Ｐゴシック"/>
                <a:ea typeface="ＭＳ Ｐゴシック"/>
                <a:cs typeface="ＭＳ Ｐゴシック"/>
                <a:sym typeface="ＭＳ Ｐゴシック"/>
              </a:defRPr>
            </a:pPr>
            <a:r>
              <a:rPr sz="3200" dirty="0">
                <a:latin typeface="+mn-ea"/>
              </a:rPr>
              <a:t>プログラミング学習の中の位置づけ</a:t>
            </a:r>
          </a:p>
          <a:p>
            <a:pPr>
              <a:defRPr>
                <a:latin typeface="Arial"/>
                <a:ea typeface="Arial"/>
                <a:cs typeface="Arial"/>
                <a:sym typeface="Arial"/>
              </a:defRPr>
            </a:pPr>
            <a:endParaRPr sz="3200" dirty="0">
              <a:latin typeface="+mn-ea"/>
            </a:endParaRPr>
          </a:p>
          <a:p>
            <a:pPr>
              <a:defRPr>
                <a:latin typeface="ＭＳ Ｐゴシック"/>
                <a:ea typeface="ＭＳ Ｐゴシック"/>
                <a:cs typeface="ＭＳ Ｐゴシック"/>
                <a:sym typeface="ＭＳ Ｐゴシック"/>
              </a:defRPr>
            </a:pPr>
            <a:r>
              <a:rPr sz="3200" dirty="0">
                <a:latin typeface="+mn-ea"/>
              </a:rPr>
              <a:t>変数</a:t>
            </a:r>
            <a:r>
              <a:rPr sz="3200" dirty="0">
                <a:latin typeface="+mn-ea"/>
                <a:cs typeface="Arial"/>
                <a:sym typeface="Arial"/>
              </a:rPr>
              <a:t>		</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組み込み型</a:t>
            </a:r>
            <a:r>
              <a:rPr sz="3200" dirty="0">
                <a:solidFill>
                  <a:schemeClr val="bg2">
                    <a:lumMod val="75000"/>
                  </a:schemeClr>
                </a:solidFill>
                <a:latin typeface="+mn-ea"/>
                <a:cs typeface="Arial"/>
                <a:sym typeface="Arial"/>
              </a:rPr>
              <a:t>	</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関数</a:t>
            </a:r>
            <a:r>
              <a:rPr sz="3200" dirty="0">
                <a:solidFill>
                  <a:schemeClr val="bg2">
                    <a:lumMod val="50000"/>
                  </a:schemeClr>
                </a:solidFill>
                <a:latin typeface="+mn-ea"/>
                <a:cs typeface="Arial"/>
                <a:sym typeface="Arial"/>
              </a:rPr>
              <a:t>	</a:t>
            </a:r>
          </a:p>
          <a:p>
            <a:pPr>
              <a:defRPr>
                <a:solidFill>
                  <a:srgbClr val="929292"/>
                </a:solidFill>
                <a:latin typeface="ＭＳ Ｐゴシック"/>
                <a:ea typeface="ＭＳ Ｐゴシック"/>
                <a:cs typeface="ＭＳ Ｐゴシック"/>
                <a:sym typeface="ＭＳ Ｐゴシック"/>
              </a:defRPr>
            </a:pPr>
            <a:r>
              <a:rPr sz="3200" dirty="0">
                <a:solidFill>
                  <a:srgbClr val="000000"/>
                </a:solidFill>
                <a:latin typeface="+mn-ea"/>
              </a:rPr>
              <a:t>メソッド</a:t>
            </a:r>
          </a:p>
          <a:p>
            <a:pPr>
              <a:defRPr>
                <a:solidFill>
                  <a:srgbClr val="92929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オブジェクト</a:t>
            </a:r>
          </a:p>
          <a:p>
            <a:pPr>
              <a:defRPr>
                <a:solidFill>
                  <a:srgbClr val="92929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モジュール</a:t>
            </a:r>
          </a:p>
          <a:p>
            <a:pPr>
              <a:defRPr>
                <a:latin typeface="ＭＳ Ｐゴシック"/>
                <a:ea typeface="ＭＳ Ｐゴシック"/>
                <a:cs typeface="ＭＳ Ｐゴシック"/>
                <a:sym typeface="ＭＳ Ｐゴシック"/>
              </a:defRPr>
            </a:pPr>
            <a:r>
              <a:rPr sz="3200" dirty="0">
                <a:solidFill>
                  <a:schemeClr val="bg2">
                    <a:lumMod val="75000"/>
                  </a:schemeClr>
                </a:solidFill>
                <a:latin typeface="+mn-ea"/>
              </a:rPr>
              <a:t>条件分岐と繰り返し（ループ）</a:t>
            </a:r>
          </a:p>
          <a:p>
            <a:pPr>
              <a:defRPr>
                <a:solidFill>
                  <a:srgbClr val="82828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ファイルの使い方</a:t>
            </a:r>
          </a:p>
          <a:p>
            <a:pPr>
              <a:defRPr>
                <a:solidFill>
                  <a:srgbClr val="828282"/>
                </a:solidFill>
                <a:latin typeface="ＭＳ Ｐゴシック"/>
                <a:ea typeface="ＭＳ Ｐゴシック"/>
                <a:cs typeface="ＭＳ Ｐゴシック"/>
                <a:sym typeface="ＭＳ Ｐゴシック"/>
              </a:defRPr>
            </a:pPr>
            <a:r>
              <a:rPr sz="3200" dirty="0">
                <a:solidFill>
                  <a:sysClr val="windowText" lastClr="000000"/>
                </a:solidFill>
                <a:latin typeface="+mn-ea"/>
              </a:rPr>
              <a:t>クラス</a:t>
            </a:r>
          </a:p>
          <a:p>
            <a:pPr>
              <a:defRPr>
                <a:solidFill>
                  <a:srgbClr val="828282"/>
                </a:solidFill>
                <a:latin typeface="ＭＳ Ｐゴシック"/>
                <a:ea typeface="ＭＳ Ｐゴシック"/>
                <a:cs typeface="ＭＳ Ｐゴシック"/>
                <a:sym typeface="ＭＳ Ｐゴシック"/>
              </a:defRPr>
            </a:pPr>
            <a:r>
              <a:rPr sz="3200" dirty="0">
                <a:solidFill>
                  <a:schemeClr val="bg2">
                    <a:lumMod val="75000"/>
                  </a:schemeClr>
                </a:solidFill>
                <a:latin typeface="+mn-ea"/>
              </a:rPr>
              <a:t>ライブラリ</a:t>
            </a:r>
          </a:p>
          <a:p>
            <a:pPr>
              <a:defRPr>
                <a:latin typeface="ＭＳ Ｐゴシック"/>
                <a:ea typeface="ＭＳ Ｐゴシック"/>
                <a:cs typeface="ＭＳ Ｐゴシック"/>
                <a:sym typeface="ＭＳ Ｐゴシック"/>
              </a:defRPr>
            </a:pPr>
            <a:r>
              <a:rPr sz="3200" dirty="0">
                <a:latin typeface="+mn-ea"/>
              </a:rPr>
              <a:t>　その他の用語，意味，使い方。</a:t>
            </a:r>
          </a:p>
        </p:txBody>
      </p:sp>
    </p:spTree>
    <p:extLst>
      <p:ext uri="{BB962C8B-B14F-4D97-AF65-F5344CB8AC3E}">
        <p14:creationId xmlns:p14="http://schemas.microsoft.com/office/powerpoint/2010/main" val="117319723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1999" cy="4832092"/>
          </a:xfrm>
          <a:prstGeom prst="rect">
            <a:avLst/>
          </a:prstGeom>
        </p:spPr>
        <p:txBody>
          <a:bodyPr wrap="square">
            <a:spAutoFit/>
          </a:bodyPr>
          <a:lstStyle/>
          <a:p>
            <a:r>
              <a:rPr lang="ja-JP" altLang="en-US" sz="2800" dirty="0" smtClean="0"/>
              <a:t>&gt;&gt;&gt; </a:t>
            </a:r>
            <a:r>
              <a:rPr lang="ja-JP" altLang="en-US" sz="2800" dirty="0" smtClean="0">
                <a:solidFill>
                  <a:schemeClr val="accent2"/>
                </a:solidFill>
              </a:rPr>
              <a:t>class</a:t>
            </a:r>
            <a:r>
              <a:rPr lang="ja-JP" altLang="en-US" sz="2800" dirty="0" smtClean="0"/>
              <a:t> </a:t>
            </a:r>
            <a:r>
              <a:rPr lang="ja-JP" altLang="en-US" sz="2800" dirty="0" smtClean="0">
                <a:solidFill>
                  <a:schemeClr val="accent5"/>
                </a:solidFill>
              </a:rPr>
              <a:t>Prism</a:t>
            </a:r>
            <a:r>
              <a:rPr lang="ja-JP" altLang="en-US" sz="2800" dirty="0" smtClean="0"/>
              <a:t>:</a:t>
            </a:r>
            <a:r>
              <a:rPr lang="en-US" altLang="ja-JP" sz="2800" dirty="0" smtClean="0"/>
              <a:t>	</a:t>
            </a:r>
            <a:r>
              <a:rPr lang="en-US" altLang="ja-JP" sz="2800" dirty="0" smtClean="0">
                <a:solidFill>
                  <a:srgbClr val="C00000"/>
                </a:solidFill>
              </a:rPr>
              <a:t>#</a:t>
            </a:r>
            <a:r>
              <a:rPr lang="ja-JP" altLang="en-US" sz="2800" dirty="0" smtClean="0">
                <a:solidFill>
                  <a:srgbClr val="C00000"/>
                </a:solidFill>
              </a:rPr>
              <a:t>前回扱った直方体の体積を求めるクラス</a:t>
            </a:r>
            <a:endParaRPr lang="en-US" altLang="ja-JP" sz="2800" dirty="0" smtClean="0">
              <a:solidFill>
                <a:srgbClr val="C00000"/>
              </a:solidFill>
            </a:endParaRPr>
          </a:p>
          <a:p>
            <a:r>
              <a:rPr lang="en-US" altLang="ja-JP" sz="2800" dirty="0" smtClean="0"/>
              <a:t> . . .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__init__</a:t>
            </a:r>
            <a:r>
              <a:rPr lang="ja-JP" altLang="en-US" sz="2800" dirty="0" smtClean="0"/>
              <a:t>(self, width, height, depth):</a:t>
            </a:r>
            <a:endParaRPr lang="en-US" altLang="ja-JP" sz="2800" dirty="0" smtClean="0"/>
          </a:p>
          <a:p>
            <a:r>
              <a:rPr lang="en-US" altLang="ja-JP" sz="2800" dirty="0" smtClean="0"/>
              <a:t> . . . </a:t>
            </a:r>
            <a:r>
              <a:rPr lang="ja-JP" altLang="en-US" sz="2800" dirty="0" smtClean="0"/>
              <a:t>	</a:t>
            </a:r>
            <a:r>
              <a:rPr lang="en-US" altLang="ja-JP" sz="2800" dirty="0" smtClean="0"/>
              <a:t>	</a:t>
            </a:r>
            <a:r>
              <a:rPr lang="ja-JP" altLang="en-US" sz="2800" dirty="0" smtClean="0"/>
              <a:t>	self.width = width</a:t>
            </a:r>
            <a:endParaRPr lang="en-US" altLang="ja-JP" sz="2800" dirty="0" smtClean="0"/>
          </a:p>
          <a:p>
            <a:r>
              <a:rPr lang="en-US" altLang="ja-JP" sz="2800" dirty="0" smtClean="0"/>
              <a:t> . . . </a:t>
            </a:r>
            <a:r>
              <a:rPr lang="en-US" altLang="ja-JP" sz="2800" dirty="0"/>
              <a:t>	</a:t>
            </a:r>
            <a:r>
              <a:rPr lang="ja-JP" altLang="en-US" sz="2800" dirty="0" smtClean="0"/>
              <a:t>		self.height = height</a:t>
            </a:r>
            <a:endParaRPr lang="en-US" altLang="ja-JP" sz="2800" dirty="0" smtClean="0"/>
          </a:p>
          <a:p>
            <a:r>
              <a:rPr lang="en-US" altLang="ja-JP" sz="2800" dirty="0" smtClean="0"/>
              <a:t> . . . </a:t>
            </a:r>
            <a:r>
              <a:rPr lang="en-US" altLang="ja-JP" sz="2800" dirty="0"/>
              <a:t>	</a:t>
            </a:r>
            <a:r>
              <a:rPr lang="ja-JP" altLang="en-US" sz="2800" dirty="0" smtClean="0"/>
              <a:t>		self.depth = depth</a:t>
            </a:r>
            <a:endParaRPr lang="en-US" altLang="ja-JP" sz="2800" dirty="0" smtClean="0"/>
          </a:p>
          <a:p>
            <a:r>
              <a:rPr lang="en-US" altLang="ja-JP" sz="2800" dirty="0" smtClean="0"/>
              <a:t> . . . </a:t>
            </a:r>
            <a:r>
              <a:rPr lang="ja-JP" altLang="en-US" sz="2800" dirty="0" smtClean="0"/>
              <a:t>	</a:t>
            </a:r>
            <a:r>
              <a:rPr lang="en-US" altLang="ja-JP" sz="2800" dirty="0" smtClean="0"/>
              <a:t>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calculate</a:t>
            </a:r>
            <a:r>
              <a:rPr lang="ja-JP" altLang="en-US" sz="2800" dirty="0" smtClean="0"/>
              <a:t>(self):</a:t>
            </a:r>
            <a:endParaRPr lang="en-US" altLang="ja-JP" sz="2800" dirty="0" smtClean="0"/>
          </a:p>
          <a:p>
            <a:r>
              <a:rPr lang="en-US" altLang="ja-JP" sz="2800" dirty="0" smtClean="0"/>
              <a:t> . . . </a:t>
            </a:r>
            <a:r>
              <a:rPr lang="en-US" altLang="ja-JP" sz="2800" dirty="0"/>
              <a:t>	</a:t>
            </a:r>
            <a:r>
              <a:rPr lang="ja-JP" altLang="en-US" sz="2800" dirty="0" smtClean="0"/>
              <a:t>		</a:t>
            </a:r>
            <a:r>
              <a:rPr lang="ja-JP" altLang="en-US" sz="2800" dirty="0" smtClean="0">
                <a:solidFill>
                  <a:schemeClr val="accent2"/>
                </a:solidFill>
              </a:rPr>
              <a:t>return</a:t>
            </a:r>
            <a:r>
              <a:rPr lang="ja-JP" altLang="en-US" sz="2800" dirty="0" smtClean="0"/>
              <a:t> self.width * self.height * self.depth</a:t>
            </a:r>
            <a:r>
              <a:rPr lang="en-US" altLang="ja-JP" sz="2800" dirty="0" smtClean="0"/>
              <a:t>	</a:t>
            </a:r>
          </a:p>
          <a:p>
            <a:endParaRPr lang="en-US" altLang="ja-JP" sz="2800" dirty="0" smtClean="0"/>
          </a:p>
          <a:p>
            <a:r>
              <a:rPr lang="en-US" altLang="ja-JP" sz="2800" dirty="0" smtClean="0"/>
              <a:t>&gt;&gt;&gt; p = Prism(10, 20, 30)</a:t>
            </a:r>
          </a:p>
          <a:p>
            <a:r>
              <a:rPr lang="en-US" altLang="ja-JP" sz="2800" dirty="0" smtClean="0"/>
              <a:t>&gt;&gt;&gt; </a:t>
            </a:r>
            <a:r>
              <a:rPr lang="en-US" altLang="ja-JP" sz="2800" dirty="0" smtClean="0">
                <a:solidFill>
                  <a:srgbClr val="7030A0"/>
                </a:solidFill>
              </a:rPr>
              <a:t>print</a:t>
            </a:r>
            <a:r>
              <a:rPr lang="en-US" altLang="ja-JP" sz="2800" dirty="0" smtClean="0"/>
              <a:t>(</a:t>
            </a:r>
            <a:r>
              <a:rPr lang="en-US" altLang="ja-JP" sz="2800" dirty="0" err="1" smtClean="0"/>
              <a:t>c.calculate</a:t>
            </a:r>
            <a:r>
              <a:rPr lang="en-US" altLang="ja-JP" sz="2800" dirty="0" smtClean="0"/>
              <a:t>())</a:t>
            </a:r>
          </a:p>
          <a:p>
            <a:r>
              <a:rPr lang="en-US" altLang="ja-JP" sz="2800" dirty="0" smtClean="0">
                <a:solidFill>
                  <a:schemeClr val="accent1"/>
                </a:solidFill>
              </a:rPr>
              <a:t>8000</a:t>
            </a:r>
            <a:endParaRPr lang="ja-JP" altLang="en-US" sz="2800" dirty="0">
              <a:solidFill>
                <a:schemeClr val="accent1"/>
              </a:solidFill>
            </a:endParaRPr>
          </a:p>
        </p:txBody>
      </p:sp>
    </p:spTree>
    <p:extLst>
      <p:ext uri="{BB962C8B-B14F-4D97-AF65-F5344CB8AC3E}">
        <p14:creationId xmlns:p14="http://schemas.microsoft.com/office/powerpoint/2010/main" val="2790646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a:spLocks noChangeArrowheads="1"/>
          </p:cNvSpPr>
          <p:nvPr/>
        </p:nvSpPr>
        <p:spPr bwMode="auto">
          <a:xfrm>
            <a:off x="2027239" y="260351"/>
            <a:ext cx="8137525" cy="2881313"/>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a:ln>
          <a:effectLst>
            <a:outerShdw blurRad="40000" dist="20000" dir="5400000" rotWithShape="0">
              <a:srgbClr val="000000">
                <a:alpha val="37999"/>
              </a:srgbClr>
            </a:outerShdw>
          </a:effectLst>
        </p:spPr>
        <p:txBody>
          <a:bodyPr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2400" dirty="0">
                <a:solidFill>
                  <a:srgbClr val="F79646"/>
                </a:solidFill>
                <a:latin typeface="Calibri" charset="0"/>
              </a:rPr>
              <a:t>class</a:t>
            </a:r>
            <a:r>
              <a:rPr lang="ja-JP" altLang="en-US" sz="2400" dirty="0">
                <a:solidFill>
                  <a:srgbClr val="000000"/>
                </a:solidFill>
                <a:latin typeface="Calibri" charset="0"/>
              </a:rPr>
              <a:t> </a:t>
            </a:r>
            <a:r>
              <a:rPr lang="ja-JP" altLang="en-US" sz="2400" dirty="0">
                <a:solidFill>
                  <a:schemeClr val="accent1"/>
                </a:solidFill>
                <a:latin typeface="Calibri" charset="0"/>
              </a:rPr>
              <a:t>Prism</a:t>
            </a:r>
            <a:r>
              <a:rPr lang="ja-JP" altLang="en-US" sz="2400" dirty="0">
                <a:solidFill>
                  <a:srgbClr val="000000"/>
                </a:solidFill>
                <a:latin typeface="Calibri" charset="0"/>
              </a:rPr>
              <a:t>:</a:t>
            </a:r>
            <a:endParaRPr lang="en-US" altLang="ja-JP" sz="2400" dirty="0">
              <a:solidFill>
                <a:srgbClr val="000000"/>
              </a:solidFill>
              <a:latin typeface="Calibri" charset="0"/>
            </a:endParaRPr>
          </a:p>
          <a:p>
            <a:pPr eaLnBrk="1" hangingPunct="1">
              <a:defRPr/>
            </a:pPr>
            <a:r>
              <a:rPr lang="en-US" altLang="ja-JP" sz="2400" dirty="0">
                <a:solidFill>
                  <a:srgbClr val="F79646"/>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ja-JP" altLang="en-US" sz="2400" dirty="0">
                <a:solidFill>
                  <a:schemeClr val="accent1"/>
                </a:solidFill>
                <a:latin typeface="Calibri" charset="0"/>
              </a:rPr>
              <a:t>__init__</a:t>
            </a:r>
            <a:r>
              <a:rPr lang="ja-JP" altLang="en-US" sz="2400" dirty="0">
                <a:solidFill>
                  <a:srgbClr val="000000"/>
                </a:solidFill>
                <a:latin typeface="Calibri" charset="0"/>
              </a:rPr>
              <a:t>(self, width, height, depth):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self.width = width</a:t>
            </a:r>
          </a:p>
          <a:p>
            <a:pPr eaLnBrk="1" hangingPunct="1">
              <a:defRPr/>
            </a:pPr>
            <a:r>
              <a:rPr lang="ja-JP" altLang="en-US" sz="2400" dirty="0">
                <a:solidFill>
                  <a:srgbClr val="000000"/>
                </a:solidFill>
                <a:latin typeface="Calibri" charset="0"/>
              </a:rPr>
              <a:t>		self.height = height</a:t>
            </a:r>
          </a:p>
          <a:p>
            <a:pPr eaLnBrk="1" hangingPunct="1">
              <a:defRPr/>
            </a:pPr>
            <a:r>
              <a:rPr lang="ja-JP" altLang="en-US" sz="2400" dirty="0">
                <a:solidFill>
                  <a:srgbClr val="000000"/>
                </a:solidFill>
                <a:latin typeface="Calibri" charset="0"/>
              </a:rPr>
              <a:t>		self.depth = depth</a:t>
            </a:r>
            <a:r>
              <a:rPr lang="en-US" altLang="ja-JP" sz="2400" dirty="0">
                <a:solidFill>
                  <a:srgbClr val="9BBB59"/>
                </a:solidFill>
                <a:latin typeface="Calibri" charset="0"/>
              </a:rPr>
              <a:t>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en-US" altLang="ja-JP" sz="2400" dirty="0" smtClean="0">
                <a:solidFill>
                  <a:schemeClr val="accent1"/>
                </a:solidFill>
                <a:latin typeface="Calibri" charset="0"/>
              </a:rPr>
              <a:t>calculate</a:t>
            </a:r>
            <a:r>
              <a:rPr lang="ja-JP" altLang="en-US" sz="2400" dirty="0" smtClean="0">
                <a:solidFill>
                  <a:srgbClr val="000000"/>
                </a:solidFill>
                <a:latin typeface="Calibri" charset="0"/>
              </a:rPr>
              <a:t>(</a:t>
            </a:r>
            <a:r>
              <a:rPr lang="ja-JP" altLang="en-US" sz="2400" dirty="0">
                <a:solidFill>
                  <a:srgbClr val="000000"/>
                </a:solidFill>
                <a:latin typeface="Calibri" charset="0"/>
              </a:rPr>
              <a:t>self):</a:t>
            </a:r>
            <a:endParaRPr lang="en-US" altLang="ja-JP" sz="2400" dirty="0">
              <a:solidFill>
                <a:srgbClr val="000000"/>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return</a:t>
            </a:r>
            <a:r>
              <a:rPr lang="ja-JP" altLang="en-US" sz="2400" dirty="0">
                <a:solidFill>
                  <a:srgbClr val="000000"/>
                </a:solidFill>
                <a:latin typeface="Calibri" charset="0"/>
              </a:rPr>
              <a:t> self.width * self.height * self.depth</a:t>
            </a:r>
            <a:endParaRPr lang="en-US" altLang="ja-JP" sz="2400" dirty="0">
              <a:solidFill>
                <a:srgbClr val="9BBB59"/>
              </a:solidFill>
              <a:latin typeface="Calibri" charset="0"/>
            </a:endParaRPr>
          </a:p>
        </p:txBody>
      </p:sp>
      <p:sp>
        <p:nvSpPr>
          <p:cNvPr id="4" name="下矢印 3"/>
          <p:cNvSpPr>
            <a:spLocks noChangeArrowheads="1"/>
          </p:cNvSpPr>
          <p:nvPr/>
        </p:nvSpPr>
        <p:spPr bwMode="auto">
          <a:xfrm>
            <a:off x="4367214" y="3309253"/>
            <a:ext cx="3457575" cy="1081087"/>
          </a:xfrm>
          <a:prstGeom prst="downArrow">
            <a:avLst>
              <a:gd name="adj1" fmla="val 50000"/>
              <a:gd name="adj2" fmla="val 50000"/>
            </a:avLst>
          </a:prstGeom>
          <a:ln>
            <a:headEnd/>
            <a:tailEnd/>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ja-JP" altLang="en-US">
              <a:solidFill>
                <a:schemeClr val="lt1"/>
              </a:solidFill>
            </a:endParaRPr>
          </a:p>
        </p:txBody>
      </p:sp>
      <p:grpSp>
        <p:nvGrpSpPr>
          <p:cNvPr id="43011" name="グループ化 15"/>
          <p:cNvGrpSpPr>
            <a:grpSpLocks/>
          </p:cNvGrpSpPr>
          <p:nvPr/>
        </p:nvGrpSpPr>
        <p:grpSpPr bwMode="auto">
          <a:xfrm>
            <a:off x="2532064" y="4508501"/>
            <a:ext cx="7127875" cy="1944688"/>
            <a:chOff x="1568624" y="4509120"/>
            <a:chExt cx="7128792" cy="1944216"/>
          </a:xfrm>
        </p:grpSpPr>
        <p:sp>
          <p:nvSpPr>
            <p:cNvPr id="5" name="角丸四角形 4"/>
            <p:cNvSpPr>
              <a:spLocks noChangeArrowheads="1"/>
            </p:cNvSpPr>
            <p:nvPr/>
          </p:nvSpPr>
          <p:spPr bwMode="auto">
            <a:xfrm>
              <a:off x="1568624" y="4509120"/>
              <a:ext cx="7128792" cy="1944216"/>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a:ln>
            <a:effectLst>
              <a:outerShdw blurRad="40000" dist="20000" dir="5400000" rotWithShape="0">
                <a:srgbClr val="000000">
                  <a:alpha val="37999"/>
                </a:srgbClr>
              </a:outerShdw>
            </a:effectLst>
          </p:spPr>
          <p:txBody>
            <a:bodyPr anchor="ctr"/>
            <a:lstStyle/>
            <a:p>
              <a:pPr algn="ctr">
                <a:defRPr/>
              </a:pPr>
              <a:endParaRPr lang="ja-JP" altLang="en-US">
                <a:solidFill>
                  <a:schemeClr val="dk1"/>
                </a:solidFill>
              </a:endParaRPr>
            </a:p>
          </p:txBody>
        </p:sp>
        <p:grpSp>
          <p:nvGrpSpPr>
            <p:cNvPr id="43013" name="グループ化 13"/>
            <p:cNvGrpSpPr>
              <a:grpSpLocks/>
            </p:cNvGrpSpPr>
            <p:nvPr/>
          </p:nvGrpSpPr>
          <p:grpSpPr bwMode="auto">
            <a:xfrm>
              <a:off x="1851154" y="4688082"/>
              <a:ext cx="3970309" cy="1661537"/>
              <a:chOff x="1851154" y="4688082"/>
              <a:chExt cx="3970309" cy="1661537"/>
            </a:xfrm>
          </p:grpSpPr>
          <p:sp>
            <p:nvSpPr>
              <p:cNvPr id="6" name="円/楕円 5"/>
              <p:cNvSpPr>
                <a:spLocks noChangeAspect="1"/>
              </p:cNvSpPr>
              <p:nvPr/>
            </p:nvSpPr>
            <p:spPr>
              <a:xfrm>
                <a:off x="1851154" y="4688082"/>
                <a:ext cx="1255372" cy="125523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dirty="0"/>
                  <a:t>width</a:t>
                </a:r>
                <a:endParaRPr lang="ja-JP" altLang="en-US" dirty="0"/>
              </a:p>
            </p:txBody>
          </p:sp>
          <p:sp>
            <p:nvSpPr>
              <p:cNvPr id="7" name="円/楕円 6"/>
              <p:cNvSpPr>
                <a:spLocks noChangeAspect="1"/>
              </p:cNvSpPr>
              <p:nvPr/>
            </p:nvSpPr>
            <p:spPr>
              <a:xfrm>
                <a:off x="3226124" y="4688082"/>
                <a:ext cx="1255372" cy="125523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dirty="0"/>
                  <a:t>height</a:t>
                </a:r>
                <a:endParaRPr lang="ja-JP" altLang="en-US" dirty="0"/>
              </a:p>
            </p:txBody>
          </p:sp>
          <p:sp>
            <p:nvSpPr>
              <p:cNvPr id="8" name="円/楕円 7"/>
              <p:cNvSpPr>
                <a:spLocks noChangeAspect="1"/>
              </p:cNvSpPr>
              <p:nvPr/>
            </p:nvSpPr>
            <p:spPr>
              <a:xfrm>
                <a:off x="4566091" y="4688082"/>
                <a:ext cx="1255372" cy="125523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dirty="0"/>
                  <a:t>depth</a:t>
                </a:r>
                <a:endParaRPr lang="ja-JP" altLang="en-US" dirty="0"/>
              </a:p>
            </p:txBody>
          </p:sp>
          <p:sp>
            <p:nvSpPr>
              <p:cNvPr id="11" name="テキスト ボックス 10"/>
              <p:cNvSpPr txBox="1"/>
              <p:nvPr/>
            </p:nvSpPr>
            <p:spPr>
              <a:xfrm>
                <a:off x="2929113" y="5980377"/>
                <a:ext cx="1808569"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アトリビュート</a:t>
                </a:r>
              </a:p>
            </p:txBody>
          </p:sp>
        </p:grpSp>
        <p:grpSp>
          <p:nvGrpSpPr>
            <p:cNvPr id="43014" name="グループ化 14"/>
            <p:cNvGrpSpPr>
              <a:grpSpLocks/>
            </p:cNvGrpSpPr>
            <p:nvPr/>
          </p:nvGrpSpPr>
          <p:grpSpPr bwMode="auto">
            <a:xfrm>
              <a:off x="6609584" y="4724968"/>
              <a:ext cx="1440048" cy="1624651"/>
              <a:chOff x="6609584" y="4724968"/>
              <a:chExt cx="1440048" cy="1624651"/>
            </a:xfrm>
          </p:grpSpPr>
          <p:sp>
            <p:nvSpPr>
              <p:cNvPr id="9" name="直方体 8"/>
              <p:cNvSpPr>
                <a:spLocks noChangeArrowheads="1"/>
              </p:cNvSpPr>
              <p:nvPr/>
            </p:nvSpPr>
            <p:spPr bwMode="auto">
              <a:xfrm>
                <a:off x="6609584" y="4724968"/>
                <a:ext cx="1440048" cy="1152246"/>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smtClean="0">
                    <a:solidFill>
                      <a:schemeClr val="lt1"/>
                    </a:solidFill>
                  </a:rPr>
                  <a:t>calculate</a:t>
                </a:r>
                <a:endParaRPr lang="ja-JP" altLang="en-US" dirty="0">
                  <a:solidFill>
                    <a:schemeClr val="lt1"/>
                  </a:solidFill>
                </a:endParaRPr>
              </a:p>
            </p:txBody>
          </p:sp>
          <p:sp>
            <p:nvSpPr>
              <p:cNvPr id="13" name="テキスト ボックス 12"/>
              <p:cNvSpPr txBox="1"/>
              <p:nvPr/>
            </p:nvSpPr>
            <p:spPr>
              <a:xfrm>
                <a:off x="6753270" y="5980377"/>
                <a:ext cx="1152673"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メソッド</a:t>
                </a:r>
              </a:p>
            </p:txBody>
          </p:sp>
        </p:grpSp>
      </p:grpSp>
    </p:spTree>
    <p:extLst>
      <p:ext uri="{BB962C8B-B14F-4D97-AF65-F5344CB8AC3E}">
        <p14:creationId xmlns:p14="http://schemas.microsoft.com/office/powerpoint/2010/main" val="207619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4401205"/>
          </a:xfrm>
          <a:prstGeom prst="rect">
            <a:avLst/>
          </a:prstGeom>
        </p:spPr>
        <p:txBody>
          <a:bodyPr wrap="square">
            <a:spAutoFit/>
          </a:bodyPr>
          <a:lstStyle/>
          <a:p>
            <a:r>
              <a:rPr lang="en-US" altLang="ja-JP" sz="2800" dirty="0" smtClean="0"/>
              <a:t>&gt;&gt;&gt; </a:t>
            </a:r>
            <a:r>
              <a:rPr lang="en-US" altLang="ja-JP" sz="2800" dirty="0" smtClean="0">
                <a:solidFill>
                  <a:srgbClr val="C00000"/>
                </a:solidFill>
              </a:rPr>
              <a:t>#</a:t>
            </a:r>
            <a:r>
              <a:rPr lang="ja-JP" altLang="en-US" sz="2800" dirty="0" smtClean="0">
                <a:solidFill>
                  <a:srgbClr val="C00000"/>
                </a:solidFill>
              </a:rPr>
              <a:t>立方体の体積を求める</a:t>
            </a:r>
            <a:r>
              <a:rPr lang="en-US" altLang="ja-JP" sz="2800" dirty="0" smtClean="0">
                <a:solidFill>
                  <a:srgbClr val="C00000"/>
                </a:solidFill>
              </a:rPr>
              <a:t>Cube</a:t>
            </a:r>
            <a:r>
              <a:rPr lang="ja-JP" altLang="en-US" sz="2800" dirty="0" smtClean="0">
                <a:solidFill>
                  <a:srgbClr val="C00000"/>
                </a:solidFill>
              </a:rPr>
              <a:t>クラスを作りたい</a:t>
            </a:r>
            <a:endParaRPr lang="en-US" altLang="ja-JP" sz="2800" dirty="0" smtClean="0">
              <a:solidFill>
                <a:srgbClr val="C00000"/>
              </a:solidFill>
            </a:endParaRPr>
          </a:p>
          <a:p>
            <a:r>
              <a:rPr lang="en-US" altLang="ja-JP" sz="2800" dirty="0" smtClean="0"/>
              <a:t>&gt;&gt;&gt; </a:t>
            </a:r>
            <a:r>
              <a:rPr lang="en-US" altLang="ja-JP" sz="2800" dirty="0" smtClean="0">
                <a:solidFill>
                  <a:srgbClr val="C00000"/>
                </a:solidFill>
              </a:rPr>
              <a:t>#Prism</a:t>
            </a:r>
            <a:r>
              <a:rPr lang="ja-JP" altLang="en-US" sz="2800" dirty="0" smtClean="0">
                <a:solidFill>
                  <a:srgbClr val="C00000"/>
                </a:solidFill>
              </a:rPr>
              <a:t>クラスを一部活用すれば楽に記述できそうだ</a:t>
            </a:r>
            <a:endParaRPr lang="en-US" altLang="ja-JP" sz="2800" dirty="0">
              <a:solidFill>
                <a:srgbClr val="C00000"/>
              </a:solidFill>
            </a:endParaRPr>
          </a:p>
          <a:p>
            <a:r>
              <a:rPr lang="ja-JP" altLang="en-US" sz="2800" dirty="0" smtClean="0"/>
              <a:t>&gt;&gt;&gt; </a:t>
            </a:r>
            <a:r>
              <a:rPr lang="ja-JP" altLang="en-US" sz="2800" dirty="0" smtClean="0">
                <a:solidFill>
                  <a:schemeClr val="accent2"/>
                </a:solidFill>
              </a:rPr>
              <a:t>class</a:t>
            </a:r>
            <a:r>
              <a:rPr lang="ja-JP" altLang="en-US" sz="2800" dirty="0" smtClean="0"/>
              <a:t> </a:t>
            </a:r>
            <a:r>
              <a:rPr lang="ja-JP" altLang="en-US" sz="2800" dirty="0" smtClean="0">
                <a:solidFill>
                  <a:schemeClr val="accent5"/>
                </a:solidFill>
              </a:rPr>
              <a:t>Cube</a:t>
            </a:r>
            <a:r>
              <a:rPr lang="ja-JP" altLang="en-US" sz="2800" dirty="0" smtClean="0"/>
              <a:t>(Prism):</a:t>
            </a:r>
            <a:r>
              <a:rPr lang="en-US" altLang="ja-JP" sz="2800" dirty="0" smtClean="0"/>
              <a:t>	</a:t>
            </a:r>
            <a:r>
              <a:rPr lang="en-US" altLang="ja-JP" sz="2800" dirty="0" smtClean="0">
                <a:solidFill>
                  <a:srgbClr val="C00000"/>
                </a:solidFill>
              </a:rPr>
              <a:t>#</a:t>
            </a:r>
            <a:r>
              <a:rPr lang="ja-JP" altLang="en-US" sz="2800" dirty="0" smtClean="0">
                <a:solidFill>
                  <a:srgbClr val="C00000"/>
                </a:solidFill>
              </a:rPr>
              <a:t>引数にコピーするクラスを指定</a:t>
            </a:r>
            <a:endParaRPr lang="en-US" altLang="ja-JP" sz="2800" dirty="0" smtClean="0">
              <a:solidFill>
                <a:srgbClr val="C00000"/>
              </a:solidFill>
            </a:endParaRPr>
          </a:p>
          <a:p>
            <a:r>
              <a:rPr lang="en-US" altLang="ja-JP" sz="2800" dirty="0" smtClean="0"/>
              <a:t> . . . </a:t>
            </a:r>
            <a:r>
              <a:rPr lang="ja-JP" altLang="en-US" sz="2800" dirty="0" smtClean="0"/>
              <a:t>	</a:t>
            </a:r>
            <a:r>
              <a:rPr lang="en-US" altLang="ja-JP" sz="2800" dirty="0" smtClean="0"/>
              <a:t>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__init__</a:t>
            </a:r>
            <a:r>
              <a:rPr lang="ja-JP" altLang="en-US" sz="2800" dirty="0" smtClean="0"/>
              <a:t>(self, length):</a:t>
            </a:r>
            <a:r>
              <a:rPr lang="en-US" altLang="ja-JP" sz="2800" dirty="0" smtClean="0"/>
              <a:t>	</a:t>
            </a:r>
            <a:r>
              <a:rPr lang="en-US" altLang="ja-JP" sz="2800" dirty="0" smtClean="0">
                <a:solidFill>
                  <a:srgbClr val="C00000"/>
                </a:solidFill>
              </a:rPr>
              <a:t>#</a:t>
            </a:r>
            <a:r>
              <a:rPr lang="ja-JP" altLang="en-US" sz="2800" dirty="0" smtClean="0">
                <a:solidFill>
                  <a:srgbClr val="C00000"/>
                </a:solidFill>
              </a:rPr>
              <a:t>辺の長さを統一したい</a:t>
            </a:r>
            <a:endParaRPr lang="en-US" altLang="ja-JP" sz="2800" dirty="0" smtClean="0">
              <a:solidFill>
                <a:srgbClr val="C00000"/>
              </a:solidFill>
            </a:endParaRPr>
          </a:p>
          <a:p>
            <a:r>
              <a:rPr lang="en-US" altLang="ja-JP" sz="2800" dirty="0" smtClean="0"/>
              <a:t> . . . 	</a:t>
            </a:r>
            <a:r>
              <a:rPr lang="ja-JP" altLang="en-US" sz="2800" dirty="0" smtClean="0"/>
              <a:t>		self.width = self.height = self.depth = length</a:t>
            </a:r>
            <a:endParaRPr lang="en-US" altLang="ja-JP" sz="2800" dirty="0" smtClean="0"/>
          </a:p>
          <a:p>
            <a:r>
              <a:rPr lang="en-US" altLang="ja-JP" sz="2800" dirty="0" smtClean="0"/>
              <a:t> . . . </a:t>
            </a:r>
          </a:p>
          <a:p>
            <a:r>
              <a:rPr lang="ja-JP" altLang="en-US" sz="2800" dirty="0" smtClean="0"/>
              <a:t>&gt;&gt;&gt; c = Cube(20)</a:t>
            </a:r>
            <a:r>
              <a:rPr lang="en-US" altLang="ja-JP" sz="2800" dirty="0" smtClean="0"/>
              <a:t>	</a:t>
            </a:r>
            <a:r>
              <a:rPr lang="en-US" altLang="ja-JP" sz="2800" dirty="0" smtClean="0">
                <a:solidFill>
                  <a:srgbClr val="C00000"/>
                </a:solidFill>
              </a:rPr>
              <a:t>#</a:t>
            </a:r>
            <a:r>
              <a:rPr lang="ja-JP" altLang="en-US" sz="2800" dirty="0" smtClean="0">
                <a:solidFill>
                  <a:srgbClr val="C00000"/>
                </a:solidFill>
              </a:rPr>
              <a:t>引数は</a:t>
            </a:r>
            <a:r>
              <a:rPr lang="en-US" altLang="ja-JP" sz="2800" dirty="0" smtClean="0">
                <a:solidFill>
                  <a:srgbClr val="C00000"/>
                </a:solidFill>
              </a:rPr>
              <a:t>1</a:t>
            </a:r>
            <a:r>
              <a:rPr lang="ja-JP" altLang="en-US" sz="2800" dirty="0" smtClean="0">
                <a:solidFill>
                  <a:srgbClr val="C00000"/>
                </a:solidFill>
              </a:rPr>
              <a:t>つで</a:t>
            </a:r>
            <a:r>
              <a:rPr lang="en-US" altLang="ja-JP" sz="2800" dirty="0" smtClean="0">
                <a:solidFill>
                  <a:srgbClr val="C00000"/>
                </a:solidFill>
              </a:rPr>
              <a:t>OK</a:t>
            </a:r>
          </a:p>
          <a:p>
            <a:r>
              <a:rPr lang="ja-JP" altLang="en-US" sz="2800" dirty="0" smtClean="0"/>
              <a:t>&gt;&gt;&gt; </a:t>
            </a:r>
            <a:r>
              <a:rPr lang="ja-JP" altLang="en-US" sz="2800" dirty="0" smtClean="0">
                <a:solidFill>
                  <a:srgbClr val="7030A0"/>
                </a:solidFill>
              </a:rPr>
              <a:t>print</a:t>
            </a:r>
            <a:r>
              <a:rPr lang="ja-JP" altLang="en-US" sz="2800" dirty="0" smtClean="0"/>
              <a:t>(c.calculate())</a:t>
            </a:r>
            <a:r>
              <a:rPr lang="en-US" altLang="ja-JP" sz="2800" dirty="0" smtClean="0"/>
              <a:t>	</a:t>
            </a:r>
            <a:r>
              <a:rPr lang="en-US" altLang="ja-JP" sz="2800" dirty="0" smtClean="0">
                <a:solidFill>
                  <a:srgbClr val="C00000"/>
                </a:solidFill>
              </a:rPr>
              <a:t>#</a:t>
            </a:r>
            <a:r>
              <a:rPr lang="ja-JP" altLang="en-US" sz="2800" dirty="0" smtClean="0">
                <a:solidFill>
                  <a:srgbClr val="C00000"/>
                </a:solidFill>
              </a:rPr>
              <a:t>さて、計算メソッドは</a:t>
            </a:r>
            <a:r>
              <a:rPr lang="en-US" altLang="ja-JP" sz="2800" dirty="0" smtClean="0">
                <a:solidFill>
                  <a:srgbClr val="C00000"/>
                </a:solidFill>
              </a:rPr>
              <a:t>Cube</a:t>
            </a:r>
            <a:r>
              <a:rPr lang="ja-JP" altLang="en-US" sz="2800" dirty="0" smtClean="0">
                <a:solidFill>
                  <a:srgbClr val="C00000"/>
                </a:solidFill>
              </a:rPr>
              <a:t>クラス内で定義</a:t>
            </a:r>
            <a:r>
              <a:rPr lang="en-US" altLang="ja-JP" sz="2800" dirty="0" smtClean="0">
                <a:solidFill>
                  <a:srgbClr val="C00000"/>
                </a:solidFill>
              </a:rPr>
              <a:t>						</a:t>
            </a:r>
            <a:r>
              <a:rPr lang="ja-JP" altLang="en-US" sz="2800" dirty="0" smtClean="0">
                <a:solidFill>
                  <a:srgbClr val="C00000"/>
                </a:solidFill>
              </a:rPr>
              <a:t>していないが</a:t>
            </a:r>
            <a:r>
              <a:rPr lang="en-US" altLang="ja-JP" sz="2800" dirty="0" smtClean="0">
                <a:solidFill>
                  <a:srgbClr val="C00000"/>
                </a:solidFill>
              </a:rPr>
              <a:t>……</a:t>
            </a:r>
            <a:r>
              <a:rPr lang="ja-JP" altLang="en-US" sz="2800" dirty="0" smtClean="0">
                <a:solidFill>
                  <a:srgbClr val="C00000"/>
                </a:solidFill>
              </a:rPr>
              <a:t>？</a:t>
            </a:r>
            <a:endParaRPr lang="en-US" altLang="ja-JP" sz="2800" dirty="0" smtClean="0">
              <a:solidFill>
                <a:srgbClr val="C00000"/>
              </a:solidFill>
            </a:endParaRPr>
          </a:p>
          <a:p>
            <a:r>
              <a:rPr lang="ja-JP" altLang="en-US" sz="2800" dirty="0" smtClean="0">
                <a:solidFill>
                  <a:schemeClr val="accent1"/>
                </a:solidFill>
              </a:rPr>
              <a:t>8000</a:t>
            </a:r>
            <a:endParaRPr lang="ja-JP" altLang="en-US" sz="2800" dirty="0"/>
          </a:p>
        </p:txBody>
      </p:sp>
    </p:spTree>
    <p:extLst>
      <p:ext uri="{BB962C8B-B14F-4D97-AF65-F5344CB8AC3E}">
        <p14:creationId xmlns:p14="http://schemas.microsoft.com/office/powerpoint/2010/main" val="199759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a:spLocks noChangeArrowheads="1"/>
          </p:cNvSpPr>
          <p:nvPr/>
        </p:nvSpPr>
        <p:spPr bwMode="auto">
          <a:xfrm>
            <a:off x="1308122" y="260351"/>
            <a:ext cx="9575756" cy="2881313"/>
          </a:xfrm>
          <a:prstGeom prst="roundRect">
            <a:avLst>
              <a:gd name="adj" fmla="val 16667"/>
            </a:avLst>
          </a:prstGeom>
          <a:gradFill rotWithShape="1">
            <a:gsLst>
              <a:gs pos="0">
                <a:srgbClr val="A3C4FF"/>
              </a:gs>
              <a:gs pos="35001">
                <a:srgbClr val="BFD5FF"/>
              </a:gs>
              <a:gs pos="100000">
                <a:srgbClr val="E5EEFF"/>
              </a:gs>
            </a:gsLst>
            <a:lin ang="16200000" scaled="1"/>
          </a:gradFill>
          <a:ln w="9525">
            <a:solidFill>
              <a:srgbClr val="4A7EBB"/>
            </a:solidFill>
            <a:round/>
            <a:headEnd/>
            <a:tailEnd/>
          </a:ln>
          <a:effectLst>
            <a:outerShdw blurRad="40000" dist="20000" dir="5400000" rotWithShape="0">
              <a:srgbClr val="000000">
                <a:alpha val="37999"/>
              </a:srgbClr>
            </a:outerShdw>
          </a:effectLst>
        </p:spPr>
        <p:txBody>
          <a:bodyPr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r>
              <a:rPr lang="ja-JP" altLang="en-US" sz="2400" dirty="0">
                <a:solidFill>
                  <a:srgbClr val="F79646"/>
                </a:solidFill>
                <a:latin typeface="Calibri" charset="0"/>
              </a:rPr>
              <a:t>class</a:t>
            </a:r>
            <a:r>
              <a:rPr lang="ja-JP" altLang="en-US" sz="2400" dirty="0">
                <a:solidFill>
                  <a:srgbClr val="000000"/>
                </a:solidFill>
                <a:latin typeface="Calibri" charset="0"/>
              </a:rPr>
              <a:t> </a:t>
            </a:r>
            <a:r>
              <a:rPr lang="ja-JP" altLang="en-US" sz="2400" dirty="0">
                <a:solidFill>
                  <a:schemeClr val="accent1"/>
                </a:solidFill>
                <a:latin typeface="Calibri" charset="0"/>
              </a:rPr>
              <a:t>Prism</a:t>
            </a:r>
            <a:r>
              <a:rPr lang="ja-JP" altLang="en-US" sz="2400" dirty="0">
                <a:solidFill>
                  <a:srgbClr val="000000"/>
                </a:solidFill>
                <a:latin typeface="Calibri" charset="0"/>
              </a:rPr>
              <a:t>:</a:t>
            </a:r>
            <a:endParaRPr lang="en-US" altLang="ja-JP" sz="2400" dirty="0">
              <a:solidFill>
                <a:srgbClr val="000000"/>
              </a:solidFill>
              <a:latin typeface="Calibri" charset="0"/>
            </a:endParaRPr>
          </a:p>
          <a:p>
            <a:pPr eaLnBrk="1" hangingPunct="1">
              <a:defRPr/>
            </a:pPr>
            <a:r>
              <a:rPr lang="en-US" altLang="ja-JP" sz="2400" dirty="0">
                <a:solidFill>
                  <a:srgbClr val="F79646"/>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ja-JP" altLang="en-US" sz="2400" dirty="0">
                <a:solidFill>
                  <a:schemeClr val="accent1"/>
                </a:solidFill>
                <a:latin typeface="Calibri" charset="0"/>
              </a:rPr>
              <a:t>__init__</a:t>
            </a:r>
            <a:r>
              <a:rPr lang="ja-JP" altLang="en-US" sz="2400" dirty="0">
                <a:solidFill>
                  <a:srgbClr val="000000"/>
                </a:solidFill>
                <a:latin typeface="Calibri" charset="0"/>
              </a:rPr>
              <a:t>(self, width, height, depth):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self.width = width</a:t>
            </a:r>
          </a:p>
          <a:p>
            <a:pPr eaLnBrk="1" hangingPunct="1">
              <a:defRPr/>
            </a:pPr>
            <a:r>
              <a:rPr lang="ja-JP" altLang="en-US" sz="2400" dirty="0">
                <a:solidFill>
                  <a:srgbClr val="000000"/>
                </a:solidFill>
                <a:latin typeface="Calibri" charset="0"/>
              </a:rPr>
              <a:t>		self.height = height</a:t>
            </a:r>
          </a:p>
          <a:p>
            <a:pPr eaLnBrk="1" hangingPunct="1">
              <a:defRPr/>
            </a:pPr>
            <a:r>
              <a:rPr lang="ja-JP" altLang="en-US" sz="2400" dirty="0">
                <a:solidFill>
                  <a:srgbClr val="000000"/>
                </a:solidFill>
                <a:latin typeface="Calibri" charset="0"/>
              </a:rPr>
              <a:t>		self.depth = depth</a:t>
            </a:r>
            <a:r>
              <a:rPr lang="en-US" altLang="ja-JP" sz="2400" dirty="0">
                <a:solidFill>
                  <a:srgbClr val="9BBB59"/>
                </a:solidFill>
                <a:latin typeface="Calibri" charset="0"/>
              </a:rPr>
              <a:t>	</a:t>
            </a:r>
            <a:endParaRPr lang="ja-JP" altLang="en-US" sz="2400" dirty="0">
              <a:solidFill>
                <a:srgbClr val="9BBB59"/>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def</a:t>
            </a:r>
            <a:r>
              <a:rPr lang="ja-JP" altLang="en-US" sz="2400" dirty="0">
                <a:solidFill>
                  <a:srgbClr val="000000"/>
                </a:solidFill>
                <a:latin typeface="Calibri" charset="0"/>
              </a:rPr>
              <a:t> </a:t>
            </a:r>
            <a:r>
              <a:rPr lang="en-US" altLang="ja-JP" sz="2400" dirty="0" smtClean="0">
                <a:solidFill>
                  <a:schemeClr val="accent1"/>
                </a:solidFill>
                <a:latin typeface="Calibri" charset="0"/>
              </a:rPr>
              <a:t>calculate</a:t>
            </a:r>
            <a:r>
              <a:rPr lang="ja-JP" altLang="en-US" sz="2400" dirty="0" smtClean="0">
                <a:solidFill>
                  <a:srgbClr val="000000"/>
                </a:solidFill>
                <a:latin typeface="Calibri" charset="0"/>
              </a:rPr>
              <a:t>(</a:t>
            </a:r>
            <a:r>
              <a:rPr lang="ja-JP" altLang="en-US" sz="2400" dirty="0">
                <a:solidFill>
                  <a:srgbClr val="000000"/>
                </a:solidFill>
                <a:latin typeface="Calibri" charset="0"/>
              </a:rPr>
              <a:t>self):</a:t>
            </a:r>
            <a:endParaRPr lang="en-US" altLang="ja-JP" sz="2400" dirty="0">
              <a:solidFill>
                <a:srgbClr val="000000"/>
              </a:solidFill>
              <a:latin typeface="Calibri" charset="0"/>
            </a:endParaRPr>
          </a:p>
          <a:p>
            <a:pPr eaLnBrk="1" hangingPunct="1">
              <a:defRPr/>
            </a:pPr>
            <a:r>
              <a:rPr lang="ja-JP" altLang="en-US" sz="2400" dirty="0">
                <a:solidFill>
                  <a:srgbClr val="000000"/>
                </a:solidFill>
                <a:latin typeface="Calibri" charset="0"/>
              </a:rPr>
              <a:t>		</a:t>
            </a:r>
            <a:r>
              <a:rPr lang="ja-JP" altLang="en-US" sz="2400" dirty="0">
                <a:solidFill>
                  <a:srgbClr val="F79646"/>
                </a:solidFill>
                <a:latin typeface="Calibri" charset="0"/>
              </a:rPr>
              <a:t>return</a:t>
            </a:r>
            <a:r>
              <a:rPr lang="ja-JP" altLang="en-US" sz="2400" dirty="0">
                <a:solidFill>
                  <a:srgbClr val="000000"/>
                </a:solidFill>
                <a:latin typeface="Calibri" charset="0"/>
              </a:rPr>
              <a:t> self.width * self.height * self.depth</a:t>
            </a:r>
            <a:endParaRPr lang="en-US" altLang="ja-JP" sz="2400" dirty="0">
              <a:solidFill>
                <a:srgbClr val="9BBB59"/>
              </a:solidFill>
              <a:latin typeface="Calibri" charset="0"/>
            </a:endParaRPr>
          </a:p>
        </p:txBody>
      </p:sp>
      <p:sp>
        <p:nvSpPr>
          <p:cNvPr id="3" name="角丸四角形 2"/>
          <p:cNvSpPr/>
          <p:nvPr/>
        </p:nvSpPr>
        <p:spPr>
          <a:xfrm>
            <a:off x="1308122" y="260351"/>
            <a:ext cx="9575757" cy="2025649"/>
          </a:xfrm>
          <a:prstGeom prst="roundRect">
            <a:avLst>
              <a:gd name="adj" fmla="val 23987"/>
            </a:avLst>
          </a:prstGeom>
        </p:spPr>
        <p:style>
          <a:lnRef idx="1">
            <a:schemeClr val="accent6"/>
          </a:lnRef>
          <a:fillRef idx="2">
            <a:schemeClr val="accent6"/>
          </a:fillRef>
          <a:effectRef idx="1">
            <a:schemeClr val="accent6"/>
          </a:effectRef>
          <a:fontRef idx="minor">
            <a:schemeClr val="dk1"/>
          </a:fontRef>
        </p:style>
        <p:txBody>
          <a:bodyPr rtlCol="0" anchor="t"/>
          <a:lstStyle/>
          <a:p>
            <a:r>
              <a:rPr lang="ja-JP" altLang="en-US" sz="2400" dirty="0" smtClean="0">
                <a:solidFill>
                  <a:schemeClr val="accent2"/>
                </a:solidFill>
              </a:rPr>
              <a:t>class</a:t>
            </a:r>
            <a:r>
              <a:rPr lang="ja-JP" altLang="en-US" sz="2400" dirty="0" smtClean="0"/>
              <a:t> </a:t>
            </a:r>
            <a:r>
              <a:rPr lang="ja-JP" altLang="en-US" sz="2400" dirty="0" smtClean="0">
                <a:solidFill>
                  <a:schemeClr val="accent5"/>
                </a:solidFill>
              </a:rPr>
              <a:t>Cube</a:t>
            </a:r>
            <a:r>
              <a:rPr lang="ja-JP" altLang="en-US" sz="2400" dirty="0" smtClean="0"/>
              <a:t>(Prism):</a:t>
            </a:r>
            <a:r>
              <a:rPr lang="en-US" altLang="ja-JP" sz="2400" dirty="0" smtClean="0"/>
              <a:t>	</a:t>
            </a:r>
            <a:endParaRPr lang="en-US" altLang="ja-JP" sz="2400" dirty="0">
              <a:solidFill>
                <a:srgbClr val="C00000"/>
              </a:solidFill>
            </a:endParaRPr>
          </a:p>
          <a:p>
            <a:r>
              <a:rPr lang="en-US" altLang="ja-JP" sz="2400" dirty="0" smtClean="0">
                <a:solidFill>
                  <a:srgbClr val="C00000"/>
                </a:solidFill>
              </a:rPr>
              <a:t>	</a:t>
            </a:r>
            <a:r>
              <a:rPr lang="ja-JP" altLang="en-US" sz="2400" dirty="0" smtClean="0">
                <a:solidFill>
                  <a:schemeClr val="accent2"/>
                </a:solidFill>
              </a:rPr>
              <a:t>def</a:t>
            </a:r>
            <a:r>
              <a:rPr lang="ja-JP" altLang="en-US" sz="2400" dirty="0" smtClean="0"/>
              <a:t> </a:t>
            </a:r>
            <a:r>
              <a:rPr lang="ja-JP" altLang="en-US" sz="2400" dirty="0" smtClean="0">
                <a:solidFill>
                  <a:schemeClr val="accent5"/>
                </a:solidFill>
              </a:rPr>
              <a:t>__init__</a:t>
            </a:r>
            <a:r>
              <a:rPr lang="ja-JP" altLang="en-US" sz="2400" dirty="0" smtClean="0"/>
              <a:t>(self, length):</a:t>
            </a:r>
            <a:r>
              <a:rPr lang="en-US" altLang="ja-JP" sz="2400" dirty="0" smtClean="0"/>
              <a:t>	</a:t>
            </a:r>
            <a:endParaRPr lang="en-US" altLang="ja-JP" sz="2400" dirty="0" smtClean="0">
              <a:solidFill>
                <a:srgbClr val="C00000"/>
              </a:solidFill>
            </a:endParaRPr>
          </a:p>
          <a:p>
            <a:r>
              <a:rPr lang="ja-JP" altLang="en-US" sz="2400" dirty="0" smtClean="0"/>
              <a:t>		self.width = self.height = self.depth = length</a:t>
            </a:r>
            <a:endParaRPr kumimoji="1" lang="ja-JP" altLang="en-US" sz="2400" dirty="0"/>
          </a:p>
        </p:txBody>
      </p:sp>
      <p:sp>
        <p:nvSpPr>
          <p:cNvPr id="4" name="下矢印 3"/>
          <p:cNvSpPr>
            <a:spLocks noChangeArrowheads="1"/>
          </p:cNvSpPr>
          <p:nvPr/>
        </p:nvSpPr>
        <p:spPr bwMode="auto">
          <a:xfrm>
            <a:off x="4367214" y="3284539"/>
            <a:ext cx="3457575" cy="1081087"/>
          </a:xfrm>
          <a:prstGeom prst="downArrow">
            <a:avLst>
              <a:gd name="adj1" fmla="val 50000"/>
              <a:gd name="adj2" fmla="val 50000"/>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ja-JP" altLang="en-US">
              <a:solidFill>
                <a:schemeClr val="lt1"/>
              </a:solidFill>
            </a:endParaRPr>
          </a:p>
        </p:txBody>
      </p:sp>
      <p:grpSp>
        <p:nvGrpSpPr>
          <p:cNvPr id="5" name="グループ化 15"/>
          <p:cNvGrpSpPr>
            <a:grpSpLocks/>
          </p:cNvGrpSpPr>
          <p:nvPr/>
        </p:nvGrpSpPr>
        <p:grpSpPr bwMode="auto">
          <a:xfrm>
            <a:off x="2532064" y="4508501"/>
            <a:ext cx="7127875" cy="1944688"/>
            <a:chOff x="1568624" y="4509120"/>
            <a:chExt cx="7128792" cy="1944216"/>
          </a:xfrm>
        </p:grpSpPr>
        <p:sp>
          <p:nvSpPr>
            <p:cNvPr id="6" name="角丸四角形 5"/>
            <p:cNvSpPr>
              <a:spLocks noChangeArrowheads="1"/>
            </p:cNvSpPr>
            <p:nvPr/>
          </p:nvSpPr>
          <p:spPr bwMode="auto">
            <a:xfrm>
              <a:off x="1568624" y="4509120"/>
              <a:ext cx="7128792" cy="1944216"/>
            </a:xfrm>
            <a:prstGeom prst="roundRect">
              <a:avLst>
                <a:gd name="adj" fmla="val 16667"/>
              </a:avLst>
            </a:prstGeom>
            <a:gradFill rotWithShape="1">
              <a:gsLst>
                <a:gs pos="0">
                  <a:srgbClr val="FFA2A1"/>
                </a:gs>
                <a:gs pos="35001">
                  <a:srgbClr val="FFBEBD"/>
                </a:gs>
                <a:gs pos="100000">
                  <a:srgbClr val="FFE5E5"/>
                </a:gs>
              </a:gsLst>
              <a:lin ang="16200000" scaled="1"/>
            </a:gradFill>
            <a:ln w="9525">
              <a:solidFill>
                <a:srgbClr val="BE4B48"/>
              </a:solidFill>
              <a:round/>
              <a:headEnd/>
              <a:tailEnd/>
            </a:ln>
            <a:effectLst>
              <a:outerShdw blurRad="40000" dist="20000" dir="5400000" rotWithShape="0">
                <a:srgbClr val="000000">
                  <a:alpha val="37999"/>
                </a:srgbClr>
              </a:outerShdw>
            </a:effectLst>
          </p:spPr>
          <p:txBody>
            <a:bodyPr anchor="ctr"/>
            <a:lstStyle/>
            <a:p>
              <a:pPr algn="ctr">
                <a:defRPr/>
              </a:pPr>
              <a:endParaRPr lang="ja-JP" altLang="en-US">
                <a:solidFill>
                  <a:schemeClr val="dk1"/>
                </a:solidFill>
              </a:endParaRPr>
            </a:p>
          </p:txBody>
        </p:sp>
        <p:grpSp>
          <p:nvGrpSpPr>
            <p:cNvPr id="7" name="グループ化 13"/>
            <p:cNvGrpSpPr>
              <a:grpSpLocks/>
            </p:cNvGrpSpPr>
            <p:nvPr/>
          </p:nvGrpSpPr>
          <p:grpSpPr bwMode="auto">
            <a:xfrm>
              <a:off x="2946332" y="4613958"/>
              <a:ext cx="1808569" cy="1735661"/>
              <a:chOff x="2946332" y="4613958"/>
              <a:chExt cx="1808569" cy="1735661"/>
            </a:xfrm>
          </p:grpSpPr>
          <p:sp>
            <p:nvSpPr>
              <p:cNvPr id="12" name="円/楕円 11"/>
              <p:cNvSpPr>
                <a:spLocks noChangeAspect="1"/>
              </p:cNvSpPr>
              <p:nvPr/>
            </p:nvSpPr>
            <p:spPr>
              <a:xfrm>
                <a:off x="3222931" y="4613958"/>
                <a:ext cx="1255372" cy="1255233"/>
              </a:xfrm>
              <a:prstGeom prst="ellipse">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ja-JP" dirty="0" smtClean="0"/>
                  <a:t>length</a:t>
                </a:r>
                <a:endParaRPr lang="ja-JP" altLang="en-US" dirty="0"/>
              </a:p>
            </p:txBody>
          </p:sp>
          <p:sp>
            <p:nvSpPr>
              <p:cNvPr id="14" name="テキスト ボックス 13"/>
              <p:cNvSpPr txBox="1"/>
              <p:nvPr/>
            </p:nvSpPr>
            <p:spPr>
              <a:xfrm>
                <a:off x="2946332" y="5980377"/>
                <a:ext cx="1808569"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アトリビュート</a:t>
                </a:r>
              </a:p>
            </p:txBody>
          </p:sp>
        </p:grpSp>
        <p:grpSp>
          <p:nvGrpSpPr>
            <p:cNvPr id="8" name="グループ化 14"/>
            <p:cNvGrpSpPr>
              <a:grpSpLocks/>
            </p:cNvGrpSpPr>
            <p:nvPr/>
          </p:nvGrpSpPr>
          <p:grpSpPr bwMode="auto">
            <a:xfrm>
              <a:off x="6609584" y="4724968"/>
              <a:ext cx="1440048" cy="1624651"/>
              <a:chOff x="6609584" y="4724968"/>
              <a:chExt cx="1440048" cy="1624651"/>
            </a:xfrm>
          </p:grpSpPr>
          <p:sp>
            <p:nvSpPr>
              <p:cNvPr id="9" name="直方体 8"/>
              <p:cNvSpPr>
                <a:spLocks noChangeArrowheads="1"/>
              </p:cNvSpPr>
              <p:nvPr/>
            </p:nvSpPr>
            <p:spPr bwMode="auto">
              <a:xfrm>
                <a:off x="6609584" y="4724968"/>
                <a:ext cx="1440048" cy="1152246"/>
              </a:xfrm>
              <a:prstGeom prst="cube">
                <a:avLst>
                  <a:gd name="adj" fmla="val 25000"/>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ja-JP" dirty="0" smtClean="0">
                    <a:solidFill>
                      <a:schemeClr val="lt1"/>
                    </a:solidFill>
                  </a:rPr>
                  <a:t>calculate</a:t>
                </a:r>
                <a:endParaRPr lang="ja-JP" altLang="en-US" dirty="0">
                  <a:solidFill>
                    <a:schemeClr val="lt1"/>
                  </a:solidFill>
                </a:endParaRPr>
              </a:p>
            </p:txBody>
          </p:sp>
          <p:sp>
            <p:nvSpPr>
              <p:cNvPr id="10" name="テキスト ボックス 9"/>
              <p:cNvSpPr txBox="1"/>
              <p:nvPr/>
            </p:nvSpPr>
            <p:spPr>
              <a:xfrm>
                <a:off x="6753270" y="5980377"/>
                <a:ext cx="1152673" cy="36924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ja-JP" altLang="en-US" dirty="0">
                    <a:solidFill>
                      <a:srgbClr val="FF0000"/>
                    </a:solidFill>
                  </a:rPr>
                  <a:t>メソッド</a:t>
                </a:r>
              </a:p>
            </p:txBody>
          </p:sp>
        </p:grpSp>
      </p:grpSp>
    </p:spTree>
    <p:extLst>
      <p:ext uri="{BB962C8B-B14F-4D97-AF65-F5344CB8AC3E}">
        <p14:creationId xmlns:p14="http://schemas.microsoft.com/office/powerpoint/2010/main" val="101706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6986528"/>
          </a:xfrm>
          <a:prstGeom prst="rect">
            <a:avLst/>
          </a:prstGeom>
        </p:spPr>
        <p:txBody>
          <a:bodyPr wrap="square">
            <a:spAutoFit/>
          </a:bodyPr>
          <a:lstStyle/>
          <a:p>
            <a:r>
              <a:rPr lang="ja-JP" altLang="en-US" sz="2800" dirty="0" smtClean="0"/>
              <a:t>&gt;&gt;&gt; </a:t>
            </a:r>
            <a:r>
              <a:rPr lang="ja-JP" altLang="en-US" sz="2800" dirty="0" smtClean="0">
                <a:solidFill>
                  <a:schemeClr val="accent2"/>
                </a:solidFill>
              </a:rPr>
              <a:t>class</a:t>
            </a:r>
            <a:r>
              <a:rPr lang="ja-JP" altLang="en-US" sz="2800" dirty="0" smtClean="0"/>
              <a:t> </a:t>
            </a:r>
            <a:r>
              <a:rPr lang="ja-JP" altLang="en-US" sz="2800" dirty="0" smtClean="0">
                <a:solidFill>
                  <a:schemeClr val="accent5"/>
                </a:solidFill>
              </a:rPr>
              <a:t>Prism</a:t>
            </a:r>
            <a:r>
              <a:rPr lang="ja-JP" altLang="en-US" sz="2800" dirty="0" smtClean="0"/>
              <a:t>:</a:t>
            </a:r>
            <a:r>
              <a:rPr lang="en-US" altLang="ja-JP" sz="2800" dirty="0" smtClean="0"/>
              <a:t>	</a:t>
            </a:r>
            <a:r>
              <a:rPr lang="en-US" altLang="ja-JP" sz="2800" dirty="0" smtClean="0">
                <a:solidFill>
                  <a:srgbClr val="C00000"/>
                </a:solidFill>
              </a:rPr>
              <a:t>#Prism</a:t>
            </a:r>
            <a:r>
              <a:rPr lang="ja-JP" altLang="en-US" sz="2800" dirty="0" smtClean="0">
                <a:solidFill>
                  <a:srgbClr val="C00000"/>
                </a:solidFill>
              </a:rPr>
              <a:t>クラスを改変してみる</a:t>
            </a:r>
            <a:endParaRPr lang="en-US" altLang="ja-JP" sz="2800" dirty="0" smtClean="0">
              <a:solidFill>
                <a:srgbClr val="C00000"/>
              </a:solidFill>
            </a:endParaRPr>
          </a:p>
          <a:p>
            <a:r>
              <a:rPr lang="en-US" altLang="ja-JP" sz="2800" dirty="0" smtClean="0"/>
              <a:t> . . .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__init__</a:t>
            </a:r>
            <a:r>
              <a:rPr lang="ja-JP" altLang="en-US" sz="2800" dirty="0" smtClean="0"/>
              <a:t>(self, width, height, depth</a:t>
            </a:r>
            <a:r>
              <a:rPr lang="en-US" altLang="ja-JP" sz="2800" dirty="0" smtClean="0"/>
              <a:t>, unit=“cm”</a:t>
            </a:r>
            <a:r>
              <a:rPr lang="ja-JP" altLang="en-US" sz="2800" dirty="0" smtClean="0"/>
              <a:t>):</a:t>
            </a:r>
            <a:r>
              <a:rPr lang="en-US" altLang="ja-JP" sz="2800" dirty="0" smtClean="0"/>
              <a:t>	</a:t>
            </a:r>
            <a:r>
              <a:rPr lang="en-US" altLang="ja-JP" sz="2800" dirty="0" smtClean="0">
                <a:solidFill>
                  <a:srgbClr val="C00000"/>
                </a:solidFill>
              </a:rPr>
              <a:t>#</a:t>
            </a:r>
            <a:r>
              <a:rPr lang="ja-JP" altLang="en-US" sz="2800" dirty="0" smtClean="0">
                <a:solidFill>
                  <a:srgbClr val="C00000"/>
                </a:solidFill>
              </a:rPr>
              <a:t>単位追加</a:t>
            </a:r>
            <a:endParaRPr lang="en-US" altLang="ja-JP" sz="2800" dirty="0" smtClean="0">
              <a:solidFill>
                <a:srgbClr val="C00000"/>
              </a:solidFill>
            </a:endParaRPr>
          </a:p>
          <a:p>
            <a:r>
              <a:rPr lang="en-US" altLang="ja-JP" sz="2800" dirty="0" smtClean="0"/>
              <a:t> . . . </a:t>
            </a:r>
            <a:r>
              <a:rPr lang="ja-JP" altLang="en-US" sz="2800" dirty="0" smtClean="0"/>
              <a:t>	</a:t>
            </a:r>
            <a:r>
              <a:rPr lang="en-US" altLang="ja-JP" sz="2800" dirty="0" smtClean="0"/>
              <a:t>	</a:t>
            </a:r>
            <a:r>
              <a:rPr lang="ja-JP" altLang="en-US" sz="2800" dirty="0" smtClean="0"/>
              <a:t>	self.width = width</a:t>
            </a:r>
            <a:endParaRPr lang="en-US" altLang="ja-JP" sz="2800" dirty="0" smtClean="0"/>
          </a:p>
          <a:p>
            <a:r>
              <a:rPr lang="en-US" altLang="ja-JP" sz="2800" dirty="0" smtClean="0"/>
              <a:t> . . . 	</a:t>
            </a:r>
            <a:r>
              <a:rPr lang="ja-JP" altLang="en-US" sz="2800" dirty="0" smtClean="0"/>
              <a:t>		self.height = height</a:t>
            </a:r>
            <a:endParaRPr lang="en-US" altLang="ja-JP" sz="2800" dirty="0" smtClean="0"/>
          </a:p>
          <a:p>
            <a:r>
              <a:rPr lang="en-US" altLang="ja-JP" sz="2800" dirty="0" smtClean="0"/>
              <a:t> . . . 	</a:t>
            </a:r>
            <a:r>
              <a:rPr lang="ja-JP" altLang="en-US" sz="2800" dirty="0" smtClean="0"/>
              <a:t>		self.depth = depth</a:t>
            </a:r>
            <a:r>
              <a:rPr lang="en-US" altLang="ja-JP" sz="2800" dirty="0" err="1" smtClean="0"/>
              <a:t>sc</a:t>
            </a:r>
            <a:endParaRPr lang="en-US" altLang="ja-JP" sz="2800" dirty="0" smtClean="0"/>
          </a:p>
          <a:p>
            <a:r>
              <a:rPr lang="en-US" altLang="ja-JP" sz="2800" dirty="0" smtClean="0"/>
              <a:t> . . . </a:t>
            </a:r>
            <a:r>
              <a:rPr lang="en-US" altLang="ja-JP" sz="2800" dirty="0"/>
              <a:t>	</a:t>
            </a:r>
            <a:r>
              <a:rPr lang="en-US" altLang="ja-JP" sz="2800" dirty="0" smtClean="0"/>
              <a:t>		</a:t>
            </a:r>
            <a:r>
              <a:rPr lang="en-US" altLang="ja-JP" sz="2800" dirty="0" err="1" smtClean="0"/>
              <a:t>self.unit</a:t>
            </a:r>
            <a:r>
              <a:rPr lang="en-US" altLang="ja-JP" sz="2800" dirty="0" smtClean="0"/>
              <a:t> = unit</a:t>
            </a:r>
          </a:p>
          <a:p>
            <a:r>
              <a:rPr lang="en-US" altLang="ja-JP" sz="2800" dirty="0" smtClean="0"/>
              <a:t> . . . </a:t>
            </a:r>
            <a:r>
              <a:rPr lang="ja-JP" altLang="en-US" sz="2800" dirty="0" smtClean="0"/>
              <a:t>	</a:t>
            </a:r>
            <a:r>
              <a:rPr lang="en-US" altLang="ja-JP" sz="2800" dirty="0" smtClean="0"/>
              <a:t>      </a:t>
            </a:r>
            <a:r>
              <a:rPr lang="ja-JP" altLang="en-US" sz="2800" dirty="0" smtClean="0">
                <a:solidFill>
                  <a:schemeClr val="accent2"/>
                </a:solidFill>
              </a:rPr>
              <a:t>def</a:t>
            </a:r>
            <a:r>
              <a:rPr lang="ja-JP" altLang="en-US" sz="2800" dirty="0" smtClean="0"/>
              <a:t> </a:t>
            </a:r>
            <a:r>
              <a:rPr lang="ja-JP" altLang="en-US" sz="2800" dirty="0" smtClean="0">
                <a:solidFill>
                  <a:schemeClr val="accent5"/>
                </a:solidFill>
              </a:rPr>
              <a:t>calculate</a:t>
            </a:r>
            <a:r>
              <a:rPr lang="ja-JP" altLang="en-US" sz="2800" dirty="0" smtClean="0"/>
              <a:t>(self):</a:t>
            </a:r>
            <a:endParaRPr lang="en-US" altLang="ja-JP" sz="2800" dirty="0" smtClean="0"/>
          </a:p>
          <a:p>
            <a:r>
              <a:rPr lang="en-US" altLang="ja-JP" sz="2800" dirty="0" smtClean="0"/>
              <a:t> . . . 	</a:t>
            </a:r>
            <a:r>
              <a:rPr lang="ja-JP" altLang="en-US" sz="2800" dirty="0" smtClean="0"/>
              <a:t>		</a:t>
            </a:r>
            <a:r>
              <a:rPr lang="ja-JP" altLang="en-US" sz="2800" dirty="0" smtClean="0">
                <a:solidFill>
                  <a:schemeClr val="accent2"/>
                </a:solidFill>
              </a:rPr>
              <a:t>return</a:t>
            </a:r>
            <a:r>
              <a:rPr lang="ja-JP" altLang="en-US" sz="2800" dirty="0" smtClean="0"/>
              <a:t> self.width * self.height * self.depth</a:t>
            </a:r>
            <a:endParaRPr lang="en-US" altLang="ja-JP" sz="2800" dirty="0" smtClean="0"/>
          </a:p>
          <a:p>
            <a:r>
              <a:rPr lang="en-US" altLang="ja-JP" sz="2800" dirty="0" smtClean="0"/>
              <a:t> . . . 	      </a:t>
            </a:r>
            <a:r>
              <a:rPr lang="en-US" altLang="ja-JP" sz="2800" dirty="0" err="1" smtClean="0">
                <a:solidFill>
                  <a:schemeClr val="accent2"/>
                </a:solidFill>
              </a:rPr>
              <a:t>def</a:t>
            </a:r>
            <a:r>
              <a:rPr lang="en-US" altLang="ja-JP" sz="2800" dirty="0" smtClean="0">
                <a:solidFill>
                  <a:schemeClr val="accent2"/>
                </a:solidFill>
              </a:rPr>
              <a:t> </a:t>
            </a:r>
            <a:r>
              <a:rPr lang="en-US" altLang="ja-JP" sz="2800" dirty="0" err="1" smtClean="0">
                <a:solidFill>
                  <a:schemeClr val="accent5"/>
                </a:solidFill>
              </a:rPr>
              <a:t>unit_calculate</a:t>
            </a:r>
            <a:r>
              <a:rPr lang="en-US" altLang="ja-JP" sz="2800" dirty="0" smtClean="0"/>
              <a:t>(self):</a:t>
            </a:r>
          </a:p>
          <a:p>
            <a:r>
              <a:rPr lang="en-US" altLang="ja-JP" sz="2800" dirty="0" smtClean="0"/>
              <a:t> . . . </a:t>
            </a:r>
            <a:r>
              <a:rPr lang="en-US" altLang="ja-JP" sz="2800" dirty="0"/>
              <a:t>	</a:t>
            </a:r>
            <a:r>
              <a:rPr lang="en-US" altLang="ja-JP" sz="2800" dirty="0" smtClean="0"/>
              <a:t>		</a:t>
            </a:r>
            <a:r>
              <a:rPr lang="en-US" altLang="ja-JP" sz="2800" dirty="0" smtClean="0">
                <a:solidFill>
                  <a:schemeClr val="accent2"/>
                </a:solidFill>
              </a:rPr>
              <a:t>return</a:t>
            </a:r>
            <a:r>
              <a:rPr lang="en-US" altLang="ja-JP" sz="2800" dirty="0" smtClean="0"/>
              <a:t> </a:t>
            </a:r>
            <a:r>
              <a:rPr lang="en-US" altLang="ja-JP" sz="2800" dirty="0" err="1" smtClean="0">
                <a:solidFill>
                  <a:srgbClr val="7030A0"/>
                </a:solidFill>
              </a:rPr>
              <a:t>str</a:t>
            </a:r>
            <a:r>
              <a:rPr lang="en-US" altLang="ja-JP" sz="2800" dirty="0" smtClean="0"/>
              <a:t>(</a:t>
            </a:r>
            <a:r>
              <a:rPr lang="en-US" altLang="ja-JP" sz="2800" dirty="0" err="1" smtClean="0"/>
              <a:t>self.calculate</a:t>
            </a:r>
            <a:r>
              <a:rPr lang="en-US" altLang="ja-JP" sz="2800" dirty="0" smtClean="0"/>
              <a:t>()) + </a:t>
            </a:r>
            <a:r>
              <a:rPr lang="en-US" altLang="ja-JP" sz="2800" dirty="0" err="1" smtClean="0"/>
              <a:t>self.unit</a:t>
            </a:r>
            <a:endParaRPr lang="en-US" altLang="ja-JP" sz="2800" dirty="0" smtClean="0"/>
          </a:p>
          <a:p>
            <a:r>
              <a:rPr lang="en-US" altLang="ja-JP" sz="2800" dirty="0" smtClean="0"/>
              <a:t>&gt;&gt;&gt; p2 = Prism(10, 20, 30)</a:t>
            </a:r>
          </a:p>
          <a:p>
            <a:r>
              <a:rPr lang="en-US" altLang="ja-JP" sz="2800" dirty="0" smtClean="0"/>
              <a:t>&gt;&gt;&gt; </a:t>
            </a:r>
            <a:r>
              <a:rPr lang="en-US" altLang="ja-JP" sz="2800" dirty="0" smtClean="0">
                <a:solidFill>
                  <a:srgbClr val="7030A0"/>
                </a:solidFill>
              </a:rPr>
              <a:t>print</a:t>
            </a:r>
            <a:r>
              <a:rPr lang="en-US" altLang="ja-JP" sz="2800" dirty="0" smtClean="0"/>
              <a:t>(p2.unit_calculate())	</a:t>
            </a:r>
            <a:r>
              <a:rPr lang="en-US" altLang="ja-JP" sz="2800" dirty="0" smtClean="0">
                <a:solidFill>
                  <a:srgbClr val="C00000"/>
                </a:solidFill>
              </a:rPr>
              <a:t>#</a:t>
            </a:r>
            <a:r>
              <a:rPr lang="ja-JP" altLang="en-US" sz="2800" dirty="0" smtClean="0">
                <a:solidFill>
                  <a:srgbClr val="C00000"/>
                </a:solidFill>
              </a:rPr>
              <a:t>第</a:t>
            </a:r>
            <a:r>
              <a:rPr lang="en-US" altLang="ja-JP" sz="2800" dirty="0">
                <a:solidFill>
                  <a:srgbClr val="C00000"/>
                </a:solidFill>
              </a:rPr>
              <a:t>5</a:t>
            </a:r>
            <a:r>
              <a:rPr lang="ja-JP" altLang="en-US" sz="2800" dirty="0" smtClean="0">
                <a:solidFill>
                  <a:srgbClr val="C00000"/>
                </a:solidFill>
              </a:rPr>
              <a:t>引数を指定しないなら単位は</a:t>
            </a:r>
            <a:r>
              <a:rPr lang="en-US" altLang="ja-JP" sz="2800" dirty="0" smtClean="0">
                <a:solidFill>
                  <a:srgbClr val="C00000"/>
                </a:solidFill>
              </a:rPr>
              <a:t>”cm”</a:t>
            </a:r>
          </a:p>
          <a:p>
            <a:r>
              <a:rPr lang="en-US" altLang="ja-JP" sz="2800" dirty="0" smtClean="0">
                <a:solidFill>
                  <a:schemeClr val="accent1"/>
                </a:solidFill>
              </a:rPr>
              <a:t>6000cm</a:t>
            </a:r>
          </a:p>
          <a:p>
            <a:r>
              <a:rPr lang="en-US" altLang="ja-JP" sz="2800" dirty="0" smtClean="0"/>
              <a:t>&gt;&gt;&gt; p3 = Prism(10, 20, 30, “km”)	</a:t>
            </a:r>
            <a:r>
              <a:rPr lang="en-US" altLang="ja-JP" sz="2800" dirty="0" smtClean="0">
                <a:solidFill>
                  <a:srgbClr val="C00000"/>
                </a:solidFill>
              </a:rPr>
              <a:t>#</a:t>
            </a:r>
            <a:r>
              <a:rPr lang="ja-JP" altLang="en-US" sz="2800" dirty="0" smtClean="0">
                <a:solidFill>
                  <a:srgbClr val="C00000"/>
                </a:solidFill>
              </a:rPr>
              <a:t>第</a:t>
            </a:r>
            <a:r>
              <a:rPr lang="en-US" altLang="ja-JP" sz="2800" dirty="0">
                <a:solidFill>
                  <a:srgbClr val="C00000"/>
                </a:solidFill>
              </a:rPr>
              <a:t>5</a:t>
            </a:r>
            <a:r>
              <a:rPr lang="ja-JP" altLang="en-US" sz="2800" dirty="0" smtClean="0">
                <a:solidFill>
                  <a:srgbClr val="C00000"/>
                </a:solidFill>
              </a:rPr>
              <a:t>引数として単位を指定した</a:t>
            </a:r>
            <a:endParaRPr lang="en-US" altLang="ja-JP" sz="2800" dirty="0" smtClean="0">
              <a:solidFill>
                <a:srgbClr val="C00000"/>
              </a:solidFill>
            </a:endParaRPr>
          </a:p>
          <a:p>
            <a:r>
              <a:rPr lang="en-US" altLang="ja-JP" sz="2800" dirty="0" smtClean="0"/>
              <a:t>&gt;&gt;&gt; </a:t>
            </a:r>
            <a:r>
              <a:rPr lang="en-US" altLang="ja-JP" sz="2800" dirty="0" smtClean="0">
                <a:solidFill>
                  <a:srgbClr val="7030A0"/>
                </a:solidFill>
              </a:rPr>
              <a:t>print</a:t>
            </a:r>
            <a:r>
              <a:rPr lang="en-US" altLang="ja-JP" sz="2800" dirty="0" smtClean="0"/>
              <a:t>(p3.unit_calculate())</a:t>
            </a:r>
          </a:p>
          <a:p>
            <a:r>
              <a:rPr lang="en-US" altLang="ja-JP" sz="2800" dirty="0" smtClean="0">
                <a:solidFill>
                  <a:schemeClr val="accent1"/>
                </a:solidFill>
              </a:rPr>
              <a:t>6000km</a:t>
            </a:r>
            <a:endParaRPr lang="ja-JP" altLang="en-US" sz="2800" dirty="0">
              <a:solidFill>
                <a:schemeClr val="accent1"/>
              </a:solidFill>
            </a:endParaRPr>
          </a:p>
        </p:txBody>
      </p:sp>
    </p:spTree>
    <p:extLst>
      <p:ext uri="{BB962C8B-B14F-4D97-AF65-F5344CB8AC3E}">
        <p14:creationId xmlns:p14="http://schemas.microsoft.com/office/powerpoint/2010/main" val="13489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192000" cy="7171194"/>
          </a:xfrm>
          <a:prstGeom prst="rect">
            <a:avLst/>
          </a:prstGeom>
        </p:spPr>
        <p:txBody>
          <a:bodyPr wrap="square">
            <a:spAutoFit/>
          </a:bodyPr>
          <a:lstStyle/>
          <a:p>
            <a:r>
              <a:rPr lang="en-US" altLang="ja-JP" sz="2800" dirty="0" smtClean="0"/>
              <a:t>&gt;&gt;&gt; </a:t>
            </a:r>
            <a:r>
              <a:rPr lang="en-US" altLang="ja-JP" sz="2800" dirty="0" smtClean="0">
                <a:solidFill>
                  <a:srgbClr val="C00000"/>
                </a:solidFill>
              </a:rPr>
              <a:t>#Cube</a:t>
            </a:r>
            <a:r>
              <a:rPr lang="ja-JP" altLang="en-US" sz="2800" dirty="0" smtClean="0">
                <a:solidFill>
                  <a:srgbClr val="C00000"/>
                </a:solidFill>
              </a:rPr>
              <a:t>クラスも単位出力できるのか？調べてみよう</a:t>
            </a:r>
            <a:endParaRPr lang="en-US" altLang="ja-JP" sz="2800" dirty="0" smtClean="0">
              <a:solidFill>
                <a:srgbClr val="C00000"/>
              </a:solidFill>
            </a:endParaRPr>
          </a:p>
          <a:p>
            <a:r>
              <a:rPr lang="ja-JP" altLang="en-US" sz="2800" dirty="0" smtClean="0"/>
              <a:t>&gt;&gt;&gt; c2 = Cube(30)</a:t>
            </a:r>
            <a:endParaRPr lang="en-US" altLang="ja-JP" sz="2800" dirty="0" smtClean="0"/>
          </a:p>
          <a:p>
            <a:r>
              <a:rPr lang="ja-JP" altLang="en-US" sz="2800" dirty="0" smtClean="0"/>
              <a:t>&gt;&gt;&gt; </a:t>
            </a:r>
            <a:r>
              <a:rPr lang="ja-JP" altLang="en-US" sz="2800" dirty="0" smtClean="0">
                <a:solidFill>
                  <a:srgbClr val="7030A0"/>
                </a:solidFill>
              </a:rPr>
              <a:t>print</a:t>
            </a:r>
            <a:r>
              <a:rPr lang="ja-JP" altLang="en-US" sz="2800" dirty="0" smtClean="0"/>
              <a:t>(c2.unit_calculate())</a:t>
            </a:r>
            <a:endParaRPr lang="en-US" altLang="ja-JP" sz="2800" dirty="0" smtClean="0"/>
          </a:p>
          <a:p>
            <a:r>
              <a:rPr lang="ja-JP" altLang="en-US" sz="1600" dirty="0" smtClean="0">
                <a:solidFill>
                  <a:srgbClr val="FF0000"/>
                </a:solidFill>
              </a:rPr>
              <a:t>Traceback (most recent call last):</a:t>
            </a:r>
            <a:endParaRPr lang="en-US" altLang="ja-JP" sz="1600" dirty="0" smtClean="0">
              <a:solidFill>
                <a:srgbClr val="FF0000"/>
              </a:solidFill>
            </a:endParaRPr>
          </a:p>
          <a:p>
            <a:r>
              <a:rPr lang="ja-JP" altLang="en-US" sz="1600" dirty="0" smtClean="0">
                <a:solidFill>
                  <a:srgbClr val="FF0000"/>
                </a:solidFill>
              </a:rPr>
              <a:t>  File "&lt;pyshell#38&gt;", line 1, in &lt;module&gt;</a:t>
            </a:r>
            <a:endParaRPr lang="en-US" altLang="ja-JP" sz="1600" dirty="0" smtClean="0">
              <a:solidFill>
                <a:srgbClr val="FF0000"/>
              </a:solidFill>
            </a:endParaRPr>
          </a:p>
          <a:p>
            <a:r>
              <a:rPr lang="ja-JP" altLang="en-US" sz="1600" dirty="0" smtClean="0">
                <a:solidFill>
                  <a:srgbClr val="FF0000"/>
                </a:solidFill>
              </a:rPr>
              <a:t>    print(c2.unit_calculate())</a:t>
            </a:r>
            <a:endParaRPr lang="en-US" altLang="ja-JP" dirty="0" smtClean="0">
              <a:solidFill>
                <a:srgbClr val="FF0000"/>
              </a:solidFill>
            </a:endParaRPr>
          </a:p>
          <a:p>
            <a:r>
              <a:rPr lang="ja-JP" altLang="en-US" dirty="0" smtClean="0">
                <a:solidFill>
                  <a:srgbClr val="FF0000"/>
                </a:solidFill>
              </a:rPr>
              <a:t>AttributeError: 'Cube' object has no attribute 'unit_calculate’</a:t>
            </a:r>
            <a:endParaRPr lang="en-US" altLang="ja-JP" dirty="0" smtClean="0">
              <a:solidFill>
                <a:srgbClr val="FF0000"/>
              </a:solidFill>
            </a:endParaRPr>
          </a:p>
          <a:p>
            <a:r>
              <a:rPr lang="en-US" altLang="ja-JP" sz="2800" dirty="0" smtClean="0"/>
              <a:t>&gt;&gt;&gt; </a:t>
            </a:r>
            <a:r>
              <a:rPr lang="en-US" altLang="ja-JP" sz="2800" dirty="0" smtClean="0">
                <a:solidFill>
                  <a:srgbClr val="C00000"/>
                </a:solidFill>
              </a:rPr>
              <a:t>#Cube</a:t>
            </a:r>
            <a:r>
              <a:rPr lang="ja-JP" altLang="en-US" sz="2800" dirty="0" smtClean="0">
                <a:solidFill>
                  <a:srgbClr val="C00000"/>
                </a:solidFill>
              </a:rPr>
              <a:t>クラスを定義した時の</a:t>
            </a:r>
            <a:r>
              <a:rPr lang="en-US" altLang="ja-JP" sz="2800" dirty="0" smtClean="0">
                <a:solidFill>
                  <a:srgbClr val="C00000"/>
                </a:solidFill>
              </a:rPr>
              <a:t>Prism</a:t>
            </a:r>
            <a:r>
              <a:rPr lang="ja-JP" altLang="en-US" sz="2800" dirty="0" smtClean="0">
                <a:solidFill>
                  <a:srgbClr val="C00000"/>
                </a:solidFill>
              </a:rPr>
              <a:t>クラスの情報のままのようだ。</a:t>
            </a:r>
            <a:endParaRPr lang="en-US" altLang="ja-JP" sz="2800" dirty="0" smtClean="0">
              <a:solidFill>
                <a:srgbClr val="C00000"/>
              </a:solidFill>
            </a:endParaRPr>
          </a:p>
          <a:p>
            <a:r>
              <a:rPr lang="en-US" altLang="ja-JP" sz="2800" dirty="0" smtClean="0"/>
              <a:t>&gt;&gt;&gt; </a:t>
            </a:r>
            <a:r>
              <a:rPr lang="en-US" altLang="ja-JP" sz="2800" dirty="0" smtClean="0">
                <a:solidFill>
                  <a:schemeClr val="accent2"/>
                </a:solidFill>
              </a:rPr>
              <a:t>class</a:t>
            </a:r>
            <a:r>
              <a:rPr lang="en-US" altLang="ja-JP" sz="2800" dirty="0" smtClean="0"/>
              <a:t> </a:t>
            </a:r>
            <a:r>
              <a:rPr lang="en-US" altLang="ja-JP" sz="2800" dirty="0" smtClean="0">
                <a:solidFill>
                  <a:schemeClr val="accent5"/>
                </a:solidFill>
              </a:rPr>
              <a:t>Cube</a:t>
            </a:r>
            <a:r>
              <a:rPr lang="en-US" altLang="ja-JP" sz="2800" dirty="0" smtClean="0"/>
              <a:t>(Prism):	</a:t>
            </a:r>
            <a:r>
              <a:rPr lang="en-US" altLang="ja-JP" sz="2800" dirty="0" smtClean="0">
                <a:solidFill>
                  <a:srgbClr val="C00000"/>
                </a:solidFill>
              </a:rPr>
              <a:t>#</a:t>
            </a:r>
            <a:r>
              <a:rPr lang="ja-JP" altLang="en-US" sz="2800" dirty="0" smtClean="0">
                <a:solidFill>
                  <a:srgbClr val="C00000"/>
                </a:solidFill>
              </a:rPr>
              <a:t>定義し直してみよう</a:t>
            </a:r>
            <a:endParaRPr lang="en-US" altLang="ja-JP" sz="2800" dirty="0" smtClean="0">
              <a:solidFill>
                <a:srgbClr val="C00000"/>
              </a:solidFill>
            </a:endParaRPr>
          </a:p>
          <a:p>
            <a:r>
              <a:rPr lang="en-US" altLang="ja-JP" sz="2800" dirty="0" smtClean="0"/>
              <a:t> . . .	      </a:t>
            </a:r>
            <a:r>
              <a:rPr lang="en-US" altLang="ja-JP" sz="2800" dirty="0" err="1" smtClean="0">
                <a:solidFill>
                  <a:schemeClr val="accent2"/>
                </a:solidFill>
              </a:rPr>
              <a:t>def</a:t>
            </a:r>
            <a:r>
              <a:rPr lang="en-US" altLang="ja-JP" sz="2800" dirty="0" smtClean="0">
                <a:solidFill>
                  <a:schemeClr val="accent2"/>
                </a:solidFill>
              </a:rPr>
              <a:t> </a:t>
            </a:r>
            <a:r>
              <a:rPr lang="en-US" altLang="ja-JP" sz="2800" dirty="0" smtClean="0">
                <a:solidFill>
                  <a:schemeClr val="accent5"/>
                </a:solidFill>
              </a:rPr>
              <a:t>__</a:t>
            </a:r>
            <a:r>
              <a:rPr lang="en-US" altLang="ja-JP" sz="2800" dirty="0" err="1" smtClean="0">
                <a:solidFill>
                  <a:schemeClr val="accent5"/>
                </a:solidFill>
              </a:rPr>
              <a:t>init</a:t>
            </a:r>
            <a:r>
              <a:rPr lang="en-US" altLang="ja-JP" sz="2800" dirty="0" smtClean="0">
                <a:solidFill>
                  <a:schemeClr val="accent5"/>
                </a:solidFill>
              </a:rPr>
              <a:t>__</a:t>
            </a:r>
            <a:r>
              <a:rPr lang="en-US" altLang="ja-JP" sz="2800" dirty="0" smtClean="0"/>
              <a:t>(self, length):</a:t>
            </a:r>
          </a:p>
          <a:p>
            <a:r>
              <a:rPr lang="en-US" altLang="ja-JP" sz="2800" dirty="0" smtClean="0"/>
              <a:t> . . .			</a:t>
            </a:r>
            <a:r>
              <a:rPr lang="en-US" altLang="ja-JP" sz="2800" dirty="0" err="1" smtClean="0"/>
              <a:t>self.width</a:t>
            </a:r>
            <a:r>
              <a:rPr lang="en-US" altLang="ja-JP" sz="2800" dirty="0" smtClean="0"/>
              <a:t> = </a:t>
            </a:r>
            <a:r>
              <a:rPr lang="en-US" altLang="ja-JP" sz="2800" dirty="0" err="1" smtClean="0"/>
              <a:t>self.height</a:t>
            </a:r>
            <a:r>
              <a:rPr lang="en-US" altLang="ja-JP" sz="2800" dirty="0" smtClean="0"/>
              <a:t> = </a:t>
            </a:r>
            <a:r>
              <a:rPr lang="en-US" altLang="ja-JP" sz="2800" dirty="0" err="1" smtClean="0"/>
              <a:t>self.depth</a:t>
            </a:r>
            <a:r>
              <a:rPr lang="en-US" altLang="ja-JP" sz="2800" dirty="0" smtClean="0"/>
              <a:t> = length</a:t>
            </a:r>
          </a:p>
          <a:p>
            <a:r>
              <a:rPr lang="en-US" altLang="ja-JP" sz="2800" dirty="0" smtClean="0"/>
              <a:t>&gt;&gt;&gt; c2 = Cube(20)</a:t>
            </a:r>
          </a:p>
          <a:p>
            <a:r>
              <a:rPr lang="en-US" altLang="ja-JP" sz="2800" dirty="0" smtClean="0"/>
              <a:t>&gt;&gt;&gt; </a:t>
            </a:r>
            <a:r>
              <a:rPr lang="en-US" altLang="ja-JP" sz="2800" dirty="0" smtClean="0">
                <a:solidFill>
                  <a:srgbClr val="7030A0"/>
                </a:solidFill>
              </a:rPr>
              <a:t>print</a:t>
            </a:r>
            <a:r>
              <a:rPr lang="en-US" altLang="ja-JP" sz="2800" dirty="0" smtClean="0"/>
              <a:t>(c2.unit_calculate())	</a:t>
            </a:r>
            <a:r>
              <a:rPr lang="en-US" altLang="ja-JP" sz="2800" dirty="0" smtClean="0">
                <a:solidFill>
                  <a:srgbClr val="C00000"/>
                </a:solidFill>
              </a:rPr>
              <a:t>#</a:t>
            </a:r>
            <a:r>
              <a:rPr lang="ja-JP" altLang="en-US" sz="2800" dirty="0" smtClean="0">
                <a:solidFill>
                  <a:srgbClr val="C00000"/>
                </a:solidFill>
              </a:rPr>
              <a:t>さて、単位も出力できるかな？</a:t>
            </a:r>
            <a:endParaRPr lang="en-US" altLang="ja-JP" sz="2800" dirty="0" smtClean="0">
              <a:solidFill>
                <a:srgbClr val="C00000"/>
              </a:solidFill>
            </a:endParaRPr>
          </a:p>
          <a:p>
            <a:r>
              <a:rPr lang="en-US" altLang="ja-JP" sz="1600" dirty="0" err="1" smtClean="0">
                <a:solidFill>
                  <a:srgbClr val="FF0000"/>
                </a:solidFill>
              </a:rPr>
              <a:t>Traceback</a:t>
            </a:r>
            <a:r>
              <a:rPr lang="en-US" altLang="ja-JP" sz="1600" dirty="0" smtClean="0">
                <a:solidFill>
                  <a:srgbClr val="FF0000"/>
                </a:solidFill>
              </a:rPr>
              <a:t> (most recent call last):</a:t>
            </a:r>
          </a:p>
          <a:p>
            <a:r>
              <a:rPr lang="en-US" altLang="ja-JP" sz="1600" dirty="0" smtClean="0">
                <a:solidFill>
                  <a:srgbClr val="FF0000"/>
                </a:solidFill>
              </a:rPr>
              <a:t>  File "&lt;pyshell#44&gt;", line 1, in &lt;module&gt;</a:t>
            </a:r>
          </a:p>
          <a:p>
            <a:r>
              <a:rPr lang="en-US" altLang="ja-JP" sz="1600" dirty="0" smtClean="0">
                <a:solidFill>
                  <a:srgbClr val="FF0000"/>
                </a:solidFill>
              </a:rPr>
              <a:t>    print(c2.unit_calculate())</a:t>
            </a:r>
          </a:p>
          <a:p>
            <a:r>
              <a:rPr lang="en-US" altLang="ja-JP" sz="1600" dirty="0" smtClean="0">
                <a:solidFill>
                  <a:srgbClr val="FF0000"/>
                </a:solidFill>
              </a:rPr>
              <a:t>  File "&lt;pyshell#29&gt;", line 10, in </a:t>
            </a:r>
            <a:r>
              <a:rPr lang="en-US" altLang="ja-JP" sz="1600" dirty="0" err="1" smtClean="0">
                <a:solidFill>
                  <a:srgbClr val="FF0000"/>
                </a:solidFill>
              </a:rPr>
              <a:t>unit_calculate</a:t>
            </a:r>
            <a:endParaRPr lang="en-US" altLang="ja-JP" sz="1600" dirty="0" smtClean="0">
              <a:solidFill>
                <a:srgbClr val="FF0000"/>
              </a:solidFill>
            </a:endParaRPr>
          </a:p>
          <a:p>
            <a:r>
              <a:rPr lang="en-US" altLang="ja-JP" sz="1600" dirty="0" smtClean="0">
                <a:solidFill>
                  <a:srgbClr val="FF0000"/>
                </a:solidFill>
              </a:rPr>
              <a:t>    return </a:t>
            </a:r>
            <a:r>
              <a:rPr lang="en-US" altLang="ja-JP" sz="1600" dirty="0" err="1" smtClean="0">
                <a:solidFill>
                  <a:srgbClr val="FF0000"/>
                </a:solidFill>
              </a:rPr>
              <a:t>str</a:t>
            </a:r>
            <a:r>
              <a:rPr lang="en-US" altLang="ja-JP" sz="1600" dirty="0" smtClean="0">
                <a:solidFill>
                  <a:srgbClr val="FF0000"/>
                </a:solidFill>
              </a:rPr>
              <a:t>(</a:t>
            </a:r>
            <a:r>
              <a:rPr lang="en-US" altLang="ja-JP" sz="1600" dirty="0" err="1" smtClean="0">
                <a:solidFill>
                  <a:srgbClr val="FF0000"/>
                </a:solidFill>
              </a:rPr>
              <a:t>self.calculate</a:t>
            </a:r>
            <a:r>
              <a:rPr lang="en-US" altLang="ja-JP" sz="1600" dirty="0" smtClean="0">
                <a:solidFill>
                  <a:srgbClr val="FF0000"/>
                </a:solidFill>
              </a:rPr>
              <a:t>()) + </a:t>
            </a:r>
            <a:r>
              <a:rPr lang="en-US" altLang="ja-JP" sz="1600" dirty="0" err="1" smtClean="0">
                <a:solidFill>
                  <a:srgbClr val="FF0000"/>
                </a:solidFill>
              </a:rPr>
              <a:t>self.unit</a:t>
            </a:r>
            <a:endParaRPr lang="en-US" altLang="ja-JP" dirty="0" smtClean="0">
              <a:solidFill>
                <a:srgbClr val="FF0000"/>
              </a:solidFill>
            </a:endParaRPr>
          </a:p>
          <a:p>
            <a:r>
              <a:rPr lang="en-US" altLang="ja-JP" dirty="0" err="1" smtClean="0">
                <a:solidFill>
                  <a:srgbClr val="FF0000"/>
                </a:solidFill>
              </a:rPr>
              <a:t>AttributeError</a:t>
            </a:r>
            <a:r>
              <a:rPr lang="en-US" altLang="ja-JP" dirty="0" smtClean="0">
                <a:solidFill>
                  <a:srgbClr val="FF0000"/>
                </a:solidFill>
              </a:rPr>
              <a:t>: 'Cube' object has no attribute 'unit’</a:t>
            </a:r>
            <a:endParaRPr lang="en-US" altLang="ja-JP" dirty="0">
              <a:solidFill>
                <a:srgbClr val="FF0000"/>
              </a:solidFill>
            </a:endParaRPr>
          </a:p>
          <a:p>
            <a:r>
              <a:rPr lang="en-US" altLang="ja-JP" sz="2800" dirty="0" smtClean="0"/>
              <a:t>&gt;&gt;&gt; </a:t>
            </a:r>
            <a:r>
              <a:rPr lang="ja-JP" altLang="en-US" sz="2800" dirty="0" smtClean="0">
                <a:solidFill>
                  <a:srgbClr val="C00000"/>
                </a:solidFill>
              </a:rPr>
              <a:t>どうして出力できないんだろう？</a:t>
            </a:r>
            <a:endParaRPr lang="en-US" altLang="ja-JP" sz="2800" dirty="0" smtClean="0">
              <a:solidFill>
                <a:srgbClr val="C00000"/>
              </a:solidFill>
            </a:endParaRPr>
          </a:p>
        </p:txBody>
      </p:sp>
    </p:spTree>
    <p:extLst>
      <p:ext uri="{BB962C8B-B14F-4D97-AF65-F5344CB8AC3E}">
        <p14:creationId xmlns:p14="http://schemas.microsoft.com/office/powerpoint/2010/main" val="76356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1470</Words>
  <Application>Microsoft Macintosh PowerPoint</Application>
  <PresentationFormat>ワイド画面</PresentationFormat>
  <Paragraphs>392</Paragraphs>
  <Slides>25</Slides>
  <Notes>22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MS PGothic</vt:lpstr>
      <vt:lpstr>ＭＳ Ｐゴシック</vt:lpstr>
      <vt:lpstr>Yu Gothic</vt:lpstr>
      <vt:lpstr>Yu Gothic Light</vt:lpstr>
      <vt:lpstr>Arial</vt:lpstr>
      <vt:lpstr>Calibri</vt:lpstr>
      <vt:lpstr>Times New Roman</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柳裕太</dc:creator>
  <cp:lastModifiedBy>柳裕太</cp:lastModifiedBy>
  <cp:revision>150</cp:revision>
  <dcterms:created xsi:type="dcterms:W3CDTF">2016-03-03T08:06:36Z</dcterms:created>
  <dcterms:modified xsi:type="dcterms:W3CDTF">2016-03-04T04:25:15Z</dcterms:modified>
</cp:coreProperties>
</file>