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518" r:id="rId7"/>
    <p:sldId id="515" r:id="rId8"/>
    <p:sldId id="516" r:id="rId9"/>
    <p:sldId id="517" r:id="rId10"/>
    <p:sldId id="519" r:id="rId11"/>
    <p:sldId id="520" r:id="rId12"/>
    <p:sldId id="521" r:id="rId13"/>
    <p:sldId id="52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B787F-CB7C-4981-916D-9D013DDF2D14}" type="datetimeFigureOut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B7EDE-F4F2-4C23-810F-4B5508A5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4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3145-4990-48E7-A50E-C3725DA18D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6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3145-4990-48E7-A50E-C3725DA18D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3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3309"/>
            <a:ext cx="7772400" cy="1793839"/>
          </a:xfrm>
        </p:spPr>
        <p:txBody>
          <a:bodyPr anchor="ctr">
            <a:normAutofit/>
          </a:bodyPr>
          <a:lstStyle>
            <a:lvl1pPr algn="ctr">
              <a:defRPr sz="3600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45720"/>
            <a:ext cx="6858000" cy="136839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335655"/>
            <a:ext cx="92479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EFEE2C0-5C5D-4BA5-9B28-9324534295FE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7766" y="6344645"/>
            <a:ext cx="690847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4909" y="6335655"/>
            <a:ext cx="837211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4D6-7756-4850-9DC2-97122F52A5E9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9A7-DBBD-4901-A259-39CBD1B973FF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9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15" y="186998"/>
            <a:ext cx="8675370" cy="858032"/>
          </a:xfrm>
        </p:spPr>
        <p:txBody>
          <a:bodyPr>
            <a:normAutofit/>
          </a:bodyPr>
          <a:lstStyle>
            <a:lvl1pPr>
              <a:defRPr sz="2700">
                <a:latin typeface="Gill Sans MT" panose="020B05020201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15" y="1273427"/>
            <a:ext cx="8675370" cy="4925497"/>
          </a:xfrm>
        </p:spPr>
        <p:txBody>
          <a:bodyPr/>
          <a:lstStyle>
            <a:lvl1pPr>
              <a:lnSpc>
                <a:spcPct val="100000"/>
              </a:lnSpc>
              <a:defRPr sz="2100">
                <a:latin typeface="Gill Sans MT" panose="020B0502020104020203" pitchFamily="34" charset="0"/>
              </a:defRPr>
            </a:lvl1pPr>
            <a:lvl2pPr marL="514350" indent="-171450">
              <a:lnSpc>
                <a:spcPct val="100000"/>
              </a:lnSpc>
              <a:buFont typeface="Calibri" panose="020F0502020204030204" pitchFamily="34" charset="0"/>
              <a:buChar char="-"/>
              <a:defRPr>
                <a:latin typeface="Gill Sans MT" panose="020B0502020104020203" pitchFamily="34" charset="0"/>
              </a:defRPr>
            </a:lvl2pPr>
            <a:lvl3pPr>
              <a:lnSpc>
                <a:spcPct val="100000"/>
              </a:lnSpc>
              <a:defRPr>
                <a:latin typeface="Gill Sans MT" panose="020B0502020104020203" pitchFamily="34" charset="0"/>
              </a:defRPr>
            </a:lvl3pPr>
            <a:lvl4pPr marL="1200150" indent="-171450">
              <a:lnSpc>
                <a:spcPct val="100000"/>
              </a:lnSpc>
              <a:buFont typeface="Calibri" panose="020F0502020204030204" pitchFamily="34" charset="0"/>
              <a:buChar char="-"/>
              <a:defRPr sz="1500">
                <a:latin typeface="Gill Sans MT" panose="020B0502020104020203" pitchFamily="34" charset="0"/>
              </a:defRPr>
            </a:lvl4pPr>
            <a:lvl5pPr>
              <a:lnSpc>
                <a:spcPct val="100000"/>
              </a:lnSpc>
              <a:defRPr sz="15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315" y="6353468"/>
            <a:ext cx="982906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A8A6CDAA-F74B-4F77-81A9-25DAB7815C72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64336" y="6356353"/>
            <a:ext cx="661533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6780" y="6356353"/>
            <a:ext cx="982906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2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2B87-7AE3-4428-8F94-8B4A23AA3C91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955A-C56A-419D-96C6-26FAA4101055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3CF5-521D-4E19-8400-1437AC33E3DE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7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6A5D-CBBA-4019-877E-CA1D9BC373E7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3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90EB-A2CF-4140-83CA-312B2FF1CF62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0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3F2-8435-4E2A-B44C-34A9D640E542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5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C6-E29D-4A28-BAD0-364CA35D1813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8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4BA11B3D-B74E-47C6-A0FB-AB0247AD2763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3C6791F-A7F7-45D8-BFBD-88495EB5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0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-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-"/>
        <a:defRPr sz="135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isnet.handong.edu/myboard/read.php?id=19680&amp;Page=1&amp;Board=B00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hongshin/LearningC" TargetMode="External"/><Relationship Id="rId2" Type="http://schemas.openxmlformats.org/officeDocument/2006/relationships/hyperlink" Target="https://open.kakao.com/o/gchHBwv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ind.com/cprogramming/install-mingw-windows-10-gcc/" TargetMode="External"/><Relationship Id="rId2" Type="http://schemas.openxmlformats.org/officeDocument/2006/relationships/hyperlink" Target="http://peace.handong.edu:8000/regist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9197F-01C4-41B8-8C3C-21A28B930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13309"/>
            <a:ext cx="7772400" cy="2462405"/>
          </a:xfrm>
        </p:spPr>
        <p:txBody>
          <a:bodyPr>
            <a:normAutofit/>
          </a:bodyPr>
          <a:lstStyle/>
          <a:p>
            <a:r>
              <a:rPr lang="en-US" altLang="ko-KR" sz="4800">
                <a:latin typeface="Gill Sans MT" panose="020B0502020104020203" pitchFamily="34" charset="0"/>
              </a:rPr>
              <a:t>C Reload</a:t>
            </a:r>
            <a:br>
              <a:rPr lang="en-US" altLang="ko-KR" sz="4800">
                <a:latin typeface="Gill Sans MT" panose="020B0502020104020203" pitchFamily="34" charset="0"/>
              </a:rPr>
            </a:br>
            <a:br>
              <a:rPr lang="en-US" altLang="ko-KR" sz="2000">
                <a:latin typeface="Gill Sans MT" panose="020B0502020104020203" pitchFamily="34" charset="0"/>
              </a:rPr>
            </a:br>
            <a:r>
              <a:rPr lang="en-US" altLang="ko-KR" sz="6600">
                <a:latin typeface="Gill Sans MT" panose="020B0502020104020203" pitchFamily="34" charset="0"/>
              </a:rPr>
              <a:t>Day 1</a:t>
            </a:r>
            <a:endParaRPr lang="ko-KR" altLang="en-US" sz="4800">
              <a:latin typeface="Gill Sans MT" panose="020B05020201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03D677-B7B4-408C-AB56-E9710A159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60938"/>
            <a:ext cx="6858000" cy="953179"/>
          </a:xfrm>
        </p:spPr>
        <p:txBody>
          <a:bodyPr>
            <a:normAutofit/>
          </a:bodyPr>
          <a:lstStyle/>
          <a:p>
            <a:r>
              <a:rPr lang="en-US" altLang="ko-KR" sz="3200">
                <a:latin typeface="Gill Sans MT" panose="020B0502020104020203" pitchFamily="34" charset="0"/>
              </a:rPr>
              <a:t>Shin Hong</a:t>
            </a:r>
            <a:endParaRPr lang="ko-KR" altLang="en-US" sz="3200">
              <a:latin typeface="Gill Sans MT" panose="020B0502020104020203" pitchFamily="34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58D5A-9394-493D-AA99-2C4875B4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53C-C07D-4E4A-A615-2C90697211AE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E1B51-4331-409D-AB5E-B2519360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31B1A-07CF-44D7-8612-5C0BC1DD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4261F-A2AA-4D42-8EA7-485F245C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Computer Model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C051A-DCEA-4693-BD17-C603D397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921" y="1273427"/>
            <a:ext cx="6258764" cy="4925497"/>
          </a:xfrm>
        </p:spPr>
        <p:txBody>
          <a:bodyPr/>
          <a:lstStyle/>
          <a:p>
            <a:r>
              <a:rPr lang="en-US" altLang="ko-KR"/>
              <a:t>Memory is a map from addresses to values</a:t>
            </a:r>
            <a:endParaRPr lang="en-US" altLang="ko-KR" sz="2000"/>
          </a:p>
          <a:p>
            <a:r>
              <a:rPr lang="en-US" altLang="ko-KR"/>
              <a:t>A memory address is a non-negative integer</a:t>
            </a:r>
          </a:p>
          <a:p>
            <a:r>
              <a:rPr lang="en-US" altLang="ko-KR"/>
              <a:t>A value is either a number or instruction</a:t>
            </a:r>
          </a:p>
          <a:p>
            <a:pPr lvl="1"/>
            <a:r>
              <a:rPr lang="en-US" altLang="ko-KR"/>
              <a:t>number: 0 to 255 </a:t>
            </a:r>
          </a:p>
          <a:p>
            <a:pPr lvl="1"/>
            <a:r>
              <a:rPr lang="en-US" altLang="ko-KR"/>
              <a:t>instruction</a:t>
            </a:r>
          </a:p>
          <a:p>
            <a:pPr lvl="2"/>
            <a:r>
              <a:rPr lang="en-US" altLang="ko-KR" sz="1800"/>
              <a:t>receive an input</a:t>
            </a:r>
          </a:p>
          <a:p>
            <a:pPr lvl="2"/>
            <a:r>
              <a:rPr lang="en-US" altLang="ko-KR" sz="1800"/>
              <a:t>produce an output</a:t>
            </a:r>
          </a:p>
          <a:p>
            <a:pPr lvl="2"/>
            <a:r>
              <a:rPr lang="en-US" altLang="ko-KR" sz="1800"/>
              <a:t>evaluate an expression over memory addresses</a:t>
            </a:r>
          </a:p>
          <a:p>
            <a:pPr lvl="2"/>
            <a:r>
              <a:rPr lang="en-US" altLang="ko-KR" sz="1800"/>
              <a:t>assign a value to a memory address</a:t>
            </a:r>
          </a:p>
          <a:p>
            <a:pPr lvl="2"/>
            <a:r>
              <a:rPr lang="en-US" altLang="ko-KR" sz="1800"/>
              <a:t>jump to a memory address</a:t>
            </a:r>
          </a:p>
          <a:p>
            <a:pPr lvl="2"/>
            <a:r>
              <a:rPr lang="en-US" altLang="ko-KR" sz="1800"/>
              <a:t>finish</a:t>
            </a:r>
          </a:p>
          <a:p>
            <a:pPr marL="685800" lvl="2" indent="0">
              <a:buNone/>
            </a:pPr>
            <a:endParaRPr lang="en-US" altLang="ko-KR" sz="1800"/>
          </a:p>
          <a:p>
            <a:r>
              <a:rPr lang="en-US" altLang="ko-KR"/>
              <a:t>A processor loads and executes instructions from address 0</a:t>
            </a:r>
            <a:endParaRPr lang="ko-KR" altLang="en-US"/>
          </a:p>
        </p:txBody>
      </p:sp>
      <p:pic>
        <p:nvPicPr>
          <p:cNvPr id="2050" name="Picture 2" descr="Image result for von neumann">
            <a:extLst>
              <a:ext uri="{FF2B5EF4-FFF2-40B4-BE49-F238E27FC236}">
                <a16:creationId xmlns:a16="http://schemas.microsoft.com/office/drawing/2014/main" id="{5CB16ED4-5BFC-4743-AAAB-B5F5C889A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9" y="1273427"/>
            <a:ext cx="2194652" cy="275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7D31F-2D9B-478C-AD96-C248F159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D077-D6E3-4DC4-BE2F-572784AF5BEC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E4099-2E54-498E-9712-5E74EC47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3DF18-04F5-4619-B202-E8B841B8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6B27E-080F-4D68-B5FE-1AB2DF1A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Simple Computer Example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8F95B-E419-424D-AE49-83FFFE63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115737"/>
            <a:ext cx="8675370" cy="50831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Memory addresses: 0, 1, ..., 29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Instruction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READ [m]		Receive a new input and write it on address m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WRITE [m]		Print out the number at address m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ASSIGN [m] [c]		Put a number c to address m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MOVE [md] [ms]		Put the value at address ms to address md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ADD [md] [mx] [my]	Put the add of values in memory addresses mx and my to md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MINUS [md] [mx] [my]	Put the minus of values in memory addresses mx and my to md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MOD [md] [mx] [my]	Put the modulo of values in memory addresses mx and my to md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EQ [md] [mx] [my]	Put 1 to md if the value at mx is equivalent to the value at my. 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700"/>
              <a:t>				Otherwise, put 0 to md.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LESS [md] [mx] [my]	Put 1 to md if the value at mx is less than the value at my. 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700"/>
              <a:t>				Otherwise, put 0 to md.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JUMP [m] [c]		Jump to address m if the value at c is not zero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TERM			Finish the program execution</a:t>
            </a:r>
            <a:endParaRPr lang="ko-KR" altLang="en-US" sz="17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499E3-217D-4318-BFBC-4AA214B8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F35-7B83-49C7-BA49-8CEE5DAD2CCD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0696E-BADE-4229-99EB-78C8F503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A60F1-286F-47ED-9097-3BC67705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6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986E0-2CDF-432C-8BF1-532F68AA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Exercise 1. Prime Number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529DE-F492-4832-97B5-BBB8DC71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045030"/>
            <a:ext cx="8675370" cy="1605892"/>
          </a:xfrm>
        </p:spPr>
        <p:txBody>
          <a:bodyPr/>
          <a:lstStyle/>
          <a:p>
            <a:r>
              <a:rPr lang="en-US" altLang="ko-KR"/>
              <a:t>Write a program for the simple computer model that checks whether or not a given positive number is prime</a:t>
            </a:r>
          </a:p>
          <a:p>
            <a:pPr lvl="1"/>
            <a:r>
              <a:rPr lang="en-US" altLang="ko-KR"/>
              <a:t>Construct a map/table of the 30 memory addresses</a:t>
            </a:r>
          </a:p>
          <a:p>
            <a:pPr lvl="1"/>
            <a:r>
              <a:rPr lang="en-US" altLang="ko-KR"/>
              <a:t>Ex. check whether a given number is even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6D114-F3E7-4898-9E1D-80F9382D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DAA-F74B-4F77-81A9-25DAB7815C72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B9428-517A-460D-B0EF-806C3C6F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9AAB2-63CE-49CC-80C9-0D820C82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C81C6-4203-4066-9D8D-0CE8092DF40E}"/>
              </a:ext>
            </a:extLst>
          </p:cNvPr>
          <p:cNvSpPr txBox="1"/>
          <p:nvPr/>
        </p:nvSpPr>
        <p:spPr>
          <a:xfrm>
            <a:off x="725768" y="2541565"/>
            <a:ext cx="6416761" cy="34820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0: READ 21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1: EQ 23 21 22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2: JUMP 23 10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3: JUMP 24 7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4: ASSIGN 24 20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5: MINUS 21 21 20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6: JUMP 1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7: ASSIGN 24 22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8: MINUS 21 21 20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9: JUMP 1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10: PRINT 24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11: TERM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20: “1”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21: 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22: “0”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23: </a:t>
            </a:r>
          </a:p>
          <a:p>
            <a:r>
              <a:rPr lang="en-US" altLang="ko-KR">
                <a:solidFill>
                  <a:srgbClr val="002060"/>
                </a:solidFill>
                <a:latin typeface="Ubuntu Mono" panose="020B0509030602030204" pitchFamily="49" charset="0"/>
              </a:rPr>
              <a:t>24: “1”</a:t>
            </a:r>
          </a:p>
        </p:txBody>
      </p:sp>
    </p:spTree>
    <p:extLst>
      <p:ext uri="{BB962C8B-B14F-4D97-AF65-F5344CB8AC3E}">
        <p14:creationId xmlns:p14="http://schemas.microsoft.com/office/powerpoint/2010/main" val="301651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5CC6-7F59-451A-B11A-3D2EEC5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Partners</a:t>
            </a:r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55432C-CC84-4E00-8ED6-C6B17842C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1254013"/>
            <a:ext cx="2483718" cy="4980230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4202A-48BA-4369-B589-FF3EEEDA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DAA-F74B-4F77-81A9-25DAB7815C72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09612-4567-44C0-9B94-C8B9FD61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3304F-421B-4335-8805-171DB164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6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26951-57C2-46A4-A695-A8CB8A90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186997"/>
            <a:ext cx="8675370" cy="1134869"/>
          </a:xfrm>
        </p:spPr>
        <p:txBody>
          <a:bodyPr>
            <a:normAutofit/>
          </a:bodyPr>
          <a:lstStyle/>
          <a:p>
            <a:r>
              <a:rPr lang="en-US" altLang="ko-KR" sz="3200"/>
              <a:t>What this camp is for?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A6C0-3880-4818-8D29-A42DF34F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321867"/>
            <a:ext cx="8675370" cy="534798"/>
          </a:xfrm>
        </p:spPr>
        <p:txBody>
          <a:bodyPr>
            <a:normAutofit/>
          </a:bodyPr>
          <a:lstStyle/>
          <a:p>
            <a:r>
              <a:rPr lang="en-US" altLang="ko-KR" sz="2000">
                <a:hlinkClick r:id="rId2"/>
              </a:rPr>
              <a:t>http://</a:t>
            </a:r>
            <a:r>
              <a:rPr lang="en-US" altLang="ko-KR" sz="2000" err="1">
                <a:hlinkClick r:id="rId2"/>
              </a:rPr>
              <a:t>hisnet.handong.edu</a:t>
            </a:r>
            <a:r>
              <a:rPr lang="en-US" altLang="ko-KR" sz="2000">
                <a:hlinkClick r:id="rId2"/>
              </a:rPr>
              <a:t>/</a:t>
            </a:r>
            <a:r>
              <a:rPr lang="en-US" altLang="ko-KR" sz="2000" err="1">
                <a:hlinkClick r:id="rId2"/>
              </a:rPr>
              <a:t>myboard</a:t>
            </a:r>
            <a:r>
              <a:rPr lang="en-US" altLang="ko-KR" sz="2000">
                <a:hlinkClick r:id="rId2"/>
              </a:rPr>
              <a:t>/</a:t>
            </a:r>
            <a:r>
              <a:rPr lang="en-US" altLang="ko-KR" sz="2000" err="1">
                <a:hlinkClick r:id="rId2"/>
              </a:rPr>
              <a:t>read.php?id</a:t>
            </a:r>
            <a:r>
              <a:rPr lang="en-US" altLang="ko-KR" sz="2000">
                <a:hlinkClick r:id="rId2"/>
              </a:rPr>
              <a:t>=</a:t>
            </a:r>
            <a:r>
              <a:rPr lang="en-US" altLang="ko-KR" sz="2000" err="1">
                <a:hlinkClick r:id="rId2"/>
              </a:rPr>
              <a:t>19680&amp;Page</a:t>
            </a:r>
            <a:r>
              <a:rPr lang="en-US" altLang="ko-KR" sz="2000">
                <a:hlinkClick r:id="rId2"/>
              </a:rPr>
              <a:t>=</a:t>
            </a:r>
            <a:r>
              <a:rPr lang="en-US" altLang="ko-KR" sz="2000" err="1">
                <a:hlinkClick r:id="rId2"/>
              </a:rPr>
              <a:t>1&amp;Board</a:t>
            </a:r>
            <a:r>
              <a:rPr lang="en-US" altLang="ko-KR" sz="2000">
                <a:hlinkClick r:id="rId2"/>
              </a:rPr>
              <a:t>=</a:t>
            </a:r>
            <a:r>
              <a:rPr lang="en-US" altLang="ko-KR" sz="2000" err="1">
                <a:hlinkClick r:id="rId2"/>
              </a:rPr>
              <a:t>B0029</a:t>
            </a:r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EA1F5-849D-4147-B369-4FE90E6B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1924311"/>
            <a:ext cx="8312727" cy="2187257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14C61-CF49-4AB2-8E3A-2F41514A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E7C6-8483-4DED-A02C-6B1253FB39A6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B16EF-428A-4341-8C8E-174BA800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9C1C5-F005-493A-A614-7ACABDF0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5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42C7F-8FDE-4FAD-AAF2-45C307E4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Channels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2F5CE-1222-4F91-9C30-286F47CE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err="1"/>
              <a:t>KakaoTalk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</a:t>
            </a:r>
            <a:r>
              <a:rPr lang="en-US" altLang="ko-KR" sz="2800">
                <a:highlight>
                  <a:srgbClr val="FFFF00"/>
                </a:highlight>
                <a:hlinkClick r:id="rId2"/>
              </a:rPr>
              <a:t>https://</a:t>
            </a:r>
            <a:r>
              <a:rPr lang="en-US" altLang="ko-KR" sz="2800" err="1">
                <a:highlight>
                  <a:srgbClr val="FFFF00"/>
                </a:highlight>
                <a:hlinkClick r:id="rId2"/>
              </a:rPr>
              <a:t>open.kakao.com</a:t>
            </a:r>
            <a:r>
              <a:rPr lang="en-US" altLang="ko-KR" sz="2800">
                <a:highlight>
                  <a:srgbClr val="FFFF00"/>
                </a:highlight>
                <a:hlinkClick r:id="rId2"/>
              </a:rPr>
              <a:t>/o/</a:t>
            </a:r>
            <a:r>
              <a:rPr lang="en-US" altLang="ko-KR" sz="2800" err="1">
                <a:highlight>
                  <a:srgbClr val="FFFF00"/>
                </a:highlight>
                <a:hlinkClick r:id="rId2"/>
              </a:rPr>
              <a:t>gchHBwvb</a:t>
            </a:r>
            <a:endParaRPr lang="en-US" altLang="ko-KR" sz="2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sz="2400"/>
          </a:p>
          <a:p>
            <a:r>
              <a:rPr lang="en-US" altLang="ko-KR" sz="2400"/>
              <a:t>Github</a:t>
            </a:r>
          </a:p>
          <a:p>
            <a:pPr marL="0" indent="0">
              <a:buNone/>
            </a:pPr>
            <a:r>
              <a:rPr lang="en-US" altLang="ko-KR" sz="2800"/>
              <a:t>	</a:t>
            </a:r>
            <a:r>
              <a:rPr lang="en-US" altLang="ko-KR" sz="2800">
                <a:highlight>
                  <a:srgbClr val="FFFF00"/>
                </a:highlight>
                <a:hlinkClick r:id="rId3"/>
              </a:rPr>
              <a:t>http://</a:t>
            </a:r>
            <a:r>
              <a:rPr lang="en-US" altLang="ko-KR" sz="2800" err="1">
                <a:highlight>
                  <a:srgbClr val="FFFF00"/>
                </a:highlight>
                <a:hlinkClick r:id="rId3"/>
              </a:rPr>
              <a:t>github.com</a:t>
            </a:r>
            <a:r>
              <a:rPr lang="en-US" altLang="ko-KR" sz="2800">
                <a:highlight>
                  <a:srgbClr val="FFFF00"/>
                </a:highlight>
                <a:hlinkClick r:id="rId3"/>
              </a:rPr>
              <a:t>/hongshin/</a:t>
            </a:r>
            <a:r>
              <a:rPr lang="en-US" altLang="ko-KR" sz="2800" err="1">
                <a:highlight>
                  <a:srgbClr val="FFFF00"/>
                </a:highlight>
                <a:hlinkClick r:id="rId3"/>
              </a:rPr>
              <a:t>LearningC</a:t>
            </a:r>
            <a:endParaRPr lang="en-US" altLang="ko-KR" sz="2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ko-KR" altLang="en-US" sz="24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B18F4-2C00-4252-A097-873A6E4B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011B-CE8F-4F43-892D-061FDEFE5BF0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22AF2-C4DC-4BF0-8391-210173C7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D73AC-1F8F-49DA-830E-F6D9FF29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5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068E2-1DB0-465D-B4E1-F2DD9F14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186997"/>
            <a:ext cx="8675370" cy="1348187"/>
          </a:xfrm>
        </p:spPr>
        <p:txBody>
          <a:bodyPr>
            <a:normAutofit/>
          </a:bodyPr>
          <a:lstStyle/>
          <a:p>
            <a:r>
              <a:rPr lang="en-US" altLang="ko-KR" sz="3200"/>
              <a:t>Programming Environment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E01D9-B0F3-42A1-BD29-70E74710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686187"/>
            <a:ext cx="8675370" cy="45127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Linux</a:t>
            </a:r>
          </a:p>
          <a:p>
            <a:pPr lvl="1">
              <a:lnSpc>
                <a:spcPct val="150000"/>
              </a:lnSpc>
            </a:pPr>
            <a:r>
              <a:rPr lang="en-US" altLang="ko-KR" sz="2400">
                <a:hlinkClick r:id="rId2"/>
              </a:rPr>
              <a:t>http://peace.handong.edu:8000/register/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/>
              <a:t>Mac</a:t>
            </a:r>
          </a:p>
          <a:p>
            <a:pPr lvl="1">
              <a:lnSpc>
                <a:spcPct val="150000"/>
              </a:lnSpc>
            </a:pPr>
            <a:r>
              <a:rPr lang="en-US" altLang="ko-KR" sz="2400"/>
              <a:t>Download and install Xcode from the Mac App store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Windows</a:t>
            </a:r>
          </a:p>
          <a:p>
            <a:pPr lvl="1">
              <a:lnSpc>
                <a:spcPct val="150000"/>
              </a:lnSpc>
            </a:pPr>
            <a:r>
              <a:rPr lang="en-US" altLang="ko-KR" sz="2400"/>
              <a:t>MinGW</a:t>
            </a:r>
            <a:r>
              <a:rPr lang="en-US" altLang="ko-KR"/>
              <a:t> </a:t>
            </a:r>
            <a:r>
              <a:rPr lang="en-US" altLang="ko-KR">
                <a:hlinkClick r:id="rId3"/>
              </a:rPr>
              <a:t>http://</a:t>
            </a:r>
            <a:r>
              <a:rPr lang="en-US" altLang="ko-KR" err="1">
                <a:hlinkClick r:id="rId3"/>
              </a:rPr>
              <a:t>www.codebind.com</a:t>
            </a:r>
            <a:r>
              <a:rPr lang="en-US" altLang="ko-KR">
                <a:hlinkClick r:id="rId3"/>
              </a:rPr>
              <a:t>/</a:t>
            </a:r>
            <a:r>
              <a:rPr lang="en-US" altLang="ko-KR" err="1">
                <a:hlinkClick r:id="rId3"/>
              </a:rPr>
              <a:t>cprogramming</a:t>
            </a:r>
            <a:r>
              <a:rPr lang="en-US" altLang="ko-KR">
                <a:hlinkClick r:id="rId3"/>
              </a:rPr>
              <a:t>/install-</a:t>
            </a:r>
            <a:r>
              <a:rPr lang="en-US" altLang="ko-KR" err="1">
                <a:hlinkClick r:id="rId3"/>
              </a:rPr>
              <a:t>mingw</a:t>
            </a:r>
            <a:r>
              <a:rPr lang="en-US" altLang="ko-KR">
                <a:hlinkClick r:id="rId3"/>
              </a:rPr>
              <a:t>-windows-10-</a:t>
            </a:r>
            <a:r>
              <a:rPr lang="en-US" altLang="ko-KR" err="1">
                <a:hlinkClick r:id="rId3"/>
              </a:rPr>
              <a:t>gcc</a:t>
            </a:r>
            <a:r>
              <a:rPr lang="en-US" altLang="ko-KR">
                <a:hlinkClick r:id="rId3"/>
              </a:rPr>
              <a:t>/</a:t>
            </a:r>
            <a:endParaRPr lang="en-US" altLang="ko-KR" sz="2400"/>
          </a:p>
          <a:p>
            <a:pPr lvl="1">
              <a:lnSpc>
                <a:spcPct val="150000"/>
              </a:lnSpc>
            </a:pPr>
            <a:r>
              <a:rPr lang="en-US" altLang="ko-KR" sz="2400"/>
              <a:t>Download and install Ubuntu 16.04 LTS from the MS app store</a:t>
            </a:r>
            <a:endParaRPr lang="ko-KR" altLang="en-US" sz="24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2688A-BC4A-43F2-8F9A-A1EE3F3E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147F-7DE6-4079-B61E-C8BC3FD0B9F2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C01C0-A0C3-4931-9190-4C0F5B1D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F8E8F-9EA7-44FF-B47F-017D38E1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7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7C81A-2135-4F6B-9A07-CB210286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Textbook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5D543-7AC3-449A-BD2A-32EBB368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46" y="1112142"/>
            <a:ext cx="8335039" cy="463094"/>
          </a:xfrm>
        </p:spPr>
        <p:txBody>
          <a:bodyPr>
            <a:normAutofit/>
          </a:bodyPr>
          <a:lstStyle/>
          <a:p>
            <a:r>
              <a:rPr lang="en-US" altLang="ko-KR" sz="2000"/>
              <a:t>The C Programming Language, 2/e, by Brian Kernighan and Dennis Ritchie</a:t>
            </a:r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A778D9-28F2-44B7-BD14-0A269728B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" t="5750" r="4094" b="46667"/>
          <a:stretch/>
        </p:blipFill>
        <p:spPr>
          <a:xfrm>
            <a:off x="574646" y="1797341"/>
            <a:ext cx="7994708" cy="4991877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2604A-87D5-4AB2-8890-AEFDC8BF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4C61-6675-42C5-871B-6D0CF495C018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4342E-A56A-4961-A019-3A9592D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48198-D3C5-4C15-B8C5-C8133471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3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32C51-3E0A-4CE7-8178-341F1A6F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2248250"/>
            <a:ext cx="8675370" cy="395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/>
              <a:t>What is computing?</a:t>
            </a:r>
          </a:p>
          <a:p>
            <a:pPr lvl="2"/>
            <a:r>
              <a:rPr lang="en-US" altLang="ko-KR" sz="3700">
                <a:solidFill>
                  <a:schemeClr val="tx1">
                    <a:lumMod val="50000"/>
                    <a:lumOff val="50000"/>
                  </a:schemeClr>
                </a:solidFill>
              </a:rPr>
              <a:t>What is programming?</a:t>
            </a:r>
            <a:endParaRPr lang="ko-KR" altLang="en-US" sz="3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009AE-E8D1-4A86-95FE-0BC1AEAD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4E97-1875-435C-8469-22648042063F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D85A4-D824-4549-BAD3-AFDC83F7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5D49C-03DF-4386-958F-3587E18D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George Boole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4675" y="1690689"/>
            <a:ext cx="5667375" cy="458628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Formulate a calculus of reasoning</a:t>
            </a:r>
          </a:p>
          <a:p>
            <a:r>
              <a:rPr lang="en-US" altLang="ko-KR" sz="2400" dirty="0"/>
              <a:t>Claim that logic should be considered as a branch of math, rather than </a:t>
            </a:r>
            <a:br>
              <a:rPr lang="en-US" altLang="ko-KR" sz="2400" dirty="0"/>
            </a:br>
            <a:r>
              <a:rPr lang="en-US" altLang="ko-KR" sz="2400" dirty="0"/>
              <a:t>a part of philosophy</a:t>
            </a:r>
          </a:p>
          <a:p>
            <a:r>
              <a:rPr lang="en-US" altLang="ko-KR" sz="2400" dirty="0"/>
              <a:t>Argue that there are math laws to express the operation of human mind</a:t>
            </a:r>
          </a:p>
          <a:p>
            <a:r>
              <a:rPr lang="en-US" altLang="ko-KR" sz="2400" dirty="0"/>
              <a:t>Showed that Aristotle's syllogistic logic could be rendered as algebraic equitation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7DB-581A-47EA-B5F1-93A5CE7DBBB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1690689"/>
            <a:ext cx="2736627" cy="4486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2375" y="5762665"/>
            <a:ext cx="47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A Brief History of Computing</a:t>
            </a:r>
            <a:r>
              <a:rPr lang="en-US" altLang="ko-KR" dirty="0"/>
              <a:t> by G. </a:t>
            </a:r>
            <a:r>
              <a:rPr lang="en-US" altLang="ko-KR" dirty="0" err="1"/>
              <a:t>O’Regan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0987" y="6276975"/>
            <a:ext cx="273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George Boole (1815--1864) 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D26C-4352-4BA6-897C-7881BD3DC6CE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2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Charles Babbage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05250" y="1848854"/>
            <a:ext cx="5076825" cy="4351338"/>
          </a:xfrm>
        </p:spPr>
        <p:txBody>
          <a:bodyPr/>
          <a:lstStyle/>
          <a:p>
            <a:r>
              <a:rPr lang="en-US" altLang="ko-KR" dirty="0"/>
              <a:t>Develop mechanical methods to perform calculation</a:t>
            </a:r>
          </a:p>
          <a:p>
            <a:pPr lvl="1"/>
            <a:r>
              <a:rPr lang="en-US" altLang="ko-KR" dirty="0"/>
              <a:t>Difference engines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Propose a concept of computer </a:t>
            </a:r>
          </a:p>
          <a:p>
            <a:pPr lvl="1"/>
            <a:r>
              <a:rPr lang="en-US" altLang="ko-KR" dirty="0"/>
              <a:t>Analytic engine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7DB-581A-47EA-B5F1-93A5CE7DBBB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170" name="Picture 2" descr="https://upload.wikimedia.org/wikipedia/commons/d/d2/Charles_Babbage_18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0" y="1846848"/>
            <a:ext cx="3313214" cy="39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150" y="5834036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Charles Babbage (1791—1871)</a:t>
            </a:r>
            <a:endParaRPr lang="ko-KR" altLang="en-US" dirty="0"/>
          </a:p>
        </p:txBody>
      </p:sp>
      <p:pic>
        <p:nvPicPr>
          <p:cNvPr id="7172" name="Picture 4" descr="http://library.sc.edu/spcoll/babbage/images/tablo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7" y="1485148"/>
            <a:ext cx="3619500" cy="50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le:Babbage Difference Engine (Setting the input parameters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6" y="1622413"/>
            <a:ext cx="5570267" cy="47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6" y="1554972"/>
            <a:ext cx="6006601" cy="4096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1573645"/>
            <a:ext cx="2852738" cy="4095264"/>
          </a:xfrm>
          <a:prstGeom prst="rect">
            <a:avLst/>
          </a:prstGeom>
        </p:spPr>
      </p:pic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684-AC01-4DC7-B260-C80EE063970A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C6D3-04AA-479B-93A4-A1979F0D9852}" type="datetime1">
              <a:rPr lang="ko-KR" altLang="en-US" smtClean="0"/>
              <a:t>2019. 7. 8.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Reload - Day 1</a:t>
            </a:r>
            <a:endParaRPr lang="ko-KR" altLang="en-US"/>
          </a:p>
        </p:txBody>
      </p:sp>
      <p:pic>
        <p:nvPicPr>
          <p:cNvPr id="5122" name="Picture 2" descr="http://www.aturingmachine.com/turingFull5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9" y="3630882"/>
            <a:ext cx="5298667" cy="252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phil.cmu.edu/summerschool/2011/diagram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21" y="1378856"/>
            <a:ext cx="3405993" cy="383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a2.files.biography.com/image/upload/c_fill,cs_srgb,dpr_1.0,g_face,h_300,q_80,w_300/MTE5NDg0MDU1MTUzMTE2Njg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552926"/>
            <a:ext cx="2743200" cy="30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b="5661"/>
          <a:stretch/>
        </p:blipFill>
        <p:spPr>
          <a:xfrm>
            <a:off x="2944994" y="442305"/>
            <a:ext cx="2410073" cy="313052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448-8D01-497E-BF8B-106111B352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ill Sans M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ll Sans MT" id="{AB945F67-D0AB-490D-BF9D-AC3F97796068}" vid="{199844FA-AF5A-49F5-B0A1-6ABA829B60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214</TotalTime>
  <Words>466</Words>
  <Application>Microsoft Macintosh PowerPoint</Application>
  <PresentationFormat>화면 슬라이드 쇼(4:3)</PresentationFormat>
  <Paragraphs>130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Gill Sans MT</vt:lpstr>
      <vt:lpstr>Ubuntu Mono</vt:lpstr>
      <vt:lpstr>Gill Sans MT</vt:lpstr>
      <vt:lpstr>C Reload  Day 1</vt:lpstr>
      <vt:lpstr>What this camp is for?</vt:lpstr>
      <vt:lpstr>Channels</vt:lpstr>
      <vt:lpstr>Programming Environment</vt:lpstr>
      <vt:lpstr>Textbook</vt:lpstr>
      <vt:lpstr>PowerPoint 프레젠테이션</vt:lpstr>
      <vt:lpstr>George Boole</vt:lpstr>
      <vt:lpstr>Charles Babbage</vt:lpstr>
      <vt:lpstr>PowerPoint 프레젠테이션</vt:lpstr>
      <vt:lpstr>Computer Model</vt:lpstr>
      <vt:lpstr>Simple Computer Example</vt:lpstr>
      <vt:lpstr>Exercise 1. Prime Number</vt:lpstr>
      <vt:lpstr>Partners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Reload  Day 1</dc:title>
  <dc:creator>Hong Shin</dc:creator>
  <cp:lastModifiedBy>HongShin</cp:lastModifiedBy>
  <cp:revision>17</cp:revision>
  <dcterms:created xsi:type="dcterms:W3CDTF">2019-07-07T14:09:08Z</dcterms:created>
  <dcterms:modified xsi:type="dcterms:W3CDTF">2019-07-08T06:18:03Z</dcterms:modified>
</cp:coreProperties>
</file>