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985c23b8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985c23b8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985c23b8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985c23b8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985c23b8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985c23b8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985c23b8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985c23b8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985c23b8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985c23b8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985c23b8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985c23b8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985c23b8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985c23b8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985c23b8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985c23b8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985c23b8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985c23b8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737400" y="1250147"/>
            <a:ext cx="8222100" cy="838800"/>
          </a:xfrm>
          <a:prstGeom prst="rect">
            <a:avLst/>
          </a:prstGeom>
          <a:effectLst>
            <a:outerShdw blurRad="57150" rotWithShape="0" algn="bl" dir="5400000" dist="66675">
              <a:srgbClr val="00FFFF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Python Programming</a:t>
            </a:r>
            <a:endParaRPr i="1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4" marL="59436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i="1" lang="en"/>
              <a:t>Learning World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/>
          <p:nvPr/>
        </p:nvSpPr>
        <p:spPr>
          <a:xfrm>
            <a:off x="1575225" y="610800"/>
            <a:ext cx="5687567" cy="350215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1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Like, Share</a:t>
            </a:r>
            <a:br>
              <a:rPr b="0" i="1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</a:br>
            <a:r>
              <a:rPr b="0" i="1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 and </a:t>
            </a:r>
            <a:br>
              <a:rPr b="0" i="1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</a:br>
            <a:r>
              <a:rPr b="0" i="1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Subscribe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1184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28600" rtl="0" algn="ctr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i="1" lang="en" sz="3400"/>
              <a:t>Introduction</a:t>
            </a:r>
            <a:endParaRPr b="1" i="1" sz="34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247400" y="383325"/>
            <a:ext cx="8520600" cy="3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5265E"/>
              </a:solidFill>
            </a:endParaRPr>
          </a:p>
          <a:p>
            <a:pPr indent="-355600" lvl="0" marL="457200" marR="457200" rtl="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1850">
                <a:solidFill>
                  <a:srgbClr val="25265E"/>
                </a:solidFill>
              </a:rPr>
              <a:t>Getting Started</a:t>
            </a:r>
            <a:endParaRPr sz="1850">
              <a:solidFill>
                <a:srgbClr val="25265E"/>
              </a:solidFill>
            </a:endParaRPr>
          </a:p>
          <a:p>
            <a:pPr indent="-35560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1850"/>
              <a:t>Keywords and Identifiers</a:t>
            </a:r>
            <a:endParaRPr sz="1850"/>
          </a:p>
          <a:p>
            <a:pPr indent="-35560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1850"/>
              <a:t>Statements &amp; Comments</a:t>
            </a:r>
            <a:endParaRPr sz="1850"/>
          </a:p>
          <a:p>
            <a:pPr indent="-35560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1850"/>
              <a:t>Python Variables</a:t>
            </a:r>
            <a:endParaRPr sz="1850"/>
          </a:p>
          <a:p>
            <a:pPr indent="-35560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1850">
                <a:highlight>
                  <a:srgbClr val="FFFFFF"/>
                </a:highlight>
              </a:rPr>
              <a:t>Python </a:t>
            </a:r>
            <a:r>
              <a:rPr lang="en" sz="1850">
                <a:highlight>
                  <a:srgbClr val="FFFFFF"/>
                </a:highlight>
              </a:rPr>
              <a:t>Data Types</a:t>
            </a:r>
            <a:endParaRPr sz="1850">
              <a:highlight>
                <a:srgbClr val="FFFFFF"/>
              </a:highlight>
            </a:endParaRPr>
          </a:p>
          <a:p>
            <a:pPr indent="-35560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1850"/>
              <a:t>Python Type Conversion</a:t>
            </a:r>
            <a:endParaRPr sz="1850"/>
          </a:p>
          <a:p>
            <a:pPr indent="-35560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1850"/>
              <a:t>Python I/O and import</a:t>
            </a:r>
            <a:endParaRPr sz="1850"/>
          </a:p>
          <a:p>
            <a:pPr indent="-35560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1850"/>
              <a:t>Python Operators</a:t>
            </a:r>
            <a:endParaRPr sz="1850"/>
          </a:p>
          <a:p>
            <a:pPr indent="-35560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1850"/>
              <a:t>Python Namespace</a:t>
            </a:r>
            <a:endParaRPr sz="185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/>
              <a:t>Python Flow Control</a:t>
            </a:r>
            <a:endParaRPr b="1" i="1" sz="320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5265E"/>
              </a:solidFill>
            </a:endParaRPr>
          </a:p>
          <a:p>
            <a:pPr indent="-361950" lvl="0" marL="457200" marR="457200" rtl="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25265E"/>
              </a:buClr>
              <a:buSzPts val="2100"/>
              <a:buChar char="●"/>
            </a:pPr>
            <a:r>
              <a:rPr lang="en" sz="1950">
                <a:solidFill>
                  <a:srgbClr val="25265E"/>
                </a:solidFill>
              </a:rPr>
              <a:t>Python if...else</a:t>
            </a:r>
            <a:endParaRPr sz="1950">
              <a:solidFill>
                <a:srgbClr val="25265E"/>
              </a:solidFill>
            </a:endParaRPr>
          </a:p>
          <a:p>
            <a:pPr indent="-36195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2100"/>
              <a:buChar char="●"/>
            </a:pPr>
            <a:r>
              <a:rPr lang="en" sz="1950">
                <a:solidFill>
                  <a:srgbClr val="25265E"/>
                </a:solidFill>
              </a:rPr>
              <a:t>Python for Loop</a:t>
            </a:r>
            <a:endParaRPr sz="1950">
              <a:solidFill>
                <a:srgbClr val="25265E"/>
              </a:solidFill>
            </a:endParaRPr>
          </a:p>
          <a:p>
            <a:pPr indent="-36195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2100"/>
              <a:buChar char="●"/>
            </a:pPr>
            <a:r>
              <a:rPr lang="en" sz="1950">
                <a:solidFill>
                  <a:srgbClr val="25265E"/>
                </a:solidFill>
              </a:rPr>
              <a:t>Python while Loop</a:t>
            </a:r>
            <a:endParaRPr sz="1950">
              <a:solidFill>
                <a:srgbClr val="25265E"/>
              </a:solidFill>
            </a:endParaRPr>
          </a:p>
          <a:p>
            <a:pPr indent="-36195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2100"/>
              <a:buChar char="●"/>
            </a:pPr>
            <a:r>
              <a:rPr lang="en" sz="1950">
                <a:solidFill>
                  <a:srgbClr val="25265E"/>
                </a:solidFill>
              </a:rPr>
              <a:t>Python break and continue</a:t>
            </a:r>
            <a:endParaRPr sz="1950">
              <a:solidFill>
                <a:srgbClr val="25265E"/>
              </a:solidFill>
            </a:endParaRPr>
          </a:p>
          <a:p>
            <a:pPr indent="-36195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2100"/>
              <a:buChar char="●"/>
            </a:pPr>
            <a:r>
              <a:rPr lang="en" sz="1950">
                <a:solidFill>
                  <a:srgbClr val="25265E"/>
                </a:solidFill>
              </a:rPr>
              <a:t>Python Pass</a:t>
            </a:r>
            <a:endParaRPr sz="1950">
              <a:solidFill>
                <a:srgbClr val="25265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65275" y="992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/>
              <a:t>Python Functions</a:t>
            </a:r>
            <a:endParaRPr b="1" i="1" sz="3200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65275" y="6343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5265E"/>
              </a:solidFill>
            </a:endParaRPr>
          </a:p>
          <a:p>
            <a:pPr indent="-355600" lvl="0" marL="457200" marR="457200" rtl="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25265E"/>
              </a:buClr>
              <a:buSzPts val="2000"/>
              <a:buChar char="●"/>
            </a:pPr>
            <a:r>
              <a:rPr lang="en" sz="1850">
                <a:solidFill>
                  <a:srgbClr val="25265E"/>
                </a:solidFill>
              </a:rPr>
              <a:t>Python Functions</a:t>
            </a:r>
            <a:endParaRPr sz="1850">
              <a:solidFill>
                <a:srgbClr val="25265E"/>
              </a:solidFill>
            </a:endParaRPr>
          </a:p>
          <a:p>
            <a:pPr indent="-35560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2000"/>
              <a:buChar char="●"/>
            </a:pPr>
            <a:r>
              <a:rPr lang="en" sz="1850">
                <a:solidFill>
                  <a:srgbClr val="25265E"/>
                </a:solidFill>
              </a:rPr>
              <a:t>Function Argument</a:t>
            </a:r>
            <a:endParaRPr sz="1850">
              <a:solidFill>
                <a:srgbClr val="25265E"/>
              </a:solidFill>
            </a:endParaRPr>
          </a:p>
          <a:p>
            <a:pPr indent="-35560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2000"/>
              <a:buChar char="●"/>
            </a:pPr>
            <a:r>
              <a:rPr lang="en" sz="1850">
                <a:solidFill>
                  <a:srgbClr val="25265E"/>
                </a:solidFill>
              </a:rPr>
              <a:t>Python Recursion</a:t>
            </a:r>
            <a:endParaRPr sz="1850">
              <a:solidFill>
                <a:srgbClr val="25265E"/>
              </a:solidFill>
            </a:endParaRPr>
          </a:p>
          <a:p>
            <a:pPr indent="-35560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2000"/>
              <a:buChar char="●"/>
            </a:pPr>
            <a:r>
              <a:rPr lang="en" sz="1850">
                <a:solidFill>
                  <a:srgbClr val="25265E"/>
                </a:solidFill>
              </a:rPr>
              <a:t>Anonymous Function</a:t>
            </a:r>
            <a:endParaRPr sz="1850">
              <a:solidFill>
                <a:srgbClr val="25265E"/>
              </a:solidFill>
            </a:endParaRPr>
          </a:p>
          <a:p>
            <a:pPr indent="-35560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2000"/>
              <a:buChar char="●"/>
            </a:pPr>
            <a:r>
              <a:rPr lang="en" sz="1850">
                <a:solidFill>
                  <a:srgbClr val="25265E"/>
                </a:solidFill>
              </a:rPr>
              <a:t>Global, Local and Nonlocal</a:t>
            </a:r>
            <a:endParaRPr sz="1850">
              <a:solidFill>
                <a:srgbClr val="25265E"/>
              </a:solidFill>
            </a:endParaRPr>
          </a:p>
          <a:p>
            <a:pPr indent="-35560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2000"/>
              <a:buChar char="●"/>
            </a:pPr>
            <a:r>
              <a:rPr lang="en" sz="1850">
                <a:solidFill>
                  <a:srgbClr val="25265E"/>
                </a:solidFill>
              </a:rPr>
              <a:t>Python Global Keyword</a:t>
            </a:r>
            <a:endParaRPr sz="1850">
              <a:solidFill>
                <a:srgbClr val="25265E"/>
              </a:solidFill>
            </a:endParaRPr>
          </a:p>
          <a:p>
            <a:pPr indent="-35560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2000"/>
              <a:buChar char="●"/>
            </a:pPr>
            <a:r>
              <a:rPr lang="en" sz="1850">
                <a:solidFill>
                  <a:srgbClr val="25265E"/>
                </a:solidFill>
              </a:rPr>
              <a:t>Python Modules</a:t>
            </a:r>
            <a:endParaRPr sz="1850">
              <a:solidFill>
                <a:srgbClr val="25265E"/>
              </a:solidFill>
            </a:endParaRPr>
          </a:p>
          <a:p>
            <a:pPr indent="-35560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2000"/>
              <a:buChar char="●"/>
            </a:pPr>
            <a:r>
              <a:rPr lang="en" sz="1850">
                <a:solidFill>
                  <a:srgbClr val="25265E"/>
                </a:solidFill>
              </a:rPr>
              <a:t>Python Package</a:t>
            </a:r>
            <a:endParaRPr sz="1850">
              <a:solidFill>
                <a:srgbClr val="25265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1879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/>
              <a:t>Python Data Types</a:t>
            </a:r>
            <a:endParaRPr b="1" i="1" sz="3200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61725" y="6029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5265E"/>
              </a:solidFill>
            </a:endParaRPr>
          </a:p>
          <a:p>
            <a:pPr indent="-374650" lvl="0" marL="457200" marR="457200" rtl="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25265E"/>
              </a:buClr>
              <a:buSzPts val="2300"/>
              <a:buChar char="●"/>
            </a:pPr>
            <a:r>
              <a:rPr lang="en" sz="2150">
                <a:solidFill>
                  <a:srgbClr val="25265E"/>
                </a:solidFill>
              </a:rPr>
              <a:t>Python Numbers</a:t>
            </a:r>
            <a:endParaRPr sz="2150">
              <a:solidFill>
                <a:srgbClr val="25265E"/>
              </a:solidFill>
            </a:endParaRPr>
          </a:p>
          <a:p>
            <a:pPr indent="-37465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2300"/>
              <a:buChar char="●"/>
            </a:pPr>
            <a:r>
              <a:rPr lang="en" sz="2150">
                <a:solidFill>
                  <a:srgbClr val="25265E"/>
                </a:solidFill>
              </a:rPr>
              <a:t>Python List</a:t>
            </a:r>
            <a:endParaRPr sz="2150">
              <a:solidFill>
                <a:srgbClr val="25265E"/>
              </a:solidFill>
            </a:endParaRPr>
          </a:p>
          <a:p>
            <a:pPr indent="-37465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2300"/>
              <a:buChar char="●"/>
            </a:pPr>
            <a:r>
              <a:rPr lang="en" sz="2150">
                <a:solidFill>
                  <a:srgbClr val="25265E"/>
                </a:solidFill>
              </a:rPr>
              <a:t>Python Tuple</a:t>
            </a:r>
            <a:endParaRPr sz="2150">
              <a:solidFill>
                <a:srgbClr val="25265E"/>
              </a:solidFill>
            </a:endParaRPr>
          </a:p>
          <a:p>
            <a:pPr indent="-37465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2300"/>
              <a:buChar char="●"/>
            </a:pPr>
            <a:r>
              <a:rPr lang="en" sz="2150">
                <a:solidFill>
                  <a:srgbClr val="25265E"/>
                </a:solidFill>
              </a:rPr>
              <a:t>Python String</a:t>
            </a:r>
            <a:endParaRPr sz="2150">
              <a:solidFill>
                <a:srgbClr val="25265E"/>
              </a:solidFill>
            </a:endParaRPr>
          </a:p>
          <a:p>
            <a:pPr indent="-37465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2300"/>
              <a:buChar char="●"/>
            </a:pPr>
            <a:r>
              <a:rPr lang="en" sz="2150">
                <a:solidFill>
                  <a:srgbClr val="25265E"/>
                </a:solidFill>
              </a:rPr>
              <a:t>Python Set</a:t>
            </a:r>
            <a:endParaRPr sz="2150">
              <a:solidFill>
                <a:srgbClr val="25265E"/>
              </a:solidFill>
            </a:endParaRPr>
          </a:p>
          <a:p>
            <a:pPr indent="-37465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2300"/>
              <a:buChar char="●"/>
            </a:pPr>
            <a:r>
              <a:rPr lang="en" sz="2150">
                <a:solidFill>
                  <a:srgbClr val="25265E"/>
                </a:solidFill>
              </a:rPr>
              <a:t>Python Dictionary</a:t>
            </a:r>
            <a:endParaRPr sz="2150">
              <a:solidFill>
                <a:srgbClr val="25265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13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/>
              <a:t>Python Files</a:t>
            </a:r>
            <a:endParaRPr b="1" i="1" sz="3200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2400"/>
              <a:buChar char="●"/>
            </a:pPr>
            <a:r>
              <a:rPr lang="en" sz="2250"/>
              <a:t>Python File Operation</a:t>
            </a:r>
            <a:endParaRPr sz="2250"/>
          </a:p>
          <a:p>
            <a:pPr indent="-38100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2400"/>
              <a:buChar char="●"/>
            </a:pPr>
            <a:r>
              <a:rPr lang="en" sz="2250"/>
              <a:t>Python Directory</a:t>
            </a:r>
            <a:endParaRPr sz="2250"/>
          </a:p>
          <a:p>
            <a:pPr indent="-38100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2400"/>
              <a:buChar char="●"/>
            </a:pPr>
            <a:r>
              <a:rPr lang="en" sz="2250"/>
              <a:t>Python Exception</a:t>
            </a:r>
            <a:endParaRPr sz="2250"/>
          </a:p>
          <a:p>
            <a:pPr indent="-38100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2400"/>
              <a:buChar char="●"/>
            </a:pPr>
            <a:r>
              <a:rPr lang="en" sz="2250"/>
              <a:t>Python Exception Handling</a:t>
            </a:r>
            <a:endParaRPr sz="2250"/>
          </a:p>
          <a:p>
            <a:pPr indent="-38100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2400"/>
              <a:buChar char="●"/>
            </a:pPr>
            <a:r>
              <a:rPr lang="en" sz="2250"/>
              <a:t>Python User-defined Exception</a:t>
            </a:r>
            <a:endParaRPr sz="225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100"/>
              <a:t>Python Object &amp; Class</a:t>
            </a:r>
            <a:endParaRPr b="1" i="1" sz="3100"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2500"/>
              <a:buChar char="●"/>
            </a:pPr>
            <a:r>
              <a:rPr lang="en" sz="2350"/>
              <a:t>Python OOP</a:t>
            </a:r>
            <a:endParaRPr sz="2350"/>
          </a:p>
          <a:p>
            <a:pPr indent="-38735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2500"/>
              <a:buChar char="●"/>
            </a:pPr>
            <a:r>
              <a:rPr lang="en" sz="2350"/>
              <a:t>Python Class</a:t>
            </a:r>
            <a:endParaRPr sz="2350"/>
          </a:p>
          <a:p>
            <a:pPr indent="-38735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2500"/>
              <a:buChar char="●"/>
            </a:pPr>
            <a:r>
              <a:rPr lang="en" sz="2350"/>
              <a:t>Python Inheritance</a:t>
            </a:r>
            <a:endParaRPr sz="2350"/>
          </a:p>
          <a:p>
            <a:pPr indent="-38735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2500"/>
              <a:buChar char="●"/>
            </a:pPr>
            <a:r>
              <a:rPr lang="en" sz="2350"/>
              <a:t>Multiple Inheritance</a:t>
            </a:r>
            <a:endParaRPr sz="2350"/>
          </a:p>
          <a:p>
            <a:pPr indent="-38735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2500"/>
              <a:buChar char="●"/>
            </a:pPr>
            <a:r>
              <a:rPr lang="en" sz="2350"/>
              <a:t>Operator Overloading</a:t>
            </a:r>
            <a:endParaRPr sz="235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152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/>
              <a:t>Python Advanced Topics</a:t>
            </a:r>
            <a:endParaRPr b="1" i="1" sz="3200"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2300"/>
              <a:buChar char="●"/>
            </a:pPr>
            <a:r>
              <a:rPr lang="en" sz="2150"/>
              <a:t>Python Iterator</a:t>
            </a:r>
            <a:endParaRPr sz="2150"/>
          </a:p>
          <a:p>
            <a:pPr indent="-37465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2300"/>
              <a:buChar char="●"/>
            </a:pPr>
            <a:r>
              <a:rPr lang="en" sz="2150"/>
              <a:t>Python Generator</a:t>
            </a:r>
            <a:endParaRPr sz="2150"/>
          </a:p>
          <a:p>
            <a:pPr indent="-37465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2300"/>
              <a:buChar char="●"/>
            </a:pPr>
            <a:r>
              <a:rPr lang="en" sz="2150"/>
              <a:t>Python Closure</a:t>
            </a:r>
            <a:endParaRPr sz="2150"/>
          </a:p>
          <a:p>
            <a:pPr indent="-37465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2300"/>
              <a:buChar char="●"/>
            </a:pPr>
            <a:r>
              <a:rPr lang="en" sz="2150"/>
              <a:t>Python Decorators</a:t>
            </a:r>
            <a:endParaRPr sz="2150"/>
          </a:p>
          <a:p>
            <a:pPr indent="-37465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2300"/>
              <a:buChar char="●"/>
            </a:pPr>
            <a:r>
              <a:rPr lang="en" sz="2150"/>
              <a:t>Python Property</a:t>
            </a:r>
            <a:endParaRPr sz="2150"/>
          </a:p>
          <a:p>
            <a:pPr indent="-37465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2300"/>
              <a:buChar char="●"/>
            </a:pPr>
            <a:r>
              <a:rPr lang="en" sz="2150"/>
              <a:t>Python RegEx</a:t>
            </a:r>
            <a:endParaRPr sz="2150"/>
          </a:p>
          <a:p>
            <a:pPr indent="-37465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2300"/>
              <a:buChar char="●"/>
            </a:pPr>
            <a:r>
              <a:rPr lang="en" sz="2150"/>
              <a:t>Python Examples</a:t>
            </a:r>
            <a:endParaRPr sz="215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77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/>
              <a:t>Python Date &amp; Time</a:t>
            </a:r>
            <a:endParaRPr b="1" i="1" sz="3200"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7476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2200"/>
              <a:buChar char="●"/>
            </a:pPr>
            <a:r>
              <a:rPr lang="en" sz="2050"/>
              <a:t>Python datetime Module</a:t>
            </a:r>
            <a:endParaRPr sz="2050"/>
          </a:p>
          <a:p>
            <a:pPr indent="-36830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2200"/>
              <a:buChar char="●"/>
            </a:pPr>
            <a:r>
              <a:rPr lang="en" sz="2050"/>
              <a:t>Python datetime.strftime()</a:t>
            </a:r>
            <a:endParaRPr sz="2050"/>
          </a:p>
          <a:p>
            <a:pPr indent="-36830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2200"/>
              <a:buChar char="●"/>
            </a:pPr>
            <a:r>
              <a:rPr lang="en" sz="2050"/>
              <a:t>Python datetime.strptime()</a:t>
            </a:r>
            <a:endParaRPr sz="2050"/>
          </a:p>
          <a:p>
            <a:pPr indent="-36830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2200"/>
              <a:buChar char="●"/>
            </a:pPr>
            <a:r>
              <a:rPr lang="en" sz="2050"/>
              <a:t>Current date &amp; time</a:t>
            </a:r>
            <a:endParaRPr sz="2050"/>
          </a:p>
          <a:p>
            <a:pPr indent="-36830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2200"/>
              <a:buChar char="●"/>
            </a:pPr>
            <a:r>
              <a:rPr lang="en" sz="2050"/>
              <a:t>Get current time</a:t>
            </a:r>
            <a:endParaRPr sz="2050"/>
          </a:p>
          <a:p>
            <a:pPr indent="-36830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2200"/>
              <a:buChar char="●"/>
            </a:pPr>
            <a:r>
              <a:rPr lang="en" sz="2050"/>
              <a:t>Timestamp to datetime</a:t>
            </a:r>
            <a:endParaRPr sz="2050"/>
          </a:p>
          <a:p>
            <a:pPr indent="-36830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2200"/>
              <a:buChar char="●"/>
            </a:pPr>
            <a:r>
              <a:rPr lang="en" sz="2050"/>
              <a:t>Python time Module</a:t>
            </a:r>
            <a:endParaRPr sz="2050"/>
          </a:p>
          <a:p>
            <a:pPr indent="-368300" lvl="0" marL="457200" marR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2200"/>
              <a:buChar char="●"/>
            </a:pPr>
            <a:r>
              <a:rPr lang="en" sz="2050"/>
              <a:t>Python time.sleep()</a:t>
            </a:r>
            <a:endParaRPr sz="205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