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948" r:id="rId2"/>
    <p:sldId id="708" r:id="rId3"/>
    <p:sldId id="943" r:id="rId4"/>
    <p:sldId id="994" r:id="rId5"/>
    <p:sldId id="976" r:id="rId6"/>
    <p:sldId id="977" r:id="rId7"/>
    <p:sldId id="978" r:id="rId8"/>
    <p:sldId id="979" r:id="rId9"/>
    <p:sldId id="980" r:id="rId10"/>
    <p:sldId id="981" r:id="rId11"/>
    <p:sldId id="982" r:id="rId12"/>
    <p:sldId id="983" r:id="rId13"/>
    <p:sldId id="984" r:id="rId14"/>
    <p:sldId id="985" r:id="rId15"/>
    <p:sldId id="986" r:id="rId16"/>
    <p:sldId id="987" r:id="rId17"/>
    <p:sldId id="988" r:id="rId18"/>
    <p:sldId id="989" r:id="rId19"/>
    <p:sldId id="990" r:id="rId20"/>
    <p:sldId id="972" r:id="rId21"/>
    <p:sldId id="991" r:id="rId22"/>
    <p:sldId id="955" r:id="rId23"/>
    <p:sldId id="993" r:id="rId24"/>
    <p:sldId id="973" r:id="rId25"/>
    <p:sldId id="957" r:id="rId26"/>
    <p:sldId id="974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D6A93"/>
    <a:srgbClr val="0065A4"/>
    <a:srgbClr val="006699"/>
    <a:srgbClr val="3C6C84"/>
    <a:srgbClr val="5F9CB9"/>
    <a:srgbClr val="28546A"/>
    <a:srgbClr val="305A6F"/>
    <a:srgbClr val="127FAF"/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9028" autoAdjust="0"/>
  </p:normalViewPr>
  <p:slideViewPr>
    <p:cSldViewPr showGuides="1">
      <p:cViewPr varScale="1">
        <p:scale>
          <a:sx n="64" d="100"/>
          <a:sy n="64" d="100"/>
        </p:scale>
        <p:origin x="-102" y="-174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>
        <p:scale>
          <a:sx n="106" d="100"/>
          <a:sy n="106" d="100"/>
        </p:scale>
        <p:origin x="-1704" y="105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Q. Via Interactive Driver, can Facets sends a message back to other applications?</a:t>
            </a:r>
          </a:p>
          <a:p>
            <a:r>
              <a:rPr lang="en-US" dirty="0" smtClean="0"/>
              <a:t>A. No. This is an one-way interface.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0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Q. Via Interactive Driver, can Facets sends a message back to other applications?</a:t>
            </a:r>
          </a:p>
          <a:p>
            <a:r>
              <a:rPr lang="en-US" dirty="0" smtClean="0"/>
              <a:t>A. No. This is an one-way interface.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0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Q. Via Interactive Driver, can Facets sends a message back to other applications?</a:t>
            </a:r>
          </a:p>
          <a:p>
            <a:r>
              <a:rPr lang="en-US" dirty="0" smtClean="0"/>
              <a:t>A. No. This is an one-way interface.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0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8349" y="2227263"/>
            <a:ext cx="7948613" cy="57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 smtClean="0">
                <a:solidFill>
                  <a:srgbClr val="0065A4"/>
                </a:solidFill>
                <a:latin typeface="Arial Black" pitchFamily="34" charset="0"/>
              </a:rPr>
              <a:t>Interactive Driver/Listener</a:t>
            </a:r>
            <a:endParaRPr lang="en-US" sz="40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89000" y="2792413"/>
            <a:ext cx="7264400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30, 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 </a:t>
            </a:r>
            <a:r>
              <a:rPr lang="en-US" dirty="0"/>
              <a:t>Block </a:t>
            </a:r>
            <a:r>
              <a:rPr lang="en-US" dirty="0" smtClean="0"/>
              <a:t>is variable </a:t>
            </a:r>
            <a:r>
              <a:rPr lang="en-US" dirty="0"/>
              <a:t>length XML document whose inner content depends on the specific Facets application being </a:t>
            </a:r>
            <a:r>
              <a:rPr lang="en-US" dirty="0" smtClean="0"/>
              <a:t>invoked.</a:t>
            </a:r>
          </a:p>
          <a:p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2643187"/>
            <a:ext cx="8382000" cy="2462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Courier New" pitchFamily="49" charset="0"/>
              </a:rPr>
              <a:t>&lt;</a:t>
            </a:r>
            <a:r>
              <a:rPr lang="en-US" altLang="en-US" sz="1400" dirty="0" err="1">
                <a:latin typeface="Courier New" pitchFamily="49" charset="0"/>
              </a:rPr>
              <a:t>tagRoot</a:t>
            </a:r>
            <a:r>
              <a:rPr lang="en-US" altLang="en-US" sz="1400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&lt;Navigation&gt;</a:t>
            </a:r>
          </a:p>
          <a:p>
            <a:pPr eaLnBrk="1" hangingPunct="1"/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US" alt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SectionName</a:t>
            </a: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&gt;Section to navigate to&lt;/</a:t>
            </a:r>
            <a:r>
              <a:rPr lang="en-US" altLang="en-US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SectionName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US" altLang="en-US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ActiveRow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&gt;Row number to make active (in lists)&lt;/</a:t>
            </a:r>
            <a:r>
              <a:rPr lang="en-US" altLang="en-US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ActiveRow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US" altLang="en-US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SubSectionName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&gt;Subsection to navigate to&lt;/</a:t>
            </a:r>
            <a:r>
              <a:rPr lang="en-US" altLang="en-US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SubSectionName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US" altLang="en-US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AppAction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&gt;App-specific action to perform on application&lt;/</a:t>
            </a:r>
            <a:r>
              <a:rPr lang="en-US" altLang="en-US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AppAction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&lt;/Navigation&gt;</a:t>
            </a:r>
          </a:p>
          <a:p>
            <a:pPr eaLnBrk="1" hangingPunct="1"/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   &lt;REC_</a:t>
            </a:r>
            <a:r>
              <a:rPr lang="en-US" altLang="en-US" sz="1400" i="1" dirty="0">
                <a:solidFill>
                  <a:srgbClr val="FF0000"/>
                </a:solidFill>
                <a:latin typeface="Courier New" pitchFamily="49" charset="0"/>
              </a:rPr>
              <a:t>XXXX</a:t>
            </a:r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      &lt;</a:t>
            </a:r>
            <a:r>
              <a:rPr lang="en-US" altLang="en-US" sz="1400" i="1" dirty="0" err="1">
                <a:solidFill>
                  <a:srgbClr val="FF0000"/>
                </a:solidFill>
                <a:latin typeface="Courier New" pitchFamily="49" charset="0"/>
              </a:rPr>
              <a:t>XXXX</a:t>
            </a:r>
            <a:r>
              <a:rPr lang="en-US" altLang="en-US" sz="1400" dirty="0" err="1">
                <a:solidFill>
                  <a:srgbClr val="FF0000"/>
                </a:solidFill>
                <a:latin typeface="Courier New" pitchFamily="49" charset="0"/>
              </a:rPr>
              <a:t>_Data</a:t>
            </a:r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&gt;Contains record data or key info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itchFamily="49" charset="0"/>
              </a:rPr>
              <a:t>&lt;/</a:t>
            </a:r>
            <a:r>
              <a:rPr lang="en-US" altLang="en-US" sz="1400" i="1" dirty="0" err="1" smtClean="0">
                <a:solidFill>
                  <a:srgbClr val="FF0000"/>
                </a:solidFill>
                <a:latin typeface="Courier New" pitchFamily="49" charset="0"/>
              </a:rPr>
              <a:t>XXXX</a:t>
            </a:r>
            <a:r>
              <a:rPr lang="en-US" alt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_Data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altLang="en-US" sz="14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   &lt;/REC_</a:t>
            </a:r>
            <a:r>
              <a:rPr lang="en-US" altLang="en-US" sz="1400" i="1" dirty="0">
                <a:solidFill>
                  <a:srgbClr val="FF0000"/>
                </a:solidFill>
                <a:latin typeface="Courier New" pitchFamily="49" charset="0"/>
              </a:rPr>
              <a:t>XXXX</a:t>
            </a:r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latin typeface="Courier New" pitchFamily="49" charset="0"/>
              </a:rPr>
              <a:t>&lt;/</a:t>
            </a:r>
            <a:r>
              <a:rPr lang="en-US" altLang="en-US" sz="1400" dirty="0" err="1">
                <a:latin typeface="Courier New" pitchFamily="49" charset="0"/>
              </a:rPr>
              <a:t>tagRoot</a:t>
            </a:r>
            <a:r>
              <a:rPr lang="en-US" altLang="en-US" sz="1400" dirty="0">
                <a:latin typeface="Courier New" pitchFamily="49" charset="0"/>
              </a:rPr>
              <a:t>&gt;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4114800"/>
            <a:ext cx="1295400" cy="38100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5486400"/>
            <a:ext cx="439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XXXX</a:t>
            </a:r>
            <a:r>
              <a:rPr lang="en-US" dirty="0" smtClean="0"/>
              <a:t> </a:t>
            </a:r>
            <a:r>
              <a:rPr lang="en-US" dirty="0"/>
              <a:t>is an application specific tag suffix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4403879">
            <a:off x="1502813" y="4656531"/>
            <a:ext cx="956773" cy="4846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71846"/>
              </p:ext>
            </p:extLst>
          </p:nvPr>
        </p:nvGraphicFramePr>
        <p:xfrm>
          <a:off x="990600" y="1417320"/>
          <a:ext cx="73152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90600"/>
                <a:gridCol w="4495800"/>
              </a:tblGrid>
              <a:tr h="3509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PZAP_APP_ID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APA0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&lt;REC_APAP&gt;</a:t>
                      </a:r>
                    </a:p>
                    <a:p>
                      <a:r>
                        <a:rPr lang="en-US" dirty="0" smtClean="0"/>
                        <a:t>&lt;MEME_CK&gt;&lt;/MEME_CK&gt;</a:t>
                      </a:r>
                    </a:p>
                    <a:p>
                      <a:r>
                        <a:rPr lang="en-US" dirty="0" smtClean="0"/>
                        <a:t>&lt;/REC_APAP&gt;</a:t>
                      </a:r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&lt;REC_APAP&gt;</a:t>
                      </a:r>
                    </a:p>
                    <a:p>
                      <a:r>
                        <a:rPr lang="en-US" dirty="0" smtClean="0"/>
                        <a:t>&lt;APAP_ID&gt;&lt;/APAP_ID&gt;</a:t>
                      </a:r>
                    </a:p>
                    <a:p>
                      <a:r>
                        <a:rPr lang="en-US" dirty="0" smtClean="0"/>
                        <a:t>&lt;/REC_APAP&gt;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CLQY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&lt;REC_CLQY&gt;</a:t>
                      </a:r>
                    </a:p>
                    <a:p>
                      <a:r>
                        <a:rPr lang="en-US" dirty="0" smtClean="0"/>
                        <a:t>&lt;CLCL_CL_TYPE&gt;&lt;/ CLCL_CL_TYPE &gt;</a:t>
                      </a:r>
                    </a:p>
                    <a:p>
                      <a:r>
                        <a:rPr lang="en-US" dirty="0" smtClean="0"/>
                        <a:t>&lt;MEME_CK&gt;&lt;/ MEME_CK &gt;</a:t>
                      </a:r>
                    </a:p>
                    <a:p>
                      <a:r>
                        <a:rPr lang="en-US" dirty="0" smtClean="0"/>
                        <a:t>&lt;PRPR_ID&gt;&lt;/PRPR_ID&gt;</a:t>
                      </a:r>
                    </a:p>
                    <a:p>
                      <a:r>
                        <a:rPr lang="en-US" dirty="0" smtClean="0"/>
                        <a:t>&lt;CLCL_ID&gt;&lt;/CLCL_ID&gt;</a:t>
                      </a:r>
                    </a:p>
                    <a:p>
                      <a:r>
                        <a:rPr lang="en-US" dirty="0" smtClean="0"/>
                        <a:t>&lt;/REC_CLQY&gt;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5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78220"/>
              </p:ext>
            </p:extLst>
          </p:nvPr>
        </p:nvGraphicFramePr>
        <p:xfrm>
          <a:off x="990600" y="1417320"/>
          <a:ext cx="73152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90600"/>
                <a:gridCol w="4495800"/>
              </a:tblGrid>
              <a:tr h="3509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PZAP_APP_ID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ICLQ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&lt;REC_ICLQ&gt;</a:t>
                      </a:r>
                    </a:p>
                    <a:p>
                      <a:r>
                        <a:rPr lang="en-US" dirty="0" smtClean="0"/>
                        <a:t>&lt;CLCL_CL_TYPE&gt;&lt;/ CLCL_CL_TYPE &gt;</a:t>
                      </a:r>
                    </a:p>
                    <a:p>
                      <a:r>
                        <a:rPr lang="en-US" dirty="0" smtClean="0"/>
                        <a:t>&lt;MEME_CK&gt;&lt;/ MEME_CK &gt;</a:t>
                      </a:r>
                    </a:p>
                    <a:p>
                      <a:r>
                        <a:rPr lang="en-US" dirty="0" smtClean="0"/>
                        <a:t>&lt;PRPR_ID&gt;&lt;/PRPR_ID&gt;</a:t>
                      </a:r>
                    </a:p>
                    <a:p>
                      <a:r>
                        <a:rPr lang="en-US" dirty="0" smtClean="0"/>
                        <a:t>&lt;CLCL_ID&gt;&lt;/CLCL_ID&gt;</a:t>
                      </a:r>
                    </a:p>
                    <a:p>
                      <a:r>
                        <a:rPr lang="en-US" dirty="0" smtClean="0"/>
                        <a:t>&lt;/REC_ICLQ&gt;</a:t>
                      </a:r>
                      <a:endParaRPr lang="en-US" dirty="0"/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CLC1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&lt;REC_CLCL&gt;</a:t>
                      </a:r>
                    </a:p>
                    <a:p>
                      <a:r>
                        <a:rPr lang="en-US" dirty="0" smtClean="0"/>
                        <a:t>&lt;CLCL_ID&gt;&lt;/CLCL_ID&gt;</a:t>
                      </a:r>
                    </a:p>
                    <a:p>
                      <a:r>
                        <a:rPr lang="en-US" dirty="0" smtClean="0"/>
                        <a:t>&lt;/REC_CLCL&gt;</a:t>
                      </a:r>
                      <a:endParaRPr lang="en-US" dirty="0"/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CLD2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&lt;REC_CLCL&gt;</a:t>
                      </a:r>
                    </a:p>
                    <a:p>
                      <a:r>
                        <a:rPr lang="en-US" dirty="0" smtClean="0"/>
                        <a:t>&lt;CLCL_ID&gt;&lt;/CLCL_ID&gt;</a:t>
                      </a:r>
                    </a:p>
                    <a:p>
                      <a:r>
                        <a:rPr lang="en-US" dirty="0" smtClean="0"/>
                        <a:t>&lt;/REC_CLCL&gt;</a:t>
                      </a:r>
                      <a:endParaRPr lang="en-US" dirty="0"/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CLH1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&lt;REC_CLCL&gt;</a:t>
                      </a:r>
                    </a:p>
                    <a:p>
                      <a:r>
                        <a:rPr lang="en-US" dirty="0" smtClean="0"/>
                        <a:t>&lt;CLCL_ID&gt;&lt;/CLCL_ID&gt;</a:t>
                      </a:r>
                    </a:p>
                    <a:p>
                      <a:r>
                        <a:rPr lang="en-US" dirty="0" smtClean="0"/>
                        <a:t>&lt;/REC_CLCL&gt;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70494"/>
              </p:ext>
            </p:extLst>
          </p:nvPr>
        </p:nvGraphicFramePr>
        <p:xfrm>
          <a:off x="990600" y="883920"/>
          <a:ext cx="73152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90600"/>
                <a:gridCol w="4495800"/>
              </a:tblGrid>
              <a:tr h="3509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PZAP_APP_ID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CLH1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&lt;REC_CLCL&gt;</a:t>
                      </a:r>
                    </a:p>
                    <a:p>
                      <a:r>
                        <a:rPr lang="en-US" dirty="0" smtClean="0"/>
                        <a:t>&lt;CLCL_ID&gt;&lt;/CLCL_ID&gt;</a:t>
                      </a:r>
                    </a:p>
                    <a:p>
                      <a:r>
                        <a:rPr lang="en-US" dirty="0" smtClean="0"/>
                        <a:t>&lt;/REC_CLCL&gt;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CST0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&lt;REC_CUST&gt;</a:t>
                      </a:r>
                    </a:p>
                    <a:p>
                      <a:r>
                        <a:rPr lang="en-US" sz="1600" dirty="0" smtClean="0"/>
                        <a:t>&lt;CSTK_CUST_IND</a:t>
                      </a:r>
                      <a:r>
                        <a:rPr lang="en-US" sz="1600" baseline="0" dirty="0" smtClean="0"/>
                        <a:t> /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&lt;SBSB_ID /&gt;</a:t>
                      </a:r>
                    </a:p>
                    <a:p>
                      <a:r>
                        <a:rPr lang="en-US" sz="1600" dirty="0" smtClean="0"/>
                        <a:t>&lt;MEME_SFX /&gt;</a:t>
                      </a:r>
                    </a:p>
                    <a:p>
                      <a:r>
                        <a:rPr lang="en-US" sz="1600" dirty="0" smtClean="0"/>
                        <a:t>&lt;PRPR_ID /&gt;</a:t>
                      </a:r>
                    </a:p>
                    <a:p>
                      <a:r>
                        <a:rPr lang="en-US" sz="1600" dirty="0" smtClean="0"/>
                        <a:t>&lt;GRGR_ID /&gt;</a:t>
                      </a:r>
                    </a:p>
                    <a:p>
                      <a:r>
                        <a:rPr lang="en-US" sz="1600" dirty="0" smtClean="0"/>
                        <a:t>&lt;SGSG_ID /&gt;</a:t>
                      </a:r>
                    </a:p>
                    <a:p>
                      <a:r>
                        <a:rPr lang="en-US" sz="1600" dirty="0" smtClean="0"/>
                        <a:t>&lt;CSSC_MCTR_CALL /&gt;</a:t>
                      </a:r>
                    </a:p>
                    <a:p>
                      <a:r>
                        <a:rPr lang="en-US" sz="1600" dirty="0" smtClean="0"/>
                        <a:t>&lt;CSCI_FIRST_NAME /&gt;</a:t>
                      </a:r>
                    </a:p>
                    <a:p>
                      <a:r>
                        <a:rPr lang="en-US" sz="1600" dirty="0" smtClean="0"/>
                        <a:t>&lt;CSCI_LAST_NAME /&gt;</a:t>
                      </a:r>
                    </a:p>
                    <a:p>
                      <a:r>
                        <a:rPr lang="en-US" sz="1600" dirty="0" smtClean="0"/>
                        <a:t>&lt;CSCI_MID_INIT /&gt; </a:t>
                      </a:r>
                    </a:p>
                    <a:p>
                      <a:r>
                        <a:rPr lang="en-US" sz="1600" dirty="0" smtClean="0"/>
                        <a:t>&lt;CSCI_TITLE /&gt;</a:t>
                      </a:r>
                    </a:p>
                    <a:p>
                      <a:r>
                        <a:rPr lang="en-US" sz="1600" dirty="0" smtClean="0"/>
                        <a:t>&lt;CSCI_PHONE /&gt;</a:t>
                      </a:r>
                    </a:p>
                    <a:p>
                      <a:r>
                        <a:rPr lang="en-US" sz="1600" dirty="0" smtClean="0"/>
                        <a:t>&lt;CSCI_PHONE_EXT /&gt;</a:t>
                      </a:r>
                    </a:p>
                    <a:p>
                      <a:r>
                        <a:rPr lang="en-US" sz="1600" dirty="0" smtClean="0"/>
                        <a:t>&lt;CSCI_SSN_ID /&gt;</a:t>
                      </a:r>
                    </a:p>
                    <a:p>
                      <a:r>
                        <a:rPr lang="en-US" sz="1600" dirty="0" smtClean="0"/>
                        <a:t>&lt;CSSC_CALLIN_METHOD /&gt;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dirty="0" smtClean="0"/>
                        <a:t>&lt;/REC_CUST&gt;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72840"/>
              </p:ext>
            </p:extLst>
          </p:nvPr>
        </p:nvGraphicFramePr>
        <p:xfrm>
          <a:off x="990600" y="1417320"/>
          <a:ext cx="7315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90600"/>
                <a:gridCol w="4495800"/>
              </a:tblGrid>
              <a:tr h="3509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PZAP_APP_ID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CST0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&lt;REC_CSTK&gt;</a:t>
                      </a:r>
                    </a:p>
                    <a:p>
                      <a:r>
                        <a:rPr lang="en-US" dirty="0" smtClean="0"/>
                        <a:t>&lt;CSTK_SEQ_NO&gt;&lt;/CSTK_SEQ_NO&gt;</a:t>
                      </a:r>
                    </a:p>
                    <a:p>
                      <a:r>
                        <a:rPr lang="en-US" dirty="0" smtClean="0"/>
                        <a:t>&lt;CSSC_ID&gt;&lt;/CSSC_ID&gt;</a:t>
                      </a:r>
                    </a:p>
                    <a:p>
                      <a:r>
                        <a:rPr lang="en-US" dirty="0" smtClean="0"/>
                        <a:t>&lt;/REC_CSTK 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&lt;REC_PRFA&gt;</a:t>
                      </a:r>
                    </a:p>
                    <a:p>
                      <a:r>
                        <a:rPr lang="en-US" dirty="0" smtClean="0"/>
                        <a:t>&lt;PRPR_ID&gt;&lt;/ PRPR_ID &gt;</a:t>
                      </a:r>
                    </a:p>
                    <a:p>
                      <a:r>
                        <a:rPr lang="en-US" dirty="0" smtClean="0"/>
                        <a:t>&lt;/REC_PRFA&gt;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&lt;REC_PRPR&gt;</a:t>
                      </a:r>
                    </a:p>
                    <a:p>
                      <a:r>
                        <a:rPr lang="en-US" dirty="0" smtClean="0"/>
                        <a:t>&lt;PRPR_ID&gt;&lt;/PRPR_ID&gt;</a:t>
                      </a:r>
                    </a:p>
                    <a:p>
                      <a:r>
                        <a:rPr lang="en-US" dirty="0" smtClean="0"/>
                        <a:t>&lt;/REC_PRPR&gt;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&lt;REC_PRPR&gt;</a:t>
                      </a:r>
                    </a:p>
                    <a:p>
                      <a:r>
                        <a:rPr lang="en-US" dirty="0" smtClean="0"/>
                        <a:t>&lt;PRPR_ID&gt;&lt;/PRPR_ID&gt;</a:t>
                      </a:r>
                    </a:p>
                    <a:p>
                      <a:r>
                        <a:rPr lang="en-US" dirty="0" smtClean="0"/>
                        <a:t>&lt;/REC_PRPR&gt;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21116"/>
              </p:ext>
            </p:extLst>
          </p:nvPr>
        </p:nvGraphicFramePr>
        <p:xfrm>
          <a:off x="990600" y="1417320"/>
          <a:ext cx="7315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90600"/>
                <a:gridCol w="4495800"/>
              </a:tblGrid>
              <a:tr h="3509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PZAP_APP_ID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&lt;REC_PRPR&gt;</a:t>
                      </a:r>
                    </a:p>
                    <a:p>
                      <a:r>
                        <a:rPr lang="en-US" dirty="0" smtClean="0"/>
                        <a:t>&lt;PRPR_ID&gt;&lt;/PPR_ID&gt;</a:t>
                      </a:r>
                    </a:p>
                    <a:p>
                      <a:r>
                        <a:rPr lang="en-US" dirty="0" smtClean="0"/>
                        <a:t>&lt;/REC_PRPR&gt;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&lt;REC_PRCP&gt;</a:t>
                      </a:r>
                    </a:p>
                    <a:p>
                      <a:r>
                        <a:rPr lang="en-US" dirty="0" smtClean="0"/>
                        <a:t>&lt;PRCP_ID&gt;&lt;/PRCP_ID&gt;</a:t>
                      </a:r>
                    </a:p>
                    <a:p>
                      <a:r>
                        <a:rPr lang="en-US" dirty="0" smtClean="0"/>
                        <a:t>&lt;/REC_ PRCP&gt;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SBSB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&lt;REC_SBSB&gt;</a:t>
                      </a:r>
                    </a:p>
                    <a:p>
                      <a:r>
                        <a:rPr lang="en-US" dirty="0" smtClean="0"/>
                        <a:t>&lt;GRGR_CK&gt;&lt;/GRGR _CK&gt;</a:t>
                      </a:r>
                    </a:p>
                    <a:p>
                      <a:r>
                        <a:rPr lang="en-US" dirty="0" smtClean="0"/>
                        <a:t>&lt;SBSB_ID&gt;&lt;/SBSB_ID&gt;</a:t>
                      </a:r>
                    </a:p>
                    <a:p>
                      <a:r>
                        <a:rPr lang="en-US" dirty="0" smtClean="0"/>
                        <a:t>&lt;/REC_SBSB&gt;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GRGR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&lt;REC_GRGR&gt;</a:t>
                      </a:r>
                    </a:p>
                    <a:p>
                      <a:r>
                        <a:rPr lang="en-US" dirty="0" smtClean="0"/>
                        <a:t>&lt;GRGR_ID&gt;&lt;/GRGR_ID&gt;</a:t>
                      </a:r>
                    </a:p>
                    <a:p>
                      <a:r>
                        <a:rPr lang="en-US" dirty="0" smtClean="0"/>
                        <a:t>&lt;/REC_GRGR&gt;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2696"/>
              </p:ext>
            </p:extLst>
          </p:nvPr>
        </p:nvGraphicFramePr>
        <p:xfrm>
          <a:off x="990600" y="1417320"/>
          <a:ext cx="73152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90600"/>
                <a:gridCol w="4495800"/>
              </a:tblGrid>
              <a:tr h="3509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PZAP_APP_ID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GRGR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&lt;REC_GRGR&gt;</a:t>
                      </a:r>
                    </a:p>
                    <a:p>
                      <a:r>
                        <a:rPr lang="en-US" dirty="0" smtClean="0"/>
                        <a:t>&lt;GRGR_ID&gt;&lt;/GRGR_ID&gt;</a:t>
                      </a:r>
                    </a:p>
                    <a:p>
                      <a:r>
                        <a:rPr lang="en-US" dirty="0" smtClean="0"/>
                        <a:t>&lt;/REC_GRGR&gt;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SGSG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&lt;REC_SGSG&gt;</a:t>
                      </a:r>
                    </a:p>
                    <a:p>
                      <a:r>
                        <a:rPr lang="en-US" dirty="0" smtClean="0"/>
                        <a:t>&lt;GRGR_CK&gt;&lt;/GRGR _CK&gt;</a:t>
                      </a:r>
                    </a:p>
                    <a:p>
                      <a:r>
                        <a:rPr lang="en-US" dirty="0" smtClean="0"/>
                        <a:t>&lt;SGSG _ID&gt;&lt;/SGSG _ID&gt;</a:t>
                      </a:r>
                    </a:p>
                    <a:p>
                      <a:r>
                        <a:rPr lang="en-US" dirty="0" smtClean="0"/>
                        <a:t>&lt;/REC_ SGSG&gt;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UMUM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&lt;/REC_ UMUM&gt;</a:t>
                      </a:r>
                    </a:p>
                    <a:p>
                      <a:r>
                        <a:rPr lang="pt-BR" dirty="0" smtClean="0"/>
                        <a:t>&lt;UMUM _REF_ID&gt;&lt;/UMUM _REF_ID&gt;</a:t>
                      </a:r>
                    </a:p>
                    <a:p>
                      <a:r>
                        <a:rPr lang="pt-BR" dirty="0" smtClean="0"/>
                        <a:t>&lt;/REC_ UMUM&gt;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Interactive Driver in VBScript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93" y="2178862"/>
            <a:ext cx="7733415" cy="250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1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Interactive Driver in C#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4" y="2171700"/>
            <a:ext cx="78724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4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Requirements before Using Interactive Driver</a:t>
            </a:r>
          </a:p>
          <a:p>
            <a:pPr lvl="1"/>
            <a:r>
              <a:rPr lang="en-US" altLang="en-US" dirty="0"/>
              <a:t>Facets must be running and you must be logged onto a Facets database.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Once logged, Interactive </a:t>
            </a:r>
            <a:r>
              <a:rPr lang="en-US" altLang="en-US" dirty="0"/>
              <a:t>Driver will be </a:t>
            </a:r>
            <a:r>
              <a:rPr lang="en-US" altLang="en-US" dirty="0" smtClean="0"/>
              <a:t>activated.</a:t>
            </a:r>
            <a:endParaRPr lang="en-US" altLang="en-US" dirty="0"/>
          </a:p>
          <a:p>
            <a:pPr lvl="1"/>
            <a:r>
              <a:rPr lang="en-US" altLang="en-US" dirty="0" smtClean="0"/>
              <a:t>Only </a:t>
            </a:r>
            <a:r>
              <a:rPr lang="en-US" altLang="en-US" dirty="0"/>
              <a:t>one instance of Facets </a:t>
            </a:r>
            <a:r>
              <a:rPr lang="en-US" altLang="en-US" dirty="0" smtClean="0"/>
              <a:t>will </a:t>
            </a:r>
            <a:r>
              <a:rPr lang="en-US" altLang="en-US" dirty="0"/>
              <a:t>receive the requests.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If there is </a:t>
            </a:r>
            <a:r>
              <a:rPr lang="en-US" altLang="en-US" dirty="0"/>
              <a:t>more than one instance of </a:t>
            </a:r>
            <a:r>
              <a:rPr lang="en-US" altLang="en-US" dirty="0" smtClean="0"/>
              <a:t>Facets, </a:t>
            </a:r>
            <a:r>
              <a:rPr lang="en-US" altLang="en-US" dirty="0"/>
              <a:t>only </a:t>
            </a:r>
            <a:r>
              <a:rPr lang="en-US" altLang="en-US" dirty="0" smtClean="0"/>
              <a:t>the first </a:t>
            </a:r>
            <a:r>
              <a:rPr lang="en-US" altLang="en-US" dirty="0"/>
              <a:t>instance that was logged onto will receive the requests.</a:t>
            </a:r>
          </a:p>
          <a:p>
            <a:pPr lvl="1"/>
            <a:r>
              <a:rPr lang="en-US" altLang="en-US" dirty="0" smtClean="0"/>
              <a:t>The PZAP_APP_ID is </a:t>
            </a:r>
            <a:r>
              <a:rPr lang="en-US" altLang="en-US" dirty="0"/>
              <a:t>required.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If not </a:t>
            </a:r>
            <a:r>
              <a:rPr lang="en-US" altLang="en-US" dirty="0"/>
              <a:t>supplied </a:t>
            </a:r>
            <a:r>
              <a:rPr lang="en-US" altLang="en-US" dirty="0" smtClean="0"/>
              <a:t>or is not </a:t>
            </a:r>
            <a:r>
              <a:rPr lang="en-US" altLang="en-US" dirty="0"/>
              <a:t>a valid </a:t>
            </a:r>
            <a:r>
              <a:rPr lang="en-US" altLang="en-US" dirty="0" smtClean="0"/>
              <a:t>PZAP_APP_ID </a:t>
            </a:r>
            <a:r>
              <a:rPr lang="en-US" altLang="en-US" dirty="0"/>
              <a:t>in the Facets database, Facets will display an error </a:t>
            </a:r>
            <a:r>
              <a:rPr lang="en-US" altLang="en-US" dirty="0" smtClean="0"/>
              <a:t>message.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Interactive Driver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30,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Interactive Listener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30,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Interactive Listener provides a mechanism to invoke the Facets Interactive Driver </a:t>
            </a:r>
            <a:r>
              <a:rPr lang="en-US" u="sng" dirty="0" smtClean="0">
                <a:solidFill>
                  <a:srgbClr val="FF0000"/>
                </a:solidFill>
              </a:rPr>
              <a:t>remotely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allows external sources to call the Facets Interactive Driver and activate Facets applications from a separate computer</a:t>
            </a:r>
            <a:r>
              <a:rPr lang="en-US" dirty="0" smtClean="0"/>
              <a:t>.</a:t>
            </a:r>
          </a:p>
          <a:p>
            <a:r>
              <a:rPr lang="en-US" dirty="0"/>
              <a:t>The Interactive Listener </a:t>
            </a:r>
            <a:r>
              <a:rPr lang="en-US" u="sng" dirty="0">
                <a:solidFill>
                  <a:srgbClr val="FF0000"/>
                </a:solidFill>
              </a:rPr>
              <a:t>works with</a:t>
            </a:r>
            <a:r>
              <a:rPr lang="en-US" dirty="0"/>
              <a:t> the Facets Interactive </a:t>
            </a:r>
            <a:r>
              <a:rPr lang="en-US" dirty="0" smtClean="0"/>
              <a:t>Driver.</a:t>
            </a:r>
          </a:p>
          <a:p>
            <a:pPr lvl="1"/>
            <a:r>
              <a:rPr lang="en-US" dirty="0"/>
              <a:t>Once received, the Interactive Listener extracts the message data, and validates its structure.</a:t>
            </a:r>
          </a:p>
          <a:p>
            <a:pPr lvl="1"/>
            <a:r>
              <a:rPr lang="en-US" dirty="0" smtClean="0"/>
              <a:t>Then, the </a:t>
            </a:r>
            <a:r>
              <a:rPr lang="en-US" dirty="0"/>
              <a:t>Interactive Listener executes the Interactive Driver.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5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Listener</a:t>
            </a:r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914400"/>
            <a:ext cx="67627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819400"/>
            <a:ext cx="6896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4724400"/>
            <a:ext cx="67627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2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Schema for Interactive </a:t>
            </a:r>
            <a:r>
              <a:rPr lang="en-US" dirty="0" smtClean="0"/>
              <a:t>Listener Defines…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structure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Listener </a:t>
            </a:r>
            <a:r>
              <a:rPr lang="en-US" dirty="0"/>
              <a:t>Message</a:t>
            </a:r>
          </a:p>
          <a:p>
            <a:pPr lvl="1"/>
            <a:r>
              <a:rPr lang="en-US" dirty="0"/>
              <a:t>Content required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Interactive </a:t>
            </a:r>
            <a:r>
              <a:rPr lang="en-US" dirty="0" smtClean="0"/>
              <a:t>Driver</a:t>
            </a:r>
          </a:p>
          <a:p>
            <a:r>
              <a:rPr lang="en-US" dirty="0" smtClean="0"/>
              <a:t>Key Nodes</a:t>
            </a:r>
          </a:p>
          <a:p>
            <a:pPr lvl="1"/>
            <a:r>
              <a:rPr lang="en-US" dirty="0" smtClean="0"/>
              <a:t>Destination Node</a:t>
            </a:r>
          </a:p>
          <a:p>
            <a:pPr lvl="2"/>
            <a:r>
              <a:rPr lang="en-US" dirty="0"/>
              <a:t>FID = Facets Interactive Driver</a:t>
            </a:r>
            <a:endParaRPr lang="en-US" dirty="0" smtClean="0"/>
          </a:p>
          <a:p>
            <a:pPr lvl="1"/>
            <a:r>
              <a:rPr lang="en-US" dirty="0" smtClean="0"/>
              <a:t>Origin</a:t>
            </a:r>
          </a:p>
          <a:p>
            <a:pPr lvl="2"/>
            <a:r>
              <a:rPr lang="en-US" dirty="0"/>
              <a:t>User-defined </a:t>
            </a: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identifying </a:t>
            </a:r>
            <a:r>
              <a:rPr lang="en-US" dirty="0"/>
              <a:t>the origin of </a:t>
            </a:r>
            <a:r>
              <a:rPr lang="en-US" dirty="0" smtClean="0"/>
              <a:t>this </a:t>
            </a:r>
            <a:br>
              <a:rPr lang="en-US" dirty="0" smtClean="0"/>
            </a:br>
            <a:r>
              <a:rPr lang="en-US" dirty="0" smtClean="0"/>
              <a:t>message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133600"/>
            <a:ext cx="3326650" cy="407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2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Assignments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30,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asked to automate some tasks using Interactive Driver. The requirements are as follows…</a:t>
            </a:r>
          </a:p>
          <a:p>
            <a:pPr lvl="1"/>
            <a:r>
              <a:rPr lang="en-US" dirty="0" smtClean="0"/>
              <a:t>Write VBScripts to perform the followings</a:t>
            </a:r>
          </a:p>
          <a:p>
            <a:pPr lvl="2"/>
            <a:r>
              <a:rPr lang="en-US" dirty="0" smtClean="0"/>
              <a:t>Open a Subscriber Record.</a:t>
            </a:r>
          </a:p>
          <a:p>
            <a:pPr lvl="2"/>
            <a:r>
              <a:rPr lang="en-US" dirty="0" smtClean="0"/>
              <a:t>Open a Subscriber Record, and then open “Members” section.</a:t>
            </a:r>
          </a:p>
          <a:p>
            <a:pPr lvl="2"/>
            <a:r>
              <a:rPr lang="en-US" dirty="0" smtClean="0"/>
              <a:t>Open a Subscriber Record, select a dependent, and then open “PCP” subsection.</a:t>
            </a:r>
          </a:p>
          <a:p>
            <a:pPr lvl="2"/>
            <a:r>
              <a:rPr lang="en-US" dirty="0" smtClean="0"/>
              <a:t>Request a ID Card for Family.</a:t>
            </a:r>
          </a:p>
          <a:p>
            <a:r>
              <a:rPr lang="en-US" dirty="0"/>
              <a:t>Challenges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Implement the same functionalities in C#.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30,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Interactive Driver?</a:t>
            </a:r>
          </a:p>
          <a:p>
            <a:pPr lvl="1"/>
            <a:r>
              <a:rPr lang="en-US" dirty="0" smtClean="0"/>
              <a:t>Programmatically </a:t>
            </a:r>
            <a:r>
              <a:rPr lang="en-US" dirty="0"/>
              <a:t>invokes a Facets Application from any other desktop application maintaining the user context and allowing the application to continue it’s standard </a:t>
            </a:r>
            <a:r>
              <a:rPr lang="en-US" dirty="0" smtClean="0"/>
              <a:t>behavior.</a:t>
            </a:r>
          </a:p>
          <a:p>
            <a:pPr lvl="1"/>
            <a:r>
              <a:rPr lang="en-US" dirty="0" smtClean="0"/>
              <a:t>A part of the FXI Foundation (require a separate license)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02875" y="3213102"/>
            <a:ext cx="381000" cy="2806698"/>
          </a:xfrm>
          <a:prstGeom prst="rect">
            <a:avLst/>
          </a:prstGeom>
          <a:gradFill rotWithShape="0">
            <a:gsLst>
              <a:gs pos="0">
                <a:srgbClr val="0055E7"/>
              </a:gs>
              <a:gs pos="50000">
                <a:srgbClr val="006DFF"/>
              </a:gs>
              <a:gs pos="100000">
                <a:srgbClr val="0055E7"/>
              </a:gs>
            </a:gsLst>
            <a:lin ang="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9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I</a:t>
            </a:r>
            <a:endParaRPr lang="en-US" altLang="en-US" sz="900" b="1" dirty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N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T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E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R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A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C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T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I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V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E</a:t>
            </a:r>
          </a:p>
          <a:p>
            <a:pPr algn="ctr" eaLnBrk="1" hangingPunct="1"/>
            <a:endParaRPr lang="en-US" altLang="en-US" sz="900" b="1" dirty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D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R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I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V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E</a:t>
            </a:r>
          </a:p>
          <a:p>
            <a:pPr algn="ctr" eaLnBrk="1" hangingPunct="1"/>
            <a:r>
              <a:rPr lang="en-US" altLang="en-US" sz="900" b="1" dirty="0">
                <a:solidFill>
                  <a:srgbClr val="000066"/>
                </a:solidFill>
                <a:latin typeface="Arial" charset="0"/>
                <a:cs typeface="Arial" charset="0"/>
              </a:rPr>
              <a:t>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412076" y="3213102"/>
            <a:ext cx="6696376" cy="3379791"/>
            <a:chOff x="1412076" y="3213102"/>
            <a:chExt cx="6696376" cy="337979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875" y="3213102"/>
              <a:ext cx="3724577" cy="280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3972714" y="5930905"/>
              <a:ext cx="439738" cy="523875"/>
            </a:xfrm>
            <a:prstGeom prst="upArrow">
              <a:avLst>
                <a:gd name="adj1" fmla="val 50000"/>
                <a:gd name="adj2" fmla="val 29783"/>
              </a:avLst>
            </a:prstGeom>
            <a:solidFill>
              <a:schemeClr val="bg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278851" y="6192843"/>
              <a:ext cx="4513263" cy="400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66"/>
                  </a:solidFill>
                  <a:latin typeface="Arial" charset="0"/>
                </a:rPr>
                <a:t>Configure external system to drive Facets interactive applications.  Specify application </a:t>
              </a:r>
              <a:r>
                <a:rPr lang="en-US" altLang="en-US" sz="1000" b="1" dirty="0" smtClean="0">
                  <a:solidFill>
                    <a:srgbClr val="000066"/>
                  </a:solidFill>
                  <a:latin typeface="Arial" charset="0"/>
                </a:rPr>
                <a:t>to open</a:t>
              </a:r>
              <a:r>
                <a:rPr lang="en-US" altLang="en-US" sz="1000" b="1" dirty="0">
                  <a:solidFill>
                    <a:srgbClr val="000066"/>
                  </a:solidFill>
                  <a:latin typeface="Arial" charset="0"/>
                </a:rPr>
                <a:t>, page to activate, and data to pass.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412076" y="3213102"/>
              <a:ext cx="2550324" cy="2806698"/>
              <a:chOff x="337960" y="1269024"/>
              <a:chExt cx="2962865" cy="2908119"/>
            </a:xfrm>
          </p:grpSpPr>
          <p:grpSp>
            <p:nvGrpSpPr>
              <p:cNvPr id="54" name="Group 16"/>
              <p:cNvGrpSpPr>
                <a:grpSpLocks/>
              </p:cNvGrpSpPr>
              <p:nvPr/>
            </p:nvGrpSpPr>
            <p:grpSpPr bwMode="auto">
              <a:xfrm>
                <a:off x="340615" y="1269024"/>
                <a:ext cx="2960210" cy="673349"/>
                <a:chOff x="155" y="1108"/>
                <a:chExt cx="1817" cy="479"/>
              </a:xfrm>
            </p:grpSpPr>
            <p:sp>
              <p:nvSpPr>
                <p:cNvPr id="64" name="Rectangle 17"/>
                <p:cNvSpPr>
                  <a:spLocks noChangeArrowheads="1"/>
                </p:cNvSpPr>
                <p:nvPr/>
              </p:nvSpPr>
              <p:spPr bwMode="auto">
                <a:xfrm>
                  <a:off x="155" y="1109"/>
                  <a:ext cx="959" cy="478"/>
                </a:xfrm>
                <a:prstGeom prst="rect">
                  <a:avLst/>
                </a:prstGeom>
                <a:gradFill rotWithShape="0">
                  <a:gsLst>
                    <a:gs pos="0">
                      <a:srgbClr val="91DAFF"/>
                    </a:gs>
                    <a:gs pos="50000">
                      <a:srgbClr val="C6ECFF"/>
                    </a:gs>
                    <a:gs pos="100000">
                      <a:srgbClr val="91DAFF"/>
                    </a:gs>
                  </a:gsLst>
                  <a:lin ang="5400000" scaled="1"/>
                </a:gradFill>
                <a:ln w="9525">
                  <a:miter lim="800000"/>
                  <a:headEnd/>
                  <a:tailEnd/>
                </a:ln>
                <a:scene3d>
                  <a:camera prst="legacyPerspectiveBottomLeft"/>
                  <a:lightRig rig="legacyFlat3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1DAFF"/>
                  </a:extrusionClr>
                </a:sp3d>
              </p:spPr>
              <p:txBody>
                <a:bodyPr anchor="ctr">
                  <a:flatTx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000" b="1" dirty="0">
                      <a:solidFill>
                        <a:srgbClr val="003300"/>
                      </a:solidFill>
                      <a:latin typeface="Arial" charset="0"/>
                      <a:cs typeface="Arial" charset="0"/>
                    </a:rPr>
                    <a:t>CTI Software</a:t>
                  </a:r>
                </a:p>
              </p:txBody>
            </p:sp>
            <p:sp>
              <p:nvSpPr>
                <p:cNvPr id="65" name="AutoShape 18"/>
                <p:cNvSpPr>
                  <a:spLocks noChangeArrowheads="1"/>
                </p:cNvSpPr>
                <p:nvPr/>
              </p:nvSpPr>
              <p:spPr bwMode="auto">
                <a:xfrm rot="5400000">
                  <a:off x="1303" y="916"/>
                  <a:ext cx="478" cy="861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91DAFF"/>
                    </a:gs>
                    <a:gs pos="50000">
                      <a:srgbClr val="C0EAFF"/>
                    </a:gs>
                    <a:gs pos="100000">
                      <a:srgbClr val="91DA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1400"/>
                </a:p>
              </p:txBody>
            </p:sp>
          </p:grpSp>
          <p:grpSp>
            <p:nvGrpSpPr>
              <p:cNvPr id="55" name="Group 6"/>
              <p:cNvGrpSpPr>
                <a:grpSpLocks/>
              </p:cNvGrpSpPr>
              <p:nvPr/>
            </p:nvGrpSpPr>
            <p:grpSpPr bwMode="auto">
              <a:xfrm>
                <a:off x="337960" y="2016465"/>
                <a:ext cx="2960210" cy="673349"/>
                <a:chOff x="155" y="1634"/>
                <a:chExt cx="1817" cy="479"/>
              </a:xfrm>
            </p:grpSpPr>
            <p:sp>
              <p:nvSpPr>
                <p:cNvPr id="62" name="Rectangle 7"/>
                <p:cNvSpPr>
                  <a:spLocks noChangeArrowheads="1"/>
                </p:cNvSpPr>
                <p:nvPr/>
              </p:nvSpPr>
              <p:spPr bwMode="auto">
                <a:xfrm>
                  <a:off x="155" y="1635"/>
                  <a:ext cx="959" cy="478"/>
                </a:xfrm>
                <a:prstGeom prst="rect">
                  <a:avLst/>
                </a:prstGeom>
                <a:gradFill rotWithShape="0">
                  <a:gsLst>
                    <a:gs pos="0">
                      <a:srgbClr val="91DAFF"/>
                    </a:gs>
                    <a:gs pos="50000">
                      <a:srgbClr val="C6ECFF"/>
                    </a:gs>
                    <a:gs pos="100000">
                      <a:srgbClr val="91DAFF"/>
                    </a:gs>
                  </a:gsLst>
                  <a:lin ang="5400000" scaled="1"/>
                </a:gradFill>
                <a:ln w="9525">
                  <a:miter lim="800000"/>
                  <a:headEnd/>
                  <a:tailEnd/>
                </a:ln>
                <a:scene3d>
                  <a:camera prst="legacyPerspectiveBottomLeft"/>
                  <a:lightRig rig="legacyFlat3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1DAFF"/>
                  </a:extrusionClr>
                </a:sp3d>
              </p:spPr>
              <p:txBody>
                <a:bodyPr anchor="ctr">
                  <a:flatTx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000" b="1" dirty="0">
                      <a:solidFill>
                        <a:srgbClr val="003300"/>
                      </a:solidFill>
                      <a:latin typeface="Arial" charset="0"/>
                      <a:cs typeface="Arial" charset="0"/>
                    </a:rPr>
                    <a:t>Provider Credentialing</a:t>
                  </a:r>
                  <a:endParaRPr lang="en-US" altLang="en-US" sz="900" b="1" dirty="0">
                    <a:solidFill>
                      <a:srgbClr val="000066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3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1303" y="1442"/>
                  <a:ext cx="478" cy="861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91DAFF"/>
                    </a:gs>
                    <a:gs pos="50000">
                      <a:srgbClr val="C0EAFF"/>
                    </a:gs>
                    <a:gs pos="100000">
                      <a:srgbClr val="91DA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1400"/>
                </a:p>
              </p:txBody>
            </p:sp>
          </p:grpSp>
          <p:grpSp>
            <p:nvGrpSpPr>
              <p:cNvPr id="56" name="Group 55"/>
              <p:cNvGrpSpPr>
                <a:grpSpLocks/>
              </p:cNvGrpSpPr>
              <p:nvPr/>
            </p:nvGrpSpPr>
            <p:grpSpPr bwMode="auto">
              <a:xfrm>
                <a:off x="340615" y="2755651"/>
                <a:ext cx="2960210" cy="673349"/>
                <a:chOff x="155" y="2160"/>
                <a:chExt cx="1817" cy="479"/>
              </a:xfrm>
            </p:grpSpPr>
            <p:sp>
              <p:nvSpPr>
                <p:cNvPr id="60" name="Rectangle 10"/>
                <p:cNvSpPr>
                  <a:spLocks noChangeArrowheads="1"/>
                </p:cNvSpPr>
                <p:nvPr/>
              </p:nvSpPr>
              <p:spPr bwMode="auto">
                <a:xfrm>
                  <a:off x="155" y="2161"/>
                  <a:ext cx="959" cy="478"/>
                </a:xfrm>
                <a:prstGeom prst="rect">
                  <a:avLst/>
                </a:prstGeom>
                <a:gradFill rotWithShape="0">
                  <a:gsLst>
                    <a:gs pos="0">
                      <a:srgbClr val="91DAFF"/>
                    </a:gs>
                    <a:gs pos="50000">
                      <a:srgbClr val="C6ECFF"/>
                    </a:gs>
                    <a:gs pos="100000">
                      <a:srgbClr val="91DAFF"/>
                    </a:gs>
                  </a:gsLst>
                  <a:lin ang="5400000" scaled="1"/>
                </a:gradFill>
                <a:ln w="9525">
                  <a:miter lim="800000"/>
                  <a:headEnd/>
                  <a:tailEnd/>
                </a:ln>
                <a:scene3d>
                  <a:camera prst="legacyPerspectiveBottomLeft"/>
                  <a:lightRig rig="legacyFlat3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1DAFF"/>
                  </a:extrusionClr>
                </a:sp3d>
              </p:spPr>
              <p:txBody>
                <a:bodyPr anchor="ctr">
                  <a:flatTx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000" b="1" dirty="0">
                      <a:solidFill>
                        <a:srgbClr val="003300"/>
                      </a:solidFill>
                      <a:latin typeface="Arial" charset="0"/>
                      <a:cs typeface="Arial" charset="0"/>
                    </a:rPr>
                    <a:t>Pharmacy Benefit Management</a:t>
                  </a:r>
                  <a:endParaRPr lang="en-US" altLang="en-US" sz="900" b="1" dirty="0">
                    <a:solidFill>
                      <a:srgbClr val="000066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1" name="AutoShape 11"/>
                <p:cNvSpPr>
                  <a:spLocks noChangeArrowheads="1"/>
                </p:cNvSpPr>
                <p:nvPr/>
              </p:nvSpPr>
              <p:spPr bwMode="auto">
                <a:xfrm rot="5400000">
                  <a:off x="1303" y="1968"/>
                  <a:ext cx="478" cy="861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91DAFF"/>
                    </a:gs>
                    <a:gs pos="50000">
                      <a:srgbClr val="C0EAFF"/>
                    </a:gs>
                    <a:gs pos="100000">
                      <a:srgbClr val="91DA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1400"/>
                </a:p>
              </p:txBody>
            </p:sp>
          </p:grpSp>
          <p:grpSp>
            <p:nvGrpSpPr>
              <p:cNvPr id="57" name="Group 56"/>
              <p:cNvGrpSpPr>
                <a:grpSpLocks/>
              </p:cNvGrpSpPr>
              <p:nvPr/>
            </p:nvGrpSpPr>
            <p:grpSpPr bwMode="auto">
              <a:xfrm>
                <a:off x="340615" y="3505200"/>
                <a:ext cx="2960210" cy="671943"/>
                <a:chOff x="155" y="2686"/>
                <a:chExt cx="1817" cy="478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155" y="2686"/>
                  <a:ext cx="959" cy="478"/>
                </a:xfrm>
                <a:prstGeom prst="rect">
                  <a:avLst/>
                </a:prstGeom>
                <a:gradFill rotWithShape="0">
                  <a:gsLst>
                    <a:gs pos="0">
                      <a:srgbClr val="91DAFF"/>
                    </a:gs>
                    <a:gs pos="50000">
                      <a:srgbClr val="C6ECFF"/>
                    </a:gs>
                    <a:gs pos="100000">
                      <a:srgbClr val="91DAFF"/>
                    </a:gs>
                  </a:gsLst>
                  <a:lin ang="5400000" scaled="1"/>
                </a:gradFill>
                <a:ln w="9525">
                  <a:miter lim="800000"/>
                  <a:headEnd/>
                  <a:tailEnd/>
                </a:ln>
                <a:scene3d>
                  <a:camera prst="legacyPerspectiveBottomLeft"/>
                  <a:lightRig rig="legacyFlat3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1DAFF"/>
                  </a:extrusionClr>
                </a:sp3d>
              </p:spPr>
              <p:txBody>
                <a:bodyPr anchor="ctr">
                  <a:flatTx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000" b="1" dirty="0">
                      <a:solidFill>
                        <a:srgbClr val="003300"/>
                      </a:solidFill>
                      <a:latin typeface="Arial" charset="0"/>
                      <a:cs typeface="Arial" charset="0"/>
                    </a:rPr>
                    <a:t>Other </a:t>
                  </a:r>
                  <a:r>
                    <a:rPr lang="en-US" altLang="en-US" sz="1000" b="1" dirty="0" smtClean="0">
                      <a:solidFill>
                        <a:srgbClr val="003300"/>
                      </a:solidFill>
                      <a:latin typeface="Arial" charset="0"/>
                      <a:cs typeface="Arial" charset="0"/>
                    </a:rPr>
                    <a:t>Applications</a:t>
                  </a:r>
                  <a:endParaRPr lang="en-US" altLang="en-US" sz="900" b="1" dirty="0">
                    <a:solidFill>
                      <a:srgbClr val="000066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9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1303" y="2494"/>
                  <a:ext cx="478" cy="861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91DAFF"/>
                    </a:gs>
                    <a:gs pos="50000">
                      <a:srgbClr val="C0EAFF"/>
                    </a:gs>
                    <a:gs pos="100000">
                      <a:srgbClr val="91DA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14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</a:t>
            </a:r>
            <a:r>
              <a:rPr lang="en-US" dirty="0"/>
              <a:t>functionality provided to: </a:t>
            </a:r>
          </a:p>
          <a:p>
            <a:pPr lvl="1"/>
            <a:r>
              <a:rPr lang="en-US" dirty="0"/>
              <a:t>Invoke an application</a:t>
            </a:r>
          </a:p>
          <a:p>
            <a:pPr lvl="1"/>
            <a:r>
              <a:rPr lang="en-US" dirty="0"/>
              <a:t>Execute a predefined action within the application</a:t>
            </a:r>
          </a:p>
          <a:p>
            <a:pPr lvl="1"/>
            <a:r>
              <a:rPr lang="en-US" dirty="0"/>
              <a:t>Generic (e.g. Open or New)</a:t>
            </a:r>
          </a:p>
          <a:p>
            <a:pPr lvl="1"/>
            <a:r>
              <a:rPr lang="en-US" dirty="0"/>
              <a:t>Specific (e.g. New Call in Customer Service)</a:t>
            </a:r>
          </a:p>
          <a:p>
            <a:pPr lvl="1"/>
            <a:r>
              <a:rPr lang="en-US" dirty="0"/>
              <a:t>Navigate to sections and subsections</a:t>
            </a:r>
          </a:p>
          <a:p>
            <a:pPr lvl="1"/>
            <a:r>
              <a:rPr lang="en-US" dirty="0"/>
              <a:t>Initiate any menu item action</a:t>
            </a:r>
          </a:p>
          <a:p>
            <a:pPr lvl="1"/>
            <a:r>
              <a:rPr lang="en-US" dirty="0"/>
              <a:t>Pre-populate screen fields with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Implemented as </a:t>
            </a:r>
            <a:r>
              <a:rPr lang="en-US" altLang="en-US" dirty="0"/>
              <a:t>a COM component</a:t>
            </a:r>
          </a:p>
          <a:p>
            <a:pPr lvl="1"/>
            <a:r>
              <a:rPr lang="en-US" altLang="en-US" dirty="0" err="1" smtClean="0"/>
              <a:t>ProgID</a:t>
            </a:r>
            <a:r>
              <a:rPr lang="en-US" altLang="en-US" dirty="0" smtClean="0"/>
              <a:t> is </a:t>
            </a:r>
            <a:r>
              <a:rPr lang="en-US" altLang="en-US" dirty="0"/>
              <a:t>ErCer0ComAppMgr.CerAppMgr</a:t>
            </a:r>
          </a:p>
          <a:p>
            <a:pPr lvl="1"/>
            <a:r>
              <a:rPr lang="en-US" altLang="en-US" dirty="0" smtClean="0"/>
              <a:t>Physical File is found in Facets Bin directory. 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.g. ErCer0ComAppMgrXXX.dll, where </a:t>
            </a:r>
            <a:r>
              <a:rPr lang="en-US" altLang="en-US" dirty="0"/>
              <a:t>XXX=Facets </a:t>
            </a:r>
            <a:r>
              <a:rPr lang="en-US" altLang="en-US" dirty="0" smtClean="0"/>
              <a:t>version</a:t>
            </a:r>
          </a:p>
          <a:p>
            <a:r>
              <a:rPr lang="en-US" dirty="0" err="1" smtClean="0"/>
              <a:t>CerAppMgr</a:t>
            </a:r>
            <a:r>
              <a:rPr lang="en-US" dirty="0" smtClean="0"/>
              <a:t> </a:t>
            </a:r>
            <a:r>
              <a:rPr lang="en-US" dirty="0"/>
              <a:t>has one </a:t>
            </a:r>
            <a:r>
              <a:rPr lang="en-US" dirty="0" smtClean="0"/>
              <a:t>method, </a:t>
            </a:r>
            <a:r>
              <a:rPr lang="en-US" dirty="0" err="1" smtClean="0"/>
              <a:t>SendAppMessage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dirty="0" err="1" smtClean="0"/>
              <a:t>AppID</a:t>
            </a:r>
            <a:r>
              <a:rPr lang="en-US" dirty="0" smtClean="0"/>
              <a:t>: 	PZAP_APP_ID </a:t>
            </a:r>
            <a:r>
              <a:rPr lang="en-US" dirty="0"/>
              <a:t>of application to Open</a:t>
            </a:r>
          </a:p>
          <a:p>
            <a:pPr lvl="2"/>
            <a:r>
              <a:rPr lang="en-US" dirty="0"/>
              <a:t>Action: </a:t>
            </a:r>
            <a:r>
              <a:rPr lang="en-US" dirty="0" smtClean="0"/>
              <a:t>	Actions </a:t>
            </a:r>
            <a:r>
              <a:rPr lang="en-US" dirty="0"/>
              <a:t>to </a:t>
            </a:r>
            <a:r>
              <a:rPr lang="en-US" dirty="0" smtClean="0"/>
              <a:t>perform (Open or New)</a:t>
            </a:r>
            <a:endParaRPr lang="en-US" dirty="0"/>
          </a:p>
          <a:p>
            <a:pPr lvl="2"/>
            <a:r>
              <a:rPr lang="en-US" dirty="0"/>
              <a:t>Data: </a:t>
            </a:r>
            <a:r>
              <a:rPr lang="en-US" dirty="0" smtClean="0"/>
              <a:t>		XML stream in a specific format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	For Open action, key data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For New action, transaction data</a:t>
            </a:r>
          </a:p>
        </p:txBody>
      </p:sp>
    </p:spTree>
    <p:extLst>
      <p:ext uri="{BB962C8B-B14F-4D97-AF65-F5344CB8AC3E}">
        <p14:creationId xmlns:p14="http://schemas.microsoft.com/office/powerpoint/2010/main" val="39309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67734"/>
              </p:ext>
            </p:extLst>
          </p:nvPr>
        </p:nvGraphicFramePr>
        <p:xfrm>
          <a:off x="990600" y="1417320"/>
          <a:ext cx="7315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509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PZAP_APP_ID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Name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APA0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New/Open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CLQY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Claims Inquiry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ICLQ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Claims Inquiry + 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CLC1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Claims Pre-Pricing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CLD2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Dental Claims Processing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CLH1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 Claims Pre-Pricing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CST0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Service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New/Open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11447"/>
              </p:ext>
            </p:extLst>
          </p:nvPr>
        </p:nvGraphicFramePr>
        <p:xfrm>
          <a:off x="990600" y="141732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509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PZAP_APP_ID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Name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Practitioner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 Group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PRCP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Practitioner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SBSB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Subscriber/Family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GRGR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SGSG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UMUM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Prospective 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3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Parameter </a:t>
            </a:r>
            <a:r>
              <a:rPr lang="en-US" dirty="0"/>
              <a:t>= XML </a:t>
            </a:r>
            <a:r>
              <a:rPr lang="en-US" dirty="0" smtClean="0"/>
              <a:t>Stream </a:t>
            </a:r>
            <a:r>
              <a:rPr lang="en-US" dirty="0"/>
              <a:t>in a </a:t>
            </a:r>
            <a:r>
              <a:rPr lang="en-US" dirty="0" smtClean="0"/>
              <a:t>Specific Format</a:t>
            </a:r>
          </a:p>
          <a:p>
            <a:pPr lvl="1"/>
            <a:r>
              <a:rPr lang="en-US" dirty="0" smtClean="0">
                <a:solidFill>
                  <a:srgbClr val="333399"/>
                </a:solidFill>
              </a:rPr>
              <a:t>Navigation </a:t>
            </a:r>
            <a:r>
              <a:rPr lang="en-US" dirty="0" smtClean="0"/>
              <a:t>Block provides </a:t>
            </a:r>
            <a:r>
              <a:rPr lang="en-US" dirty="0"/>
              <a:t>the information </a:t>
            </a:r>
            <a:r>
              <a:rPr lang="en-US" dirty="0" smtClean="0"/>
              <a:t>to </a:t>
            </a:r>
            <a:r>
              <a:rPr lang="en-US" dirty="0"/>
              <a:t>navigate </a:t>
            </a:r>
            <a:r>
              <a:rPr lang="en-US" dirty="0" smtClean="0"/>
              <a:t>to the </a:t>
            </a:r>
            <a:r>
              <a:rPr lang="en-US" dirty="0"/>
              <a:t>Facets application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Rec</a:t>
            </a:r>
            <a:r>
              <a:rPr lang="en-US" dirty="0" smtClean="0"/>
              <a:t> Block provides </a:t>
            </a:r>
            <a:r>
              <a:rPr lang="en-US" dirty="0"/>
              <a:t>the application specific information to pre-populate fields.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3429000"/>
            <a:ext cx="8382000" cy="2462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Courier New" pitchFamily="49" charset="0"/>
              </a:rPr>
              <a:t>&lt;</a:t>
            </a:r>
            <a:r>
              <a:rPr lang="en-US" altLang="en-US" sz="1400" dirty="0" err="1">
                <a:latin typeface="Courier New" pitchFamily="49" charset="0"/>
              </a:rPr>
              <a:t>tagRoot</a:t>
            </a:r>
            <a:r>
              <a:rPr lang="en-US" altLang="en-US" sz="1400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   &lt;Navigation&gt;</a:t>
            </a:r>
          </a:p>
          <a:p>
            <a:pPr eaLnBrk="1" hangingPunct="1"/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      &lt;</a:t>
            </a:r>
            <a:r>
              <a:rPr lang="en-US" altLang="en-US" sz="1400" dirty="0" err="1" smtClean="0">
                <a:solidFill>
                  <a:srgbClr val="333399"/>
                </a:solidFill>
                <a:latin typeface="Courier New" pitchFamily="49" charset="0"/>
              </a:rPr>
              <a:t>SectionName</a:t>
            </a:r>
            <a:r>
              <a:rPr lang="en-US" altLang="en-US" sz="1400" dirty="0" smtClean="0">
                <a:solidFill>
                  <a:srgbClr val="333399"/>
                </a:solidFill>
                <a:latin typeface="Courier New" pitchFamily="49" charset="0"/>
              </a:rPr>
              <a:t>&gt;Section to navigate to&lt;/</a:t>
            </a:r>
            <a:r>
              <a:rPr lang="en-US" altLang="en-US" sz="1400" dirty="0" err="1">
                <a:solidFill>
                  <a:srgbClr val="333399"/>
                </a:solidFill>
                <a:latin typeface="Courier New" pitchFamily="49" charset="0"/>
              </a:rPr>
              <a:t>SectionName</a:t>
            </a:r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      &lt;</a:t>
            </a:r>
            <a:r>
              <a:rPr lang="en-US" altLang="en-US" sz="1400" dirty="0" err="1">
                <a:solidFill>
                  <a:srgbClr val="333399"/>
                </a:solidFill>
                <a:latin typeface="Courier New" pitchFamily="49" charset="0"/>
              </a:rPr>
              <a:t>ActiveRow</a:t>
            </a:r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&gt;Row number to make active (in lists)&lt;/</a:t>
            </a:r>
            <a:r>
              <a:rPr lang="en-US" altLang="en-US" sz="1400" dirty="0" err="1">
                <a:solidFill>
                  <a:srgbClr val="333399"/>
                </a:solidFill>
                <a:latin typeface="Courier New" pitchFamily="49" charset="0"/>
              </a:rPr>
              <a:t>ActiveRow</a:t>
            </a:r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      &lt;</a:t>
            </a:r>
            <a:r>
              <a:rPr lang="en-US" altLang="en-US" sz="1400" dirty="0" err="1">
                <a:solidFill>
                  <a:srgbClr val="333399"/>
                </a:solidFill>
                <a:latin typeface="Courier New" pitchFamily="49" charset="0"/>
              </a:rPr>
              <a:t>SubSectionName</a:t>
            </a:r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&gt;Subsection to navigate to&lt;/</a:t>
            </a:r>
            <a:r>
              <a:rPr lang="en-US" altLang="en-US" sz="1400" dirty="0" err="1">
                <a:solidFill>
                  <a:srgbClr val="333399"/>
                </a:solidFill>
                <a:latin typeface="Courier New" pitchFamily="49" charset="0"/>
              </a:rPr>
              <a:t>SubSectionName</a:t>
            </a:r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      &lt;</a:t>
            </a:r>
            <a:r>
              <a:rPr lang="en-US" altLang="en-US" sz="1400" dirty="0" err="1">
                <a:solidFill>
                  <a:srgbClr val="333399"/>
                </a:solidFill>
                <a:latin typeface="Courier New" pitchFamily="49" charset="0"/>
              </a:rPr>
              <a:t>AppAction</a:t>
            </a:r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&gt;App-specific action to perform on application&lt;/</a:t>
            </a:r>
            <a:r>
              <a:rPr lang="en-US" altLang="en-US" sz="1400" dirty="0" err="1">
                <a:solidFill>
                  <a:srgbClr val="333399"/>
                </a:solidFill>
                <a:latin typeface="Courier New" pitchFamily="49" charset="0"/>
              </a:rPr>
              <a:t>AppAction</a:t>
            </a:r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400" dirty="0">
                <a:solidFill>
                  <a:srgbClr val="333399"/>
                </a:solidFill>
                <a:latin typeface="Courier New" pitchFamily="49" charset="0"/>
              </a:rPr>
              <a:t>   &lt;/Navigation&gt;</a:t>
            </a:r>
          </a:p>
          <a:p>
            <a:pPr eaLnBrk="1" hangingPunct="1"/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   &lt;REC_XXXX&gt;</a:t>
            </a:r>
          </a:p>
          <a:p>
            <a:pPr eaLnBrk="1" hangingPunct="1"/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      &lt;</a:t>
            </a:r>
            <a:r>
              <a:rPr lang="en-US" altLang="en-US" sz="1400" dirty="0" err="1">
                <a:solidFill>
                  <a:srgbClr val="FF0000"/>
                </a:solidFill>
                <a:latin typeface="Courier New" pitchFamily="49" charset="0"/>
              </a:rPr>
              <a:t>XXXX_Data</a:t>
            </a:r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&gt;Contains record data or key info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itchFamily="49" charset="0"/>
              </a:rPr>
              <a:t>&lt;/</a:t>
            </a:r>
            <a:r>
              <a:rPr lang="en-US" alt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XXXX_Data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altLang="en-US" sz="14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400" dirty="0">
                <a:solidFill>
                  <a:srgbClr val="FF0000"/>
                </a:solidFill>
                <a:latin typeface="Courier New" pitchFamily="49" charset="0"/>
              </a:rPr>
              <a:t>   &lt;/REC_XXXX&gt;</a:t>
            </a:r>
          </a:p>
          <a:p>
            <a:pPr eaLnBrk="1" hangingPunct="1"/>
            <a:r>
              <a:rPr lang="en-US" altLang="en-US" sz="1400" dirty="0">
                <a:latin typeface="Courier New" pitchFamily="49" charset="0"/>
              </a:rPr>
              <a:t>&lt;/</a:t>
            </a:r>
            <a:r>
              <a:rPr lang="en-US" altLang="en-US" sz="1400" dirty="0" err="1">
                <a:latin typeface="Courier New" pitchFamily="49" charset="0"/>
              </a:rPr>
              <a:t>tagRoot</a:t>
            </a:r>
            <a:r>
              <a:rPr lang="en-US" altLang="en-US" sz="1400" dirty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Block has 4 elements</a:t>
            </a:r>
          </a:p>
          <a:p>
            <a:pPr lvl="1"/>
            <a:r>
              <a:rPr lang="en-US" dirty="0" err="1" smtClean="0"/>
              <a:t>SectionName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name of the </a:t>
            </a:r>
            <a:r>
              <a:rPr lang="en-US" dirty="0" smtClean="0"/>
              <a:t>section, as exactly spelled in the Open Work tab of Facets, </a:t>
            </a:r>
            <a:r>
              <a:rPr lang="en-US" dirty="0"/>
              <a:t>that will be </a:t>
            </a:r>
            <a:r>
              <a:rPr lang="en-US" dirty="0" smtClean="0"/>
              <a:t>active</a:t>
            </a:r>
          </a:p>
          <a:p>
            <a:pPr lvl="1"/>
            <a:r>
              <a:rPr lang="en-US" dirty="0" err="1" smtClean="0"/>
              <a:t>ActiveRow</a:t>
            </a:r>
            <a:endParaRPr lang="en-US" dirty="0" smtClean="0"/>
          </a:p>
          <a:p>
            <a:pPr lvl="2"/>
            <a:r>
              <a:rPr lang="en-US" dirty="0"/>
              <a:t>This value </a:t>
            </a:r>
            <a:r>
              <a:rPr lang="en-US" dirty="0" smtClean="0"/>
              <a:t>is the </a:t>
            </a:r>
            <a:r>
              <a:rPr lang="en-US" dirty="0"/>
              <a:t>physical number of the row to be made active (not zero-based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SubSectioName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name of the </a:t>
            </a:r>
            <a:r>
              <a:rPr lang="en-US" dirty="0" smtClean="0"/>
              <a:t>subsection, as exactly spelled in the subsection tab control, to </a:t>
            </a:r>
            <a:r>
              <a:rPr lang="en-US" dirty="0"/>
              <a:t>be made active. </a:t>
            </a:r>
            <a:endParaRPr lang="en-US" dirty="0" smtClean="0"/>
          </a:p>
          <a:p>
            <a:pPr lvl="1"/>
            <a:r>
              <a:rPr lang="en-US" dirty="0" err="1" smtClean="0"/>
              <a:t>AppAction</a:t>
            </a:r>
            <a:endParaRPr lang="en-US" dirty="0" smtClean="0"/>
          </a:p>
          <a:p>
            <a:pPr lvl="2"/>
            <a:r>
              <a:rPr lang="en-US" dirty="0"/>
              <a:t>Any menu item </a:t>
            </a:r>
            <a:r>
              <a:rPr lang="en-US" dirty="0" smtClean="0"/>
              <a:t>actions </a:t>
            </a:r>
            <a:r>
              <a:rPr lang="en-US" dirty="0"/>
              <a:t>and any hot keys can be </a:t>
            </a:r>
            <a:r>
              <a:rPr lang="en-US" dirty="0" smtClean="0"/>
              <a:t>initiated.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/>
              <a:t>AppAction</a:t>
            </a:r>
            <a:r>
              <a:rPr lang="en-US" dirty="0"/>
              <a:t>&gt;</a:t>
            </a:r>
            <a:r>
              <a:rPr lang="en-US" dirty="0" err="1"/>
              <a:t>Edit,Change,Provider</a:t>
            </a:r>
            <a:r>
              <a:rPr lang="en-US" dirty="0"/>
              <a:t> Address&lt;/</a:t>
            </a:r>
            <a:r>
              <a:rPr lang="en-US" dirty="0" err="1"/>
              <a:t>AppAction</a:t>
            </a:r>
            <a:r>
              <a:rPr lang="en-US" dirty="0" smtClean="0"/>
              <a:t>&gt;</a:t>
            </a:r>
          </a:p>
          <a:p>
            <a:pPr lvl="3"/>
            <a:r>
              <a:rPr lang="en-US" dirty="0"/>
              <a:t>&lt;</a:t>
            </a:r>
            <a:r>
              <a:rPr lang="en-US" dirty="0" err="1" smtClean="0"/>
              <a:t>AppAction</a:t>
            </a:r>
            <a:r>
              <a:rPr lang="en-US" dirty="0" smtClean="0"/>
              <a:t>&gt;F3&lt;/</a:t>
            </a:r>
            <a:r>
              <a:rPr lang="en-US" dirty="0" err="1"/>
              <a:t>AppAction</a:t>
            </a:r>
            <a:r>
              <a:rPr lang="en-US" dirty="0" smtClean="0"/>
              <a:t>&gt;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AppAction</a:t>
            </a:r>
            <a:r>
              <a:rPr lang="en-US" dirty="0"/>
              <a:t>&gt;Ctrl + </a:t>
            </a:r>
            <a:r>
              <a:rPr lang="en-US" dirty="0" smtClean="0"/>
              <a:t>P&lt;/</a:t>
            </a:r>
            <a:r>
              <a:rPr lang="en-US" dirty="0" err="1"/>
              <a:t>AppAction</a:t>
            </a:r>
            <a:r>
              <a:rPr lang="en-US" dirty="0"/>
              <a:t>&gt;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2015-01-07T06:25:05+00:00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7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CTS\165885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DS_9f72838c-2cd7-4cbb-a75d-d73487920648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CTS\165885</Comments>
    <ReasonforRejection xmlns="a539e01d-6812-45cb-81c6-1b704ede691e" xsi:nil="true"/>
    <_dlc_DocId xmlns="8df44bae-038f-4ef4-8e88-59fe23882131">25R4Z53AYQRA-3612-415</_dlc_DocId>
    <_dlc_DocIdUrl xmlns="8df44bae-038f-4ef4-8e88-59fe23882131">
      <Url>https://cognizant20.cognizant.com/cts/Cognizant Community/DSC/_layouts/DocIdRedir.aspx?ID=25R4Z53AYQRA-3612-415</Url>
      <Description>25R4Z53AYQRA-3612-415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8100300-5DEB-49EA-9DDA-C5C4DB60D3CD}"/>
</file>

<file path=customXml/itemProps2.xml><?xml version="1.0" encoding="utf-8"?>
<ds:datastoreItem xmlns:ds="http://schemas.openxmlformats.org/officeDocument/2006/customXml" ds:itemID="{2B967CDA-6EB5-4C25-9299-1309FD89CAA6}"/>
</file>

<file path=customXml/itemProps3.xml><?xml version="1.0" encoding="utf-8"?>
<ds:datastoreItem xmlns:ds="http://schemas.openxmlformats.org/officeDocument/2006/customXml" ds:itemID="{0066E176-1998-4D86-B9AB-9B12798B2E5A}"/>
</file>

<file path=customXml/itemProps4.xml><?xml version="1.0" encoding="utf-8"?>
<ds:datastoreItem xmlns:ds="http://schemas.openxmlformats.org/officeDocument/2006/customXml" ds:itemID="{37E0D99A-A264-4748-9CAE-F5028B039BE2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938</TotalTime>
  <Words>1344</Words>
  <Application>Microsoft Office PowerPoint</Application>
  <PresentationFormat>On-screen Show (4:3)</PresentationFormat>
  <Paragraphs>354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2014 PowerPoint Template</vt:lpstr>
      <vt:lpstr>PowerPoint Presentation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Driver</vt:lpstr>
      <vt:lpstr>Interactive Listener</vt:lpstr>
      <vt:lpstr>Interactive Listener</vt:lpstr>
      <vt:lpstr>Interactive Listener</vt:lpstr>
      <vt:lpstr>Interactive Listener</vt:lpstr>
      <vt:lpstr>Assignments</vt:lpstr>
      <vt:lpstr>Assignments</vt:lpstr>
      <vt:lpstr>Q &amp; A</vt:lpstr>
    </vt:vector>
  </TitlesOfParts>
  <Company>TriZetto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Windows User</cp:lastModifiedBy>
  <cp:revision>60</cp:revision>
  <dcterms:created xsi:type="dcterms:W3CDTF">2014-10-30T15:53:06Z</dcterms:created>
  <dcterms:modified xsi:type="dcterms:W3CDTF">2014-11-10T19:28:30Z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9f72838c-2cd7-4cbb-a75d-d73487920648</vt:lpwstr>
  </property>
</Properties>
</file>