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948" r:id="rId5"/>
    <p:sldId id="980" r:id="rId6"/>
    <p:sldId id="996" r:id="rId7"/>
    <p:sldId id="1012" r:id="rId8"/>
    <p:sldId id="1009" r:id="rId9"/>
    <p:sldId id="1011" r:id="rId10"/>
    <p:sldId id="1004" r:id="rId11"/>
    <p:sldId id="1013" r:id="rId12"/>
    <p:sldId id="1015" r:id="rId13"/>
    <p:sldId id="1003" r:id="rId14"/>
    <p:sldId id="1006" r:id="rId15"/>
    <p:sldId id="1007" r:id="rId16"/>
    <p:sldId id="998" r:id="rId17"/>
    <p:sldId id="1016" r:id="rId18"/>
    <p:sldId id="999" r:id="rId19"/>
    <p:sldId id="1017" r:id="rId20"/>
    <p:sldId id="1000" r:id="rId21"/>
    <p:sldId id="1018" r:id="rId22"/>
    <p:sldId id="1019" r:id="rId23"/>
    <p:sldId id="1001" r:id="rId24"/>
    <p:sldId id="1020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1030" r:id="rId35"/>
    <p:sldId id="1037" r:id="rId36"/>
    <p:sldId id="1038" r:id="rId37"/>
    <p:sldId id="1039" r:id="rId38"/>
    <p:sldId id="1040" r:id="rId39"/>
    <p:sldId id="1041" r:id="rId40"/>
    <p:sldId id="1042" r:id="rId41"/>
    <p:sldId id="1044" r:id="rId42"/>
    <p:sldId id="1045" r:id="rId43"/>
    <p:sldId id="1043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9028" autoAdjust="0"/>
  </p:normalViewPr>
  <p:slideViewPr>
    <p:cSldViewPr showGuides="1">
      <p:cViewPr>
        <p:scale>
          <a:sx n="90" d="100"/>
          <a:sy n="90" d="100"/>
        </p:scale>
        <p:origin x="-888" y="46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49" y="2227263"/>
            <a:ext cx="6623051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Batch Customization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889000" y="2781261"/>
            <a:ext cx="6502400" cy="11152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Membership Maintenance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Maintenance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MMS Keyword File</a:t>
            </a:r>
          </a:p>
          <a:p>
            <a:pPr lvl="1"/>
            <a:r>
              <a:rPr lang="en-US" dirty="0"/>
              <a:t>Comma delimited file that </a:t>
            </a:r>
            <a:r>
              <a:rPr lang="en-US" dirty="0" smtClean="0"/>
              <a:t>inserts </a:t>
            </a:r>
            <a:r>
              <a:rPr lang="en-US" dirty="0"/>
              <a:t>new membership records or </a:t>
            </a:r>
            <a:r>
              <a:rPr lang="en-US" dirty="0" smtClean="0"/>
              <a:t>updates </a:t>
            </a:r>
            <a:r>
              <a:rPr lang="en-US" dirty="0"/>
              <a:t>the existing membership records.</a:t>
            </a:r>
          </a:p>
          <a:p>
            <a:pPr lvl="1"/>
            <a:r>
              <a:rPr lang="en-US" dirty="0"/>
              <a:t>A file converter needs to be written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Some clients utilize Facets Enrollment Toolkit (FET) to aid the creation of the MMS keyword files</a:t>
            </a:r>
          </a:p>
          <a:p>
            <a:r>
              <a:rPr lang="en-US" dirty="0"/>
              <a:t>A MMS Keyword file processed by ErCcsRunMms0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419600"/>
            <a:ext cx="4095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8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Maintenance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“834” Transaction Set</a:t>
            </a:r>
          </a:p>
          <a:p>
            <a:pPr lvl="1"/>
            <a:r>
              <a:rPr lang="en-US" dirty="0" smtClean="0"/>
              <a:t>Facets supports the 834 Transaction Set with the help of TriZetto HIPAA Gateway.</a:t>
            </a:r>
          </a:p>
          <a:p>
            <a:r>
              <a:rPr lang="en-US" dirty="0" err="1"/>
              <a:t>FaFhgRunBinb</a:t>
            </a:r>
            <a:endParaRPr lang="en-US" dirty="0"/>
          </a:p>
          <a:p>
            <a:pPr lvl="1"/>
            <a:r>
              <a:rPr lang="en-US" dirty="0"/>
              <a:t>Runs on HIPAA Gateway.</a:t>
            </a:r>
          </a:p>
          <a:p>
            <a:pPr lvl="1"/>
            <a:r>
              <a:rPr lang="en-US" dirty="0"/>
              <a:t>Parse an inbound 834 file, and generate a MMS keyword file.</a:t>
            </a:r>
          </a:p>
          <a:p>
            <a:r>
              <a:rPr lang="en-US" dirty="0"/>
              <a:t>ErCcsRunMms0</a:t>
            </a:r>
          </a:p>
          <a:p>
            <a:pPr lvl="1"/>
            <a:r>
              <a:rPr lang="en-US" dirty="0"/>
              <a:t>Runs on Facets Application Server.</a:t>
            </a:r>
          </a:p>
          <a:p>
            <a:pPr lvl="1"/>
            <a:r>
              <a:rPr lang="en-US" dirty="0"/>
              <a:t>Process the MMS keyword file.</a:t>
            </a:r>
          </a:p>
          <a:p>
            <a:pPr lvl="1"/>
            <a:r>
              <a:rPr lang="en-US" dirty="0"/>
              <a:t>Communicates with HIPAA Gateway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324475"/>
            <a:ext cx="5686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Provider Maintenance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Maintenance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XP/F </a:t>
            </a:r>
            <a:r>
              <a:rPr lang="en-US" dirty="0"/>
              <a:t>Keyword File</a:t>
            </a:r>
          </a:p>
          <a:p>
            <a:pPr lvl="1"/>
            <a:r>
              <a:rPr lang="en-US" dirty="0" smtClean="0"/>
              <a:t>Comma delimited file used to facilitate </a:t>
            </a:r>
            <a:r>
              <a:rPr lang="en-US" dirty="0"/>
              <a:t>the initial loading and subsequent maintenance of providers and their associated information (addresses, network affiliations, credentialing, etc</a:t>
            </a:r>
            <a:r>
              <a:rPr lang="en-US" dirty="0" smtClean="0"/>
              <a:t>.).</a:t>
            </a:r>
          </a:p>
          <a:p>
            <a:pPr lvl="1"/>
            <a:r>
              <a:rPr lang="en-US" dirty="0"/>
              <a:t>A file converter needs to be written.</a:t>
            </a:r>
          </a:p>
          <a:p>
            <a:pPr lvl="2"/>
            <a:r>
              <a:rPr lang="en-US" dirty="0" smtClean="0"/>
              <a:t>Note! There is no standard inbound data set or file layout.</a:t>
            </a:r>
          </a:p>
          <a:p>
            <a:r>
              <a:rPr lang="en-US" dirty="0" smtClean="0"/>
              <a:t>A XP/F Keyword </a:t>
            </a:r>
            <a:r>
              <a:rPr lang="en-US" dirty="0"/>
              <a:t>file processed by ErCcsRunXpf0.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4410075"/>
            <a:ext cx="3724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6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Utilization Management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UMI </a:t>
            </a:r>
            <a:r>
              <a:rPr lang="en-US" dirty="0"/>
              <a:t>Keyword File</a:t>
            </a:r>
          </a:p>
          <a:p>
            <a:pPr lvl="1"/>
            <a:r>
              <a:rPr lang="en-US" dirty="0" smtClean="0"/>
              <a:t>Comma delimited file used to facilitate </a:t>
            </a:r>
            <a:r>
              <a:rPr lang="en-US" dirty="0"/>
              <a:t>loading referrals and pre-authorizations to the Facets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file converter needs to be written.</a:t>
            </a:r>
          </a:p>
          <a:p>
            <a:pPr lvl="2"/>
            <a:r>
              <a:rPr lang="en-US" dirty="0" smtClean="0"/>
              <a:t>Note! There is no standard inbound data set or file layout.</a:t>
            </a:r>
          </a:p>
          <a:p>
            <a:pPr lvl="2"/>
            <a:r>
              <a:rPr lang="en-US" dirty="0" smtClean="0"/>
              <a:t>TriZetto has build number of solutions to aid the creation of UMI keyword files.</a:t>
            </a:r>
          </a:p>
          <a:p>
            <a:pPr lvl="3"/>
            <a:r>
              <a:rPr lang="en-US" dirty="0" smtClean="0"/>
              <a:t>e.g. UMI Solution Framework</a:t>
            </a:r>
          </a:p>
          <a:p>
            <a:r>
              <a:rPr lang="en-US" dirty="0" smtClean="0"/>
              <a:t>A UMI Keyword </a:t>
            </a:r>
            <a:r>
              <a:rPr lang="en-US" dirty="0"/>
              <a:t>file processed by ErCcsRunUmi0.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4791075"/>
            <a:ext cx="3724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Claims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XC </a:t>
            </a:r>
            <a:r>
              <a:rPr lang="en-US" dirty="0"/>
              <a:t>Keyword File</a:t>
            </a:r>
          </a:p>
          <a:p>
            <a:pPr lvl="1"/>
            <a:r>
              <a:rPr lang="en-US" dirty="0"/>
              <a:t>Comma delimited file </a:t>
            </a:r>
            <a:r>
              <a:rPr lang="en-US" dirty="0" smtClean="0"/>
              <a:t>used to load external claims into Facets.</a:t>
            </a:r>
            <a:endParaRPr lang="en-US" dirty="0"/>
          </a:p>
          <a:p>
            <a:pPr lvl="1"/>
            <a:r>
              <a:rPr lang="en-US" dirty="0"/>
              <a:t>A file converter needs to be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True XC </a:t>
            </a:r>
            <a:r>
              <a:rPr lang="en-US" dirty="0"/>
              <a:t>Keyword file processed by ErCmcRunXc00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Once successfully processed, the claims are stored in the Facets XC Database.</a:t>
            </a:r>
          </a:p>
          <a:p>
            <a:pPr lvl="1"/>
            <a:r>
              <a:rPr lang="en-US" dirty="0" smtClean="0"/>
              <a:t>Electronic Claims Adjudication jobs need to be run to bring the claims to the Facets CORE database.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4943475"/>
            <a:ext cx="54387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8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“837” Transaction Set</a:t>
            </a:r>
          </a:p>
          <a:p>
            <a:pPr lvl="1"/>
            <a:r>
              <a:rPr lang="en-US" dirty="0" smtClean="0"/>
              <a:t>Facets supports the 837 Transaction Set with the help of TriZetto HIPAA Gateway.</a:t>
            </a:r>
          </a:p>
          <a:p>
            <a:r>
              <a:rPr lang="en-US" dirty="0" err="1"/>
              <a:t>FaFhgRunBinb</a:t>
            </a:r>
            <a:endParaRPr lang="en-US" dirty="0"/>
          </a:p>
          <a:p>
            <a:pPr lvl="1"/>
            <a:r>
              <a:rPr lang="en-US" dirty="0"/>
              <a:t>Runs on HIPAA Gateway.</a:t>
            </a:r>
          </a:p>
          <a:p>
            <a:pPr lvl="1"/>
            <a:r>
              <a:rPr lang="en-US" dirty="0"/>
              <a:t>Parse an inbound </a:t>
            </a:r>
            <a:r>
              <a:rPr lang="en-US" dirty="0" smtClean="0"/>
              <a:t>837 </a:t>
            </a:r>
            <a:r>
              <a:rPr lang="en-US" dirty="0"/>
              <a:t>file, and generate a </a:t>
            </a:r>
            <a:r>
              <a:rPr lang="en-US" dirty="0" smtClean="0"/>
              <a:t>XC keyword </a:t>
            </a:r>
            <a:r>
              <a:rPr lang="en-US" dirty="0"/>
              <a:t>file.</a:t>
            </a:r>
          </a:p>
          <a:p>
            <a:r>
              <a:rPr lang="en-US" dirty="0"/>
              <a:t>ErCcsRun837i</a:t>
            </a:r>
          </a:p>
          <a:p>
            <a:pPr lvl="1"/>
            <a:r>
              <a:rPr lang="en-US" dirty="0"/>
              <a:t>Runs on Facets Application Server.</a:t>
            </a:r>
          </a:p>
          <a:p>
            <a:pPr lvl="1"/>
            <a:r>
              <a:rPr lang="en-US" dirty="0"/>
              <a:t>Process the </a:t>
            </a:r>
            <a:r>
              <a:rPr lang="en-US" dirty="0" smtClean="0"/>
              <a:t>XC keyword </a:t>
            </a:r>
            <a:r>
              <a:rPr lang="en-US" dirty="0"/>
              <a:t>file.</a:t>
            </a:r>
          </a:p>
          <a:p>
            <a:pPr lvl="1"/>
            <a:r>
              <a:rPr lang="en-US" dirty="0"/>
              <a:t>Communicates with HIPAA Gateway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324475"/>
            <a:ext cx="5686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2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Core Job Customization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Accumulator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 Keyword </a:t>
            </a:r>
            <a:r>
              <a:rPr lang="en-US" dirty="0"/>
              <a:t>File</a:t>
            </a:r>
          </a:p>
          <a:p>
            <a:pPr lvl="1"/>
            <a:r>
              <a:rPr lang="en-US" dirty="0" smtClean="0"/>
              <a:t>Comma delimited file used to facilitate loading and subsequent updates to the Member Accumulator table and Family Accumulator table.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file converter needs to be written.</a:t>
            </a:r>
          </a:p>
          <a:p>
            <a:pPr lvl="2"/>
            <a:r>
              <a:rPr lang="en-US" dirty="0" smtClean="0"/>
              <a:t>Note! There is no standard inbound data set or file layout.</a:t>
            </a:r>
          </a:p>
          <a:p>
            <a:pPr lvl="2"/>
            <a:r>
              <a:rPr lang="en-US" dirty="0" smtClean="0"/>
              <a:t>TriZetto has build number of solutions to aid the creation of ABI keyword files.</a:t>
            </a:r>
          </a:p>
          <a:p>
            <a:pPr lvl="3"/>
            <a:r>
              <a:rPr lang="en-US" dirty="0" smtClean="0"/>
              <a:t>e.g. ABI Solution Framework</a:t>
            </a:r>
          </a:p>
          <a:p>
            <a:r>
              <a:rPr lang="en-US" dirty="0" smtClean="0"/>
              <a:t>An ABI Keyword </a:t>
            </a:r>
            <a:r>
              <a:rPr lang="en-US" dirty="0"/>
              <a:t>file processed by ErCcsRunAbi0.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5019675"/>
            <a:ext cx="4067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6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Exporting Accumulator from Facets</a:t>
            </a:r>
          </a:p>
          <a:p>
            <a:pPr lvl="1"/>
            <a:r>
              <a:rPr lang="en-US" dirty="0" smtClean="0"/>
              <a:t>The two important files produced by ErCcsRunAbe0</a:t>
            </a:r>
          </a:p>
          <a:p>
            <a:pPr lvl="2"/>
            <a:r>
              <a:rPr lang="en-US" dirty="0" smtClean="0"/>
              <a:t>Member </a:t>
            </a:r>
            <a:r>
              <a:rPr lang="en-US" dirty="0"/>
              <a:t>Accumulator E</a:t>
            </a:r>
            <a:r>
              <a:rPr lang="en-US" dirty="0" smtClean="0"/>
              <a:t>xtract</a:t>
            </a:r>
          </a:p>
          <a:p>
            <a:pPr lvl="2"/>
            <a:r>
              <a:rPr lang="en-US" dirty="0" smtClean="0"/>
              <a:t>Family </a:t>
            </a:r>
            <a:r>
              <a:rPr lang="en-US" dirty="0"/>
              <a:t>Accumulator </a:t>
            </a:r>
            <a:r>
              <a:rPr lang="en-US" dirty="0" smtClean="0"/>
              <a:t>Extract</a:t>
            </a:r>
          </a:p>
          <a:p>
            <a:r>
              <a:rPr lang="en-US" dirty="0" smtClean="0"/>
              <a:t>Why exporting accumulator?</a:t>
            </a:r>
          </a:p>
          <a:p>
            <a:pPr lvl="1"/>
            <a:r>
              <a:rPr lang="en-US" dirty="0" smtClean="0"/>
              <a:t>Typically, a client has a vender which adjudicates certain claims for them.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vender needs the accumulator data to adjudicate the claims correctly.</a:t>
            </a:r>
          </a:p>
          <a:p>
            <a:pPr lvl="1"/>
            <a:r>
              <a:rPr lang="en-US" dirty="0" smtClean="0"/>
              <a:t>Once adjudicated, the vender sends the paid claims to the client.</a:t>
            </a:r>
          </a:p>
          <a:p>
            <a:pPr lvl="1"/>
            <a:r>
              <a:rPr lang="en-US" dirty="0" smtClean="0"/>
              <a:t>The client add the claims in Facets and update accumulator via the ABI job.</a:t>
            </a:r>
          </a:p>
        </p:txBody>
      </p:sp>
    </p:spTree>
    <p:extLst>
      <p:ext uri="{BB962C8B-B14F-4D97-AF65-F5344CB8AC3E}">
        <p14:creationId xmlns:p14="http://schemas.microsoft.com/office/powerpoint/2010/main" val="4175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Pharmacy Claims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9" y="4191000"/>
            <a:ext cx="7591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05000"/>
            <a:ext cx="6515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8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Custom Jobs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Jobs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always needs for custom jobs!</a:t>
            </a:r>
          </a:p>
          <a:p>
            <a:pPr lvl="1"/>
            <a:r>
              <a:rPr lang="en-US" dirty="0" smtClean="0"/>
              <a:t>File Conversions</a:t>
            </a:r>
          </a:p>
          <a:p>
            <a:pPr lvl="1"/>
            <a:r>
              <a:rPr lang="en-US" dirty="0" smtClean="0"/>
              <a:t>Data Scrubs</a:t>
            </a:r>
          </a:p>
          <a:p>
            <a:pPr lvl="1"/>
            <a:r>
              <a:rPr lang="en-US" dirty="0" smtClean="0"/>
              <a:t>Data Extracts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 </a:t>
            </a:r>
            <a:r>
              <a:rPr lang="en-US" dirty="0"/>
              <a:t>features of Facets batch architecture </a:t>
            </a:r>
            <a:r>
              <a:rPr lang="en-US" dirty="0" smtClean="0"/>
              <a:t>cab </a:t>
            </a:r>
            <a:r>
              <a:rPr lang="en-US" dirty="0"/>
              <a:t>be leveraged to create custom </a:t>
            </a:r>
            <a:r>
              <a:rPr lang="en-US" dirty="0" smtClean="0"/>
              <a:t>jobs.</a:t>
            </a:r>
          </a:p>
          <a:p>
            <a:pPr lvl="1"/>
            <a:r>
              <a:rPr lang="en-US" dirty="0" smtClean="0"/>
              <a:t>Avoid the risky and costly creating of own solution from scratch.</a:t>
            </a:r>
          </a:p>
          <a:p>
            <a:pPr lvl="1"/>
            <a:r>
              <a:rPr lang="en-US" dirty="0" smtClean="0"/>
              <a:t>Keep the consistent functionalities with Facets Core jobs.</a:t>
            </a:r>
          </a:p>
        </p:txBody>
      </p:sp>
    </p:spTree>
    <p:extLst>
      <p:ext uri="{BB962C8B-B14F-4D97-AF65-F5344CB8AC3E}">
        <p14:creationId xmlns:p14="http://schemas.microsoft.com/office/powerpoint/2010/main" val="791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Jobs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for Custom Jobs</a:t>
            </a:r>
          </a:p>
          <a:p>
            <a:pPr lvl="1"/>
            <a:r>
              <a:rPr lang="en-US" dirty="0"/>
              <a:t>Procedure File</a:t>
            </a:r>
          </a:p>
          <a:p>
            <a:pPr lvl="1"/>
            <a:r>
              <a:rPr lang="en-US" dirty="0" err="1"/>
              <a:t>Runbook</a:t>
            </a:r>
            <a:endParaRPr lang="en-US" dirty="0"/>
          </a:p>
          <a:p>
            <a:pPr lvl="1"/>
            <a:r>
              <a:rPr lang="en-US" dirty="0" smtClean="0"/>
              <a:t>Windows Scripting Language (VBScript)</a:t>
            </a:r>
            <a:endParaRPr lang="en-US" dirty="0"/>
          </a:p>
          <a:p>
            <a:pPr lvl="1"/>
            <a:r>
              <a:rPr lang="en-US" dirty="0"/>
              <a:t>Executable File</a:t>
            </a:r>
          </a:p>
          <a:p>
            <a:pPr lvl="1"/>
            <a:r>
              <a:rPr lang="en-US" dirty="0"/>
              <a:t>Stored Procedure(s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Typical Approach for Building Custom Jobs</a:t>
            </a:r>
          </a:p>
          <a:p>
            <a:pPr lvl="1"/>
            <a:r>
              <a:rPr lang="en-US" dirty="0" smtClean="0"/>
              <a:t>Implement a most business logic in a stored procedure.</a:t>
            </a:r>
          </a:p>
          <a:p>
            <a:pPr lvl="1"/>
            <a:r>
              <a:rPr lang="en-US" dirty="0" smtClean="0"/>
              <a:t>Write an executable file to invoke the stored procedure.</a:t>
            </a:r>
          </a:p>
          <a:p>
            <a:pPr lvl="1"/>
            <a:r>
              <a:rPr lang="en-US" dirty="0" smtClean="0"/>
              <a:t>A WSL (VBScript) will execute the executable file.</a:t>
            </a:r>
          </a:p>
          <a:p>
            <a:pPr lvl="1"/>
            <a:r>
              <a:rPr lang="en-US" dirty="0" smtClean="0"/>
              <a:t>A procedure file will define a step to execute the </a:t>
            </a:r>
            <a:r>
              <a:rPr lang="en-US" dirty="0"/>
              <a:t>WSL (VBScript</a:t>
            </a:r>
            <a:r>
              <a:rPr lang="en-US" dirty="0" smtClean="0"/>
              <a:t>), and parameters.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runbook</a:t>
            </a:r>
            <a:r>
              <a:rPr lang="en-US" dirty="0"/>
              <a:t> will have parameters that can be overridden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6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Jobs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to Think About…</a:t>
            </a:r>
          </a:p>
          <a:p>
            <a:pPr lvl="1"/>
            <a:r>
              <a:rPr lang="en-US" dirty="0" smtClean="0"/>
              <a:t>Executable File</a:t>
            </a:r>
          </a:p>
          <a:p>
            <a:pPr lvl="2"/>
            <a:r>
              <a:rPr lang="en-US" dirty="0" smtClean="0"/>
              <a:t>Must be a console application. No GUI is allowed.</a:t>
            </a:r>
          </a:p>
          <a:p>
            <a:pPr lvl="2"/>
            <a:r>
              <a:rPr lang="en-US" dirty="0" smtClean="0"/>
              <a:t>Accept arguments in Main().</a:t>
            </a:r>
          </a:p>
          <a:p>
            <a:pPr lvl="3"/>
            <a:r>
              <a:rPr lang="en-US" dirty="0" smtClean="0"/>
              <a:t>e.g. Database Source, Port Number, User ID, Password, etc.</a:t>
            </a:r>
          </a:p>
          <a:p>
            <a:pPr lvl="2"/>
            <a:r>
              <a:rPr lang="en-US" dirty="0" smtClean="0"/>
              <a:t>Any messages should be written to Console.</a:t>
            </a:r>
          </a:p>
          <a:p>
            <a:pPr lvl="1"/>
            <a:r>
              <a:rPr lang="en-US" dirty="0"/>
              <a:t>WSL (VBScript)</a:t>
            </a:r>
            <a:endParaRPr lang="en-US" dirty="0" smtClean="0"/>
          </a:p>
          <a:p>
            <a:pPr lvl="2"/>
            <a:r>
              <a:rPr lang="en-US" dirty="0" smtClean="0"/>
              <a:t>Update Process() function to invoke the executable file.</a:t>
            </a:r>
          </a:p>
          <a:p>
            <a:pPr lvl="3"/>
            <a:r>
              <a:rPr lang="en-US" dirty="0" smtClean="0"/>
              <a:t>Make sure to pass arguments to the executable file.</a:t>
            </a:r>
          </a:p>
          <a:p>
            <a:pPr lvl="2"/>
            <a:r>
              <a:rPr lang="en-US" dirty="0" smtClean="0"/>
              <a:t>Check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to intercept the messages from the executable file.</a:t>
            </a:r>
          </a:p>
          <a:p>
            <a:pPr lvl="2"/>
            <a:r>
              <a:rPr lang="en-US" dirty="0" smtClean="0"/>
              <a:t>If the executable file is successfully completed, return True. Otherwise,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993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Trouble Shooting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I look for errors?</a:t>
            </a:r>
          </a:p>
          <a:p>
            <a:pPr lvl="1"/>
            <a:r>
              <a:rPr lang="en-US" dirty="0" smtClean="0"/>
              <a:t>Return Code of the Job</a:t>
            </a:r>
          </a:p>
          <a:p>
            <a:pPr lvl="1"/>
            <a:r>
              <a:rPr lang="en-US" dirty="0" smtClean="0"/>
              <a:t>Event Log</a:t>
            </a:r>
          </a:p>
          <a:p>
            <a:pPr lvl="1"/>
            <a:r>
              <a:rPr lang="en-US" dirty="0" smtClean="0"/>
              <a:t>Combined Batch Output</a:t>
            </a:r>
          </a:p>
          <a:p>
            <a:pPr lvl="1"/>
            <a:r>
              <a:rPr lang="en-US" dirty="0" smtClean="0"/>
              <a:t>Individual Engine Output</a:t>
            </a:r>
          </a:p>
          <a:p>
            <a:pPr lvl="1"/>
            <a:r>
              <a:rPr lang="en-US" dirty="0" smtClean="0"/>
              <a:t>.JCL File</a:t>
            </a:r>
          </a:p>
          <a:p>
            <a:pPr lvl="1"/>
            <a:r>
              <a:rPr lang="en-US" dirty="0" smtClean="0"/>
              <a:t>Facets Capture Log</a:t>
            </a:r>
          </a:p>
          <a:p>
            <a:pPr lvl="1"/>
            <a:r>
              <a:rPr lang="en-US" dirty="0" smtClean="0"/>
              <a:t>Script Tracing</a:t>
            </a:r>
          </a:p>
        </p:txBody>
      </p:sp>
    </p:spTree>
    <p:extLst>
      <p:ext uri="{BB962C8B-B14F-4D97-AF65-F5344CB8AC3E}">
        <p14:creationId xmlns:p14="http://schemas.microsoft.com/office/powerpoint/2010/main" val="3902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Job 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</a:p>
          <a:p>
            <a:r>
              <a:rPr lang="en-US" dirty="0" smtClean="0"/>
              <a:t>Bulk Data Load Processes</a:t>
            </a:r>
          </a:p>
          <a:p>
            <a:pPr lvl="1"/>
            <a:r>
              <a:rPr lang="en-US" dirty="0" smtClean="0"/>
              <a:t>Membership Maintenance</a:t>
            </a:r>
          </a:p>
          <a:p>
            <a:pPr lvl="1"/>
            <a:r>
              <a:rPr lang="en-US" dirty="0" smtClean="0"/>
              <a:t>Provider Maintenance</a:t>
            </a:r>
          </a:p>
          <a:p>
            <a:pPr lvl="1"/>
            <a:r>
              <a:rPr lang="en-US" dirty="0" smtClean="0"/>
              <a:t>Utilization Management</a:t>
            </a:r>
          </a:p>
          <a:p>
            <a:pPr lvl="1"/>
            <a:r>
              <a:rPr lang="en-US" dirty="0" smtClean="0"/>
              <a:t>Claims</a:t>
            </a:r>
          </a:p>
          <a:p>
            <a:pPr lvl="1"/>
            <a:r>
              <a:rPr lang="en-US" dirty="0" smtClean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32347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</a:t>
            </a:r>
          </a:p>
          <a:p>
            <a:pPr lvl="1"/>
            <a:r>
              <a:rPr lang="en-US" dirty="0" smtClean="0"/>
              <a:t>0 = Successful</a:t>
            </a:r>
          </a:p>
          <a:p>
            <a:pPr lvl="1"/>
            <a:r>
              <a:rPr lang="en-US" dirty="0" smtClean="0"/>
              <a:t>8 = Unsuccessful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2" r="48851" b="7802"/>
          <a:stretch>
            <a:fillRect/>
          </a:stretch>
        </p:blipFill>
        <p:spPr bwMode="auto">
          <a:xfrm>
            <a:off x="1176338" y="3352800"/>
            <a:ext cx="659606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52600" y="4419600"/>
            <a:ext cx="5791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676400" y="3733800"/>
            <a:ext cx="3810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5562600" y="2819400"/>
            <a:ext cx="2133600" cy="381000"/>
          </a:xfrm>
          <a:prstGeom prst="wedgeRectCallout">
            <a:avLst>
              <a:gd name="adj1" fmla="val -58856"/>
              <a:gd name="adj2" fmla="val 18208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Final Return Code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1371600" y="5410200"/>
            <a:ext cx="2590800" cy="609600"/>
          </a:xfrm>
          <a:prstGeom prst="wedgeRectCallout">
            <a:avLst>
              <a:gd name="adj1" fmla="val 45648"/>
              <a:gd name="adj2" fmla="val -148699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Points to the instance specific directory</a:t>
            </a:r>
          </a:p>
        </p:txBody>
      </p:sp>
    </p:spTree>
    <p:extLst>
      <p:ext uri="{BB962C8B-B14F-4D97-AF65-F5344CB8AC3E}">
        <p14:creationId xmlns:p14="http://schemas.microsoft.com/office/powerpoint/2010/main" val="8433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Log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52400" y="2362200"/>
            <a:ext cx="8866188" cy="2971800"/>
            <a:chOff x="96" y="1104"/>
            <a:chExt cx="5585" cy="1872"/>
          </a:xfrm>
        </p:grpSpPr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903"/>
            <a:stretch>
              <a:fillRect/>
            </a:stretch>
          </p:blipFill>
          <p:spPr bwMode="auto">
            <a:xfrm>
              <a:off x="96" y="1104"/>
              <a:ext cx="5585" cy="1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240" y="1824"/>
              <a:ext cx="720" cy="14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200" y="1968"/>
              <a:ext cx="2736" cy="144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44"/>
            <p:cNvSpPr>
              <a:spLocks noChangeArrowheads="1"/>
            </p:cNvSpPr>
            <p:nvPr/>
          </p:nvSpPr>
          <p:spPr bwMode="auto">
            <a:xfrm>
              <a:off x="192" y="2544"/>
              <a:ext cx="912" cy="432"/>
            </a:xfrm>
            <a:prstGeom prst="wedgeRectCallout">
              <a:avLst>
                <a:gd name="adj1" fmla="val 31690"/>
                <a:gd name="adj2" fmla="val -174769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600" b="1" u="none"/>
                <a:t>Application Event Log</a:t>
              </a:r>
            </a:p>
          </p:txBody>
        </p:sp>
        <p:sp>
          <p:nvSpPr>
            <p:cNvPr id="10" name="AutoShape 45"/>
            <p:cNvSpPr>
              <a:spLocks noChangeArrowheads="1"/>
            </p:cNvSpPr>
            <p:nvPr/>
          </p:nvSpPr>
          <p:spPr bwMode="auto">
            <a:xfrm>
              <a:off x="1536" y="2544"/>
              <a:ext cx="768" cy="432"/>
            </a:xfrm>
            <a:prstGeom prst="wedgeRectCallout">
              <a:avLst>
                <a:gd name="adj1" fmla="val 75130"/>
                <a:gd name="adj2" fmla="val -141435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600" b="1" u="none"/>
                <a:t>Facets Exception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2335213" y="2057400"/>
            <a:ext cx="6199187" cy="4149725"/>
            <a:chOff x="1471" y="1104"/>
            <a:chExt cx="3905" cy="2614"/>
          </a:xfrm>
        </p:grpSpPr>
        <p:pic>
          <p:nvPicPr>
            <p:cNvPr id="12" name="Picture 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1104"/>
              <a:ext cx="2321" cy="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1584" y="2230"/>
              <a:ext cx="2064" cy="192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49"/>
            <p:cNvSpPr>
              <a:spLocks noChangeArrowheads="1"/>
            </p:cNvSpPr>
            <p:nvPr/>
          </p:nvSpPr>
          <p:spPr bwMode="auto">
            <a:xfrm>
              <a:off x="3936" y="1728"/>
              <a:ext cx="1440" cy="384"/>
            </a:xfrm>
            <a:prstGeom prst="wedgeRectCallout">
              <a:avLst>
                <a:gd name="adj1" fmla="val -92153"/>
                <a:gd name="adj2" fmla="val 72134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en-US" sz="1600" b="1" u="none"/>
                <a:t>File and Line number of Facets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5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Batch Output</a:t>
            </a: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31" b="47844"/>
          <a:stretch>
            <a:fillRect/>
          </a:stretch>
        </p:blipFill>
        <p:spPr bwMode="auto">
          <a:xfrm>
            <a:off x="228600" y="1905000"/>
            <a:ext cx="85344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33400" y="4114800"/>
            <a:ext cx="7924800" cy="1447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609600" y="5943600"/>
            <a:ext cx="3886200" cy="609600"/>
          </a:xfrm>
          <a:prstGeom prst="wedgeRectCallout">
            <a:avLst>
              <a:gd name="adj1" fmla="val 39912"/>
              <a:gd name="adj2" fmla="val -109116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Output from every step, action and engine combined into one XML file</a:t>
            </a:r>
          </a:p>
        </p:txBody>
      </p:sp>
    </p:spTree>
    <p:extLst>
      <p:ext uri="{BB962C8B-B14F-4D97-AF65-F5344CB8AC3E}">
        <p14:creationId xmlns:p14="http://schemas.microsoft.com/office/powerpoint/2010/main" val="13991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Batch Output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9810" r="17188" b="16577"/>
          <a:stretch>
            <a:fillRect/>
          </a:stretch>
        </p:blipFill>
        <p:spPr bwMode="auto">
          <a:xfrm>
            <a:off x="685800" y="1752600"/>
            <a:ext cx="7924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71600" y="5715000"/>
            <a:ext cx="44958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4572000" y="3810000"/>
            <a:ext cx="2133600" cy="609600"/>
          </a:xfrm>
          <a:prstGeom prst="wedgeRectCallout">
            <a:avLst>
              <a:gd name="adj1" fmla="val -86236"/>
              <a:gd name="adj2" fmla="val 7551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Application Server and Process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447800" y="3810000"/>
            <a:ext cx="2286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auto">
          <a:xfrm>
            <a:off x="6781800" y="3048000"/>
            <a:ext cx="1600200" cy="609600"/>
          </a:xfrm>
          <a:prstGeom prst="wedgeRectCallout">
            <a:avLst>
              <a:gd name="adj1" fmla="val -91171"/>
              <a:gd name="adj2" fmla="val -102866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Return code at all levels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590800" y="2362200"/>
            <a:ext cx="9144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209800" y="2514600"/>
            <a:ext cx="9144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038600" y="2590800"/>
            <a:ext cx="9144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5181600" y="2743200"/>
            <a:ext cx="914400" cy="228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6781800" y="5638800"/>
            <a:ext cx="1295400" cy="381000"/>
          </a:xfrm>
          <a:prstGeom prst="wedgeRectCallout">
            <a:avLst>
              <a:gd name="adj1" fmla="val -119486"/>
              <a:gd name="adj2" fmla="val -312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Error Text</a:t>
            </a:r>
          </a:p>
        </p:txBody>
      </p:sp>
    </p:spTree>
    <p:extLst>
      <p:ext uri="{BB962C8B-B14F-4D97-AF65-F5344CB8AC3E}">
        <p14:creationId xmlns:p14="http://schemas.microsoft.com/office/powerpoint/2010/main" val="14329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Batch Output</a:t>
            </a: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9" b="26147"/>
          <a:stretch>
            <a:fillRect/>
          </a:stretch>
        </p:blipFill>
        <p:spPr bwMode="auto">
          <a:xfrm>
            <a:off x="304800" y="1827213"/>
            <a:ext cx="8482013" cy="36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04800" y="4933950"/>
            <a:ext cx="51054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04800" y="1885950"/>
            <a:ext cx="22860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876800" y="2419350"/>
            <a:ext cx="2057400" cy="609600"/>
          </a:xfrm>
          <a:prstGeom prst="wedgeRectCallout">
            <a:avLst>
              <a:gd name="adj1" fmla="val -161032"/>
              <a:gd name="adj2" fmla="val -115366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Individual engine output file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248400" y="4552950"/>
            <a:ext cx="1219200" cy="381000"/>
          </a:xfrm>
          <a:prstGeom prst="wedgeRectCallout">
            <a:avLst>
              <a:gd name="adj1" fmla="val -112370"/>
              <a:gd name="adj2" fmla="val 10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Error text</a:t>
            </a:r>
          </a:p>
        </p:txBody>
      </p:sp>
    </p:spTree>
    <p:extLst>
      <p:ext uri="{BB962C8B-B14F-4D97-AF65-F5344CB8AC3E}">
        <p14:creationId xmlns:p14="http://schemas.microsoft.com/office/powerpoint/2010/main" val="31673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.JCL File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47"/>
          <a:stretch>
            <a:fillRect/>
          </a:stretch>
        </p:blipFill>
        <p:spPr bwMode="auto">
          <a:xfrm>
            <a:off x="152400" y="2514600"/>
            <a:ext cx="8839200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410200" y="5410200"/>
            <a:ext cx="1219200" cy="381000"/>
          </a:xfrm>
          <a:prstGeom prst="wedgeRectCallout">
            <a:avLst>
              <a:gd name="adj1" fmla="val -116537"/>
              <a:gd name="adj2" fmla="val -26291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Error text</a:t>
            </a:r>
          </a:p>
        </p:txBody>
      </p:sp>
    </p:spTree>
    <p:extLst>
      <p:ext uri="{BB962C8B-B14F-4D97-AF65-F5344CB8AC3E}">
        <p14:creationId xmlns:p14="http://schemas.microsoft.com/office/powerpoint/2010/main" val="3013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Capture</a:t>
            </a:r>
          </a:p>
          <a:p>
            <a:pPr lvl="1"/>
            <a:r>
              <a:rPr lang="en-US" dirty="0"/>
              <a:t>Captures every client server </a:t>
            </a:r>
            <a:r>
              <a:rPr lang="en-US" dirty="0" smtClean="0"/>
              <a:t>request.</a:t>
            </a:r>
            <a:endParaRPr lang="en-US" dirty="0"/>
          </a:p>
          <a:p>
            <a:pPr lvl="1"/>
            <a:r>
              <a:rPr lang="en-US" dirty="0"/>
              <a:t>Optionally captures results of client server </a:t>
            </a:r>
            <a:r>
              <a:rPr lang="en-US" dirty="0" smtClean="0"/>
              <a:t>requests.</a:t>
            </a:r>
            <a:endParaRPr lang="en-US" dirty="0"/>
          </a:p>
          <a:p>
            <a:pPr lvl="1"/>
            <a:r>
              <a:rPr lang="en-US" dirty="0"/>
              <a:t>Set via override at any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6" b="59773"/>
          <a:stretch>
            <a:fillRect/>
          </a:stretch>
        </p:blipFill>
        <p:spPr bwMode="auto">
          <a:xfrm>
            <a:off x="1679575" y="3227388"/>
            <a:ext cx="5330825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7162800" y="3048000"/>
            <a:ext cx="1066800" cy="609600"/>
          </a:xfrm>
          <a:prstGeom prst="wedgeRectCallout">
            <a:avLst>
              <a:gd name="adj1" fmla="val -332356"/>
              <a:gd name="adj2" fmla="val 151035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u="none" dirty="0"/>
              <a:t>Default location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86000" y="4191000"/>
            <a:ext cx="18288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6705600" y="5486400"/>
            <a:ext cx="1981200" cy="838200"/>
          </a:xfrm>
          <a:prstGeom prst="wedgeRectCallout">
            <a:avLst>
              <a:gd name="adj1" fmla="val -56972"/>
              <a:gd name="adj2" fmla="val -90718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 dirty="0"/>
              <a:t>Separate files for each job, step, action and engine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4038600" y="4572000"/>
            <a:ext cx="2514600" cy="762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Tracing</a:t>
            </a:r>
          </a:p>
          <a:p>
            <a:pPr lvl="1"/>
            <a:r>
              <a:rPr lang="en-US" dirty="0"/>
              <a:t>Provides information pertaining to application server </a:t>
            </a:r>
            <a:r>
              <a:rPr lang="en-US" dirty="0" smtClean="0"/>
              <a:t>framework.</a:t>
            </a:r>
            <a:endParaRPr lang="en-US" dirty="0"/>
          </a:p>
          <a:p>
            <a:pPr lvl="1"/>
            <a:r>
              <a:rPr lang="en-US" dirty="0"/>
              <a:t>Production </a:t>
            </a:r>
            <a:r>
              <a:rPr lang="en-US" dirty="0" smtClean="0"/>
              <a:t>Safe!</a:t>
            </a:r>
            <a:endParaRPr lang="en-US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38934" r="60938" b="45601"/>
          <a:stretch>
            <a:fillRect/>
          </a:stretch>
        </p:blipFill>
        <p:spPr bwMode="auto">
          <a:xfrm>
            <a:off x="1143000" y="3200400"/>
            <a:ext cx="6629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324600" y="5486400"/>
            <a:ext cx="1447800" cy="609600"/>
          </a:xfrm>
          <a:prstGeom prst="wedgeRectCallout">
            <a:avLst>
              <a:gd name="adj1" fmla="val 3620"/>
              <a:gd name="adj2" fmla="val -21015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b="1" u="none"/>
              <a:t>Preferred for production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895600" y="4191000"/>
            <a:ext cx="49530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Assignment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asked write a custom job to generate claim summary from Facets. The requirements are as follows…</a:t>
            </a:r>
          </a:p>
          <a:p>
            <a:pPr lvl="1"/>
            <a:r>
              <a:rPr lang="en-US" dirty="0" smtClean="0"/>
              <a:t>In the file, Claim ID, Group ID, Subscriber ID, Member Suffix, Member First Name, Member Last Name, Service </a:t>
            </a:r>
            <a:r>
              <a:rPr lang="en-US" dirty="0"/>
              <a:t>Date, </a:t>
            </a:r>
            <a:r>
              <a:rPr lang="en-US" dirty="0" smtClean="0"/>
              <a:t>and Paid Date.</a:t>
            </a:r>
          </a:p>
          <a:p>
            <a:pPr lvl="1"/>
            <a:r>
              <a:rPr lang="en-US" dirty="0" smtClean="0"/>
              <a:t>The claims must be paid in Year 1999.</a:t>
            </a:r>
          </a:p>
          <a:p>
            <a:pPr lvl="1"/>
            <a:r>
              <a:rPr lang="en-US" dirty="0" smtClean="0"/>
              <a:t>The member suffix needs to 2 character long, and has leading 0 if necessary.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file is a comma separated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Challenges!</a:t>
            </a:r>
          </a:p>
          <a:p>
            <a:pPr lvl="1"/>
            <a:r>
              <a:rPr lang="en-US" dirty="0" smtClean="0"/>
              <a:t>Create the output file in a fixed length file.</a:t>
            </a:r>
          </a:p>
          <a:p>
            <a:pPr lvl="1"/>
            <a:r>
              <a:rPr lang="en-US" dirty="0" smtClean="0"/>
              <a:t>Create the output file in an “Excel spreadsheet”, but you can’t invoke Excel from you code.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Keyword File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may be maintained outside of Facets.</a:t>
            </a:r>
          </a:p>
          <a:p>
            <a:pPr lvl="1"/>
            <a:r>
              <a:rPr lang="en-US" dirty="0" smtClean="0"/>
              <a:t>Enrollment</a:t>
            </a:r>
          </a:p>
          <a:p>
            <a:pPr lvl="1"/>
            <a:r>
              <a:rPr lang="en-US" dirty="0" smtClean="0"/>
              <a:t>Provider Maintenance</a:t>
            </a:r>
          </a:p>
          <a:p>
            <a:r>
              <a:rPr lang="en-US" dirty="0" smtClean="0"/>
              <a:t>Some data may need to be supplied by external entities.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Claims</a:t>
            </a:r>
          </a:p>
          <a:p>
            <a:pPr lvl="1"/>
            <a:r>
              <a:rPr lang="en-US" dirty="0" smtClean="0"/>
              <a:t>Medicare Enrollment/Disenrollment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45243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8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</a:p>
          <a:p>
            <a:pPr lvl="1"/>
            <a:r>
              <a:rPr lang="en-US" dirty="0" smtClean="0"/>
              <a:t>The inbound data may not be same among the systems and entities.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Facets needs a common file layout for bulk data load.</a:t>
            </a:r>
          </a:p>
          <a:p>
            <a:pPr lvl="1"/>
            <a:r>
              <a:rPr lang="en-US" dirty="0" smtClean="0"/>
              <a:t>In Facets, it is called “Keyword” file</a:t>
            </a:r>
          </a:p>
          <a:p>
            <a:r>
              <a:rPr lang="en-US" dirty="0" smtClean="0"/>
              <a:t>A keyword </a:t>
            </a:r>
            <a:r>
              <a:rPr lang="en-US" dirty="0"/>
              <a:t>f</a:t>
            </a:r>
            <a:r>
              <a:rPr lang="en-US" dirty="0" smtClean="0"/>
              <a:t>ile is…</a:t>
            </a:r>
          </a:p>
          <a:p>
            <a:pPr lvl="1"/>
            <a:r>
              <a:rPr lang="en-US" dirty="0"/>
              <a:t>A comma delimited file used to load large volume of data in the Facets database.</a:t>
            </a:r>
          </a:p>
          <a:p>
            <a:pPr lvl="1"/>
            <a:r>
              <a:rPr lang="en-US" dirty="0" smtClean="0"/>
              <a:t>A file converter needs to be written.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5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format is made up of three parts.</a:t>
            </a:r>
          </a:p>
          <a:p>
            <a:pPr lvl="1"/>
            <a:r>
              <a:rPr lang="en-US" dirty="0" smtClean="0"/>
              <a:t>Key, which is typically “@” + “p” + Field Name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iteral (=)</a:t>
            </a:r>
          </a:p>
          <a:p>
            <a:pPr lvl="1"/>
            <a:r>
              <a:rPr lang="en-US" dirty="0" smtClean="0"/>
              <a:t>Actual Value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@</a:t>
            </a:r>
            <a:r>
              <a:rPr lang="en-US" dirty="0" err="1" smtClean="0"/>
              <a:t>pLAST_NAME</a:t>
            </a:r>
            <a:r>
              <a:rPr lang="en-US" dirty="0" smtClean="0"/>
              <a:t> = “SMITH”</a:t>
            </a:r>
          </a:p>
          <a:p>
            <a:r>
              <a:rPr lang="en-US" dirty="0" smtClean="0"/>
              <a:t>Each keyword is specialized for its own purpose.</a:t>
            </a:r>
          </a:p>
          <a:p>
            <a:pPr lvl="1"/>
            <a:r>
              <a:rPr lang="en-US" dirty="0" smtClean="0"/>
              <a:t>Keyword for Membership Maintenance</a:t>
            </a:r>
          </a:p>
          <a:p>
            <a:pPr lvl="1"/>
            <a:r>
              <a:rPr lang="en-US" dirty="0" smtClean="0"/>
              <a:t>Keyword for Claims</a:t>
            </a:r>
          </a:p>
          <a:p>
            <a:pPr lvl="1"/>
            <a:r>
              <a:rPr lang="en-US" dirty="0" smtClean="0"/>
              <a:t>Keyword for Provider Maintenance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6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would you answer?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Why Facets needs “keyword files” when EDI transaction sets are available?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9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Data Interchange (EDI)</a:t>
            </a:r>
          </a:p>
          <a:p>
            <a:pPr lvl="1"/>
            <a:r>
              <a:rPr lang="en-US" dirty="0" smtClean="0"/>
              <a:t>The electronic transmission of information between computers or trading partners.</a:t>
            </a:r>
          </a:p>
          <a:p>
            <a:pPr lvl="1"/>
            <a:r>
              <a:rPr lang="en-US" dirty="0" smtClean="0"/>
              <a:t>The Accredited Standards Committee (ACS) X12 was chartered by the American National Standards Institute (ANSI) to develop uniform electronic data interchange standards.</a:t>
            </a:r>
          </a:p>
          <a:p>
            <a:r>
              <a:rPr lang="en-US" dirty="0" smtClean="0"/>
              <a:t>Facets supports the EDI Transaction Sets with the help of TriZetto HIPAA Gateway.</a:t>
            </a:r>
          </a:p>
          <a:p>
            <a:pPr lvl="1"/>
            <a:r>
              <a:rPr lang="en-US" dirty="0" smtClean="0"/>
              <a:t>The outputs from HIPAA Gateway is </a:t>
            </a:r>
            <a:r>
              <a:rPr lang="en-US" u="sng" dirty="0" smtClean="0">
                <a:solidFill>
                  <a:srgbClr val="FF0000"/>
                </a:solidFill>
              </a:rPr>
              <a:t>Keyword files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knowledge of Keyword can be useful when you need to trouble shoot the issues.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410200"/>
            <a:ext cx="5686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5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2015-01-07T08:50:19+00:00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6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CTS\149610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DS_1b73f5df-00ff-47a4-a2ef-6cb2f1d5ee23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CTS\149610</Comments>
    <ReasonforRejection xmlns="a539e01d-6812-45cb-81c6-1b704ede691e" xsi:nil="true"/>
    <_dlc_DocId xmlns="8df44bae-038f-4ef4-8e88-59fe23882131">25R4Z53AYQRA-3612-421</_dlc_DocId>
    <_dlc_DocIdUrl xmlns="8df44bae-038f-4ef4-8e88-59fe23882131">
      <Url>https://cognizant20.cognizant.com/cts/Cognizant Community/DSC/_layouts/DocIdRedir.aspx?ID=25R4Z53AYQRA-3612-421</Url>
      <Description>25R4Z53AYQRA-3612-421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28E7402-1EBC-4DBD-97CD-A71AEBAF6A1E}"/>
</file>

<file path=customXml/itemProps2.xml><?xml version="1.0" encoding="utf-8"?>
<ds:datastoreItem xmlns:ds="http://schemas.openxmlformats.org/officeDocument/2006/customXml" ds:itemID="{BADA5D42-BA56-4AD3-8250-F457F37C76A3}"/>
</file>

<file path=customXml/itemProps3.xml><?xml version="1.0" encoding="utf-8"?>
<ds:datastoreItem xmlns:ds="http://schemas.openxmlformats.org/officeDocument/2006/customXml" ds:itemID="{6443F8BA-7294-4DBE-AB66-DC9E6BB5C48B}"/>
</file>

<file path=customXml/itemProps4.xml><?xml version="1.0" encoding="utf-8"?>
<ds:datastoreItem xmlns:ds="http://schemas.openxmlformats.org/officeDocument/2006/customXml" ds:itemID="{D1E0519C-23B8-4AED-9B15-9587D46112E3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1285</TotalTime>
  <Words>1404</Words>
  <Application>Microsoft Office PowerPoint</Application>
  <PresentationFormat>On-screen Show (4:3)</PresentationFormat>
  <Paragraphs>261</Paragraphs>
  <Slides>40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2014 PowerPoint Template</vt:lpstr>
      <vt:lpstr>PowerPoint Presentation</vt:lpstr>
      <vt:lpstr>Core Job Customization</vt:lpstr>
      <vt:lpstr>Core Job Customization</vt:lpstr>
      <vt:lpstr>Keyword File</vt:lpstr>
      <vt:lpstr>Keyword File</vt:lpstr>
      <vt:lpstr>Keyword File</vt:lpstr>
      <vt:lpstr>Keyword File</vt:lpstr>
      <vt:lpstr>Keyword File</vt:lpstr>
      <vt:lpstr>Keyword File</vt:lpstr>
      <vt:lpstr>Membership Maintenance</vt:lpstr>
      <vt:lpstr>Membership Maintenance</vt:lpstr>
      <vt:lpstr>Membership Maintenance</vt:lpstr>
      <vt:lpstr>Provider Maintenance</vt:lpstr>
      <vt:lpstr>Provider Maintenance</vt:lpstr>
      <vt:lpstr>Utilization Management</vt:lpstr>
      <vt:lpstr>Utilization Management</vt:lpstr>
      <vt:lpstr>Claims</vt:lpstr>
      <vt:lpstr>Claims</vt:lpstr>
      <vt:lpstr>Claim</vt:lpstr>
      <vt:lpstr>Accumulator</vt:lpstr>
      <vt:lpstr>Accumulator</vt:lpstr>
      <vt:lpstr>Accumulator</vt:lpstr>
      <vt:lpstr>Accumulator</vt:lpstr>
      <vt:lpstr>Custom Jobs</vt:lpstr>
      <vt:lpstr>Custom Jobs</vt:lpstr>
      <vt:lpstr>Custom Jobs</vt:lpstr>
      <vt:lpstr>Custom Jobs</vt:lpstr>
      <vt:lpstr>Trouble Shooting</vt:lpstr>
      <vt:lpstr>Trouble Shooting</vt:lpstr>
      <vt:lpstr>Trouble Shooting</vt:lpstr>
      <vt:lpstr>Trouble Shooting</vt:lpstr>
      <vt:lpstr>Trouble Shooting</vt:lpstr>
      <vt:lpstr>Trouble Shooting</vt:lpstr>
      <vt:lpstr>Trouble Shooting</vt:lpstr>
      <vt:lpstr>Trouble Shooting</vt:lpstr>
      <vt:lpstr>Trouble Shooting</vt:lpstr>
      <vt:lpstr>Trouble Shooting</vt:lpstr>
      <vt:lpstr>Assignment</vt:lpstr>
      <vt:lpstr>Assignment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116</cp:revision>
  <dcterms:created xsi:type="dcterms:W3CDTF">2014-10-20T21:34:42Z</dcterms:created>
  <dcterms:modified xsi:type="dcterms:W3CDTF">2014-12-10T08:36:07Z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1b73f5df-00ff-47a4-a2ef-6cb2f1d5ee23</vt:lpwstr>
  </property>
</Properties>
</file>