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948" r:id="rId5"/>
    <p:sldId id="708" r:id="rId6"/>
    <p:sldId id="943" r:id="rId7"/>
    <p:sldId id="964" r:id="rId8"/>
    <p:sldId id="949" r:id="rId9"/>
    <p:sldId id="965" r:id="rId10"/>
    <p:sldId id="966" r:id="rId11"/>
    <p:sldId id="967" r:id="rId12"/>
    <p:sldId id="968" r:id="rId13"/>
    <p:sldId id="969" r:id="rId14"/>
    <p:sldId id="951" r:id="rId15"/>
    <p:sldId id="952" r:id="rId16"/>
    <p:sldId id="970" r:id="rId17"/>
    <p:sldId id="971" r:id="rId18"/>
    <p:sldId id="973" r:id="rId19"/>
    <p:sldId id="974" r:id="rId20"/>
    <p:sldId id="975" r:id="rId21"/>
    <p:sldId id="976" r:id="rId22"/>
    <p:sldId id="978" r:id="rId23"/>
    <p:sldId id="979" r:id="rId24"/>
    <p:sldId id="981" r:id="rId25"/>
    <p:sldId id="982" r:id="rId26"/>
    <p:sldId id="983" r:id="rId27"/>
    <p:sldId id="986" r:id="rId28"/>
    <p:sldId id="987" r:id="rId29"/>
    <p:sldId id="989" r:id="rId30"/>
    <p:sldId id="991" r:id="rId31"/>
    <p:sldId id="992" r:id="rId32"/>
    <p:sldId id="994" r:id="rId33"/>
    <p:sldId id="995" r:id="rId34"/>
    <p:sldId id="1043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9028" autoAdjust="0"/>
  </p:normalViewPr>
  <p:slideViewPr>
    <p:cSldViewPr showGuides="1">
      <p:cViewPr>
        <p:scale>
          <a:sx n="90" d="100"/>
          <a:sy n="90" d="100"/>
        </p:scale>
        <p:origin x="-888" y="354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8349" y="2227263"/>
            <a:ext cx="6623051" cy="58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Batch Customization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889000" y="2781261"/>
            <a:ext cx="6502400" cy="11152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Region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All of the necessary components required to run Facets.</a:t>
            </a:r>
          </a:p>
          <a:p>
            <a:pPr lvl="1"/>
            <a:r>
              <a:rPr lang="en-US" dirty="0" smtClean="0"/>
              <a:t>Stored in a Region Store, which is physically ErSystCfgSystem###.xml.</a:t>
            </a:r>
          </a:p>
          <a:p>
            <a:pPr lvl="1"/>
            <a:r>
              <a:rPr lang="en-US" dirty="0" smtClean="0"/>
              <a:t>There is one centralized Region Store per Region.</a:t>
            </a:r>
          </a:p>
          <a:p>
            <a:r>
              <a:rPr lang="en-US" dirty="0" smtClean="0"/>
              <a:t>Components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733799"/>
            <a:ext cx="5295900" cy="228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Directory</a:t>
            </a:r>
          </a:p>
          <a:p>
            <a:pPr lvl="1"/>
            <a:r>
              <a:rPr lang="en-US" dirty="0" smtClean="0"/>
              <a:t>Houses 1:n Region Stores of available regions.</a:t>
            </a:r>
          </a:p>
          <a:p>
            <a:pPr lvl="1"/>
            <a:r>
              <a:rPr lang="en-US" dirty="0"/>
              <a:t>Physically a centralized location accessible to all application </a:t>
            </a:r>
            <a:r>
              <a:rPr lang="en-US" dirty="0" smtClean="0"/>
              <a:t>servers.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67247"/>
            <a:ext cx="5715000" cy="36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1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Directory</a:t>
            </a:r>
          </a:p>
          <a:p>
            <a:pPr lvl="1"/>
            <a:r>
              <a:rPr lang="en-US" dirty="0"/>
              <a:t>Region Stores can share </a:t>
            </a:r>
            <a:r>
              <a:rPr lang="en-US" dirty="0" smtClean="0"/>
              <a:t>resources.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867247"/>
            <a:ext cx="5715000" cy="36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Run-Time</a:t>
            </a:r>
          </a:p>
          <a:p>
            <a:pPr lvl="1"/>
            <a:r>
              <a:rPr lang="en-US" dirty="0"/>
              <a:t>At run time, Facets executes against one specific </a:t>
            </a:r>
            <a:r>
              <a:rPr lang="en-US" dirty="0" smtClean="0"/>
              <a:t>region.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1" y="2362201"/>
            <a:ext cx="784987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3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Directory</a:t>
            </a:r>
          </a:p>
          <a:p>
            <a:pPr lvl="1"/>
            <a:r>
              <a:rPr lang="en-US" dirty="0" smtClean="0"/>
              <a:t>The location of the Region Directory is defined by a registry entry on each application server.</a:t>
            </a:r>
          </a:p>
          <a:p>
            <a:pPr lvl="1"/>
            <a:r>
              <a:rPr lang="en-US" dirty="0" smtClean="0"/>
              <a:t>HKEY_LOCAL_MACHINE\SOFTWARE\Wow6432Node\TriZetto\Facets\510\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124200"/>
            <a:ext cx="81661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9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Region</a:t>
            </a:r>
          </a:p>
          <a:p>
            <a:pPr lvl="1"/>
            <a:r>
              <a:rPr lang="en-US" dirty="0" smtClean="0"/>
              <a:t>The default region is defined by a registry entry on each application server.</a:t>
            </a:r>
          </a:p>
          <a:p>
            <a:pPr lvl="1"/>
            <a:r>
              <a:rPr lang="en-US" dirty="0" smtClean="0"/>
              <a:t>Determines the region that the system will use in the absence of any override.</a:t>
            </a:r>
          </a:p>
          <a:p>
            <a:pPr lvl="1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276600"/>
            <a:ext cx="62103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1" y="5029200"/>
            <a:ext cx="727549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6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Manager</a:t>
            </a:r>
          </a:p>
          <a:p>
            <a:pPr lvl="1"/>
            <a:r>
              <a:rPr lang="en-US" dirty="0" smtClean="0"/>
              <a:t>Abstracts users from the physical region configuration file.</a:t>
            </a:r>
          </a:p>
          <a:p>
            <a:pPr lvl="1"/>
            <a:r>
              <a:rPr lang="en-US" dirty="0" smtClean="0"/>
              <a:t>Allows users to edit existing regions.</a:t>
            </a:r>
          </a:p>
          <a:p>
            <a:pPr lvl="1"/>
            <a:r>
              <a:rPr lang="en-US" dirty="0" smtClean="0"/>
              <a:t>New regions can be crated from scratch or by copying existing regions.</a:t>
            </a:r>
          </a:p>
          <a:p>
            <a:pPr lvl="1"/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429000"/>
            <a:ext cx="76581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Choose to create a new region or join an existing region.</a:t>
            </a:r>
          </a:p>
          <a:p>
            <a:pPr lvl="1"/>
            <a:r>
              <a:rPr lang="en-US" dirty="0" smtClean="0"/>
              <a:t>Ensures consistent configuration in a distributed environment.</a:t>
            </a:r>
          </a:p>
          <a:p>
            <a:r>
              <a:rPr lang="en-US" dirty="0" smtClean="0"/>
              <a:t>Creating a Region</a:t>
            </a:r>
          </a:p>
          <a:p>
            <a:pPr lvl="1"/>
            <a:r>
              <a:rPr lang="en-US" dirty="0" smtClean="0"/>
              <a:t>At installation time, all criteria needed to define a region is gathered.</a:t>
            </a:r>
          </a:p>
          <a:p>
            <a:r>
              <a:rPr lang="en-US" dirty="0" smtClean="0"/>
              <a:t>Joining a Region</a:t>
            </a:r>
          </a:p>
          <a:p>
            <a:pPr lvl="1"/>
            <a:r>
              <a:rPr lang="en-US" dirty="0" smtClean="0"/>
              <a:t>At installation time, all that is needed is the name of the region that will be joined.</a:t>
            </a:r>
          </a:p>
          <a:p>
            <a:pPr lvl="1"/>
            <a:r>
              <a:rPr lang="en-US" dirty="0" smtClean="0"/>
              <a:t>The application server being installed is simply added to the specified region.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Installing multiple servers is easy and guaranteed to be consistent.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7906"/>
            <a:ext cx="6553200" cy="40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2700000">
            <a:off x="2548969" y="52208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00000" flipH="1">
            <a:off x="5666859" y="52208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Batch Architecture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>
          <a:xfrm>
            <a:off x="928662" y="2571744"/>
            <a:ext cx="7986738" cy="127101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Facets Batch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10/20/2014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5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/>
              <a:t>Facets batch processes are designed to process transactions in the absence of user </a:t>
            </a:r>
            <a:r>
              <a:rPr lang="en-US" dirty="0" smtClean="0"/>
              <a:t>interaction.</a:t>
            </a:r>
            <a:endParaRPr lang="en-US" dirty="0"/>
          </a:p>
          <a:p>
            <a:pPr lvl="1"/>
            <a:r>
              <a:rPr lang="en-US" dirty="0"/>
              <a:t>Execute within the Facets Virtual Server, typically initiated via scheduling </a:t>
            </a:r>
            <a:r>
              <a:rPr lang="en-US" dirty="0" smtClean="0"/>
              <a:t>software.</a:t>
            </a:r>
            <a:endParaRPr lang="en-US" dirty="0"/>
          </a:p>
          <a:p>
            <a:pPr lvl="1"/>
            <a:r>
              <a:rPr lang="en-US" dirty="0"/>
              <a:t>Take advantage of the distributed computing architecture while at the same time presenting a consolidated logical view of the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dirty="0"/>
              <a:t>Leverage processing techniques as well as environmental components to scale processing to the levels required by the </a:t>
            </a:r>
            <a:r>
              <a:rPr lang="en-US" dirty="0" smtClean="0"/>
              <a:t>customer.</a:t>
            </a:r>
            <a:endParaRPr lang="en-US" dirty="0"/>
          </a:p>
          <a:p>
            <a:pPr lvl="1"/>
            <a:r>
              <a:rPr lang="en-US" dirty="0"/>
              <a:t>Support all the fundamentals of the Facets Virtual </a:t>
            </a:r>
            <a:r>
              <a:rPr lang="en-US" dirty="0" smtClean="0"/>
              <a:t>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55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pPr lvl="1"/>
            <a:r>
              <a:rPr lang="en-US" dirty="0"/>
              <a:t>The batch is initiated via an external job scheduler on the designated job manager </a:t>
            </a:r>
            <a:r>
              <a:rPr lang="en-US" dirty="0" smtClean="0"/>
              <a:t>machine.</a:t>
            </a:r>
            <a:endParaRPr lang="en-US" dirty="0"/>
          </a:p>
          <a:p>
            <a:pPr lvl="1"/>
            <a:r>
              <a:rPr lang="en-US" dirty="0"/>
              <a:t>The batch executes on 1:n servers within the </a:t>
            </a:r>
            <a:r>
              <a:rPr lang="en-US" dirty="0" smtClean="0"/>
              <a:t>environment.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28332"/>
            <a:ext cx="4876800" cy="3619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7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/>
              <a:t>Batch Jobs are defined by a combination of four </a:t>
            </a:r>
            <a:r>
              <a:rPr lang="en-US" dirty="0" smtClean="0"/>
              <a:t>components.</a:t>
            </a:r>
          </a:p>
          <a:p>
            <a:pPr lvl="2"/>
            <a:r>
              <a:rPr lang="en-US" dirty="0" smtClean="0"/>
              <a:t>Region File</a:t>
            </a:r>
          </a:p>
          <a:p>
            <a:pPr lvl="2"/>
            <a:r>
              <a:rPr lang="en-US" dirty="0" smtClean="0"/>
              <a:t>Procedure File</a:t>
            </a:r>
          </a:p>
          <a:p>
            <a:pPr lvl="2"/>
            <a:r>
              <a:rPr lang="en-US" dirty="0" err="1"/>
              <a:t>Runbook</a:t>
            </a:r>
            <a:endParaRPr lang="en-US" dirty="0" smtClean="0"/>
          </a:p>
          <a:p>
            <a:pPr lvl="2"/>
            <a:r>
              <a:rPr lang="en-US" dirty="0" smtClean="0"/>
              <a:t>Command Line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Region File:	Configuration parameters defined at 				region level</a:t>
            </a:r>
          </a:p>
          <a:p>
            <a:pPr lvl="1"/>
            <a:r>
              <a:rPr lang="en-US" dirty="0" smtClean="0"/>
              <a:t>Procedure File:	Job definition</a:t>
            </a:r>
          </a:p>
          <a:p>
            <a:pPr lvl="1"/>
            <a:r>
              <a:rPr lang="en-US" dirty="0" err="1" smtClean="0"/>
              <a:t>Runbook</a:t>
            </a:r>
            <a:r>
              <a:rPr lang="en-US" dirty="0" smtClean="0"/>
              <a:t>:	Job </a:t>
            </a:r>
            <a:r>
              <a:rPr lang="en-US" dirty="0"/>
              <a:t>specific parameters</a:t>
            </a:r>
            <a:endParaRPr lang="en-US" dirty="0" smtClean="0"/>
          </a:p>
          <a:p>
            <a:pPr lvl="1"/>
            <a:r>
              <a:rPr lang="en-US" dirty="0" smtClean="0"/>
              <a:t>Command Line:	Job specific parameters</a:t>
            </a:r>
          </a:p>
        </p:txBody>
      </p:sp>
    </p:spTree>
    <p:extLst>
      <p:ext uri="{BB962C8B-B14F-4D97-AF65-F5344CB8AC3E}">
        <p14:creationId xmlns:p14="http://schemas.microsoft.com/office/powerpoint/2010/main" val="30808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File</a:t>
            </a:r>
          </a:p>
          <a:p>
            <a:pPr lvl="1"/>
            <a:r>
              <a:rPr lang="en-US" dirty="0"/>
              <a:t>Defines the batch job in terms of what executes and the order in which it </a:t>
            </a:r>
            <a:r>
              <a:rPr lang="en-US" dirty="0" smtClean="0"/>
              <a:t>executes.</a:t>
            </a:r>
          </a:p>
          <a:p>
            <a:r>
              <a:rPr lang="en-US" altLang="en-US" dirty="0"/>
              <a:t>Decomposed into three levels</a:t>
            </a:r>
          </a:p>
          <a:p>
            <a:pPr lvl="1"/>
            <a:r>
              <a:rPr lang="en-US" dirty="0"/>
              <a:t>Job	Comprised of one or more steps.				Overrides at this level apply to every step and action 		unless subsequently overridden.</a:t>
            </a:r>
          </a:p>
          <a:p>
            <a:pPr lvl="1"/>
            <a:r>
              <a:rPr lang="en-US" dirty="0"/>
              <a:t>Step	Comprised of one or more actions.				Overrides at this level apply to every action within the 	   	step unless subsequently overridden.				Control (Bypass, Restart, Stop) is at this level</a:t>
            </a:r>
          </a:p>
          <a:p>
            <a:pPr lvl="1"/>
            <a:r>
              <a:rPr lang="en-US" dirty="0"/>
              <a:t>Action	Work is done at this level. 					Overrides at this level apply only to this level.			Types include Executable, SQL, Command or Script.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Runbook</a:t>
            </a:r>
            <a:endParaRPr lang="en-US" dirty="0"/>
          </a:p>
          <a:p>
            <a:pPr lvl="1"/>
            <a:r>
              <a:rPr lang="en-US" dirty="0"/>
              <a:t>Provides a means for parameters to be set at any </a:t>
            </a:r>
            <a:r>
              <a:rPr lang="en-US" dirty="0" smtClean="0"/>
              <a:t>level.</a:t>
            </a:r>
            <a:endParaRPr lang="en-US" dirty="0"/>
          </a:p>
          <a:p>
            <a:pPr lvl="1"/>
            <a:r>
              <a:rPr lang="en-US" dirty="0"/>
              <a:t>Points to a procedure </a:t>
            </a:r>
            <a:r>
              <a:rPr lang="en-US" dirty="0" smtClean="0"/>
              <a:t>file.</a:t>
            </a:r>
            <a:endParaRPr lang="en-US" dirty="0"/>
          </a:p>
          <a:p>
            <a:pPr lvl="1"/>
            <a:r>
              <a:rPr lang="en-US" dirty="0" smtClean="0"/>
              <a:t>1:n </a:t>
            </a:r>
            <a:r>
              <a:rPr lang="en-US" dirty="0" err="1" smtClean="0"/>
              <a:t>runbooks</a:t>
            </a:r>
            <a:r>
              <a:rPr lang="en-US" dirty="0" smtClean="0"/>
              <a:t> can </a:t>
            </a:r>
            <a:r>
              <a:rPr lang="en-US" dirty="0"/>
              <a:t>point to a given procedure </a:t>
            </a:r>
            <a:r>
              <a:rPr lang="en-US" dirty="0" smtClean="0"/>
              <a:t>book.</a:t>
            </a:r>
            <a:endParaRPr lang="en-US" dirty="0"/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/>
              <a:t>Provides a means for parameters to be set at any </a:t>
            </a:r>
            <a:r>
              <a:rPr lang="en-US" dirty="0" smtClean="0"/>
              <a:t>level.</a:t>
            </a:r>
          </a:p>
          <a:p>
            <a:r>
              <a:rPr lang="en-US" dirty="0" smtClean="0"/>
              <a:t>Region File</a:t>
            </a:r>
          </a:p>
          <a:p>
            <a:pPr lvl="1"/>
            <a:r>
              <a:rPr lang="en-US" dirty="0"/>
              <a:t>Provides a default values for parameters for a </a:t>
            </a:r>
            <a:r>
              <a:rPr lang="en-US" dirty="0" smtClean="0"/>
              <a:t>region.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Hierarchy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Region File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Procedure File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 smtClean="0"/>
              <a:t>Runbook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Command Line</a:t>
            </a: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57200" y="3810000"/>
            <a:ext cx="8153400" cy="2590800"/>
          </a:xfrm>
          <a:prstGeom prst="rect">
            <a:avLst/>
          </a:prstGeom>
          <a:solidFill>
            <a:srgbClr val="C0C0C0">
              <a:alpha val="25000"/>
            </a:srgbClr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1800" b="1" u="none" dirty="0"/>
              <a:t>Region </a:t>
            </a:r>
            <a:r>
              <a:rPr lang="en-US" altLang="en-US" sz="1800" b="1" u="none" dirty="0" smtClean="0"/>
              <a:t>File</a:t>
            </a:r>
            <a:endParaRPr lang="en-US" altLang="en-US" sz="1800" b="1" u="none" dirty="0"/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685800" y="4191000"/>
            <a:ext cx="7696200" cy="1981200"/>
          </a:xfrm>
          <a:prstGeom prst="rect">
            <a:avLst/>
          </a:prstGeom>
          <a:solidFill>
            <a:srgbClr val="C0C0C0">
              <a:alpha val="50000"/>
            </a:srgbClr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1800" b="1" u="none" dirty="0"/>
              <a:t>Procedure </a:t>
            </a:r>
            <a:r>
              <a:rPr lang="en-US" altLang="en-US" sz="1800" b="1" u="none" dirty="0" smtClean="0"/>
              <a:t>File</a:t>
            </a:r>
            <a:endParaRPr lang="en-US" altLang="en-US" sz="1800" b="1" u="none" dirty="0"/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914400" y="4495800"/>
            <a:ext cx="7239000" cy="1447800"/>
          </a:xfrm>
          <a:prstGeom prst="rect">
            <a:avLst/>
          </a:prstGeom>
          <a:solidFill>
            <a:srgbClr val="C0C0C0">
              <a:alpha val="75000"/>
            </a:srgbClr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1800" b="1" u="none" dirty="0" err="1" smtClean="0"/>
              <a:t>Runbook</a:t>
            </a:r>
            <a:endParaRPr lang="en-US" altLang="en-US" sz="1800" b="1" u="none" dirty="0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1143000" y="4800600"/>
            <a:ext cx="6781800" cy="914400"/>
          </a:xfrm>
          <a:prstGeom prst="rect">
            <a:avLst/>
          </a:prstGeom>
          <a:solidFill>
            <a:srgbClr val="C0C0C0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sz="1800" b="1" u="none"/>
              <a:t>Command Line</a:t>
            </a:r>
          </a:p>
        </p:txBody>
      </p:sp>
    </p:spTree>
    <p:extLst>
      <p:ext uri="{BB962C8B-B14F-4D97-AF65-F5344CB8AC3E}">
        <p14:creationId xmlns:p14="http://schemas.microsoft.com/office/powerpoint/2010/main" val="32953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Contro</a:t>
            </a:r>
            <a:r>
              <a:rPr lang="en-US" dirty="0"/>
              <a:t>l</a:t>
            </a:r>
          </a:p>
          <a:p>
            <a:pPr lvl="1"/>
            <a:r>
              <a:rPr lang="en-US" dirty="0" smtClean="0"/>
              <a:t>Always at the Step Level</a:t>
            </a:r>
          </a:p>
          <a:p>
            <a:pPr lvl="2"/>
            <a:r>
              <a:rPr lang="en-US" dirty="0" smtClean="0"/>
              <a:t>Restart:	Begins processing at the specified step.</a:t>
            </a:r>
          </a:p>
          <a:p>
            <a:pPr lvl="2"/>
            <a:r>
              <a:rPr lang="en-US" dirty="0" smtClean="0"/>
              <a:t>Bypass:	Bypasses the processing for the specified 		step(s).</a:t>
            </a:r>
          </a:p>
          <a:p>
            <a:pPr lvl="2"/>
            <a:r>
              <a:rPr lang="en-US" dirty="0" smtClean="0"/>
              <a:t>Stop:		Stops processing prior to executing the 			specified step.</a:t>
            </a:r>
            <a:endParaRPr lang="en-US" dirty="0"/>
          </a:p>
          <a:p>
            <a:pPr lvl="1"/>
            <a:r>
              <a:rPr lang="en-US" dirty="0" smtClean="0"/>
              <a:t>Example: Restart, Bypass, and Stop at Step 2000</a:t>
            </a:r>
            <a:endParaRPr lang="en-US" dirty="0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609600" y="4648200"/>
            <a:ext cx="1524000" cy="1752600"/>
            <a:chOff x="384" y="2928"/>
            <a:chExt cx="960" cy="1104"/>
          </a:xfrm>
        </p:grpSpPr>
        <p:sp>
          <p:nvSpPr>
            <p:cNvPr id="6" name="Rectangle 31"/>
            <p:cNvSpPr>
              <a:spLocks noChangeArrowheads="1"/>
            </p:cNvSpPr>
            <p:nvPr/>
          </p:nvSpPr>
          <p:spPr bwMode="auto">
            <a:xfrm>
              <a:off x="384" y="3216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1000</a:t>
              </a: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84" y="3504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2000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384" y="3792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3000</a:t>
              </a: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384" y="2928"/>
              <a:ext cx="960" cy="24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>
                  <a:solidFill>
                    <a:schemeClr val="bg1"/>
                  </a:solidFill>
                </a:rPr>
                <a:t>Restart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3810000" y="4648200"/>
            <a:ext cx="1524000" cy="1752600"/>
            <a:chOff x="2400" y="2928"/>
            <a:chExt cx="960" cy="1104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400" y="3216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1000</a:t>
              </a: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400" y="3504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2000</a:t>
              </a:r>
            </a:p>
          </p:txBody>
        </p:sp>
        <p:sp>
          <p:nvSpPr>
            <p:cNvPr id="13" name="Rectangle 36"/>
            <p:cNvSpPr>
              <a:spLocks noChangeArrowheads="1"/>
            </p:cNvSpPr>
            <p:nvPr/>
          </p:nvSpPr>
          <p:spPr bwMode="auto">
            <a:xfrm>
              <a:off x="2400" y="3792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3000</a:t>
              </a:r>
            </a:p>
          </p:txBody>
        </p:sp>
        <p:sp>
          <p:nvSpPr>
            <p:cNvPr id="14" name="Rectangle 41"/>
            <p:cNvSpPr>
              <a:spLocks noChangeArrowheads="1"/>
            </p:cNvSpPr>
            <p:nvPr/>
          </p:nvSpPr>
          <p:spPr bwMode="auto">
            <a:xfrm>
              <a:off x="2400" y="2928"/>
              <a:ext cx="960" cy="24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>
                  <a:solidFill>
                    <a:schemeClr val="bg1"/>
                  </a:solidFill>
                </a:rPr>
                <a:t>Bypass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7010400" y="4648200"/>
            <a:ext cx="1524000" cy="1752600"/>
            <a:chOff x="4416" y="2928"/>
            <a:chExt cx="960" cy="1104"/>
          </a:xfrm>
        </p:grpSpPr>
        <p:sp>
          <p:nvSpPr>
            <p:cNvPr id="16" name="Rectangle 37"/>
            <p:cNvSpPr>
              <a:spLocks noChangeArrowheads="1"/>
            </p:cNvSpPr>
            <p:nvPr/>
          </p:nvSpPr>
          <p:spPr bwMode="auto">
            <a:xfrm>
              <a:off x="4416" y="3216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1000</a:t>
              </a:r>
            </a:p>
          </p:txBody>
        </p:sp>
        <p:sp>
          <p:nvSpPr>
            <p:cNvPr id="17" name="Rectangle 38"/>
            <p:cNvSpPr>
              <a:spLocks noChangeArrowheads="1"/>
            </p:cNvSpPr>
            <p:nvPr/>
          </p:nvSpPr>
          <p:spPr bwMode="auto">
            <a:xfrm>
              <a:off x="4416" y="3504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2000</a:t>
              </a:r>
            </a:p>
          </p:txBody>
        </p:sp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4416" y="3792"/>
              <a:ext cx="960" cy="240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u="none"/>
                <a:t>Step 3000</a:t>
              </a: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4416" y="2928"/>
              <a:ext cx="960" cy="240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 u="none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609600" y="5105400"/>
            <a:ext cx="1524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609600" y="5562600"/>
            <a:ext cx="1524000" cy="381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609600" y="6019800"/>
            <a:ext cx="1524000" cy="381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3810000" y="5562600"/>
            <a:ext cx="1524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7010400" y="5562600"/>
            <a:ext cx="1524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7010400" y="6019800"/>
            <a:ext cx="15240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3810000" y="6019800"/>
            <a:ext cx="1524000" cy="381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3810000" y="5105400"/>
            <a:ext cx="1524000" cy="381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7010400" y="5105400"/>
            <a:ext cx="1524000" cy="3810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Executes in a cscript.exe process.</a:t>
            </a:r>
          </a:p>
          <a:p>
            <a:pPr lvl="1"/>
            <a:r>
              <a:rPr lang="en-US" dirty="0" smtClean="0"/>
              <a:t>Command line MUST supply a </a:t>
            </a:r>
            <a:r>
              <a:rPr lang="en-US" dirty="0" err="1" smtClean="0"/>
              <a:t>runbook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Command line may optionally supply:</a:t>
            </a:r>
          </a:p>
          <a:p>
            <a:pPr lvl="2"/>
            <a:r>
              <a:rPr lang="en-US" dirty="0" smtClean="0"/>
              <a:t>Region</a:t>
            </a:r>
          </a:p>
          <a:p>
            <a:pPr lvl="2"/>
            <a:r>
              <a:rPr lang="en-US" dirty="0" smtClean="0"/>
              <a:t>Command line parameter overrides</a:t>
            </a:r>
          </a:p>
          <a:p>
            <a:pPr lvl="2"/>
            <a:r>
              <a:rPr lang="en-US" dirty="0" smtClean="0"/>
              <a:t>Job Directives (Bypass, Stop, Restart)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96250" cy="51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2" y="5587410"/>
            <a:ext cx="2486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587410"/>
            <a:ext cx="18478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75005"/>
            <a:ext cx="182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13" y="5562600"/>
            <a:ext cx="1381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82501" y="5231786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Windows Script Host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49293" y="5231785"/>
            <a:ext cx="1997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Windows Scripting File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45395" y="523178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Runbook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19169" y="5231784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Non-Default Region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Action</a:t>
            </a:r>
          </a:p>
          <a:p>
            <a:pPr lvl="1"/>
            <a:r>
              <a:rPr lang="en-US" dirty="0" smtClean="0"/>
              <a:t>Executable</a:t>
            </a:r>
          </a:p>
          <a:p>
            <a:pPr lvl="2"/>
            <a:r>
              <a:rPr lang="en-US" dirty="0" smtClean="0"/>
              <a:t>C++ objects used for most intensive processing steps</a:t>
            </a:r>
          </a:p>
          <a:p>
            <a:pPr lvl="2"/>
            <a:r>
              <a:rPr lang="en-US" dirty="0" smtClean="0"/>
              <a:t>Executes within a CerComHost###.exe process.</a:t>
            </a:r>
          </a:p>
          <a:p>
            <a:pPr lvl="2"/>
            <a:r>
              <a:rPr lang="en-US" dirty="0" smtClean="0"/>
              <a:t>Distributed to any application server within the Facets Virtual Server.</a:t>
            </a:r>
          </a:p>
          <a:p>
            <a:pPr lvl="2"/>
            <a:r>
              <a:rPr lang="en-US" dirty="0" smtClean="0"/>
              <a:t>1:n CerComHost###.exe comprise a multi-engine action.</a:t>
            </a:r>
          </a:p>
          <a:p>
            <a:pPr lvl="1"/>
            <a:r>
              <a:rPr lang="en-US" dirty="0" smtClean="0"/>
              <a:t>SQL</a:t>
            </a:r>
          </a:p>
          <a:p>
            <a:pPr lvl="2"/>
            <a:r>
              <a:rPr lang="en-US" dirty="0" smtClean="0"/>
              <a:t>Server side logic, typically used for moving large amounts of data.</a:t>
            </a:r>
          </a:p>
          <a:p>
            <a:pPr lvl="2"/>
            <a:r>
              <a:rPr lang="en-US" dirty="0" smtClean="0"/>
              <a:t>Executes within a CerComHost###.exe process although processing is done on the database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9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Metrics as of Facets 4.61</a:t>
            </a:r>
          </a:p>
          <a:p>
            <a:pPr lvl="1"/>
            <a:r>
              <a:rPr lang="en-US" dirty="0" smtClean="0"/>
              <a:t>Facets Interactive </a:t>
            </a:r>
          </a:p>
          <a:p>
            <a:pPr lvl="2"/>
            <a:r>
              <a:rPr lang="en-US" dirty="0"/>
              <a:t>9</a:t>
            </a:r>
            <a:r>
              <a:rPr lang="en-US" dirty="0" smtClean="0"/>
              <a:t>,455,833 lines of C++ code</a:t>
            </a:r>
          </a:p>
          <a:p>
            <a:pPr lvl="2"/>
            <a:r>
              <a:rPr lang="en-US" dirty="0" smtClean="0"/>
              <a:t>446 Applications</a:t>
            </a:r>
          </a:p>
          <a:p>
            <a:pPr lvl="1"/>
            <a:r>
              <a:rPr lang="en-US" dirty="0" smtClean="0"/>
              <a:t>Facets Database</a:t>
            </a:r>
          </a:p>
          <a:p>
            <a:pPr lvl="2"/>
            <a:r>
              <a:rPr lang="en-US" dirty="0" smtClean="0"/>
              <a:t>1,500+ Database Tables</a:t>
            </a:r>
          </a:p>
          <a:p>
            <a:pPr lvl="2"/>
            <a:r>
              <a:rPr lang="en-US" dirty="0" smtClean="0"/>
              <a:t>17,000+ Stored Procedures</a:t>
            </a:r>
          </a:p>
          <a:p>
            <a:pPr lvl="1"/>
            <a:r>
              <a:rPr lang="en-US" dirty="0" smtClean="0"/>
              <a:t>Facets Application Server</a:t>
            </a:r>
          </a:p>
          <a:p>
            <a:pPr lvl="2"/>
            <a:r>
              <a:rPr lang="en-US" dirty="0" smtClean="0"/>
              <a:t>206 Batch Jobs</a:t>
            </a:r>
          </a:p>
          <a:p>
            <a:pPr lvl="1"/>
            <a:r>
              <a:rPr lang="en-US" dirty="0" smtClean="0"/>
              <a:t>Facets Services</a:t>
            </a:r>
          </a:p>
          <a:p>
            <a:pPr lvl="2"/>
            <a:r>
              <a:rPr lang="en-US" dirty="0" smtClean="0"/>
              <a:t>388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of Action</a:t>
            </a:r>
          </a:p>
          <a:p>
            <a:pPr lvl="1"/>
            <a:r>
              <a:rPr lang="en-US" dirty="0" smtClean="0"/>
              <a:t>Script</a:t>
            </a:r>
          </a:p>
          <a:p>
            <a:pPr lvl="2"/>
            <a:r>
              <a:rPr lang="en-US" dirty="0" smtClean="0"/>
              <a:t>Windows Scripting Language (VBScript) code that executes in its own process.</a:t>
            </a:r>
          </a:p>
          <a:p>
            <a:pPr lvl="2"/>
            <a:r>
              <a:rPr lang="en-US" dirty="0" smtClean="0"/>
              <a:t>Typically used for lightweight logic to support the process flow of a job.</a:t>
            </a:r>
          </a:p>
          <a:p>
            <a:pPr lvl="1"/>
            <a:r>
              <a:rPr lang="en-US" dirty="0" smtClean="0"/>
              <a:t>Command</a:t>
            </a:r>
          </a:p>
          <a:p>
            <a:pPr lvl="2"/>
            <a:r>
              <a:rPr lang="en-US" dirty="0" smtClean="0"/>
              <a:t>DOS style commands.</a:t>
            </a:r>
          </a:p>
          <a:p>
            <a:pPr lvl="2"/>
            <a:r>
              <a:rPr lang="en-US" dirty="0" smtClean="0"/>
              <a:t>Typically used for file handling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9568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October 16, </a:t>
            </a:r>
            <a:r>
              <a:rPr lang="en-US" b="1" i="1" dirty="0" smtClean="0">
                <a:solidFill>
                  <a:srgbClr val="595959"/>
                </a:solidFill>
              </a:rPr>
              <a:t>2014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all back office Facets </a:t>
            </a:r>
            <a:r>
              <a:rPr lang="en-US" dirty="0" smtClean="0"/>
              <a:t>functionality.</a:t>
            </a:r>
            <a:endParaRPr lang="en-US" dirty="0"/>
          </a:p>
          <a:p>
            <a:pPr lvl="2"/>
            <a:r>
              <a:rPr lang="en-US" dirty="0"/>
              <a:t>Batch, Services, and Interactive</a:t>
            </a:r>
          </a:p>
          <a:p>
            <a:pPr lvl="1"/>
            <a:r>
              <a:rPr lang="en-US" dirty="0"/>
              <a:t>Fits into the enterprise solution </a:t>
            </a:r>
            <a:r>
              <a:rPr lang="en-US" dirty="0" smtClean="0"/>
              <a:t>architecture.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6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</a:p>
          <a:p>
            <a:pPr lvl="1"/>
            <a:r>
              <a:rPr lang="en-US" dirty="0"/>
              <a:t>Provides a logical boundary separating Facets from the rest of the </a:t>
            </a:r>
            <a:r>
              <a:rPr lang="en-US" dirty="0" smtClean="0"/>
              <a:t>enterprise.</a:t>
            </a:r>
            <a:endParaRPr lang="en-US" dirty="0"/>
          </a:p>
          <a:p>
            <a:pPr lvl="1"/>
            <a:r>
              <a:rPr lang="en-US" dirty="0"/>
              <a:t>Abstracts users of the Facets Virtual Server from the physical nature of the </a:t>
            </a:r>
            <a:r>
              <a:rPr lang="en-US" dirty="0" smtClean="0"/>
              <a:t>configuration.</a:t>
            </a:r>
            <a:endParaRPr lang="en-US" dirty="0"/>
          </a:p>
          <a:p>
            <a:pPr lvl="1"/>
            <a:r>
              <a:rPr lang="en-US" dirty="0"/>
              <a:t>Simplifies the connectivity to </a:t>
            </a:r>
            <a:r>
              <a:rPr lang="en-US" dirty="0" smtClean="0"/>
              <a:t>Facets.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581400"/>
            <a:ext cx="55340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6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</a:p>
          <a:p>
            <a:pPr lvl="1"/>
            <a:r>
              <a:rPr lang="en-US" dirty="0" smtClean="0"/>
              <a:t>No single point of failure.</a:t>
            </a:r>
          </a:p>
          <a:p>
            <a:pPr lvl="1"/>
            <a:r>
              <a:rPr lang="en-US" dirty="0" smtClean="0"/>
              <a:t>Configuration supports redundancy constructs at all levels:</a:t>
            </a:r>
          </a:p>
          <a:p>
            <a:pPr lvl="2"/>
            <a:r>
              <a:rPr lang="en-US" dirty="0" smtClean="0"/>
              <a:t>Application Server, File Server, Database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1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Scale Application Servers.</a:t>
            </a:r>
          </a:p>
          <a:p>
            <a:pPr lvl="2"/>
            <a:r>
              <a:rPr lang="en-US" dirty="0" smtClean="0"/>
              <a:t>Out by adding more servers</a:t>
            </a:r>
          </a:p>
          <a:p>
            <a:pPr lvl="2"/>
            <a:r>
              <a:rPr lang="en-US" dirty="0" smtClean="0"/>
              <a:t>Up by adding CPUs to a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Supports “n” number of configurations.</a:t>
            </a:r>
          </a:p>
          <a:p>
            <a:pPr lvl="2"/>
            <a:r>
              <a:rPr lang="en-US" dirty="0" smtClean="0"/>
              <a:t>“n” number of machines</a:t>
            </a:r>
          </a:p>
          <a:p>
            <a:pPr lvl="2"/>
            <a:r>
              <a:rPr lang="en-US" dirty="0" smtClean="0"/>
              <a:t>“n” processors per machine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Virtual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Manageability</a:t>
            </a:r>
          </a:p>
          <a:p>
            <a:pPr lvl="1"/>
            <a:r>
              <a:rPr lang="en-US" dirty="0"/>
              <a:t>Provides one logical view of the physical </a:t>
            </a:r>
            <a:r>
              <a:rPr lang="en-US" dirty="0" smtClean="0"/>
              <a:t>environment.</a:t>
            </a:r>
            <a:endParaRPr lang="en-US" dirty="0"/>
          </a:p>
          <a:p>
            <a:pPr lvl="1"/>
            <a:r>
              <a:rPr lang="en-US" dirty="0"/>
              <a:t>The user and operator are abstracted from the physical nature of the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dirty="0"/>
              <a:t>Perceive managing one virtual </a:t>
            </a:r>
            <a:r>
              <a:rPr lang="en-US" dirty="0" smtClean="0"/>
              <a:t>environment.</a:t>
            </a:r>
            <a:endParaRPr lang="en-US" dirty="0"/>
          </a:p>
          <a:p>
            <a:pPr lvl="1"/>
            <a:r>
              <a:rPr lang="en-US" dirty="0"/>
              <a:t>Single system </a:t>
            </a:r>
            <a:r>
              <a:rPr lang="en-US" dirty="0" smtClean="0"/>
              <a:t>image.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581400"/>
            <a:ext cx="5505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3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2015-01-09T08:53:20+00:00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7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CTS\165885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DS_dceb67e2-060c-4b89-bd08-881b0124300a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CTS\165885</Comments>
    <ReasonforRejection xmlns="a539e01d-6812-45cb-81c6-1b704ede691e" xsi:nil="true"/>
    <_dlc_DocId xmlns="8df44bae-038f-4ef4-8e88-59fe23882131">25R4Z53AYQRA-3612-429</_dlc_DocId>
    <_dlc_DocIdUrl xmlns="8df44bae-038f-4ef4-8e88-59fe23882131">
      <Url>https://cognizant20.cognizant.com/cts/Cognizant Community/DSC/_layouts/DocIdRedir.aspx?ID=25R4Z53AYQRA-3612-429</Url>
      <Description>25R4Z53AYQRA-3612-429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ADA5D42-BA56-4AD3-8250-F457F37C76A3}"/>
</file>

<file path=customXml/itemProps2.xml><?xml version="1.0" encoding="utf-8"?>
<ds:datastoreItem xmlns:ds="http://schemas.openxmlformats.org/officeDocument/2006/customXml" ds:itemID="{6443F8BA-7294-4DBE-AB66-DC9E6BB5C48B}"/>
</file>

<file path=customXml/itemProps3.xml><?xml version="1.0" encoding="utf-8"?>
<ds:datastoreItem xmlns:ds="http://schemas.openxmlformats.org/officeDocument/2006/customXml" ds:itemID="{AAB24DEB-1DC7-4B5C-BAF9-C7F83BCBF49A}"/>
</file>

<file path=customXml/itemProps4.xml><?xml version="1.0" encoding="utf-8"?>
<ds:datastoreItem xmlns:ds="http://schemas.openxmlformats.org/officeDocument/2006/customXml" ds:itemID="{BEAE92F1-A25F-4411-AEE6-67A63389C4A2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1286</TotalTime>
  <Words>909</Words>
  <Application>Microsoft Office PowerPoint</Application>
  <PresentationFormat>On-screen Show (4:3)</PresentationFormat>
  <Paragraphs>197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2014 PowerPoint Template</vt:lpstr>
      <vt:lpstr>PowerPoint Presentation</vt:lpstr>
      <vt:lpstr>Batch Architecture</vt:lpstr>
      <vt:lpstr>Facets Virtual Server</vt:lpstr>
      <vt:lpstr>Facets Virtual Server</vt:lpstr>
      <vt:lpstr>Facets Virtual Server</vt:lpstr>
      <vt:lpstr>Facets Virtual Server</vt:lpstr>
      <vt:lpstr>Facets Virtual Server</vt:lpstr>
      <vt:lpstr>Facets Virtual Server</vt:lpstr>
      <vt:lpstr>Facets Virtual Server</vt:lpstr>
      <vt:lpstr>Region</vt:lpstr>
      <vt:lpstr>Region</vt:lpstr>
      <vt:lpstr>Region</vt:lpstr>
      <vt:lpstr>Region</vt:lpstr>
      <vt:lpstr>Region</vt:lpstr>
      <vt:lpstr>Region</vt:lpstr>
      <vt:lpstr>Region</vt:lpstr>
      <vt:lpstr>Region</vt:lpstr>
      <vt:lpstr>Region</vt:lpstr>
      <vt:lpstr>Region</vt:lpstr>
      <vt:lpstr>Facets Batch</vt:lpstr>
      <vt:lpstr>Batch</vt:lpstr>
      <vt:lpstr>Batch</vt:lpstr>
      <vt:lpstr>Batch</vt:lpstr>
      <vt:lpstr>Batch</vt:lpstr>
      <vt:lpstr>Batch</vt:lpstr>
      <vt:lpstr>Batch</vt:lpstr>
      <vt:lpstr>Batch</vt:lpstr>
      <vt:lpstr>Batch</vt:lpstr>
      <vt:lpstr>Batch</vt:lpstr>
      <vt:lpstr>Batch</vt:lpstr>
      <vt:lpstr>Q &amp; A</vt:lpstr>
    </vt:vector>
  </TitlesOfParts>
  <Company>TriZetto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Windows User</cp:lastModifiedBy>
  <cp:revision>116</cp:revision>
  <dcterms:created xsi:type="dcterms:W3CDTF">2014-10-20T21:34:42Z</dcterms:created>
  <dcterms:modified xsi:type="dcterms:W3CDTF">2014-12-10T08:33:07Z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dceb67e2-060c-4b89-bd08-881b0124300a</vt:lpwstr>
  </property>
</Properties>
</file>