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948" r:id="rId5"/>
    <p:sldId id="943" r:id="rId6"/>
    <p:sldId id="955" r:id="rId7"/>
    <p:sldId id="961" r:id="rId8"/>
    <p:sldId id="962" r:id="rId9"/>
    <p:sldId id="963" r:id="rId10"/>
    <p:sldId id="965" r:id="rId11"/>
    <p:sldId id="966" r:id="rId12"/>
    <p:sldId id="967" r:id="rId13"/>
    <p:sldId id="968" r:id="rId14"/>
    <p:sldId id="971" r:id="rId15"/>
    <p:sldId id="970" r:id="rId16"/>
    <p:sldId id="969" r:id="rId17"/>
    <p:sldId id="972" r:id="rId18"/>
    <p:sldId id="973" r:id="rId19"/>
    <p:sldId id="974" r:id="rId20"/>
    <p:sldId id="975" r:id="rId21"/>
    <p:sldId id="976" r:id="rId22"/>
    <p:sldId id="964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A4"/>
    <a:srgbClr val="006699"/>
    <a:srgbClr val="3C6C84"/>
    <a:srgbClr val="5F9CB9"/>
    <a:srgbClr val="28546A"/>
    <a:srgbClr val="333399"/>
    <a:srgbClr val="305A6F"/>
    <a:srgbClr val="127FAF"/>
    <a:srgbClr val="000F2E"/>
    <a:srgbClr val="0D6A9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9028" autoAdjust="0"/>
  </p:normalViewPr>
  <p:slideViewPr>
    <p:cSldViewPr showGuides="1">
      <p:cViewPr>
        <p:scale>
          <a:sx n="80" d="100"/>
          <a:sy n="80" d="100"/>
        </p:scale>
        <p:origin x="-132" y="-72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1962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6FCAB82-E625-4660-A5DF-1EA1A9CC4915}" type="datetimeFigureOut">
              <a:rPr lang="en-US"/>
              <a:pPr>
                <a:defRPr/>
              </a:pPr>
              <a:t>1/7/2015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0A0386A3-E880-4A2E-BB8F-B78800C7B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801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cs typeface="+mn-cs"/>
              </a:defRPr>
            </a:lvl1pPr>
          </a:lstStyle>
          <a:p>
            <a:pPr>
              <a:defRPr/>
            </a:pPr>
            <a:fld id="{0341ECD5-5343-41D5-924F-09935550E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9862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 bwMode="auto">
          <a:xfrm rot="10800000">
            <a:off x="0" y="0"/>
            <a:ext cx="9144000" cy="6858000"/>
          </a:xfrm>
          <a:prstGeom prst="roundRect">
            <a:avLst>
              <a:gd name="adj" fmla="val 0"/>
            </a:avLst>
          </a:prstGeom>
          <a:solidFill>
            <a:srgbClr val="0065A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 rot="10800000">
            <a:off x="117475" y="127000"/>
            <a:ext cx="8918575" cy="6608763"/>
          </a:xfrm>
          <a:prstGeom prst="roundRect">
            <a:avLst>
              <a:gd name="adj" fmla="val 3559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bIns="91440" anchor="b" anchorCtr="1"/>
          <a:lstStyle/>
          <a:p>
            <a:pPr>
              <a:defRPr/>
            </a:pPr>
            <a:endParaRPr lang="en-US" dirty="0">
              <a:latin typeface="Arial" pitchFamily="34" charset="0"/>
              <a:cs typeface="+mn-cs"/>
            </a:endParaRP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1071563" y="3929063"/>
            <a:ext cx="7053262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Picture 15" descr="Trizetto-logo---Powering-IHM-(R).png"/>
          <p:cNvPicPr>
            <a:picLocks noChangeAspect="1"/>
          </p:cNvPicPr>
          <p:nvPr userDrawn="1"/>
        </p:nvPicPr>
        <p:blipFill>
          <a:blip r:embed="rId2" cstate="print"/>
          <a:srcRect b="23498"/>
          <a:stretch>
            <a:fillRect/>
          </a:stretch>
        </p:blipFill>
        <p:spPr bwMode="auto">
          <a:xfrm>
            <a:off x="7158038" y="5995988"/>
            <a:ext cx="1500187" cy="31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407348" y="6750050"/>
            <a:ext cx="160941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algn="ctr">
              <a:defRPr/>
            </a:pPr>
            <a:r>
              <a:rPr lang="en-US" sz="500" dirty="0">
                <a:solidFill>
                  <a:schemeClr val="bg1"/>
                </a:solidFill>
              </a:rPr>
              <a:t>Confidential    |    </a:t>
            </a:r>
            <a:r>
              <a:rPr lang="en-US" sz="500" dirty="0" smtClean="0">
                <a:solidFill>
                  <a:schemeClr val="bg1"/>
                </a:solidFill>
              </a:rPr>
              <a:t>Copyright  ©  2014 TriZetto Corporation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386DAFCE-FB0F-4EA4-A0CE-476AAE7D6AA9}" type="slidenum">
              <a:rPr lang="en-US" sz="800" b="1">
                <a:solidFill>
                  <a:schemeClr val="bg1"/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928662" y="2571744"/>
            <a:ext cx="7072362" cy="1271016"/>
          </a:xfrm>
        </p:spPr>
        <p:txBody>
          <a:bodyPr/>
          <a:lstStyle>
            <a:lvl1pPr algn="l" rtl="0" fontAlgn="base">
              <a:lnSpc>
                <a:spcPts val="4600"/>
              </a:lnSpc>
              <a:spcBef>
                <a:spcPct val="0"/>
              </a:spcBef>
              <a:spcAft>
                <a:spcPct val="0"/>
              </a:spcAft>
              <a:defRPr lang="en-US" sz="4400" baseline="0" dirty="0">
                <a:solidFill>
                  <a:srgbClr val="0065A4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928662" y="4063372"/>
            <a:ext cx="7072362" cy="365760"/>
          </a:xfrm>
        </p:spPr>
        <p:txBody>
          <a:bodyPr anchor="ctr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1800" b="1" i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002a-TZ_logo_Trizetto-CMYK_07-12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64289" y="6003220"/>
            <a:ext cx="1512168" cy="315265"/>
          </a:xfrm>
          <a:prstGeom prst="rect">
            <a:avLst/>
          </a:prstGeom>
        </p:spPr>
      </p:pic>
      <p:pic>
        <p:nvPicPr>
          <p:cNvPr id="13" name="Picture 10" descr="PC11---template.png"/>
          <p:cNvPicPr>
            <a:picLocks noChangeAspect="1"/>
          </p:cNvPicPr>
          <p:nvPr userDrawn="1"/>
        </p:nvPicPr>
        <p:blipFill>
          <a:blip r:embed="rId4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753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753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74638"/>
            <a:ext cx="6994525" cy="490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60851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463040"/>
            <a:ext cx="8529320" cy="4661535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845" y="35099"/>
            <a:ext cx="7244080" cy="1080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503680"/>
            <a:ext cx="4179888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  <a:lvl2pPr>
              <a:defRPr>
                <a:latin typeface="Franklin Gothic Book" pitchFamily="34" charset="0"/>
              </a:defRPr>
            </a:lvl2pPr>
            <a:lvl3pPr>
              <a:defRPr>
                <a:latin typeface="Franklin Gothic Book" pitchFamily="34" charset="0"/>
              </a:defRPr>
            </a:lvl3pPr>
            <a:lvl4pPr>
              <a:defRPr>
                <a:latin typeface="Franklin Gothic Book" pitchFamily="34" charset="0"/>
              </a:defRPr>
            </a:lvl4pPr>
            <a:lvl5pPr>
              <a:defRPr>
                <a:latin typeface="Franklin Gothic Book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713288" y="1503680"/>
            <a:ext cx="4179887" cy="4846320"/>
          </a:xfrm>
        </p:spPr>
        <p:txBody>
          <a:bodyPr/>
          <a:lstStyle>
            <a:lvl1pPr>
              <a:defRPr>
                <a:latin typeface="Franklin Gothic Book" pitchFamily="34" charset="0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1" y="25574"/>
            <a:ext cx="7296150" cy="10888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613525"/>
            <a:ext cx="38100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Franklin Gothic Book" pitchFamily="34" charset="0"/>
              </a:defRPr>
            </a:lvl1pPr>
          </a:lstStyle>
          <a:p>
            <a:r>
              <a:rPr lang="en-US" dirty="0" smtClean="0"/>
              <a:t>Confidential. © 2012 The </a:t>
            </a:r>
            <a:r>
              <a:rPr lang="en-US" dirty="0" err="1" smtClean="0"/>
              <a:t>TriZetto</a:t>
            </a:r>
            <a:r>
              <a:rPr lang="en-US" dirty="0" smtClean="0"/>
              <a:t> Group,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65A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5F9CB9"/>
              </a:buClr>
              <a:defRPr/>
            </a:lvl1pPr>
            <a:lvl2pPr>
              <a:buClr>
                <a:srgbClr val="5F9CB9"/>
              </a:buClr>
              <a:defRPr/>
            </a:lvl2pPr>
            <a:lvl3pPr>
              <a:buClr>
                <a:srgbClr val="5F9CB9"/>
              </a:buClr>
              <a:defRPr/>
            </a:lvl3pPr>
            <a:lvl4pPr>
              <a:buClr>
                <a:srgbClr val="5F9CB9"/>
              </a:buClr>
              <a:defRPr/>
            </a:lvl4pPr>
            <a:lvl5pPr>
              <a:buClr>
                <a:srgbClr val="5F9CB9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4975" y="274638"/>
            <a:ext cx="82804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                                                          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9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5053" y="6704013"/>
            <a:ext cx="227947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accent3">
                    <a:lumMod val="50000"/>
                  </a:schemeClr>
                </a:solidFill>
              </a:rPr>
              <a:t>Confidential    |    Copyright  </a:t>
            </a:r>
            <a:r>
              <a:rPr lang="en-US" sz="700" dirty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©  </a:t>
            </a:r>
            <a:r>
              <a:rPr lang="en-US" sz="7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2014 TriZetto Corporation</a:t>
            </a:r>
            <a:endParaRPr lang="en-US" sz="7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-19050" y="6534150"/>
            <a:ext cx="304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0C4250A1-D6FF-4027-8562-EE1695685252}" type="slidenum">
              <a:rPr lang="en-US" sz="800" b="1">
                <a:solidFill>
                  <a:schemeClr val="accent3">
                    <a:lumMod val="50000"/>
                  </a:schemeClr>
                </a:solidFill>
                <a:latin typeface="Arial Narrow" pitchFamily="34" charset="0"/>
              </a:rPr>
              <a:pPr>
                <a:defRPr/>
              </a:pPr>
              <a:t>‹#›</a:t>
            </a:fld>
            <a:endParaRPr lang="en-US" sz="800" b="1" dirty="0">
              <a:solidFill>
                <a:schemeClr val="accent3">
                  <a:lumMod val="50000"/>
                </a:schemeClr>
              </a:solidFill>
              <a:latin typeface="Arial Narrow" pitchFamily="34" charset="0"/>
            </a:endParaRPr>
          </a:p>
        </p:txBody>
      </p:sp>
      <p:cxnSp>
        <p:nvCxnSpPr>
          <p:cNvPr id="3079" name="Straight Connector 164"/>
          <p:cNvCxnSpPr>
            <a:cxnSpLocks noChangeShapeType="1"/>
          </p:cNvCxnSpPr>
          <p:nvPr/>
        </p:nvCxnSpPr>
        <p:spPr bwMode="auto">
          <a:xfrm>
            <a:off x="0" y="6664325"/>
            <a:ext cx="7885113" cy="0"/>
          </a:xfrm>
          <a:prstGeom prst="line">
            <a:avLst/>
          </a:prstGeom>
          <a:noFill/>
          <a:ln w="19050" algn="ctr">
            <a:solidFill>
              <a:schemeClr val="bg2">
                <a:lumMod val="60000"/>
                <a:lumOff val="40000"/>
              </a:schemeClr>
            </a:solidFill>
            <a:round/>
            <a:headEnd/>
            <a:tailEnd/>
          </a:ln>
        </p:spPr>
      </p:cxnSp>
      <p:pic>
        <p:nvPicPr>
          <p:cNvPr id="8" name="Picture 7" descr="002a-TZ_logo_Trizetto-CMYK_07-12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956376" y="6516179"/>
            <a:ext cx="1080120" cy="225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800" r:id="rId12"/>
    <p:sldLayoutId id="2147483801" r:id="rId13"/>
    <p:sldLayoutId id="2147483802" r:id="rId14"/>
  </p:sldLayoutIdLst>
  <p:txStyles>
    <p:titleStyle>
      <a:lvl1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006699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2pPr>
      <a:lvl3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3pPr>
      <a:lvl4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4pPr>
      <a:lvl5pPr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800">
          <a:solidFill>
            <a:srgbClr val="3C6C84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5F9CB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58025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 txBox="1">
            <a:spLocks noChangeArrowheads="1"/>
          </p:cNvSpPr>
          <p:nvPr/>
        </p:nvSpPr>
        <p:spPr bwMode="auto">
          <a:xfrm>
            <a:off x="2478088" y="3935413"/>
            <a:ext cx="63833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>
                <a:solidFill>
                  <a:srgbClr val="595959"/>
                </a:solidFill>
              </a:rPr>
              <a:t>Presenters name, Title - Date</a:t>
            </a:r>
          </a:p>
        </p:txBody>
      </p:sp>
      <p:pic>
        <p:nvPicPr>
          <p:cNvPr id="6147" name="Picture 7" descr="images3.jpg"/>
          <p:cNvPicPr>
            <a:picLocks noChangeAspect="1"/>
          </p:cNvPicPr>
          <p:nvPr/>
        </p:nvPicPr>
        <p:blipFill>
          <a:blip r:embed="rId2" cstate="print"/>
          <a:srcRect l="2565" t="8707" r="1981" b="7300"/>
          <a:stretch>
            <a:fillRect/>
          </a:stretch>
        </p:blipFill>
        <p:spPr bwMode="auto">
          <a:xfrm>
            <a:off x="0" y="3821113"/>
            <a:ext cx="9139238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10" descr="PC11---template.png"/>
          <p:cNvPicPr>
            <a:picLocks noChangeAspect="1"/>
          </p:cNvPicPr>
          <p:nvPr/>
        </p:nvPicPr>
        <p:blipFill>
          <a:blip r:embed="rId3" cstate="print"/>
          <a:srcRect l="2290" t="47142" r="26103" b="25277"/>
          <a:stretch>
            <a:fillRect/>
          </a:stretch>
        </p:blipFill>
        <p:spPr bwMode="auto">
          <a:xfrm>
            <a:off x="7170738" y="419100"/>
            <a:ext cx="1546225" cy="34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Box 10"/>
          <p:cNvSpPr txBox="1">
            <a:spLocks noChangeArrowheads="1"/>
          </p:cNvSpPr>
          <p:nvPr/>
        </p:nvSpPr>
        <p:spPr bwMode="auto">
          <a:xfrm>
            <a:off x="762000" y="1828800"/>
            <a:ext cx="6546850" cy="104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sz="4400" b="1" dirty="0" smtClean="0">
                <a:solidFill>
                  <a:srgbClr val="0065A4"/>
                </a:solidFill>
                <a:latin typeface="Arial Black" pitchFamily="34" charset="0"/>
              </a:rPr>
              <a:t>The </a:t>
            </a:r>
            <a:r>
              <a:rPr lang="en-US" sz="4400" b="1" dirty="0" smtClean="0">
                <a:solidFill>
                  <a:srgbClr val="0065A4"/>
                </a:solidFill>
                <a:latin typeface="Arial Black" pitchFamily="34" charset="0"/>
              </a:rPr>
              <a:t>Custom Batch Exercise</a:t>
            </a:r>
            <a:endParaRPr lang="en-US" sz="4400" b="1" dirty="0">
              <a:solidFill>
                <a:srgbClr val="0065A4"/>
              </a:solidFill>
              <a:latin typeface="Arial Black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84225" y="2781261"/>
            <a:ext cx="5921375" cy="0"/>
          </a:xfrm>
          <a:prstGeom prst="line">
            <a:avLst/>
          </a:prstGeom>
          <a:gradFill rotWithShape="1">
            <a:gsLst>
              <a:gs pos="0">
                <a:srgbClr val="9999FF"/>
              </a:gs>
              <a:gs pos="100000">
                <a:srgbClr val="474776"/>
              </a:gs>
            </a:gsLst>
            <a:lin ang="5400000" scaled="1"/>
          </a:gra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1" name="TextBox 12"/>
          <p:cNvSpPr txBox="1">
            <a:spLocks noChangeArrowheads="1"/>
          </p:cNvSpPr>
          <p:nvPr/>
        </p:nvSpPr>
        <p:spPr bwMode="auto">
          <a:xfrm>
            <a:off x="784225" y="2892425"/>
            <a:ext cx="6383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7, 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4A – what you will see.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838200"/>
            <a:ext cx="6324711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need to make the folder you created back at the start accessible to your virtual machine.</a:t>
            </a:r>
          </a:p>
          <a:p>
            <a:r>
              <a:rPr lang="en-US" dirty="0" smtClean="0"/>
              <a:t>Chose the Shared Folder option from the left. This will bring up the following screen.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4A – what you will see.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914400"/>
            <a:ext cx="64103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folder that you set up previously to the list in the panel. (Note that what you see may be different from what’s on my screen.)</a:t>
            </a:r>
          </a:p>
          <a:p>
            <a:r>
              <a:rPr lang="en-US" dirty="0" smtClean="0"/>
              <a:t>Click on add to bring up the dialog box.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 – what you will see.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975" y="1595438"/>
            <a:ext cx="42100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– what you will see.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76400"/>
            <a:ext cx="42100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10200" y="1828800"/>
            <a:ext cx="2582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the browse button to bring up the standard file search dialog.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9 – what you will see.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2286000"/>
            <a:ext cx="25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select OK</a:t>
            </a:r>
            <a:endParaRPr 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905000"/>
            <a:ext cx="31813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10 – what you will see.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2286000"/>
            <a:ext cx="25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next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42100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11 </a:t>
            </a:r>
            <a:r>
              <a:rPr lang="en-US" dirty="0" smtClean="0"/>
              <a:t>– what you will see.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2286000"/>
            <a:ext cx="2582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sure that enable this share is selected, and click finish.</a:t>
            </a:r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421005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Q &amp; A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15, 2015</a:t>
            </a:r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2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doing </a:t>
            </a:r>
            <a:r>
              <a:rPr lang="en-US" dirty="0" smtClean="0"/>
              <a:t>this morning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dirty="0" smtClean="0"/>
              <a:t>have a review of the great work you folks did yesterday.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</a:t>
            </a:r>
            <a:r>
              <a:rPr lang="en-US" dirty="0" smtClean="0"/>
              <a:t>look at a couple of solutions (volunteers, I won’t make anyone present who doesn’t want too.)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go back to the stock Custom batch and build and run the solution. This will give you some hands on time. </a:t>
            </a:r>
            <a:endParaRPr lang="en-US" dirty="0" smtClean="0"/>
          </a:p>
          <a:p>
            <a:r>
              <a:rPr lang="en-US" dirty="0" smtClean="0"/>
              <a:t>Then it is on to XCOM extensions.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Doing the Lab</a:t>
            </a:r>
            <a:endParaRPr dirty="0" smtClean="0">
              <a:latin typeface="Arial Black" pitchFamily="34" charset="0"/>
            </a:endParaRPr>
          </a:p>
        </p:txBody>
      </p:sp>
      <p:sp>
        <p:nvSpPr>
          <p:cNvPr id="3074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 </a:t>
            </a: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1043608" y="4149080"/>
            <a:ext cx="6383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595959"/>
                </a:solidFill>
              </a:rPr>
              <a:t>January 5, 2015</a:t>
            </a:r>
            <a:endParaRPr lang="en-US" b="1" i="1" dirty="0">
              <a:solidFill>
                <a:srgbClr val="595959"/>
              </a:solidFill>
            </a:endParaRPr>
          </a:p>
          <a:p>
            <a:endParaRPr lang="en-US" b="1" i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your VM is shut down.</a:t>
            </a:r>
          </a:p>
          <a:p>
            <a:r>
              <a:rPr lang="en-US" dirty="0" smtClean="0"/>
              <a:t>I am going to send you a zip file with the code in it.</a:t>
            </a:r>
          </a:p>
          <a:p>
            <a:r>
              <a:rPr lang="en-US" dirty="0" smtClean="0"/>
              <a:t>You need to create a folder (I called mine Projects) and extract the zip file into it.</a:t>
            </a:r>
            <a:endParaRPr lang="en-US" dirty="0" smtClean="0"/>
          </a:p>
          <a:p>
            <a:r>
              <a:rPr lang="en-US" dirty="0" smtClean="0"/>
              <a:t>You should have a VS project in </a:t>
            </a:r>
            <a:r>
              <a:rPr lang="en-US" dirty="0" smtClean="0"/>
              <a:t>the folder.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80400" cy="490537"/>
          </a:xfrm>
        </p:spPr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now need to move the project to your virtual machine. So:</a:t>
            </a:r>
          </a:p>
          <a:p>
            <a:r>
              <a:rPr lang="en-US" dirty="0" smtClean="0"/>
              <a:t>Open Player.</a:t>
            </a:r>
          </a:p>
          <a:p>
            <a:r>
              <a:rPr lang="en-US" dirty="0" smtClean="0"/>
              <a:t>Select (single click so you don’t start it) the virtual machine.</a:t>
            </a:r>
          </a:p>
          <a:p>
            <a:r>
              <a:rPr lang="en-US" dirty="0" smtClean="0"/>
              <a:t>On the right hand side, chose “edit virtual machine settings”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what you will see.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0163" y="820011"/>
            <a:ext cx="6167437" cy="555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on edit virtual machine settings to bring up the following screen.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3A – what you will see.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6176962" cy="5497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the memory allocation. I have found that a value slightly below the recommended maximum gives me the best performance.</a:t>
            </a:r>
          </a:p>
          <a:p>
            <a:r>
              <a:rPr lang="en-US" dirty="0" smtClean="0"/>
              <a:t>Next chose the Options tab on the left. This will bring up the following screen.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 PowerPoint Template">
  <a:themeElements>
    <a:clrScheme name="TZG08 -  Corp 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ZG08 -  Corp 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G08 -  Corp 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G08 -  Corp 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A08B2227C967469255A9C54AB34128" ma:contentTypeVersion="46" ma:contentTypeDescription="Create a new document." ma:contentTypeScope="" ma:versionID="e346ff9b01ab12c7cdf646130c3b1a34">
  <xsd:schema xmlns:xsd="http://www.w3.org/2001/XMLSchema" xmlns:xs="http://www.w3.org/2001/XMLSchema" xmlns:p="http://schemas.microsoft.com/office/2006/metadata/properties" xmlns:ns2="8df44bae-038f-4ef4-8e88-59fe23882131" xmlns:ns3="a539e01d-6812-45cb-81c6-1b704ede691e" targetNamespace="http://schemas.microsoft.com/office/2006/metadata/properties" ma:root="true" ma:fieldsID="dd0e73ebda643c54b5245777c547d390" ns2:_="" ns3:_="">
    <xsd:import namespace="8df44bae-038f-4ef4-8e88-59fe23882131"/>
    <xsd:import namespace="a539e01d-6812-45cb-81c6-1b704ede691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AccountID" minOccurs="0"/>
                <xsd:element ref="ns3:ProjectID" minOccurs="0"/>
                <xsd:element ref="ns3:SubProjectID" minOccurs="0"/>
                <xsd:element ref="ns3:AssociateID" minOccurs="0"/>
                <xsd:element ref="ns3:Role" minOccurs="0"/>
                <xsd:element ref="ns3:CreatedTime" minOccurs="0"/>
                <xsd:element ref="ns3:Processes" minOccurs="0"/>
                <xsd:element ref="ns3:Phase" minOccurs="0"/>
                <xsd:element ref="ns3:Activities" minOccurs="0"/>
                <xsd:element ref="ns3:Releases" minOccurs="0"/>
                <xsd:element ref="ns3:Functional_x0020_Modules" minOccurs="0"/>
                <xsd:element ref="ns3:Functional_x0020_Module2" minOccurs="0"/>
                <xsd:element ref="ns3:Functional_x0020_Module3" minOccurs="0"/>
                <xsd:element ref="ns3:ViewCount" minOccurs="0"/>
                <xsd:element ref="ns3:CheckedOutPath" minOccurs="0"/>
                <xsd:element ref="ns3:ApprovalStatus" minOccurs="0"/>
                <xsd:element ref="ns3:Work_x0020_request" minOccurs="0"/>
                <xsd:element ref="ns3:Tags" minOccurs="0"/>
                <xsd:element ref="ns3:ArtifactStatus" minOccurs="0"/>
                <xsd:element ref="ns3:UnmappedDocuments" minOccurs="0"/>
                <xsd:element ref="ns3:CopySource" minOccurs="0"/>
                <xsd:element ref="ns3:CopyToPath" minOccurs="0"/>
                <xsd:element ref="ns3:Comments" minOccurs="0"/>
                <xsd:element ref="ns3:Rating1" minOccurs="0"/>
                <xsd:element ref="ns3:Rating2" minOccurs="0"/>
                <xsd:element ref="ns3:Rating3" minOccurs="0"/>
                <xsd:element ref="ns3:Rating4" minOccurs="0"/>
                <xsd:element ref="ns3:Rating5" minOccurs="0"/>
                <xsd:element ref="ns3:ClientSupplied" minOccurs="0"/>
                <xsd:element ref="ns3:LatestDownloads" minOccurs="0"/>
                <xsd:element ref="ns3:BaselinedVersions" minOccurs="0"/>
                <xsd:element ref="ns3:AverageRating" minOccurs="0"/>
                <xsd:element ref="ns3:ReasonforRejection" minOccurs="0"/>
                <xsd:element ref="ns3:FolderId" minOccurs="0"/>
                <xsd:element ref="ns3:FolderPath" minOccurs="0"/>
                <xsd:element ref="ns3:MBID" minOccurs="0"/>
                <xsd:element ref="ns3:_x0043_M1" minOccurs="0"/>
                <xsd:element ref="ns3:_x0043_M2" minOccurs="0"/>
                <xsd:element ref="ns3:_x0043_M3" minOccurs="0"/>
                <xsd:element ref="ns3:_x0043_M4" minOccurs="0"/>
                <xsd:element ref="ns3:_x0043_M5" minOccurs="0"/>
                <xsd:element ref="ns3:_x0043_M6" minOccurs="0"/>
                <xsd:element ref="ns3:_x0043_M7" minOccurs="0"/>
                <xsd:element ref="ns3:_x0043_M8" minOccurs="0"/>
                <xsd:element ref="ns3:_x0043_M9" minOccurs="0"/>
                <xsd:element ref="ns3:_x0043_M1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f44bae-038f-4ef4-8e88-59fe2388213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9e01d-6812-45cb-81c6-1b704ede691e" elementFormDefault="qualified">
    <xsd:import namespace="http://schemas.microsoft.com/office/2006/documentManagement/types"/>
    <xsd:import namespace="http://schemas.microsoft.com/office/infopath/2007/PartnerControls"/>
    <xsd:element name="AccountID" ma:index="11" nillable="true" ma:displayName="AccountID" ma:internalName="AccountID">
      <xsd:simpleType>
        <xsd:restriction base="dms:Text"/>
      </xsd:simpleType>
    </xsd:element>
    <xsd:element name="ProjectID" ma:index="12" nillable="true" ma:displayName="ProjectID" ma:internalName="ProjectID">
      <xsd:simpleType>
        <xsd:restriction base="dms:Text"/>
      </xsd:simpleType>
    </xsd:element>
    <xsd:element name="SubProjectID" ma:index="13" nillable="true" ma:displayName="SubProjectID" ma:internalName="SubProjectID">
      <xsd:simpleType>
        <xsd:restriction base="dms:Text"/>
      </xsd:simpleType>
    </xsd:element>
    <xsd:element name="AssociateID" ma:index="14" nillable="true" ma:displayName="AssociateID" ma:internalName="AssociateID">
      <xsd:simpleType>
        <xsd:restriction base="dms:Text"/>
      </xsd:simpleType>
    </xsd:element>
    <xsd:element name="Role" ma:index="15" nillable="true" ma:displayName="Role" ma:internalName="Role">
      <xsd:simpleType>
        <xsd:restriction base="dms:Text"/>
      </xsd:simpleType>
    </xsd:element>
    <xsd:element name="CreatedTime" ma:index="16" nillable="true" ma:displayName="CreatedTime" ma:internalName="CreatedTime">
      <xsd:simpleType>
        <xsd:restriction base="dms:DateTime"/>
      </xsd:simpleType>
    </xsd:element>
    <xsd:element name="Processes" ma:index="17" nillable="true" ma:displayName="Processes" ma:internalName="Processes">
      <xsd:simpleType>
        <xsd:restriction base="dms:Text"/>
      </xsd:simpleType>
    </xsd:element>
    <xsd:element name="Phase" ma:index="18" nillable="true" ma:displayName="Phase" ma:internalName="Phase">
      <xsd:simpleType>
        <xsd:restriction base="dms:Text"/>
      </xsd:simpleType>
    </xsd:element>
    <xsd:element name="Activities" ma:index="19" nillable="true" ma:displayName="Activities" ma:internalName="Activities">
      <xsd:simpleType>
        <xsd:restriction base="dms:Text"/>
      </xsd:simpleType>
    </xsd:element>
    <xsd:element name="Releases" ma:index="20" nillable="true" ma:displayName="Releases" ma:internalName="Releases">
      <xsd:simpleType>
        <xsd:restriction base="dms:Text"/>
      </xsd:simpleType>
    </xsd:element>
    <xsd:element name="Functional_x0020_Modules" ma:index="21" nillable="true" ma:displayName="Functional Modules" ma:internalName="Functional_x0020_Modules">
      <xsd:simpleType>
        <xsd:restriction base="dms:Text"/>
      </xsd:simpleType>
    </xsd:element>
    <xsd:element name="Functional_x0020_Module2" ma:index="22" nillable="true" ma:displayName="Functional Module2" ma:internalName="Functional_x0020_Module2">
      <xsd:simpleType>
        <xsd:restriction base="dms:Text"/>
      </xsd:simpleType>
    </xsd:element>
    <xsd:element name="Functional_x0020_Module3" ma:index="23" nillable="true" ma:displayName="Functional Module3" ma:internalName="Functional_x0020_Module3">
      <xsd:simpleType>
        <xsd:restriction base="dms:Text"/>
      </xsd:simpleType>
    </xsd:element>
    <xsd:element name="ViewCount" ma:index="24" nillable="true" ma:displayName="ViewCount" ma:internalName="ViewCount">
      <xsd:simpleType>
        <xsd:restriction base="dms:Unknown"/>
      </xsd:simpleType>
    </xsd:element>
    <xsd:element name="CheckedOutPath" ma:index="25" nillable="true" ma:displayName="CheckedOutPath" ma:internalName="CheckedOutPath">
      <xsd:simpleType>
        <xsd:restriction base="dms:Text"/>
      </xsd:simpleType>
    </xsd:element>
    <xsd:element name="ApprovalStatus" ma:index="26" nillable="true" ma:displayName="ApprovalStatus" ma:internalName="ApprovalStatus">
      <xsd:simpleType>
        <xsd:restriction base="dms:Text"/>
      </xsd:simpleType>
    </xsd:element>
    <xsd:element name="Work_x0020_request" ma:index="27" nillable="true" ma:displayName="Work request" ma:internalName="Work_x0020_request">
      <xsd:simpleType>
        <xsd:restriction base="dms:Text"/>
      </xsd:simpleType>
    </xsd:element>
    <xsd:element name="Tags" ma:index="28" nillable="true" ma:displayName="Tags" ma:internalName="Tags">
      <xsd:simpleType>
        <xsd:restriction base="dms:Note">
          <xsd:maxLength value="255"/>
        </xsd:restriction>
      </xsd:simpleType>
    </xsd:element>
    <xsd:element name="ArtifactStatus" ma:index="29" nillable="true" ma:displayName="ArtifactStatus" ma:internalName="ArtifactStatus">
      <xsd:simpleType>
        <xsd:restriction base="dms:Text"/>
      </xsd:simpleType>
    </xsd:element>
    <xsd:element name="UnmappedDocuments" ma:index="30" nillable="true" ma:displayName="UnmappedDocuments" ma:internalName="UnmappedDocuments">
      <xsd:simpleType>
        <xsd:restriction base="dms:Text"/>
      </xsd:simpleType>
    </xsd:element>
    <xsd:element name="CopySource" ma:index="31" nillable="true" ma:displayName="CopySource" ma:internalName="CopySource">
      <xsd:simpleType>
        <xsd:restriction base="dms:Text"/>
      </xsd:simpleType>
    </xsd:element>
    <xsd:element name="CopyToPath" ma:index="32" nillable="true" ma:displayName="CopyToPath" ma:internalName="CopyToPath">
      <xsd:simpleType>
        <xsd:restriction base="dms:Text"/>
      </xsd:simpleType>
    </xsd:element>
    <xsd:element name="Comments" ma:index="33" nillable="true" ma:displayName="Comments" ma:internalName="Comments">
      <xsd:simpleType>
        <xsd:restriction base="dms:Note">
          <xsd:maxLength value="255"/>
        </xsd:restriction>
      </xsd:simpleType>
    </xsd:element>
    <xsd:element name="Rating1" ma:index="34" nillable="true" ma:displayName="Rating1" ma:internalName="Rating1">
      <xsd:simpleType>
        <xsd:restriction base="dms:Unknown"/>
      </xsd:simpleType>
    </xsd:element>
    <xsd:element name="Rating2" ma:index="35" nillable="true" ma:displayName="Rating2" ma:internalName="Rating2">
      <xsd:simpleType>
        <xsd:restriction base="dms:Unknown"/>
      </xsd:simpleType>
    </xsd:element>
    <xsd:element name="Rating3" ma:index="36" nillable="true" ma:displayName="Rating3" ma:internalName="Rating3">
      <xsd:simpleType>
        <xsd:restriction base="dms:Unknown"/>
      </xsd:simpleType>
    </xsd:element>
    <xsd:element name="Rating4" ma:index="37" nillable="true" ma:displayName="Rating4" ma:internalName="Rating4">
      <xsd:simpleType>
        <xsd:restriction base="dms:Unknown"/>
      </xsd:simpleType>
    </xsd:element>
    <xsd:element name="Rating5" ma:index="38" nillable="true" ma:displayName="Rating5" ma:internalName="Rating5">
      <xsd:simpleType>
        <xsd:restriction base="dms:Unknown"/>
      </xsd:simpleType>
    </xsd:element>
    <xsd:element name="ClientSupplied" ma:index="39" nillable="true" ma:displayName="ClientSupplied" ma:internalName="ClientSupplied">
      <xsd:simpleType>
        <xsd:restriction base="dms:Text"/>
      </xsd:simpleType>
    </xsd:element>
    <xsd:element name="LatestDownloads" ma:index="40" nillable="true" ma:displayName="LatestDownloads" ma:internalName="LatestDownloads">
      <xsd:simpleType>
        <xsd:restriction base="dms:DateTime"/>
      </xsd:simpleType>
    </xsd:element>
    <xsd:element name="BaselinedVersions" ma:index="41" nillable="true" ma:displayName="BaselinedVersions" ma:internalName="BaselinedVersions">
      <xsd:simpleType>
        <xsd:restriction base="dms:Text"/>
      </xsd:simpleType>
    </xsd:element>
    <xsd:element name="AverageRating" ma:index="42" nillable="true" ma:displayName="AverageRating" ma:internalName="AverageRating">
      <xsd:simpleType>
        <xsd:restriction base="dms:Text"/>
      </xsd:simpleType>
    </xsd:element>
    <xsd:element name="ReasonforRejection" ma:index="43" nillable="true" ma:displayName="ReasonforRejection" ma:internalName="ReasonforRejection">
      <xsd:simpleType>
        <xsd:restriction base="dms:Text"/>
      </xsd:simpleType>
    </xsd:element>
    <xsd:element name="FolderId" ma:index="44" nillable="true" ma:displayName="FolderId" ma:internalName="FolderId">
      <xsd:simpleType>
        <xsd:restriction base="dms:Text"/>
      </xsd:simpleType>
    </xsd:element>
    <xsd:element name="FolderPath" ma:index="45" nillable="true" ma:displayName="FolderPath" ma:internalName="FolderPath">
      <xsd:simpleType>
        <xsd:restriction base="dms:Text"/>
      </xsd:simpleType>
    </xsd:element>
    <xsd:element name="MBID" ma:index="46" nillable="true" ma:displayName="MBID" ma:internalName="MBID">
      <xsd:simpleType>
        <xsd:restriction base="dms:Text"/>
      </xsd:simpleType>
    </xsd:element>
    <xsd:element name="_x0043_M1" ma:index="47" nillable="true" ma:displayName="CM1" ma:internalName="_x0043_M1">
      <xsd:simpleType>
        <xsd:restriction base="dms:Text"/>
      </xsd:simpleType>
    </xsd:element>
    <xsd:element name="_x0043_M2" ma:index="48" nillable="true" ma:displayName="CM2" ma:internalName="_x0043_M2">
      <xsd:simpleType>
        <xsd:restriction base="dms:Text"/>
      </xsd:simpleType>
    </xsd:element>
    <xsd:element name="_x0043_M3" ma:index="49" nillable="true" ma:displayName="CM3" ma:internalName="_x0043_M3">
      <xsd:simpleType>
        <xsd:restriction base="dms:Text"/>
      </xsd:simpleType>
    </xsd:element>
    <xsd:element name="_x0043_M4" ma:index="50" nillable="true" ma:displayName="CM4" ma:internalName="_x0043_M4">
      <xsd:simpleType>
        <xsd:restriction base="dms:Text"/>
      </xsd:simpleType>
    </xsd:element>
    <xsd:element name="_x0043_M5" ma:index="51" nillable="true" ma:displayName="CM5" ma:internalName="_x0043_M5">
      <xsd:simpleType>
        <xsd:restriction base="dms:Text"/>
      </xsd:simpleType>
    </xsd:element>
    <xsd:element name="_x0043_M6" ma:index="52" nillable="true" ma:displayName="CM6" ma:internalName="_x0043_M6">
      <xsd:simpleType>
        <xsd:restriction base="dms:Text"/>
      </xsd:simpleType>
    </xsd:element>
    <xsd:element name="_x0043_M7" ma:index="53" nillable="true" ma:displayName="CM7" ma:internalName="_x0043_M7">
      <xsd:simpleType>
        <xsd:restriction base="dms:Text"/>
      </xsd:simpleType>
    </xsd:element>
    <xsd:element name="_x0043_M8" ma:index="54" nillable="true" ma:displayName="CM8" ma:internalName="_x0043_M8">
      <xsd:simpleType>
        <xsd:restriction base="dms:Text"/>
      </xsd:simpleType>
    </xsd:element>
    <xsd:element name="_x0043_M9" ma:index="55" nillable="true" ma:displayName="CM9" ma:internalName="_x0043_M9">
      <xsd:simpleType>
        <xsd:restriction base="dms:Text"/>
      </xsd:simpleType>
    </xsd:element>
    <xsd:element name="_x0043_M10" ma:index="56" nillable="true" ma:displayName="CM10" ma:internalName="_x0043_M10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ting5 xmlns="a539e01d-6812-45cb-81c6-1b704ede691e" xsi:nil="true"/>
    <_x0043_M1 xmlns="a539e01d-6812-45cb-81c6-1b704ede691e" xsi:nil="true"/>
    <Rating4 xmlns="a539e01d-6812-45cb-81c6-1b704ede691e" xsi:nil="true"/>
    <Functional_x0020_Module3 xmlns="a539e01d-6812-45cb-81c6-1b704ede691e" xsi:nil="true"/>
    <Tags xmlns="a539e01d-6812-45cb-81c6-1b704ede691e" xsi:nil="true"/>
    <_x0043_M3 xmlns="a539e01d-6812-45cb-81c6-1b704ede691e" xsi:nil="true"/>
    <CreatedTime xmlns="a539e01d-6812-45cb-81c6-1b704ede691e">2015-01-09T08:53:21+00:00</CreatedTime>
    <Activities xmlns="a539e01d-6812-45cb-81c6-1b704ede691e" xsi:nil="true"/>
    <Releases xmlns="a539e01d-6812-45cb-81c6-1b704ede691e" xsi:nil="true"/>
    <UnmappedDocuments xmlns="a539e01d-6812-45cb-81c6-1b704ede691e">false</UnmappedDocuments>
    <LatestDownloads xmlns="a539e01d-6812-45cb-81c6-1b704ede691e" xsi:nil="true"/>
    <FolderId xmlns="a539e01d-6812-45cb-81c6-1b704ede691e" xsi:nil="true"/>
    <_x0043_M2 xmlns="a539e01d-6812-45cb-81c6-1b704ede691e" xsi:nil="true"/>
    <ViewCount xmlns="a539e01d-6812-45cb-81c6-1b704ede691e">2</ViewCount>
    <Rating1 xmlns="a539e01d-6812-45cb-81c6-1b704ede691e" xsi:nil="true"/>
    <_x0043_M5 xmlns="a539e01d-6812-45cb-81c6-1b704ede691e" xsi:nil="true"/>
    <_x0043_M4 xmlns="a539e01d-6812-45cb-81c6-1b704ede691e" xsi:nil="true"/>
    <AccountID xmlns="a539e01d-6812-45cb-81c6-1b704ede691e" xsi:nil="true"/>
    <ArtifactStatus xmlns="a539e01d-6812-45cb-81c6-1b704ede691e" xsi:nil="true"/>
    <CopyToPath xmlns="a539e01d-6812-45cb-81c6-1b704ede691e">https://cognizant20.cognizant.com/cts/Cognizant Community/DSC/Trizetto Training Project/Trizetto Training Material - FACETS/Facets SI Deep Dive</CopyToPath>
    <Rating3 xmlns="a539e01d-6812-45cb-81c6-1b704ede691e" xsi:nil="true"/>
    <AverageRating xmlns="a539e01d-6812-45cb-81c6-1b704ede691e" xsi:nil="true"/>
    <_x0043_M7 xmlns="a539e01d-6812-45cb-81c6-1b704ede691e" xsi:nil="true"/>
    <CopySource xmlns="a539e01d-6812-45cb-81c6-1b704ede691e" xsi:nil="true"/>
    <Rating2 xmlns="a539e01d-6812-45cb-81c6-1b704ede691e" xsi:nil="true"/>
    <ClientSupplied xmlns="a539e01d-6812-45cb-81c6-1b704ede691e">false</ClientSupplied>
    <_x0043_M6 xmlns="a539e01d-6812-45cb-81c6-1b704ede691e" xsi:nil="true"/>
    <AssociateID xmlns="a539e01d-6812-45cb-81c6-1b704ede691e">CTS\165885</AssociateID>
    <BaselinedVersions xmlns="a539e01d-6812-45cb-81c6-1b704ede691e" xsi:nil="true"/>
    <_x0043_M10 xmlns="a539e01d-6812-45cb-81c6-1b704ede691e" xsi:nil="true"/>
    <CheckedOutPath xmlns="a539e01d-6812-45cb-81c6-1b704ede691e" xsi:nil="true"/>
    <ApprovalStatus xmlns="a539e01d-6812-45cb-81c6-1b704ede691e">Approved</ApprovalStatus>
    <Work_x0020_request xmlns="a539e01d-6812-45cb-81c6-1b704ede691e" xsi:nil="true"/>
    <FolderPath xmlns="a539e01d-6812-45cb-81c6-1b704ede691e" xsi:nil="true"/>
    <_x0043_M9 xmlns="a539e01d-6812-45cb-81c6-1b704ede691e" xsi:nil="true"/>
    <Phase xmlns="a539e01d-6812-45cb-81c6-1b704ede691e" xsi:nil="true"/>
    <MBID xmlns="a539e01d-6812-45cb-81c6-1b704ede691e">DS_f5cdd249-5132-4315-a49c-11940ba159ab</MBID>
    <_x0043_M8 xmlns="a539e01d-6812-45cb-81c6-1b704ede691e" xsi:nil="true"/>
    <SubProjectID xmlns="a539e01d-6812-45cb-81c6-1b704ede691e" xsi:nil="true"/>
    <ProjectID xmlns="a539e01d-6812-45cb-81c6-1b704ede691e" xsi:nil="true"/>
    <Role xmlns="a539e01d-6812-45cb-81c6-1b704ede691e" xsi:nil="true"/>
    <Processes xmlns="a539e01d-6812-45cb-81c6-1b704ede691e" xsi:nil="true"/>
    <Functional_x0020_Modules xmlns="a539e01d-6812-45cb-81c6-1b704ede691e" xsi:nil="true"/>
    <Functional_x0020_Module2 xmlns="a539e01d-6812-45cb-81c6-1b704ede691e" xsi:nil="true"/>
    <Comments xmlns="a539e01d-6812-45cb-81c6-1b704ede691e">CTS\165885</Comments>
    <ReasonforRejection xmlns="a539e01d-6812-45cb-81c6-1b704ede691e" xsi:nil="true"/>
    <_dlc_DocId xmlns="8df44bae-038f-4ef4-8e88-59fe23882131">25R4Z53AYQRA-3612-430</_dlc_DocId>
    <_dlc_DocIdUrl xmlns="8df44bae-038f-4ef4-8e88-59fe23882131">
      <Url>https://cognizant20.cognizant.com/cts/Cognizant Community/DSC/_layouts/DocIdRedir.aspx?ID=25R4Z53AYQRA-3612-430</Url>
      <Description>25R4Z53AYQRA-3612-430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51073DC-E446-4BA3-A984-77E5B2639345}"/>
</file>

<file path=customXml/itemProps2.xml><?xml version="1.0" encoding="utf-8"?>
<ds:datastoreItem xmlns:ds="http://schemas.openxmlformats.org/officeDocument/2006/customXml" ds:itemID="{6AAF1D27-0131-45C7-85D5-3C021E42D391}"/>
</file>

<file path=customXml/itemProps3.xml><?xml version="1.0" encoding="utf-8"?>
<ds:datastoreItem xmlns:ds="http://schemas.openxmlformats.org/officeDocument/2006/customXml" ds:itemID="{A6FF1E56-1606-4FD7-A6C5-15206878EB07}"/>
</file>

<file path=customXml/itemProps4.xml><?xml version="1.0" encoding="utf-8"?>
<ds:datastoreItem xmlns:ds="http://schemas.openxmlformats.org/officeDocument/2006/customXml" ds:itemID="{892941DD-C40A-4C04-98F6-82CB47AFAB80}"/>
</file>

<file path=docProps/app.xml><?xml version="1.0" encoding="utf-8"?>
<Properties xmlns="http://schemas.openxmlformats.org/officeDocument/2006/extended-properties" xmlns:vt="http://schemas.openxmlformats.org/officeDocument/2006/docPropsVTypes">
  <Template>2014 PowerPoint Template</Template>
  <TotalTime>1941</TotalTime>
  <Words>444</Words>
  <Application>Microsoft Office PowerPoint</Application>
  <PresentationFormat>On-screen Show (4:3)</PresentationFormat>
  <Paragraphs>50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2014 PowerPoint Template</vt:lpstr>
      <vt:lpstr>Slide 1</vt:lpstr>
      <vt:lpstr>What we are doing this morning</vt:lpstr>
      <vt:lpstr>Doing the Lab</vt:lpstr>
      <vt:lpstr>Step 1</vt:lpstr>
      <vt:lpstr>Step 2</vt:lpstr>
      <vt:lpstr>Step 2 – what you will see.</vt:lpstr>
      <vt:lpstr>Step 3</vt:lpstr>
      <vt:lpstr>Step 3A – what you will see.</vt:lpstr>
      <vt:lpstr>Step 4</vt:lpstr>
      <vt:lpstr>Step 4A – what you will see.</vt:lpstr>
      <vt:lpstr>Step 5</vt:lpstr>
      <vt:lpstr>Step 4A – what you will see.</vt:lpstr>
      <vt:lpstr>Step 6</vt:lpstr>
      <vt:lpstr>Step 7 – what you will see.</vt:lpstr>
      <vt:lpstr>Step 8 – what you will see.</vt:lpstr>
      <vt:lpstr>Step 9 – what you will see.</vt:lpstr>
      <vt:lpstr>Step 10 – what you will see.</vt:lpstr>
      <vt:lpstr>Step 11 – what you will see.</vt:lpstr>
      <vt:lpstr>Q &amp; A</vt:lpstr>
    </vt:vector>
  </TitlesOfParts>
  <Company>TriZetto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Technology Solutions</dc:title>
  <dc:creator>Windows User</dc:creator>
  <cp:lastModifiedBy>james.glasgow</cp:lastModifiedBy>
  <cp:revision>99</cp:revision>
  <dcterms:created xsi:type="dcterms:W3CDTF">2014-10-15T00:39:40Z</dcterms:created>
  <dcterms:modified xsi:type="dcterms:W3CDTF">2015-01-08T03:42:58Z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0x010100FFA08B2227C967469255A9C54AB34128</vt:lpwstr>
  </property>
  <property fmtid="{D5CDD505-2E9C-101B-9397-08002B2CF9AE}" pid="3" name="_dlc_DocIdItemGuid">
    <vt:lpwstr>f5cdd249-5132-4315-a49c-11940ba159ab</vt:lpwstr>
  </property>
</Properties>
</file>