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948" r:id="rId5"/>
    <p:sldId id="943" r:id="rId6"/>
    <p:sldId id="955" r:id="rId7"/>
    <p:sldId id="977" r:id="rId8"/>
    <p:sldId id="976" r:id="rId9"/>
    <p:sldId id="961" r:id="rId10"/>
    <p:sldId id="970" r:id="rId11"/>
    <p:sldId id="971" r:id="rId12"/>
    <p:sldId id="962" r:id="rId13"/>
    <p:sldId id="972" r:id="rId14"/>
    <p:sldId id="963" r:id="rId15"/>
    <p:sldId id="973" r:id="rId16"/>
    <p:sldId id="974" r:id="rId17"/>
    <p:sldId id="975" r:id="rId18"/>
    <p:sldId id="978" r:id="rId19"/>
    <p:sldId id="979" r:id="rId20"/>
    <p:sldId id="980" r:id="rId21"/>
    <p:sldId id="960" r:id="rId22"/>
    <p:sldId id="982" r:id="rId23"/>
    <p:sldId id="983" r:id="rId24"/>
    <p:sldId id="986" r:id="rId25"/>
    <p:sldId id="985" r:id="rId26"/>
    <p:sldId id="987" r:id="rId27"/>
    <p:sldId id="988" r:id="rId28"/>
    <p:sldId id="989" r:id="rId29"/>
    <p:sldId id="990" r:id="rId30"/>
    <p:sldId id="991" r:id="rId31"/>
    <p:sldId id="992" r:id="rId32"/>
    <p:sldId id="968" r:id="rId33"/>
    <p:sldId id="969" r:id="rId34"/>
    <p:sldId id="966" r:id="rId35"/>
    <p:sldId id="967" r:id="rId36"/>
    <p:sldId id="964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9028" autoAdjust="0"/>
  </p:normalViewPr>
  <p:slideViewPr>
    <p:cSldViewPr showGuides="1">
      <p:cViewPr>
        <p:scale>
          <a:sx n="80" d="100"/>
          <a:sy n="80" d="100"/>
        </p:scale>
        <p:origin x="-96" y="-204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2000" y="1828800"/>
            <a:ext cx="6546850" cy="5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err="1" smtClean="0">
                <a:solidFill>
                  <a:srgbClr val="0065A4"/>
                </a:solidFill>
                <a:latin typeface="Arial Black" pitchFamily="34" charset="0"/>
              </a:rPr>
              <a:t>Execrcise</a:t>
            </a: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 Solutions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84225" y="2781261"/>
            <a:ext cx="5921375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7,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020762"/>
          </a:xfrm>
        </p:spPr>
        <p:txBody>
          <a:bodyPr/>
          <a:lstStyle/>
          <a:p>
            <a:r>
              <a:rPr lang="en-US" dirty="0" smtClean="0"/>
              <a:t>Putting it all together with the result from the previous exercise gives: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r>
              <a:rPr lang="en-US" dirty="0" smtClean="0"/>
              <a:t>Calculate </a:t>
            </a:r>
            <a:r>
              <a:rPr lang="en-US" dirty="0" smtClean="0"/>
              <a:t>total paid amounts, charged amounts, and d</a:t>
            </a:r>
            <a:r>
              <a:rPr lang="en-US" dirty="0" smtClean="0"/>
              <a:t>isallow amounts - 2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670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	CLCL_ID</a:t>
            </a:r>
            <a:r>
              <a:rPr lang="en-US" dirty="0" smtClean="0"/>
              <a:t>, CLCL_CL_TYPE, </a:t>
            </a:r>
            <a:r>
              <a:rPr lang="en-US" dirty="0" smtClean="0"/>
              <a:t>CLCL_CL_SUB_TYPE,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CLCL_TOT_CHG</a:t>
            </a:r>
            <a:r>
              <a:rPr lang="en-US" dirty="0" smtClean="0"/>
              <a:t>, CLCL_TOT_PAYABLE, </a:t>
            </a:r>
            <a:endParaRPr lang="en-US" dirty="0" smtClean="0"/>
          </a:p>
          <a:p>
            <a:r>
              <a:rPr lang="en-US" dirty="0" smtClean="0"/>
              <a:t>	(</a:t>
            </a:r>
            <a:r>
              <a:rPr lang="en-US" dirty="0" smtClean="0"/>
              <a:t>CLCL_TOT_CHG - CLCL_TOT_PAYABLE) AS </a:t>
            </a:r>
            <a:r>
              <a:rPr lang="en-US" dirty="0" smtClean="0"/>
              <a:t>DISALLOW,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CLCL_PAID_DT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smtClean="0"/>
              <a:t>	CMC_CLCL_CLAIM</a:t>
            </a:r>
            <a:endParaRPr lang="en-US" dirty="0" smtClean="0"/>
          </a:p>
          <a:p>
            <a:r>
              <a:rPr lang="en-US" dirty="0" smtClean="0"/>
              <a:t>WHERE	CLCL_CL_TYPE </a:t>
            </a:r>
            <a:r>
              <a:rPr lang="en-US" dirty="0" smtClean="0"/>
              <a:t>= 'M'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CLCL_CL_SUB_TYPE </a:t>
            </a:r>
            <a:r>
              <a:rPr lang="en-US" dirty="0" smtClean="0"/>
              <a:t>= 'H' AND 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CLCL_CUR_STS </a:t>
            </a:r>
            <a:r>
              <a:rPr lang="en-US" dirty="0" smtClean="0"/>
              <a:t>= '02'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smtClean="0"/>
              <a:t>We again build off of our first query.</a:t>
            </a:r>
          </a:p>
          <a:p>
            <a:r>
              <a:rPr lang="en-US" dirty="0" smtClean="0"/>
              <a:t>One new claim field is needed:</a:t>
            </a:r>
          </a:p>
          <a:p>
            <a:pPr lvl="1"/>
            <a:r>
              <a:rPr lang="en-US" dirty="0" smtClean="0"/>
              <a:t>PRPR_ID – The servicing provider.</a:t>
            </a:r>
            <a:endParaRPr lang="en-US" dirty="0" smtClean="0"/>
          </a:p>
          <a:p>
            <a:pPr lvl="1"/>
            <a:r>
              <a:rPr lang="en-US" dirty="0" smtClean="0"/>
              <a:t>It will point to a Provider which can be either a Facility (subtype H) or</a:t>
            </a:r>
            <a:r>
              <a:rPr lang="en-US" dirty="0" smtClean="0"/>
              <a:t> </a:t>
            </a:r>
            <a:r>
              <a:rPr lang="en-US" dirty="0" smtClean="0"/>
              <a:t>a common practitioner (subtype M).</a:t>
            </a:r>
          </a:p>
          <a:p>
            <a:r>
              <a:rPr lang="en-US" dirty="0" smtClean="0"/>
              <a:t>We will need some new tables.</a:t>
            </a:r>
          </a:p>
          <a:p>
            <a:pPr lvl="1"/>
            <a:r>
              <a:rPr lang="en-US" dirty="0" smtClean="0"/>
              <a:t>CMC_PRPR_PROV – This is the Provider table</a:t>
            </a:r>
          </a:p>
          <a:p>
            <a:pPr lvl="2"/>
            <a:r>
              <a:rPr lang="en-US" dirty="0" smtClean="0"/>
              <a:t>PRPR_NAME – This is the name rolled up from the facility and common practitioner tables. It will have &lt;last name&gt; + “,” + &lt;first name&gt;</a:t>
            </a:r>
          </a:p>
          <a:p>
            <a:pPr lvl="2"/>
            <a:r>
              <a:rPr lang="en-US" dirty="0" smtClean="0"/>
              <a:t>PRAD_ID – The provider address pointer.</a:t>
            </a:r>
          </a:p>
          <a:p>
            <a:pPr lvl="2"/>
            <a:r>
              <a:rPr lang="en-US" dirty="0" smtClean="0"/>
              <a:t>PRAD_TYPE_PRIM – The primary address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124936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the servicing provider name, and the provider’s primary address where the service was </a:t>
            </a:r>
            <a:r>
              <a:rPr lang="en-US" dirty="0" smtClean="0"/>
              <a:t>provided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7350"/>
          </a:xfrm>
        </p:spPr>
        <p:txBody>
          <a:bodyPr/>
          <a:lstStyle/>
          <a:p>
            <a:r>
              <a:rPr lang="en-US" dirty="0" smtClean="0"/>
              <a:t>We will need some new </a:t>
            </a:r>
            <a:r>
              <a:rPr lang="en-US" dirty="0" smtClean="0"/>
              <a:t>tables (cont.).</a:t>
            </a:r>
            <a:endParaRPr lang="en-US" dirty="0" smtClean="0"/>
          </a:p>
          <a:p>
            <a:pPr lvl="1"/>
            <a:r>
              <a:rPr lang="en-US" dirty="0" smtClean="0"/>
              <a:t>CMC_PRAD_ADDRESS – The address table. Its keys are:</a:t>
            </a:r>
          </a:p>
          <a:p>
            <a:pPr lvl="2"/>
            <a:r>
              <a:rPr lang="en-US" dirty="0" smtClean="0"/>
              <a:t>PRAD_ID – The ID.</a:t>
            </a:r>
          </a:p>
          <a:p>
            <a:pPr lvl="2"/>
            <a:r>
              <a:rPr lang="en-US" dirty="0" smtClean="0"/>
              <a:t>PRAD_ADDR_TYPE – The address type. This is configuration data and you will need to get the data from the </a:t>
            </a:r>
            <a:r>
              <a:rPr lang="en-US" dirty="0" err="1" smtClean="0"/>
              <a:t>config</a:t>
            </a:r>
            <a:r>
              <a:rPr lang="en-US" dirty="0" smtClean="0"/>
              <a:t> team. In the sample data, “P“ is primary.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124936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the servicing provider name, and the provider’s primary address where the service was </a:t>
            </a:r>
            <a:r>
              <a:rPr lang="en-US" dirty="0" smtClean="0"/>
              <a:t>provided - 2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33400"/>
          </a:xfrm>
        </p:spPr>
        <p:txBody>
          <a:bodyPr/>
          <a:lstStyle/>
          <a:p>
            <a:r>
              <a:rPr lang="en-US" dirty="0" smtClean="0"/>
              <a:t>Putting it all together gives: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124936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the servicing provider name, and the provider’s primary address where the service was </a:t>
            </a:r>
            <a:r>
              <a:rPr lang="en-US" dirty="0" smtClean="0"/>
              <a:t>provided - 3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514600"/>
            <a:ext cx="10850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	CLCL_ID, CLCL_CL_TYPE, CLCL_CL_SUB_TYPE, 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/>
              <a:t>C.PRPR_ID </a:t>
            </a:r>
            <a:r>
              <a:rPr lang="en-US" sz="1600" dirty="0" smtClean="0"/>
              <a:t>AS SERVICING_PROVIDER,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P.PRPR_NAME </a:t>
            </a:r>
            <a:r>
              <a:rPr lang="en-US" sz="1600" dirty="0" smtClean="0"/>
              <a:t>AS Name, PA.PRAD_ADDR1, 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/>
              <a:t>PA.PRAD_ADDR2</a:t>
            </a:r>
            <a:r>
              <a:rPr lang="en-US" sz="1600" dirty="0" smtClean="0"/>
              <a:t>, PA.PRAD_CITY,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PA.PRAD_STATE</a:t>
            </a:r>
            <a:endParaRPr lang="en-US" sz="1600" dirty="0" smtClean="0"/>
          </a:p>
          <a:p>
            <a:r>
              <a:rPr lang="en-US" sz="1600" dirty="0" smtClean="0"/>
              <a:t>FROM	CMC_CLCL_CLAIM C, CMC_PRPR_PROV P, 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CMC_PRAD_ADDRESS </a:t>
            </a:r>
            <a:r>
              <a:rPr lang="en-US" sz="1600" dirty="0" smtClean="0"/>
              <a:t>PA</a:t>
            </a:r>
          </a:p>
          <a:p>
            <a:r>
              <a:rPr lang="en-US" sz="1600" dirty="0" smtClean="0"/>
              <a:t>WHERE	C.PRPR_ID = P.PRPR_ID AND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PA.PRAD_ID </a:t>
            </a:r>
            <a:r>
              <a:rPr lang="en-US" sz="1600" dirty="0" smtClean="0"/>
              <a:t>= P.PRAD_ID AND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PA.PRAD_TYPE </a:t>
            </a:r>
            <a:r>
              <a:rPr lang="en-US" sz="1600" dirty="0" smtClean="0"/>
              <a:t>= 'P' AND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CLCL_CL_TYPE </a:t>
            </a:r>
            <a:r>
              <a:rPr lang="en-US" sz="1600" dirty="0" smtClean="0"/>
              <a:t>= 'M' AND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CLCL_CL_SUB_TYPE </a:t>
            </a:r>
            <a:r>
              <a:rPr lang="en-US" sz="1600" dirty="0" smtClean="0"/>
              <a:t>= 'M' AND 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CLCL_CUR_STS </a:t>
            </a:r>
            <a:r>
              <a:rPr lang="en-US" sz="1600" dirty="0" smtClean="0"/>
              <a:t>= '02'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63976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the member’s </a:t>
            </a:r>
            <a:r>
              <a:rPr lang="en-US" dirty="0" smtClean="0"/>
              <a:t>name - 1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again start with our first query that returns the desired claims.</a:t>
            </a:r>
          </a:p>
          <a:p>
            <a:r>
              <a:rPr lang="en-US" dirty="0" smtClean="0"/>
              <a:t>Additional Tables – There is one additional table:</a:t>
            </a:r>
          </a:p>
          <a:p>
            <a:pPr lvl="1"/>
            <a:r>
              <a:rPr lang="en-US" dirty="0" smtClean="0"/>
              <a:t>CMC_MEME_MEMBER</a:t>
            </a:r>
          </a:p>
          <a:p>
            <a:pPr lvl="2"/>
            <a:r>
              <a:rPr lang="en-US" dirty="0" smtClean="0"/>
              <a:t>MEME_CK – The contrived key,</a:t>
            </a:r>
          </a:p>
          <a:p>
            <a:pPr lvl="2"/>
            <a:r>
              <a:rPr lang="en-US" dirty="0" smtClean="0"/>
              <a:t>MEME_FIRST_NAME – The first name</a:t>
            </a:r>
          </a:p>
          <a:p>
            <a:pPr lvl="2"/>
            <a:r>
              <a:rPr lang="en-US" dirty="0" smtClean="0"/>
              <a:t>MEME_MID_INIT – The middle initial. (NB: When creating extracts, you will often be asked for middle name. Map it to this.)</a:t>
            </a:r>
          </a:p>
          <a:p>
            <a:pPr lvl="2"/>
            <a:r>
              <a:rPr lang="en-US" dirty="0" smtClean="0"/>
              <a:t>MEME_LAST_NAME – The last (family)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63976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the member’s </a:t>
            </a:r>
            <a:r>
              <a:rPr lang="en-US" dirty="0" smtClean="0"/>
              <a:t>name - 2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7362"/>
          </a:xfrm>
        </p:spPr>
        <p:txBody>
          <a:bodyPr/>
          <a:lstStyle/>
          <a:p>
            <a:r>
              <a:rPr lang="en-US" dirty="0" smtClean="0"/>
              <a:t>Putting it all together gives: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930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	CLCL_ID, CLCL_CL_TYPE, CLCL_CL_SUB_TYPE,M.MEME_CK,</a:t>
            </a:r>
          </a:p>
          <a:p>
            <a:r>
              <a:rPr lang="en-US" dirty="0" smtClean="0"/>
              <a:t>		M.MEME_FIRST_NAME, M.MEME_LAST_NAME</a:t>
            </a:r>
          </a:p>
          <a:p>
            <a:r>
              <a:rPr lang="en-US" dirty="0" smtClean="0"/>
              <a:t>FROM	CMC_CLCL_CLAIM C, CMC_MEME_MEMBER M</a:t>
            </a:r>
          </a:p>
          <a:p>
            <a:r>
              <a:rPr lang="en-US" dirty="0" smtClean="0"/>
              <a:t>WHERE	C.MEME_CK = M.MEME_CK AND</a:t>
            </a:r>
          </a:p>
          <a:p>
            <a:r>
              <a:rPr lang="en-US" dirty="0" smtClean="0"/>
              <a:t>		CLCL_CL_TYPE = 'M' AND</a:t>
            </a:r>
          </a:p>
          <a:p>
            <a:r>
              <a:rPr lang="en-US" dirty="0" smtClean="0"/>
              <a:t>		CLCL_CL_SUB_TYPE = 'H' AND </a:t>
            </a:r>
          </a:p>
          <a:p>
            <a:r>
              <a:rPr lang="en-US" dirty="0" smtClean="0"/>
              <a:t>		CLCL_CUR_STS = '02'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86836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the member’s PCP if available. If the PCP is found, find the PCP’s name </a:t>
            </a:r>
            <a:r>
              <a:rPr lang="en-US" dirty="0" smtClean="0"/>
              <a:t>- 1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02150"/>
          </a:xfrm>
        </p:spPr>
        <p:txBody>
          <a:bodyPr/>
          <a:lstStyle/>
          <a:p>
            <a:r>
              <a:rPr lang="en-US" dirty="0" smtClean="0"/>
              <a:t>We again start with our first query that returns the desired claims.</a:t>
            </a:r>
          </a:p>
          <a:p>
            <a:r>
              <a:rPr lang="en-US" dirty="0" smtClean="0"/>
              <a:t>Additional Tables: None.</a:t>
            </a:r>
          </a:p>
          <a:p>
            <a:r>
              <a:rPr lang="en-US" dirty="0" smtClean="0"/>
              <a:t>New Fields:</a:t>
            </a:r>
          </a:p>
          <a:p>
            <a:pPr lvl="1"/>
            <a:r>
              <a:rPr lang="en-US" dirty="0" smtClean="0"/>
              <a:t>CMC_CLCL_CLAIM</a:t>
            </a:r>
          </a:p>
          <a:p>
            <a:pPr lvl="2"/>
            <a:r>
              <a:rPr lang="en-US" dirty="0" smtClean="0"/>
              <a:t>CLCL_PRPR_ID_PCP – The PCP for the claim if assigned. It is a PRPR_ID.</a:t>
            </a:r>
          </a:p>
          <a:p>
            <a:r>
              <a:rPr lang="en-US" dirty="0" smtClean="0"/>
              <a:t>Match this up with the previous provider name query to get the Following. 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868362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 smtClean="0"/>
              <a:t>the member’s PCP if available. If the PCP is found, find the PCP’s name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73917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		</a:t>
            </a:r>
            <a:r>
              <a:rPr lang="en-US" dirty="0" smtClean="0"/>
              <a:t>CLCL_ID</a:t>
            </a:r>
            <a:r>
              <a:rPr lang="en-US" dirty="0" smtClean="0"/>
              <a:t>, CLCL_CL_TYPE, CLCL_CL_SUB_TYPE,</a:t>
            </a:r>
          </a:p>
          <a:p>
            <a:r>
              <a:rPr lang="en-US" dirty="0" smtClean="0"/>
              <a:t>		 P.PRPR_NAME AS Name, PA.PRAD_ADDR1,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PA.PRAD_ADDR2</a:t>
            </a:r>
            <a:r>
              <a:rPr lang="en-US" dirty="0" smtClean="0"/>
              <a:t>, PA.PRAD_CITY,</a:t>
            </a:r>
          </a:p>
          <a:p>
            <a:r>
              <a:rPr lang="en-US" dirty="0" smtClean="0"/>
              <a:t>		 PA.PRAD_STATE</a:t>
            </a:r>
          </a:p>
          <a:p>
            <a:r>
              <a:rPr lang="en-US" dirty="0" smtClean="0"/>
              <a:t>FROM	CMC_CLCL_CLAIM C, CMC_PRPR_PROV P, </a:t>
            </a:r>
          </a:p>
          <a:p>
            <a:r>
              <a:rPr lang="en-US" dirty="0" smtClean="0"/>
              <a:t>	</a:t>
            </a:r>
            <a:r>
              <a:rPr lang="en-US" dirty="0" smtClean="0"/>
              <a:t>CMC_PRAD_ADDRESS </a:t>
            </a:r>
            <a:r>
              <a:rPr lang="en-US" dirty="0" smtClean="0"/>
              <a:t>PA</a:t>
            </a:r>
          </a:p>
          <a:p>
            <a:r>
              <a:rPr lang="en-US" dirty="0" smtClean="0"/>
              <a:t>WHERE	C.CLCL_PRPR_ID_PCP = P.PRPR_ID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PA.PRAD_ID </a:t>
            </a:r>
            <a:r>
              <a:rPr lang="en-US" dirty="0" smtClean="0"/>
              <a:t>= P.PRAD_ID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PA.PRAD_TYPE </a:t>
            </a:r>
            <a:r>
              <a:rPr lang="en-US" dirty="0" smtClean="0"/>
              <a:t>= 'P'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CLCL_CL_TYPE </a:t>
            </a:r>
            <a:r>
              <a:rPr lang="en-US" dirty="0" smtClean="0"/>
              <a:t>= 'M'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CLCL_CL_SUB_TYPE </a:t>
            </a:r>
            <a:r>
              <a:rPr lang="en-US" dirty="0" smtClean="0"/>
              <a:t>= 'M' AND 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CLCL_CUR_STS </a:t>
            </a:r>
            <a:r>
              <a:rPr lang="en-US" dirty="0" smtClean="0"/>
              <a:t>= '02'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Member based solutions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pPr lvl="1"/>
            <a:r>
              <a:rPr lang="en-US" dirty="0" smtClean="0"/>
              <a:t>Find members who are eligible for the medical benefits as of </a:t>
            </a:r>
            <a:r>
              <a:rPr lang="en-US" dirty="0" smtClean="0"/>
              <a:t>today</a:t>
            </a:r>
            <a:r>
              <a:rPr lang="en-US" dirty="0" smtClean="0"/>
              <a:t> </a:t>
            </a:r>
            <a:r>
              <a:rPr lang="en-US" dirty="0" smtClean="0"/>
              <a:t>- 1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83162"/>
          </a:xfrm>
        </p:spPr>
        <p:txBody>
          <a:bodyPr/>
          <a:lstStyle/>
          <a:p>
            <a:r>
              <a:rPr lang="en-US" dirty="0" smtClean="0"/>
              <a:t>Key Tables:</a:t>
            </a:r>
          </a:p>
          <a:p>
            <a:pPr lvl="1"/>
            <a:r>
              <a:rPr lang="en-US" dirty="0" smtClean="0"/>
              <a:t>CMC_MEME_MEMBER – The member table. (Note there is much about this in previous exercises.). Key columns:</a:t>
            </a:r>
          </a:p>
          <a:p>
            <a:pPr lvl="2"/>
            <a:r>
              <a:rPr lang="en-US" dirty="0" smtClean="0"/>
              <a:t>MEME_CK – The contrived key.</a:t>
            </a:r>
          </a:p>
          <a:p>
            <a:pPr lvl="1"/>
            <a:r>
              <a:rPr lang="en-US" dirty="0" smtClean="0"/>
              <a:t>CMC_MEPE_PRCS_ELIG – Member Eligibility. Key fields are:</a:t>
            </a:r>
          </a:p>
          <a:p>
            <a:pPr lvl="2"/>
            <a:r>
              <a:rPr lang="en-US" dirty="0" smtClean="0"/>
              <a:t>MEME_CK – The link to the member.</a:t>
            </a:r>
          </a:p>
          <a:p>
            <a:pPr lvl="2"/>
            <a:r>
              <a:rPr lang="en-US" dirty="0" smtClean="0"/>
              <a:t>CSPD_CAT – The type of coverage. Some values are:</a:t>
            </a:r>
          </a:p>
          <a:p>
            <a:pPr lvl="3"/>
            <a:r>
              <a:rPr lang="en-US" dirty="0" smtClean="0"/>
              <a:t>M – Medical – The one we will use.</a:t>
            </a:r>
          </a:p>
          <a:p>
            <a:pPr lvl="3"/>
            <a:r>
              <a:rPr lang="en-US" dirty="0" smtClean="0"/>
              <a:t>D – Dental</a:t>
            </a:r>
          </a:p>
          <a:p>
            <a:pPr lvl="3"/>
            <a:r>
              <a:rPr lang="en-US" dirty="0" smtClean="0"/>
              <a:t>L – Long term disability</a:t>
            </a:r>
          </a:p>
          <a:p>
            <a:pPr lvl="2"/>
            <a:r>
              <a:rPr lang="en-US" dirty="0" smtClean="0"/>
              <a:t>MEPE_EFF_DT – The date coverage is effective.</a:t>
            </a:r>
          </a:p>
          <a:p>
            <a:pPr lvl="2"/>
            <a:r>
              <a:rPr lang="en-US" dirty="0" smtClean="0"/>
              <a:t>MEPE_TERM_DT – The date coverage ends.</a:t>
            </a:r>
          </a:p>
          <a:p>
            <a:r>
              <a:rPr lang="en-US" dirty="0" smtClean="0"/>
              <a:t>Note that the supplied database does not have current data so use 2000-01-02 for today.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to the DB Integration Questions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pPr lvl="1"/>
            <a:r>
              <a:rPr lang="en-US" dirty="0" smtClean="0"/>
              <a:t>Find members who are eligible for the medical benefits as of </a:t>
            </a:r>
            <a:r>
              <a:rPr lang="en-US" dirty="0" smtClean="0"/>
              <a:t>today</a:t>
            </a:r>
            <a:r>
              <a:rPr lang="en-US" dirty="0" smtClean="0"/>
              <a:t> </a:t>
            </a:r>
            <a:r>
              <a:rPr lang="en-US" dirty="0" smtClean="0"/>
              <a:t>- 2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7362"/>
          </a:xfrm>
        </p:spPr>
        <p:txBody>
          <a:bodyPr/>
          <a:lstStyle/>
          <a:p>
            <a:r>
              <a:rPr lang="en-US" dirty="0" smtClean="0"/>
              <a:t>Putting it together gives: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6482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	MEM.MEME_CK, ELIG.MEPE_EFF_DT AS </a:t>
            </a:r>
            <a:r>
              <a:rPr lang="en-US" dirty="0" err="1" smtClean="0"/>
              <a:t>Effective_Date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ELIG.MEPE_TERM_DT</a:t>
            </a:r>
          </a:p>
          <a:p>
            <a:r>
              <a:rPr lang="en-US" dirty="0" smtClean="0"/>
              <a:t>FROM	CMC_MEME_MEMBER MEM, CMC_MEPE_PRCS_ELIG ELIG</a:t>
            </a:r>
          </a:p>
          <a:p>
            <a:r>
              <a:rPr lang="en-US" dirty="0" smtClean="0"/>
              <a:t>WHERE	MEM.MEME_CK = ELIG.MEME_CK AND</a:t>
            </a:r>
          </a:p>
          <a:p>
            <a:r>
              <a:rPr lang="en-US" dirty="0" smtClean="0"/>
              <a:t>		ELIG.CSPD_CAT = 'M' AND</a:t>
            </a:r>
          </a:p>
          <a:p>
            <a:r>
              <a:rPr lang="en-US" dirty="0" smtClean="0"/>
              <a:t>		ELIG.MEPE_EFF_DT &lt; '2000-01-02' AND</a:t>
            </a:r>
          </a:p>
          <a:p>
            <a:r>
              <a:rPr lang="en-US" dirty="0" smtClean="0"/>
              <a:t>		ELIG.MEPE_TERM_DT &gt; '2000-01-02'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</a:t>
            </a:r>
            <a:r>
              <a:rPr lang="en-US" dirty="0" smtClean="0"/>
              <a:t>the Subscriber ID, and member suffix - 2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7362"/>
          </a:xfrm>
        </p:spPr>
        <p:txBody>
          <a:bodyPr/>
          <a:lstStyle/>
          <a:p>
            <a:r>
              <a:rPr lang="en-US" dirty="0" smtClean="0"/>
              <a:t>Putting it all together gives: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438400"/>
            <a:ext cx="77764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	MEM.MEME_CK</a:t>
            </a:r>
            <a:r>
              <a:rPr lang="en-US" dirty="0" smtClean="0"/>
              <a:t>, ELIG.MEPE_EFF_DT AS </a:t>
            </a:r>
            <a:r>
              <a:rPr lang="en-US" dirty="0" err="1" smtClean="0"/>
              <a:t>Effective_Date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smtClean="0"/>
              <a:t>SB.SBSB_ID</a:t>
            </a:r>
            <a:r>
              <a:rPr lang="en-US" dirty="0" smtClean="0"/>
              <a:t>, MEM.MEME_SFX </a:t>
            </a:r>
          </a:p>
          <a:p>
            <a:r>
              <a:rPr lang="en-US" dirty="0" smtClean="0"/>
              <a:t>FROM	CMC_MEME_MEMBER MEM, CMC_MEPE_PRCS_ELIG ELIG,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CMC_SBSB_SUBSC </a:t>
            </a:r>
            <a:r>
              <a:rPr lang="en-US" dirty="0" smtClean="0"/>
              <a:t>SB</a:t>
            </a:r>
          </a:p>
          <a:p>
            <a:r>
              <a:rPr lang="en-US" dirty="0" smtClean="0"/>
              <a:t>WHERE	MEM.MEME_CK = ELIG.MEME_CK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ELIG.CSPD_CAT </a:t>
            </a:r>
            <a:r>
              <a:rPr lang="en-US" dirty="0" smtClean="0"/>
              <a:t>= 'M'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ELIG.MEPE_EFF_DT </a:t>
            </a:r>
            <a:r>
              <a:rPr lang="en-US" dirty="0" smtClean="0"/>
              <a:t>&lt; '2000-01-02'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ELIG.MEPE_TERM_DT </a:t>
            </a:r>
            <a:r>
              <a:rPr lang="en-US" dirty="0" smtClean="0"/>
              <a:t>&gt; '2000-01-02'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SB.SBSB_CK </a:t>
            </a:r>
            <a:r>
              <a:rPr lang="en-US" dirty="0" smtClean="0"/>
              <a:t>= MEM.SBSB_CK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</a:t>
            </a:r>
            <a:r>
              <a:rPr lang="en-US" dirty="0" err="1" smtClean="0"/>
              <a:t>find</a:t>
            </a:r>
            <a:r>
              <a:rPr lang="en-US" dirty="0" smtClean="0"/>
              <a:t> Group ID and Group Name </a:t>
            </a:r>
            <a:r>
              <a:rPr lang="en-US" dirty="0" smtClean="0"/>
              <a:t>- 1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449762"/>
          </a:xfrm>
        </p:spPr>
        <p:txBody>
          <a:bodyPr/>
          <a:lstStyle/>
          <a:p>
            <a:r>
              <a:rPr lang="en-US" dirty="0" smtClean="0"/>
              <a:t>Key Tables:</a:t>
            </a:r>
          </a:p>
          <a:p>
            <a:pPr lvl="1"/>
            <a:r>
              <a:rPr lang="en-US" dirty="0" smtClean="0"/>
              <a:t>CMC_MEME_MEMBER (additional columns) – </a:t>
            </a:r>
          </a:p>
          <a:p>
            <a:pPr lvl="2"/>
            <a:r>
              <a:rPr lang="en-US" dirty="0" smtClean="0"/>
              <a:t>GRGR_CK – The Group contrived key</a:t>
            </a:r>
          </a:p>
          <a:p>
            <a:pPr lvl="1"/>
            <a:r>
              <a:rPr lang="en-US" dirty="0" smtClean="0"/>
              <a:t>CMC_GRGR_GROUP. Key fields are:</a:t>
            </a:r>
          </a:p>
          <a:p>
            <a:pPr lvl="2"/>
            <a:r>
              <a:rPr lang="en-US" dirty="0" smtClean="0"/>
              <a:t>GRGR_CK – The group contrived key.</a:t>
            </a:r>
          </a:p>
          <a:p>
            <a:pPr lvl="2"/>
            <a:r>
              <a:rPr lang="en-US" dirty="0" smtClean="0"/>
              <a:t>GRGR_NAME – The group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</a:t>
            </a:r>
            <a:r>
              <a:rPr lang="en-US" dirty="0" err="1" smtClean="0"/>
              <a:t>find</a:t>
            </a:r>
            <a:r>
              <a:rPr lang="en-US" dirty="0" smtClean="0"/>
              <a:t> Group ID and Group Name </a:t>
            </a:r>
            <a:r>
              <a:rPr lang="en-US" dirty="0" smtClean="0"/>
              <a:t>- 2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63562"/>
          </a:xfrm>
        </p:spPr>
        <p:txBody>
          <a:bodyPr/>
          <a:lstStyle/>
          <a:p>
            <a:r>
              <a:rPr lang="en-US" dirty="0" smtClean="0"/>
              <a:t>Putting it together gives: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7764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	MEM.MEME_CK, ELIG.MEPE_EFF_DT AS </a:t>
            </a:r>
            <a:r>
              <a:rPr lang="en-US" dirty="0" err="1" smtClean="0"/>
              <a:t>Effective_Date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GR.GRGR_CK, GR.GRGR_NAME</a:t>
            </a:r>
          </a:p>
          <a:p>
            <a:r>
              <a:rPr lang="en-US" dirty="0" smtClean="0"/>
              <a:t>FROM	CMC_MEME_MEMBER MEM, CMC_MEPE_PRCS_ELIG ELIG,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CMC_GRGR_GROUP </a:t>
            </a:r>
            <a:r>
              <a:rPr lang="en-US" dirty="0" smtClean="0"/>
              <a:t>GR</a:t>
            </a:r>
          </a:p>
          <a:p>
            <a:r>
              <a:rPr lang="en-US" dirty="0" smtClean="0"/>
              <a:t>WHERE	MEM.MEME_CK = ELIG.MEME_CK AND</a:t>
            </a:r>
          </a:p>
          <a:p>
            <a:r>
              <a:rPr lang="en-US" dirty="0" smtClean="0"/>
              <a:t>		ELIG.CSPD_CAT = 'M' AND</a:t>
            </a:r>
          </a:p>
          <a:p>
            <a:r>
              <a:rPr lang="en-US" dirty="0" smtClean="0"/>
              <a:t>		ELIG.MEPE_EFF_DT &lt; '2000-01-02' AND</a:t>
            </a:r>
          </a:p>
          <a:p>
            <a:r>
              <a:rPr lang="en-US" dirty="0" smtClean="0"/>
              <a:t>		ELIG.MEPE_TERM_DT &gt; '2000-01-02' AND</a:t>
            </a:r>
          </a:p>
          <a:p>
            <a:r>
              <a:rPr lang="en-US" dirty="0" smtClean="0"/>
              <a:t>		GR.GRGR_CK = MEM.GRGR_CK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Product ID, and Line of Business (LOB</a:t>
            </a:r>
            <a:r>
              <a:rPr lang="en-US" dirty="0" smtClean="0"/>
              <a:t>) - 1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78362"/>
          </a:xfrm>
        </p:spPr>
        <p:txBody>
          <a:bodyPr/>
          <a:lstStyle/>
          <a:p>
            <a:r>
              <a:rPr lang="en-US" dirty="0" smtClean="0"/>
              <a:t>New Key Tables:</a:t>
            </a:r>
          </a:p>
          <a:p>
            <a:pPr lvl="1"/>
            <a:r>
              <a:rPr lang="en-US" dirty="0" smtClean="0"/>
              <a:t>CMC_CSPI_CS_PLAN – Class Plan.</a:t>
            </a:r>
          </a:p>
          <a:p>
            <a:pPr lvl="2"/>
            <a:r>
              <a:rPr lang="en-US" dirty="0" smtClean="0"/>
              <a:t>GRGR_CK – Group contrived key</a:t>
            </a:r>
          </a:p>
          <a:p>
            <a:pPr lvl="2"/>
            <a:r>
              <a:rPr lang="en-US" dirty="0" smtClean="0"/>
              <a:t>CSCS_ID – Class ID</a:t>
            </a:r>
          </a:p>
          <a:p>
            <a:pPr lvl="2"/>
            <a:r>
              <a:rPr lang="en-US" dirty="0" smtClean="0"/>
              <a:t>CSPD_CAT – Class/Product Category</a:t>
            </a:r>
          </a:p>
          <a:p>
            <a:pPr lvl="2"/>
            <a:r>
              <a:rPr lang="en-US" dirty="0" smtClean="0"/>
              <a:t>CSPI_ID</a:t>
            </a:r>
          </a:p>
          <a:p>
            <a:pPr lvl="1"/>
            <a:r>
              <a:rPr lang="en-US" dirty="0" smtClean="0"/>
              <a:t>CMC_PDPD_PRODUCT</a:t>
            </a:r>
          </a:p>
          <a:p>
            <a:pPr lvl="2"/>
            <a:r>
              <a:rPr lang="en-US" dirty="0" smtClean="0"/>
              <a:t>PDPD_ID – Product ID</a:t>
            </a:r>
          </a:p>
          <a:p>
            <a:pPr lvl="2"/>
            <a:r>
              <a:rPr lang="en-US" dirty="0" smtClean="0"/>
              <a:t>PDPD_EFF_DT – Effective date</a:t>
            </a:r>
          </a:p>
          <a:p>
            <a:pPr lvl="2"/>
            <a:r>
              <a:rPr lang="en-US" dirty="0" smtClean="0"/>
              <a:t>LOBD_ID – Line of business ID</a:t>
            </a:r>
          </a:p>
          <a:p>
            <a:pPr lvl="1"/>
            <a:r>
              <a:rPr lang="en-US" dirty="0" smtClean="0"/>
              <a:t>CMC_LOBD_LINE_BUS – Line of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Product ID, and Line of Business (LOB</a:t>
            </a:r>
            <a:r>
              <a:rPr lang="en-US" dirty="0" smtClean="0"/>
              <a:t>) - 2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7362"/>
          </a:xfrm>
        </p:spPr>
        <p:txBody>
          <a:bodyPr/>
          <a:lstStyle/>
          <a:p>
            <a:r>
              <a:rPr lang="en-US" dirty="0" smtClean="0"/>
              <a:t>Putting it all together gives: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87214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	MEM.MEME_CK, ELIG.MEPE_EFF_DT AS </a:t>
            </a:r>
            <a:r>
              <a:rPr lang="en-US" dirty="0" err="1" smtClean="0"/>
              <a:t>Effective_Date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CP.PDPD_ID AS </a:t>
            </a:r>
            <a:r>
              <a:rPr lang="en-US" dirty="0" err="1" smtClean="0"/>
              <a:t>Product_Id</a:t>
            </a:r>
            <a:r>
              <a:rPr lang="en-US" dirty="0" smtClean="0"/>
              <a:t>, PD.LOBD_ID AS </a:t>
            </a:r>
            <a:r>
              <a:rPr lang="en-US" dirty="0" err="1" smtClean="0"/>
              <a:t>Line_Of_Business</a:t>
            </a:r>
            <a:endParaRPr lang="en-US" dirty="0" smtClean="0"/>
          </a:p>
          <a:p>
            <a:r>
              <a:rPr lang="en-US" dirty="0" smtClean="0"/>
              <a:t>FROM	CMC_MEME_MEMBER MEM, CMC_MEPE_PRCS_ELIG ELIG,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CMC_GRGR_GROUP </a:t>
            </a:r>
            <a:r>
              <a:rPr lang="en-US" dirty="0" smtClean="0"/>
              <a:t>GR,</a:t>
            </a:r>
          </a:p>
          <a:p>
            <a:r>
              <a:rPr lang="en-US" dirty="0" smtClean="0"/>
              <a:t>	</a:t>
            </a:r>
            <a:r>
              <a:rPr lang="en-US" dirty="0" smtClean="0"/>
              <a:t>CMC_CSPI_CS_PLAN </a:t>
            </a:r>
            <a:r>
              <a:rPr lang="en-US" dirty="0" smtClean="0"/>
              <a:t>CP, CMC_PDPD_PRODUCT as PD</a:t>
            </a:r>
          </a:p>
          <a:p>
            <a:r>
              <a:rPr lang="en-US" dirty="0" smtClean="0"/>
              <a:t>WHERE	MEM.MEME_CK = ELIG.MEME_CK AND</a:t>
            </a:r>
          </a:p>
          <a:p>
            <a:r>
              <a:rPr lang="en-US" dirty="0" smtClean="0"/>
              <a:t>		ELIG.CSPD_CAT = 'M' AND</a:t>
            </a:r>
          </a:p>
          <a:p>
            <a:r>
              <a:rPr lang="en-US" dirty="0" smtClean="0"/>
              <a:t>		ELIG.MEPE_EFF_DT &lt; '2000-01-02' AND</a:t>
            </a:r>
          </a:p>
          <a:p>
            <a:r>
              <a:rPr lang="en-US" dirty="0" smtClean="0"/>
              <a:t>		ELIG.MEPE_TERM_DT &gt; '2000-01-02' AND</a:t>
            </a:r>
          </a:p>
          <a:p>
            <a:r>
              <a:rPr lang="en-US" dirty="0" smtClean="0"/>
              <a:t>		GR.GRGR_CK = MEM.GRGR_CK AND</a:t>
            </a:r>
          </a:p>
          <a:p>
            <a:r>
              <a:rPr lang="en-US" dirty="0" smtClean="0"/>
              <a:t>		CP.GRGR_CK = GR.GRGR_CK and</a:t>
            </a:r>
          </a:p>
          <a:p>
            <a:r>
              <a:rPr lang="en-US" dirty="0" smtClean="0"/>
              <a:t>		CP.CSCS_ID = ELIG.CSCS_ID AND</a:t>
            </a:r>
          </a:p>
          <a:p>
            <a:r>
              <a:rPr lang="en-US" dirty="0" smtClean="0"/>
              <a:t>		CP.CSPD_CAT = ELIG.CSPD_CAT AND</a:t>
            </a:r>
          </a:p>
          <a:p>
            <a:r>
              <a:rPr lang="en-US" dirty="0" smtClean="0"/>
              <a:t>		PD.PDPD_ID = CP.PDPD_ID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1173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if clinical editing would be performed when a claim is processed in </a:t>
            </a:r>
            <a:r>
              <a:rPr lang="en-US" dirty="0" smtClean="0"/>
              <a:t>Facets - 1.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dirty="0" smtClean="0"/>
              <a:t>The real answer is more complex but this is the first pass approximation.</a:t>
            </a:r>
          </a:p>
          <a:p>
            <a:r>
              <a:rPr lang="en-US" dirty="0" smtClean="0"/>
              <a:t>We start from be back. Clinical editing is (mostly) controlled by CMC_CECE_CRITERIA. So our first</a:t>
            </a:r>
          </a:p>
          <a:p>
            <a:r>
              <a:rPr lang="en-US" dirty="0" smtClean="0"/>
              <a:t>New Tables - 1.</a:t>
            </a:r>
          </a:p>
          <a:p>
            <a:pPr lvl="1"/>
            <a:r>
              <a:rPr lang="en-US" dirty="0" smtClean="0"/>
              <a:t>CMC_CECE_CRITERIA – Clinical editing criteria. Key Fields:</a:t>
            </a:r>
          </a:p>
          <a:p>
            <a:pPr lvl="2"/>
            <a:r>
              <a:rPr lang="en-US" dirty="0" smtClean="0"/>
              <a:t>PDBC_PFX – The Component Prefix.</a:t>
            </a:r>
          </a:p>
          <a:p>
            <a:pPr lvl="2"/>
            <a:r>
              <a:rPr lang="en-US" dirty="0" smtClean="0"/>
              <a:t>IPCD_ID –Procedure code (CMC_IPCD_PROC_CD). This is used to limit clinical editing to specific procedure codes.</a:t>
            </a:r>
          </a:p>
          <a:p>
            <a:pPr lvl="2"/>
            <a:r>
              <a:rPr lang="en-US" dirty="0" smtClean="0"/>
              <a:t>CECE_EFF_DT – Clinical edit effective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1173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if clinical editing would be performed when a claim is processed in </a:t>
            </a:r>
            <a:r>
              <a:rPr lang="en-US" dirty="0" smtClean="0"/>
              <a:t>Facets - 2.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dirty="0" smtClean="0"/>
              <a:t>There are some new key values we need to find. First is PDBC_PFX. Doing a search in the data model, we see that this is contained in </a:t>
            </a:r>
          </a:p>
          <a:p>
            <a:pPr lvl="1"/>
            <a:r>
              <a:rPr lang="en-US" dirty="0" smtClean="0"/>
              <a:t>CMC_PDBC_PROD_COMP – Link between components and Product. Key fields are.</a:t>
            </a:r>
          </a:p>
          <a:p>
            <a:pPr lvl="2"/>
            <a:r>
              <a:rPr lang="en-US" dirty="0" smtClean="0"/>
              <a:t>PDPD_ID – Product ID – We saw this in the previous example.</a:t>
            </a:r>
          </a:p>
          <a:p>
            <a:pPr lvl="2"/>
            <a:r>
              <a:rPr lang="en-US" dirty="0" smtClean="0"/>
              <a:t>PDBC_TYPE – Product component type. The values are the 4 letter acronyms for the component types. So “CECE” for clinical editing. But, the correct way is to see if there is an associated clinical editing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1173162"/>
          </a:xfrm>
        </p:spPr>
        <p:txBody>
          <a:bodyPr/>
          <a:lstStyle/>
          <a:p>
            <a:pPr lvl="1"/>
            <a:r>
              <a:rPr lang="en-US" dirty="0" smtClean="0"/>
              <a:t>For Eligible members, </a:t>
            </a:r>
            <a:r>
              <a:rPr lang="en-US" dirty="0" smtClean="0"/>
              <a:t>find if clinical editing would be performed when a claim is processed in </a:t>
            </a:r>
            <a:r>
              <a:rPr lang="en-US" dirty="0" smtClean="0"/>
              <a:t>Facets - 3.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"/>
          </a:xfrm>
        </p:spPr>
        <p:txBody>
          <a:bodyPr/>
          <a:lstStyle/>
          <a:p>
            <a:r>
              <a:rPr lang="en-US" dirty="0" smtClean="0"/>
              <a:t>Putting it all together gives: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84641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	MEM.MEME_CK, ELIG.MEPE_EFF_DT AS </a:t>
            </a:r>
            <a:r>
              <a:rPr lang="en-US" sz="1400" dirty="0" err="1" smtClean="0"/>
              <a:t>Effective_Date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		CMP.PDBC_TYPE</a:t>
            </a:r>
          </a:p>
          <a:p>
            <a:r>
              <a:rPr lang="en-US" sz="1400" dirty="0" smtClean="0"/>
              <a:t>FROM	CMC_MEME_MEMBER MEM, CMC_MEPE_PRCS_ELIG ELIG, CMC_GRGR_GROUP GR,</a:t>
            </a:r>
          </a:p>
          <a:p>
            <a:r>
              <a:rPr lang="en-US" sz="1400" dirty="0" smtClean="0"/>
              <a:t>		CMC_CSPI_CS_PLAN CP, CMC_PDPD_PRODUCT as PD,</a:t>
            </a:r>
          </a:p>
          <a:p>
            <a:r>
              <a:rPr lang="en-US" sz="1400" dirty="0" smtClean="0"/>
              <a:t>		CMC_PDBC_PROD_COMP CMP, CMC_CECE_CRITERIA CECE</a:t>
            </a:r>
          </a:p>
          <a:p>
            <a:r>
              <a:rPr lang="en-US" sz="1400" dirty="0" smtClean="0"/>
              <a:t>WHERE	MEM.MEME_CK = ELIG.MEME_CK AND</a:t>
            </a:r>
          </a:p>
          <a:p>
            <a:r>
              <a:rPr lang="en-US" sz="1400" dirty="0" smtClean="0"/>
              <a:t>		ELIG.CSPD_CAT = 'M' AND</a:t>
            </a:r>
          </a:p>
          <a:p>
            <a:r>
              <a:rPr lang="en-US" sz="1400" dirty="0" smtClean="0"/>
              <a:t>		ELIG.MEPE_EFF_DT &lt; '2000-01-02' AND</a:t>
            </a:r>
          </a:p>
          <a:p>
            <a:r>
              <a:rPr lang="en-US" sz="1400" dirty="0" smtClean="0"/>
              <a:t>		ELIG.MEPE_TERM_DT &gt; '2000-01-02' AND</a:t>
            </a:r>
          </a:p>
          <a:p>
            <a:r>
              <a:rPr lang="en-US" sz="1400" dirty="0" smtClean="0"/>
              <a:t>		GR.GRGR_CK = MEM.GRGR_CK AND</a:t>
            </a:r>
          </a:p>
          <a:p>
            <a:r>
              <a:rPr lang="en-US" sz="1400" dirty="0" smtClean="0"/>
              <a:t>		CP.GRGR_CK = GR.GRGR_CK and</a:t>
            </a:r>
          </a:p>
          <a:p>
            <a:r>
              <a:rPr lang="en-US" sz="1400" dirty="0" smtClean="0"/>
              <a:t>		CP.CSCS_ID = ELIG.CSCS_ID AND</a:t>
            </a:r>
          </a:p>
          <a:p>
            <a:r>
              <a:rPr lang="en-US" sz="1400" dirty="0" smtClean="0"/>
              <a:t>		CP.CSPD_CAT = ELIG.CSPD_CAT AND</a:t>
            </a:r>
          </a:p>
          <a:p>
            <a:r>
              <a:rPr lang="en-US" sz="1400" dirty="0" smtClean="0"/>
              <a:t>		PD.PDPD_ID = CP.PDPD_ID AND</a:t>
            </a:r>
          </a:p>
          <a:p>
            <a:r>
              <a:rPr lang="en-US" sz="1400" dirty="0" smtClean="0"/>
              <a:t>		CMP.PDPD_ID = CP.PDPD_ID AND</a:t>
            </a:r>
          </a:p>
          <a:p>
            <a:r>
              <a:rPr lang="en-US" sz="1400" dirty="0" smtClean="0"/>
              <a:t>		CMP.PDBC_TYPE = CECE.PDBC_PFX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does a keyword file look like?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DB Integration Solutions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5, 2015</a:t>
            </a:r>
            <a:endParaRPr lang="en-US" b="1" i="1" dirty="0">
              <a:solidFill>
                <a:srgbClr val="595959"/>
              </a:solidFill>
            </a:endParaRPr>
          </a:p>
          <a:p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Sample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14800" y="3043238"/>
          <a:ext cx="914400" cy="771525"/>
        </p:xfrm>
        <a:graphic>
          <a:graphicData uri="http://schemas.openxmlformats.org/presentationml/2006/ole">
            <p:oleObj spid="_x0000_s2050" name="Packager Shell Object" showAsIcon="1" r:id="rId3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will we need to solve this problem.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batch components?</a:t>
            </a:r>
          </a:p>
          <a:p>
            <a:r>
              <a:rPr lang="en-US" dirty="0" smtClean="0"/>
              <a:t>Do we need custom tables?</a:t>
            </a:r>
          </a:p>
          <a:p>
            <a:r>
              <a:rPr lang="en-US" dirty="0" smtClean="0"/>
              <a:t>How about online?</a:t>
            </a:r>
          </a:p>
          <a:p>
            <a:r>
              <a:rPr lang="en-US" dirty="0" smtClean="0"/>
              <a:t>Maybe a Web interface?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Components?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</a:p>
          <a:p>
            <a:r>
              <a:rPr lang="en-US" dirty="0" smtClean="0"/>
              <a:t>Membership</a:t>
            </a:r>
          </a:p>
          <a:p>
            <a:r>
              <a:rPr lang="en-US" dirty="0" smtClean="0"/>
              <a:t>Challenge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Starting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DB Solutions - Claims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5, 2015</a:t>
            </a:r>
            <a:endParaRPr lang="en-US" b="1" i="1" dirty="0">
              <a:solidFill>
                <a:srgbClr val="595959"/>
              </a:solidFill>
            </a:endParaRPr>
          </a:p>
          <a:p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table columns are:</a:t>
            </a:r>
          </a:p>
          <a:p>
            <a:pPr lvl="1"/>
            <a:r>
              <a:rPr lang="en-US" dirty="0" smtClean="0"/>
              <a:t>CLCL_ID</a:t>
            </a:r>
            <a:r>
              <a:rPr lang="en-US" dirty="0" smtClean="0"/>
              <a:t> </a:t>
            </a:r>
            <a:r>
              <a:rPr lang="en-US" dirty="0" smtClean="0"/>
              <a:t>– The claim ID</a:t>
            </a:r>
          </a:p>
          <a:p>
            <a:pPr lvl="1"/>
            <a:r>
              <a:rPr lang="en-US" dirty="0" smtClean="0"/>
              <a:t>CLCL_CL_TYPE – The claim type. Valid values are:</a:t>
            </a:r>
          </a:p>
          <a:p>
            <a:pPr lvl="2"/>
            <a:r>
              <a:rPr lang="en-US" dirty="0" smtClean="0"/>
              <a:t>D – Dental</a:t>
            </a:r>
          </a:p>
          <a:p>
            <a:pPr lvl="2"/>
            <a:r>
              <a:rPr lang="en-US" dirty="0" smtClean="0"/>
              <a:t>E – Encounter</a:t>
            </a:r>
          </a:p>
          <a:p>
            <a:pPr lvl="2"/>
            <a:r>
              <a:rPr lang="en-US" dirty="0" smtClean="0"/>
              <a:t>F – FSA</a:t>
            </a:r>
          </a:p>
          <a:p>
            <a:pPr lvl="2"/>
            <a:r>
              <a:rPr lang="en-US" dirty="0" smtClean="0"/>
              <a:t>R – Reimbursable</a:t>
            </a:r>
          </a:p>
          <a:p>
            <a:pPr lvl="2"/>
            <a:r>
              <a:rPr lang="en-US" dirty="0" smtClean="0"/>
              <a:t>M - Medical</a:t>
            </a:r>
          </a:p>
          <a:p>
            <a:pPr lvl="2"/>
            <a:r>
              <a:rPr lang="en-US" dirty="0" smtClean="0"/>
              <a:t>V - Vision</a:t>
            </a:r>
          </a:p>
          <a:p>
            <a:pPr lvl="1"/>
            <a:r>
              <a:rPr lang="en-US" dirty="0" smtClean="0"/>
              <a:t>CLCL_CL_SUB_TYPE – The claim subtype. Valid Values are: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paid hospital claims </a:t>
            </a:r>
            <a:r>
              <a:rPr lang="en-US" dirty="0" smtClean="0"/>
              <a:t>only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table columns (continued) Are:</a:t>
            </a:r>
          </a:p>
          <a:p>
            <a:pPr lvl="1"/>
            <a:r>
              <a:rPr lang="en-US" dirty="0" smtClean="0"/>
              <a:t>CLCL_CL_SUB_TYPE – The claim subtype. Valid Values are:</a:t>
            </a:r>
          </a:p>
          <a:p>
            <a:pPr lvl="2"/>
            <a:r>
              <a:rPr lang="en-US" dirty="0" smtClean="0"/>
              <a:t>D – Dental</a:t>
            </a:r>
          </a:p>
          <a:p>
            <a:pPr lvl="2"/>
            <a:r>
              <a:rPr lang="en-US" dirty="0" smtClean="0"/>
              <a:t>F – FSA</a:t>
            </a:r>
          </a:p>
          <a:p>
            <a:pPr lvl="2"/>
            <a:r>
              <a:rPr lang="en-US" dirty="0" smtClean="0"/>
              <a:t>H – Hospital</a:t>
            </a:r>
          </a:p>
          <a:p>
            <a:pPr lvl="2"/>
            <a:r>
              <a:rPr lang="en-US" dirty="0" smtClean="0"/>
              <a:t>M – Medical</a:t>
            </a:r>
          </a:p>
          <a:p>
            <a:pPr lvl="2"/>
            <a:r>
              <a:rPr lang="en-US" dirty="0" smtClean="0"/>
              <a:t>V – Vision</a:t>
            </a:r>
          </a:p>
          <a:p>
            <a:pPr lvl="1"/>
            <a:r>
              <a:rPr lang="en-US" dirty="0" smtClean="0"/>
              <a:t>CLCL_CUR_STS – The claim current status. Some values are:</a:t>
            </a:r>
          </a:p>
          <a:p>
            <a:pPr lvl="2"/>
            <a:r>
              <a:rPr lang="en-US" dirty="0" smtClean="0"/>
              <a:t>01 – Accepted waiting batch. The claim has moved from XC into core through running CLMU</a:t>
            </a:r>
          </a:p>
          <a:p>
            <a:pPr lvl="2"/>
            <a:r>
              <a:rPr lang="en-US" dirty="0" smtClean="0"/>
              <a:t>02 – Payment batch completed.</a:t>
            </a:r>
          </a:p>
          <a:p>
            <a:pPr lvl="2"/>
            <a:r>
              <a:rPr lang="en-US" dirty="0" smtClean="0"/>
              <a:t>15 Claim pended with errors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paid hospital claims </a:t>
            </a:r>
            <a:r>
              <a:rPr lang="en-US" dirty="0" smtClean="0"/>
              <a:t>only - 2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401762"/>
          </a:xfrm>
        </p:spPr>
        <p:txBody>
          <a:bodyPr/>
          <a:lstStyle/>
          <a:p>
            <a:r>
              <a:rPr lang="en-US" dirty="0" smtClean="0"/>
              <a:t>Key table columns (continued) Are:</a:t>
            </a:r>
          </a:p>
          <a:p>
            <a:pPr lvl="1"/>
            <a:r>
              <a:rPr lang="en-US" dirty="0" smtClean="0"/>
              <a:t>CLCL_PAID_DT – The date the claim was paid.</a:t>
            </a:r>
          </a:p>
          <a:p>
            <a:r>
              <a:rPr lang="en-US" dirty="0" smtClean="0"/>
              <a:t>Putting it together gives: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paid hospital claims </a:t>
            </a:r>
            <a:r>
              <a:rPr lang="en-US" dirty="0" smtClean="0"/>
              <a:t>only - 3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956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CLCL_ID, </a:t>
            </a:r>
            <a:r>
              <a:rPr lang="en-US" dirty="0" smtClean="0"/>
              <a:t>CLCL_CL_TYPE, CLCL_CL_SUB_TYPE, 	CLCL_PAID_DT</a:t>
            </a:r>
            <a:endParaRPr lang="en-US" dirty="0" smtClean="0"/>
          </a:p>
          <a:p>
            <a:r>
              <a:rPr lang="en-US" dirty="0" smtClean="0"/>
              <a:t>FROM	CMC_CLCL_CLAIM</a:t>
            </a:r>
            <a:endParaRPr lang="en-US" dirty="0" smtClean="0"/>
          </a:p>
          <a:p>
            <a:r>
              <a:rPr lang="en-US" dirty="0" smtClean="0"/>
              <a:t>WHERE CLCL_CL_TYPE = 'M' AND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CLCL_CL_SUB_TYPE </a:t>
            </a:r>
            <a:r>
              <a:rPr lang="en-US" dirty="0" smtClean="0"/>
              <a:t>= 'H' AND </a:t>
            </a:r>
          </a:p>
          <a:p>
            <a:r>
              <a:rPr lang="en-US" dirty="0" smtClean="0"/>
              <a:t>	</a:t>
            </a:r>
            <a:r>
              <a:rPr lang="en-US" dirty="0" smtClean="0"/>
              <a:t>CLCL_CUR_STS </a:t>
            </a:r>
            <a:r>
              <a:rPr lang="en-US" dirty="0" smtClean="0"/>
              <a:t>= '02'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builds on the previous exercise and adds the following three fields.</a:t>
            </a:r>
          </a:p>
          <a:p>
            <a:pPr lvl="1"/>
            <a:r>
              <a:rPr lang="en-US" dirty="0" smtClean="0"/>
              <a:t>CLCL_TOT_CHG</a:t>
            </a:r>
            <a:r>
              <a:rPr lang="en-US" dirty="0" smtClean="0"/>
              <a:t> </a:t>
            </a:r>
            <a:r>
              <a:rPr lang="en-US" dirty="0" smtClean="0"/>
              <a:t>– This is the sum of the charges submitted by the billing provider on the detail lines.</a:t>
            </a:r>
          </a:p>
          <a:p>
            <a:pPr lvl="1"/>
            <a:r>
              <a:rPr lang="en-US" dirty="0" smtClean="0"/>
              <a:t>CLCL_TOT_PAYABLE – This is the total of the allowed amounts on the claim lines.</a:t>
            </a:r>
          </a:p>
          <a:p>
            <a:pPr lvl="1"/>
            <a:r>
              <a:rPr lang="en-US" dirty="0" smtClean="0"/>
              <a:t>(CLCL_TOT_CHG - CLCL_TOT_PAYABLE) AS DISALLOW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975" y="274638"/>
            <a:ext cx="8280400" cy="792162"/>
          </a:xfrm>
        </p:spPr>
        <p:txBody>
          <a:bodyPr/>
          <a:lstStyle/>
          <a:p>
            <a:r>
              <a:rPr lang="en-US" dirty="0" smtClean="0"/>
              <a:t>Calculate </a:t>
            </a:r>
            <a:r>
              <a:rPr lang="en-US" dirty="0" smtClean="0"/>
              <a:t>total paid amounts, charged amounts, and d</a:t>
            </a:r>
            <a:r>
              <a:rPr lang="en-US" dirty="0" smtClean="0"/>
              <a:t>isallow amounts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2015-01-12T12:29:00+00:00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2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CTS\140349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DS_bfa0a7d2-41db-429d-aad0-380b0a3c4ba8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CTS\140349</Comments>
    <ReasonforRejection xmlns="a539e01d-6812-45cb-81c6-1b704ede691e" xsi:nil="true"/>
    <_dlc_DocId xmlns="8df44bae-038f-4ef4-8e88-59fe23882131">25R4Z53AYQRA-3612-438</_dlc_DocId>
    <_dlc_DocIdUrl xmlns="8df44bae-038f-4ef4-8e88-59fe23882131">
      <Url>https://cognizant20.cognizant.com/cts/Cognizant Community/DSC/_layouts/DocIdRedir.aspx?ID=25R4Z53AYQRA-3612-438</Url>
      <Description>25R4Z53AYQRA-3612-438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AAF1D27-0131-45C7-85D5-3C021E42D391}"/>
</file>

<file path=customXml/itemProps2.xml><?xml version="1.0" encoding="utf-8"?>
<ds:datastoreItem xmlns:ds="http://schemas.openxmlformats.org/officeDocument/2006/customXml" ds:itemID="{A6FF1E56-1606-4FD7-A6C5-15206878EB07}"/>
</file>

<file path=customXml/itemProps3.xml><?xml version="1.0" encoding="utf-8"?>
<ds:datastoreItem xmlns:ds="http://schemas.openxmlformats.org/officeDocument/2006/customXml" ds:itemID="{7DDB3146-5FC2-4FC0-BB5F-B64DB6496884}"/>
</file>

<file path=customXml/itemProps4.xml><?xml version="1.0" encoding="utf-8"?>
<ds:datastoreItem xmlns:ds="http://schemas.openxmlformats.org/officeDocument/2006/customXml" ds:itemID="{CBEA8AF7-10DF-4989-BCAD-19683DE7AFC3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3486</TotalTime>
  <Words>1333</Words>
  <Application>Microsoft Office PowerPoint</Application>
  <PresentationFormat>On-screen Show (4:3)</PresentationFormat>
  <Paragraphs>259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2014 PowerPoint Template</vt:lpstr>
      <vt:lpstr>Packager Shell Object</vt:lpstr>
      <vt:lpstr>Slide 1</vt:lpstr>
      <vt:lpstr>The Contents</vt:lpstr>
      <vt:lpstr>DB Integration Solutions</vt:lpstr>
      <vt:lpstr>The Solution Starting Points</vt:lpstr>
      <vt:lpstr>DB Solutions - Claims</vt:lpstr>
      <vt:lpstr>List paid hospital claims only - 1</vt:lpstr>
      <vt:lpstr>List paid hospital claims only - 2</vt:lpstr>
      <vt:lpstr>List paid hospital claims only - 3</vt:lpstr>
      <vt:lpstr>Calculate total paid amounts, charged amounts, and disallow amounts - 1</vt:lpstr>
      <vt:lpstr>Calculate total paid amounts, charged amounts, and disallow amounts - 2</vt:lpstr>
      <vt:lpstr>Find the servicing provider name, and the provider’s primary address where the service was provided - 1</vt:lpstr>
      <vt:lpstr>Find the servicing provider name, and the provider’s primary address where the service was provided - 2</vt:lpstr>
      <vt:lpstr>Find the servicing provider name, and the provider’s primary address where the service was provided - 3</vt:lpstr>
      <vt:lpstr>Find the member’s name - 1</vt:lpstr>
      <vt:lpstr>Find the member’s name - 2</vt:lpstr>
      <vt:lpstr>Find the member’s PCP if available. If the PCP is found, find the PCP’s name - 1</vt:lpstr>
      <vt:lpstr>Find the member’s PCP if available. If the PCP is found, find the PCP’s name - 2</vt:lpstr>
      <vt:lpstr>Member based solutions</vt:lpstr>
      <vt:lpstr>Find members who are eligible for the medical benefits as of today - 1</vt:lpstr>
      <vt:lpstr>Find members who are eligible for the medical benefits as of today - 2</vt:lpstr>
      <vt:lpstr>For Eligible members, find the Subscriber ID, and member suffix - 2</vt:lpstr>
      <vt:lpstr>For Eligible members, find find Group ID and Group Name - 1</vt:lpstr>
      <vt:lpstr>For Eligible members, find find Group ID and Group Name - 2</vt:lpstr>
      <vt:lpstr>For Eligible members, find Product ID, and Line of Business (LOB) - 1</vt:lpstr>
      <vt:lpstr>For Eligible members, find Product ID, and Line of Business (LOB) - 2</vt:lpstr>
      <vt:lpstr>For Eligible members, find if clinical editing would be performed when a claim is processed in Facets - 1.</vt:lpstr>
      <vt:lpstr>For Eligible members, find if clinical editing would be performed when a claim is processed in Facets - 2.</vt:lpstr>
      <vt:lpstr>For Eligible members, find if clinical editing would be performed when a claim is processed in Facets - 3.</vt:lpstr>
      <vt:lpstr>What does a keyword file look like?</vt:lpstr>
      <vt:lpstr>Keyword Sample</vt:lpstr>
      <vt:lpstr>What will we need to solve this problem.</vt:lpstr>
      <vt:lpstr>Solution Components?</vt:lpstr>
      <vt:lpstr>Q &amp; A</vt:lpstr>
    </vt:vector>
  </TitlesOfParts>
  <Company>TriZetto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james.glasgow</cp:lastModifiedBy>
  <cp:revision>102</cp:revision>
  <dcterms:created xsi:type="dcterms:W3CDTF">2014-10-15T00:39:40Z</dcterms:created>
  <dcterms:modified xsi:type="dcterms:W3CDTF">2015-01-12T05:05:20Z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bfa0a7d2-41db-429d-aad0-380b0a3c4ba8</vt:lpwstr>
  </property>
</Properties>
</file>