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948" r:id="rId5"/>
    <p:sldId id="943" r:id="rId6"/>
    <p:sldId id="949" r:id="rId7"/>
    <p:sldId id="955" r:id="rId8"/>
    <p:sldId id="952" r:id="rId9"/>
    <p:sldId id="956" r:id="rId10"/>
    <p:sldId id="959" r:id="rId11"/>
    <p:sldId id="960" r:id="rId12"/>
    <p:sldId id="961" r:id="rId13"/>
    <p:sldId id="963" r:id="rId14"/>
    <p:sldId id="965" r:id="rId15"/>
    <p:sldId id="966" r:id="rId16"/>
    <p:sldId id="708" r:id="rId17"/>
    <p:sldId id="950" r:id="rId18"/>
    <p:sldId id="968" r:id="rId19"/>
    <p:sldId id="953" r:id="rId20"/>
    <p:sldId id="969" r:id="rId21"/>
    <p:sldId id="971" r:id="rId22"/>
    <p:sldId id="954" r:id="rId23"/>
    <p:sldId id="951" r:id="rId24"/>
    <p:sldId id="973" r:id="rId25"/>
    <p:sldId id="974" r:id="rId26"/>
    <p:sldId id="975" r:id="rId27"/>
    <p:sldId id="976" r:id="rId28"/>
    <p:sldId id="977" r:id="rId29"/>
    <p:sldId id="978" r:id="rId30"/>
    <p:sldId id="979" r:id="rId31"/>
    <p:sldId id="980" r:id="rId32"/>
    <p:sldId id="981" r:id="rId33"/>
    <p:sldId id="967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9028" autoAdjust="0"/>
  </p:normalViewPr>
  <p:slideViewPr>
    <p:cSldViewPr showGuides="1">
      <p:cViewPr>
        <p:scale>
          <a:sx n="80" d="100"/>
          <a:sy n="80" d="100"/>
        </p:scale>
        <p:origin x="-1032" y="54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184108527131781"/>
          <c:y val="0.18948412698412698"/>
          <c:w val="0.38468992248062017"/>
          <c:h val="0.787698412698412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Lbls>
            <c:dLbl>
              <c:idx val="0"/>
              <c:layout>
                <c:manualLayout>
                  <c:x val="2.6629890740401636E-2"/>
                  <c:y val="2.94028871391076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3.0670359519013611E-2"/>
                  <c:y val="7.295306836645419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5.1278459378624186E-2"/>
                  <c:y val="2.605080614923134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0205945187084173"/>
                  <c:y val="-5.376609173853268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FXI Core</c:v>
                </c:pt>
                <c:pt idx="1">
                  <c:v>FXI Foundation</c:v>
                </c:pt>
                <c:pt idx="2">
                  <c:v>FXI Adapter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21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50" y="2227263"/>
            <a:ext cx="6546850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Introduction to FXI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84225" y="2781261"/>
            <a:ext cx="5921375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14, 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FXI Core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33800" y="58674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481" y="958850"/>
            <a:ext cx="3886200" cy="525780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tint val="69804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tIns="228600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rgbClr val="33CCFF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FXI Core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rgbClr val="33CCFF"/>
              </a:buClr>
              <a:buFont typeface="Wingdings" pitchFamily="2" charset="2"/>
              <a:buNone/>
            </a:pPr>
            <a:endParaRPr lang="en-US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4495800" y="5186363"/>
            <a:ext cx="4433888" cy="528637"/>
            <a:chOff x="2784" y="3792"/>
            <a:chExt cx="2784" cy="384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784" y="3792"/>
              <a:ext cx="2784" cy="384"/>
            </a:xfrm>
            <a:prstGeom prst="rect">
              <a:avLst/>
            </a:pr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976" y="3889"/>
              <a:ext cx="175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>
                      <a:alpha val="78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34950" indent="-234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•"/>
              </a:pPr>
              <a:r>
                <a:rPr lang="en-US" altLang="en-US" sz="1800" b="1">
                  <a:solidFill>
                    <a:schemeClr val="bg1"/>
                  </a:solidFill>
                  <a:latin typeface="Tahoma" charset="0"/>
                </a:rPr>
                <a:t>Batch Customization</a:t>
              </a:r>
            </a:p>
          </p:txBody>
        </p:sp>
      </p:grpSp>
      <p:sp>
        <p:nvSpPr>
          <p:cNvPr id="12" name="Freeform 8"/>
          <p:cNvSpPr>
            <a:spLocks/>
          </p:cNvSpPr>
          <p:nvPr/>
        </p:nvSpPr>
        <p:spPr bwMode="auto">
          <a:xfrm>
            <a:off x="2209800" y="3389313"/>
            <a:ext cx="2300288" cy="2320925"/>
          </a:xfrm>
          <a:custGeom>
            <a:avLst/>
            <a:gdLst>
              <a:gd name="T0" fmla="*/ 0 w 1449"/>
              <a:gd name="T1" fmla="*/ 0 h 1462"/>
              <a:gd name="T2" fmla="*/ 1449 w 1449"/>
              <a:gd name="T3" fmla="*/ 1462 h 1462"/>
              <a:gd name="T4" fmla="*/ 1449 w 1449"/>
              <a:gd name="T5" fmla="*/ 1140 h 1462"/>
              <a:gd name="T6" fmla="*/ 0 w 1449"/>
              <a:gd name="T7" fmla="*/ 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9" h="1462">
                <a:moveTo>
                  <a:pt x="0" y="0"/>
                </a:moveTo>
                <a:lnTo>
                  <a:pt x="1449" y="1462"/>
                </a:lnTo>
                <a:lnTo>
                  <a:pt x="1449" y="1140"/>
                </a:lnTo>
                <a:lnTo>
                  <a:pt x="0" y="0"/>
                </a:lnTo>
                <a:close/>
              </a:path>
            </a:pathLst>
          </a:custGeom>
          <a:solidFill>
            <a:srgbClr val="0033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079625" y="919163"/>
            <a:ext cx="6835775" cy="2170113"/>
            <a:chOff x="1310" y="864"/>
            <a:chExt cx="4306" cy="1367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2832" y="867"/>
              <a:ext cx="2784" cy="333"/>
              <a:chOff x="2784" y="768"/>
              <a:chExt cx="2784" cy="384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2784" y="768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976" y="865"/>
                <a:ext cx="1050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92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Extensions</a:t>
                </a:r>
              </a:p>
            </p:txBody>
          </p: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10" y="864"/>
              <a:ext cx="1531" cy="1367"/>
            </a:xfrm>
            <a:custGeom>
              <a:avLst/>
              <a:gdLst>
                <a:gd name="T0" fmla="*/ 0 w 1531"/>
                <a:gd name="T1" fmla="*/ 1367 h 1367"/>
                <a:gd name="T2" fmla="*/ 1531 w 1531"/>
                <a:gd name="T3" fmla="*/ 330 h 1367"/>
                <a:gd name="T4" fmla="*/ 1531 w 1531"/>
                <a:gd name="T5" fmla="*/ 0 h 1367"/>
                <a:gd name="T6" fmla="*/ 0 w 1531"/>
                <a:gd name="T7" fmla="*/ 1367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1" h="1367">
                  <a:moveTo>
                    <a:pt x="0" y="1367"/>
                  </a:moveTo>
                  <a:lnTo>
                    <a:pt x="1531" y="330"/>
                  </a:lnTo>
                  <a:lnTo>
                    <a:pt x="1531" y="0"/>
                  </a:lnTo>
                  <a:lnTo>
                    <a:pt x="0" y="1367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093913" y="1524000"/>
            <a:ext cx="6821487" cy="1617663"/>
            <a:chOff x="1271" y="1056"/>
            <a:chExt cx="4297" cy="1019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784" y="1056"/>
              <a:ext cx="2784" cy="333"/>
              <a:chOff x="2784" y="1200"/>
              <a:chExt cx="2784" cy="384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2976" y="1297"/>
                <a:ext cx="1561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UI  Customization</a:t>
                </a:r>
              </a:p>
            </p:txBody>
          </p:sp>
        </p:grp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71" y="1056"/>
              <a:ext cx="1522" cy="1019"/>
            </a:xfrm>
            <a:custGeom>
              <a:avLst/>
              <a:gdLst>
                <a:gd name="T0" fmla="*/ 0 w 1522"/>
                <a:gd name="T1" fmla="*/ 1019 h 1019"/>
                <a:gd name="T2" fmla="*/ 1522 w 1522"/>
                <a:gd name="T3" fmla="*/ 330 h 1019"/>
                <a:gd name="T4" fmla="*/ 1522 w 1522"/>
                <a:gd name="T5" fmla="*/ 0 h 1019"/>
                <a:gd name="T6" fmla="*/ 0 w 1522"/>
                <a:gd name="T7" fmla="*/ 101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2" h="1019">
                  <a:moveTo>
                    <a:pt x="0" y="1019"/>
                  </a:moveTo>
                  <a:lnTo>
                    <a:pt x="1522" y="330"/>
                  </a:lnTo>
                  <a:lnTo>
                    <a:pt x="1522" y="0"/>
                  </a:lnTo>
                  <a:lnTo>
                    <a:pt x="0" y="1019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2136775" y="2133600"/>
            <a:ext cx="6778625" cy="1066800"/>
            <a:chOff x="1298" y="1440"/>
            <a:chExt cx="4270" cy="672"/>
          </a:xfrm>
        </p:grpSpPr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2784" y="1440"/>
              <a:ext cx="2784" cy="333"/>
              <a:chOff x="2784" y="1632"/>
              <a:chExt cx="2784" cy="384"/>
            </a:xfrm>
          </p:grpSpPr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976" y="1729"/>
                <a:ext cx="183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Search Customization</a:t>
                </a:r>
              </a:p>
            </p:txBody>
          </p:sp>
        </p:grp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298" y="1440"/>
              <a:ext cx="1495" cy="672"/>
            </a:xfrm>
            <a:custGeom>
              <a:avLst/>
              <a:gdLst>
                <a:gd name="T0" fmla="*/ 0 w 1495"/>
                <a:gd name="T1" fmla="*/ 672 h 672"/>
                <a:gd name="T2" fmla="*/ 1495 w 1495"/>
                <a:gd name="T3" fmla="*/ 330 h 672"/>
                <a:gd name="T4" fmla="*/ 1495 w 1495"/>
                <a:gd name="T5" fmla="*/ 0 h 672"/>
                <a:gd name="T6" fmla="*/ 0 w 1495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5" h="672">
                  <a:moveTo>
                    <a:pt x="0" y="672"/>
                  </a:moveTo>
                  <a:lnTo>
                    <a:pt x="1495" y="330"/>
                  </a:lnTo>
                  <a:lnTo>
                    <a:pt x="1495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209800" y="2749550"/>
            <a:ext cx="6705600" cy="527050"/>
            <a:chOff x="1344" y="1828"/>
            <a:chExt cx="4224" cy="332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2784" y="1828"/>
              <a:ext cx="2784" cy="332"/>
              <a:chOff x="2784" y="2064"/>
              <a:chExt cx="2784" cy="384"/>
            </a:xfrm>
          </p:grpSpPr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784" y="2064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2976" y="2161"/>
                <a:ext cx="211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Related Information Area</a:t>
                </a:r>
              </a:p>
            </p:txBody>
          </p:sp>
        </p:grp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344" y="1828"/>
              <a:ext cx="1449" cy="329"/>
            </a:xfrm>
            <a:custGeom>
              <a:avLst/>
              <a:gdLst>
                <a:gd name="T0" fmla="*/ 0 w 1449"/>
                <a:gd name="T1" fmla="*/ 311 h 329"/>
                <a:gd name="T2" fmla="*/ 1449 w 1449"/>
                <a:gd name="T3" fmla="*/ 329 h 329"/>
                <a:gd name="T4" fmla="*/ 1449 w 1449"/>
                <a:gd name="T5" fmla="*/ 0 h 329"/>
                <a:gd name="T6" fmla="*/ 0 w 1449"/>
                <a:gd name="T7" fmla="*/ 3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329">
                  <a:moveTo>
                    <a:pt x="0" y="311"/>
                  </a:moveTo>
                  <a:lnTo>
                    <a:pt x="1449" y="329"/>
                  </a:lnTo>
                  <a:lnTo>
                    <a:pt x="1449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2413000" y="3316288"/>
            <a:ext cx="6502400" cy="569912"/>
            <a:chOff x="1472" y="2185"/>
            <a:chExt cx="4096" cy="359"/>
          </a:xfrm>
        </p:grpSpPr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2784" y="2211"/>
              <a:ext cx="2784" cy="333"/>
              <a:chOff x="2784" y="2496"/>
              <a:chExt cx="2784" cy="384"/>
            </a:xfrm>
          </p:grpSpPr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2"/>
              <p:cNvSpPr txBox="1">
                <a:spLocks noChangeArrowheads="1"/>
              </p:cNvSpPr>
              <p:nvPr/>
            </p:nvSpPr>
            <p:spPr bwMode="auto">
              <a:xfrm>
                <a:off x="2976" y="2570"/>
                <a:ext cx="21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Bulk Data Load Processes</a:t>
                </a:r>
              </a:p>
            </p:txBody>
          </p:sp>
        </p:grp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472" y="2185"/>
              <a:ext cx="1321" cy="356"/>
            </a:xfrm>
            <a:custGeom>
              <a:avLst/>
              <a:gdLst>
                <a:gd name="T0" fmla="*/ 0 w 1321"/>
                <a:gd name="T1" fmla="*/ 0 h 356"/>
                <a:gd name="T2" fmla="*/ 1321 w 1321"/>
                <a:gd name="T3" fmla="*/ 356 h 356"/>
                <a:gd name="T4" fmla="*/ 1321 w 1321"/>
                <a:gd name="T5" fmla="*/ 26 h 356"/>
                <a:gd name="T6" fmla="*/ 0 w 1321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356">
                  <a:moveTo>
                    <a:pt x="0" y="0"/>
                  </a:moveTo>
                  <a:lnTo>
                    <a:pt x="1321" y="356"/>
                  </a:lnTo>
                  <a:lnTo>
                    <a:pt x="132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471738" y="3403600"/>
            <a:ext cx="6443662" cy="1084263"/>
            <a:chOff x="1509" y="2240"/>
            <a:chExt cx="4059" cy="683"/>
          </a:xfrm>
        </p:grpSpPr>
        <p:grpSp>
          <p:nvGrpSpPr>
            <p:cNvPr id="39" name="Group 35"/>
            <p:cNvGrpSpPr>
              <a:grpSpLocks/>
            </p:cNvGrpSpPr>
            <p:nvPr/>
          </p:nvGrpSpPr>
          <p:grpSpPr bwMode="auto">
            <a:xfrm>
              <a:off x="2784" y="2590"/>
              <a:ext cx="2784" cy="333"/>
              <a:chOff x="2784" y="2928"/>
              <a:chExt cx="2784" cy="384"/>
            </a:xfrm>
          </p:grpSpPr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2976" y="3025"/>
                <a:ext cx="118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Attachments</a:t>
                </a:r>
              </a:p>
            </p:txBody>
          </p:sp>
        </p:grp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509" y="2240"/>
              <a:ext cx="1284" cy="680"/>
            </a:xfrm>
            <a:custGeom>
              <a:avLst/>
              <a:gdLst>
                <a:gd name="T0" fmla="*/ 0 w 1284"/>
                <a:gd name="T1" fmla="*/ 0 h 680"/>
                <a:gd name="T2" fmla="*/ 1284 w 1284"/>
                <a:gd name="T3" fmla="*/ 680 h 680"/>
                <a:gd name="T4" fmla="*/ 1284 w 1284"/>
                <a:gd name="T5" fmla="*/ 350 h 680"/>
                <a:gd name="T6" fmla="*/ 0 w 1284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" h="680">
                  <a:moveTo>
                    <a:pt x="0" y="0"/>
                  </a:moveTo>
                  <a:lnTo>
                    <a:pt x="1284" y="680"/>
                  </a:lnTo>
                  <a:lnTo>
                    <a:pt x="128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2151063" y="3302000"/>
            <a:ext cx="6764337" cy="1803400"/>
            <a:chOff x="1307" y="2176"/>
            <a:chExt cx="4261" cy="1136"/>
          </a:xfrm>
        </p:grpSpPr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2784" y="2979"/>
              <a:ext cx="2784" cy="333"/>
              <a:chOff x="2784" y="3360"/>
              <a:chExt cx="2784" cy="384"/>
            </a:xfrm>
          </p:grpSpPr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2976" y="3457"/>
                <a:ext cx="1604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>
                    <a:solidFill>
                      <a:schemeClr val="bg1"/>
                    </a:solidFill>
                    <a:latin typeface="Tahoma" charset="0"/>
                  </a:rPr>
                  <a:t>Letters Subsystem</a:t>
                </a:r>
              </a:p>
            </p:txBody>
          </p:sp>
        </p:grp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307" y="2176"/>
              <a:ext cx="1482" cy="1136"/>
            </a:xfrm>
            <a:custGeom>
              <a:avLst/>
              <a:gdLst>
                <a:gd name="T0" fmla="*/ 0 w 1482"/>
                <a:gd name="T1" fmla="*/ 0 h 1152"/>
                <a:gd name="T2" fmla="*/ 1477 w 1482"/>
                <a:gd name="T3" fmla="*/ 1152 h 1152"/>
                <a:gd name="T4" fmla="*/ 1482 w 1482"/>
                <a:gd name="T5" fmla="*/ 814 h 1152"/>
                <a:gd name="T6" fmla="*/ 0 w 1482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2" h="1152">
                  <a:moveTo>
                    <a:pt x="0" y="0"/>
                  </a:moveTo>
                  <a:lnTo>
                    <a:pt x="1477" y="1152"/>
                  </a:lnTo>
                  <a:lnTo>
                    <a:pt x="1482" y="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304800" y="4781550"/>
            <a:ext cx="3505200" cy="83099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en-US" sz="1600" b="1" dirty="0" smtClean="0">
                <a:solidFill>
                  <a:schemeClr val="bg1"/>
                </a:solidFill>
                <a:latin typeface="Tahoma" charset="0"/>
              </a:rPr>
              <a:t>Provides </a:t>
            </a:r>
            <a:r>
              <a:rPr lang="en-US" altLang="en-US" sz="1600" b="1" dirty="0">
                <a:solidFill>
                  <a:schemeClr val="bg1"/>
                </a:solidFill>
                <a:latin typeface="Tahoma" charset="0"/>
              </a:rPr>
              <a:t>customers with basic integration and customization capabilities.</a:t>
            </a: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 rot="2700000">
            <a:off x="1462881" y="2597944"/>
            <a:ext cx="1309688" cy="1365250"/>
          </a:xfrm>
          <a:prstGeom prst="rect">
            <a:avLst/>
          </a:prstGeom>
          <a:noFill/>
          <a:ln w="57150">
            <a:solidFill>
              <a:srgbClr val="00CCFF"/>
            </a:solidFill>
            <a:miter lim="800000"/>
            <a:headEnd/>
            <a:tailEnd/>
          </a:ln>
          <a:effectLst>
            <a:outerShdw dist="17961" dir="2700000" algn="ctr" rotWithShape="0">
              <a:srgbClr val="00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4114800" y="5791200"/>
            <a:ext cx="4876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47"/>
          <p:cNvGrpSpPr>
            <a:grpSpLocks/>
          </p:cNvGrpSpPr>
          <p:nvPr/>
        </p:nvGrpSpPr>
        <p:grpSpPr bwMode="auto">
          <a:xfrm>
            <a:off x="4495800" y="5795963"/>
            <a:ext cx="4419600" cy="528637"/>
            <a:chOff x="2784" y="3792"/>
            <a:chExt cx="2784" cy="384"/>
          </a:xfrm>
        </p:grpSpPr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784" y="3792"/>
              <a:ext cx="2784" cy="384"/>
            </a:xfrm>
            <a:prstGeom prst="rect">
              <a:avLst/>
            </a:pr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2976" y="3889"/>
              <a:ext cx="176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>
                      <a:alpha val="78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34950" indent="-234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•"/>
              </a:pPr>
              <a:r>
                <a:rPr lang="en-US" altLang="en-US" sz="1800" b="1">
                  <a:solidFill>
                    <a:schemeClr val="bg1"/>
                  </a:solidFill>
                  <a:latin typeface="Tahoma" charset="0"/>
                </a:rPr>
                <a:t>DB Level Integration</a:t>
              </a:r>
            </a:p>
          </p:txBody>
        </p:sp>
      </p:grpSp>
      <p:sp>
        <p:nvSpPr>
          <p:cNvPr id="54" name="Freeform 50"/>
          <p:cNvSpPr>
            <a:spLocks/>
          </p:cNvSpPr>
          <p:nvPr/>
        </p:nvSpPr>
        <p:spPr bwMode="auto">
          <a:xfrm>
            <a:off x="2133600" y="3433763"/>
            <a:ext cx="2376488" cy="2890837"/>
          </a:xfrm>
          <a:custGeom>
            <a:avLst/>
            <a:gdLst>
              <a:gd name="T0" fmla="*/ 0 w 1479"/>
              <a:gd name="T1" fmla="*/ 0 h 2157"/>
              <a:gd name="T2" fmla="*/ 1479 w 1479"/>
              <a:gd name="T3" fmla="*/ 2157 h 2157"/>
              <a:gd name="T4" fmla="*/ 1479 w 1479"/>
              <a:gd name="T5" fmla="*/ 1776 h 2157"/>
              <a:gd name="T6" fmla="*/ 0 w 1479"/>
              <a:gd name="T7" fmla="*/ 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9" h="2157">
                <a:moveTo>
                  <a:pt x="0" y="0"/>
                </a:moveTo>
                <a:lnTo>
                  <a:pt x="1479" y="2157"/>
                </a:lnTo>
                <a:lnTo>
                  <a:pt x="1479" y="1776"/>
                </a:lnTo>
                <a:lnTo>
                  <a:pt x="0" y="0"/>
                </a:lnTo>
                <a:close/>
              </a:path>
            </a:pathLst>
          </a:custGeom>
          <a:solidFill>
            <a:srgbClr val="0033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51"/>
          <p:cNvGrpSpPr>
            <a:grpSpLocks/>
          </p:cNvGrpSpPr>
          <p:nvPr/>
        </p:nvGrpSpPr>
        <p:grpSpPr bwMode="auto">
          <a:xfrm>
            <a:off x="1401763" y="2514600"/>
            <a:ext cx="1417637" cy="1466850"/>
            <a:chOff x="898" y="1890"/>
            <a:chExt cx="893" cy="924"/>
          </a:xfrm>
        </p:grpSpPr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 rot="2700000">
              <a:off x="936" y="1964"/>
              <a:ext cx="819" cy="8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1">
                    <a:gamma/>
                    <a:shade val="96863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 rot="2700000">
              <a:off x="1315" y="2059"/>
              <a:ext cx="51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2F2F2"/>
                      </a:gs>
                      <a:gs pos="100000">
                        <a:srgbClr val="F2F2F2">
                          <a:gamma/>
                          <a:tint val="18039"/>
                          <a:invGamma/>
                        </a:srgb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FXI Core</a:t>
              </a:r>
            </a:p>
          </p:txBody>
        </p:sp>
        <p:grpSp>
          <p:nvGrpSpPr>
            <p:cNvPr id="58" name="Group 54"/>
            <p:cNvGrpSpPr>
              <a:grpSpLocks/>
            </p:cNvGrpSpPr>
            <p:nvPr/>
          </p:nvGrpSpPr>
          <p:grpSpPr bwMode="auto">
            <a:xfrm>
              <a:off x="898" y="1932"/>
              <a:ext cx="893" cy="882"/>
              <a:chOff x="898" y="1932"/>
              <a:chExt cx="893" cy="882"/>
            </a:xfrm>
          </p:grpSpPr>
          <p:sp>
            <p:nvSpPr>
              <p:cNvPr id="59" name="Freeform 55"/>
              <p:cNvSpPr>
                <a:spLocks/>
              </p:cNvSpPr>
              <p:nvPr/>
            </p:nvSpPr>
            <p:spPr bwMode="auto">
              <a:xfrm rot="5400000">
                <a:off x="904" y="1926"/>
                <a:ext cx="882" cy="893"/>
              </a:xfrm>
              <a:custGeom>
                <a:avLst/>
                <a:gdLst>
                  <a:gd name="T0" fmla="*/ 601 w 1470"/>
                  <a:gd name="T1" fmla="*/ 125 h 1486"/>
                  <a:gd name="T2" fmla="*/ 726 w 1470"/>
                  <a:gd name="T3" fmla="*/ 0 h 1486"/>
                  <a:gd name="T4" fmla="*/ 1470 w 1470"/>
                  <a:gd name="T5" fmla="*/ 744 h 1486"/>
                  <a:gd name="T6" fmla="*/ 728 w 1470"/>
                  <a:gd name="T7" fmla="*/ 1486 h 1486"/>
                  <a:gd name="T8" fmla="*/ 0 w 1470"/>
                  <a:gd name="T9" fmla="*/ 758 h 1486"/>
                  <a:gd name="T10" fmla="*/ 116 w 1470"/>
                  <a:gd name="T11" fmla="*/ 626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0" h="1486">
                    <a:moveTo>
                      <a:pt x="601" y="125"/>
                    </a:moveTo>
                    <a:lnTo>
                      <a:pt x="726" y="0"/>
                    </a:lnTo>
                    <a:lnTo>
                      <a:pt x="1470" y="744"/>
                    </a:lnTo>
                    <a:lnTo>
                      <a:pt x="728" y="1486"/>
                    </a:lnTo>
                    <a:lnTo>
                      <a:pt x="0" y="758"/>
                    </a:lnTo>
                    <a:lnTo>
                      <a:pt x="116" y="626"/>
                    </a:lnTo>
                  </a:path>
                </a:pathLst>
              </a:custGeom>
              <a:noFill/>
              <a:ln w="19050" cap="rnd" cmpd="sng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60" name="Picture 56" descr="Facets%20e2_150x150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500"/>
              <a:stretch>
                <a:fillRect/>
              </a:stretch>
            </p:blipFill>
            <p:spPr bwMode="auto">
              <a:xfrm>
                <a:off x="1085" y="2114"/>
                <a:ext cx="519" cy="4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402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481" y="958850"/>
            <a:ext cx="3886200" cy="525780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tint val="69804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tIns="228600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rgbClr val="33CCFF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FXI </a:t>
            </a:r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Foundation</a:t>
            </a:r>
            <a:endParaRPr lang="en-US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rgbClr val="33CCFF"/>
              </a:buClr>
              <a:buFont typeface="Wingdings" pitchFamily="2" charset="2"/>
              <a:buNone/>
            </a:pPr>
            <a:endParaRPr lang="en-US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471738" y="3403600"/>
            <a:ext cx="6443662" cy="1084263"/>
            <a:chOff x="1509" y="2240"/>
            <a:chExt cx="4059" cy="683"/>
          </a:xfrm>
        </p:grpSpPr>
        <p:grpSp>
          <p:nvGrpSpPr>
            <p:cNvPr id="39" name="Group 35"/>
            <p:cNvGrpSpPr>
              <a:grpSpLocks/>
            </p:cNvGrpSpPr>
            <p:nvPr/>
          </p:nvGrpSpPr>
          <p:grpSpPr bwMode="auto">
            <a:xfrm>
              <a:off x="2784" y="2590"/>
              <a:ext cx="2784" cy="333"/>
              <a:chOff x="2784" y="2928"/>
              <a:chExt cx="2784" cy="384"/>
            </a:xfrm>
          </p:grpSpPr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2976" y="3025"/>
                <a:ext cx="118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latin typeface="Tahoma" charset="0"/>
                  </a:rPr>
                  <a:t>Data Publication Manager</a:t>
                </a:r>
              </a:p>
            </p:txBody>
          </p:sp>
        </p:grp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509" y="2240"/>
              <a:ext cx="1284" cy="680"/>
            </a:xfrm>
            <a:custGeom>
              <a:avLst/>
              <a:gdLst>
                <a:gd name="T0" fmla="*/ 0 w 1284"/>
                <a:gd name="T1" fmla="*/ 0 h 680"/>
                <a:gd name="T2" fmla="*/ 1284 w 1284"/>
                <a:gd name="T3" fmla="*/ 680 h 680"/>
                <a:gd name="T4" fmla="*/ 1284 w 1284"/>
                <a:gd name="T5" fmla="*/ 350 h 680"/>
                <a:gd name="T6" fmla="*/ 0 w 1284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" h="680">
                  <a:moveTo>
                    <a:pt x="0" y="0"/>
                  </a:moveTo>
                  <a:lnTo>
                    <a:pt x="1284" y="680"/>
                  </a:lnTo>
                  <a:lnTo>
                    <a:pt x="128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2413000" y="3316288"/>
            <a:ext cx="6502400" cy="569912"/>
            <a:chOff x="1472" y="2185"/>
            <a:chExt cx="4096" cy="359"/>
          </a:xfrm>
        </p:grpSpPr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2784" y="2211"/>
              <a:ext cx="2784" cy="333"/>
              <a:chOff x="2784" y="2496"/>
              <a:chExt cx="2784" cy="384"/>
            </a:xfrm>
          </p:grpSpPr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2"/>
              <p:cNvSpPr txBox="1">
                <a:spLocks noChangeArrowheads="1"/>
              </p:cNvSpPr>
              <p:nvPr/>
            </p:nvSpPr>
            <p:spPr bwMode="auto">
              <a:xfrm>
                <a:off x="2976" y="2570"/>
                <a:ext cx="21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latin typeface="Tahoma" charset="0"/>
                  </a:rPr>
                  <a:t>Media Integrator</a:t>
                </a:r>
              </a:p>
            </p:txBody>
          </p:sp>
        </p:grp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472" y="2185"/>
              <a:ext cx="1321" cy="356"/>
            </a:xfrm>
            <a:custGeom>
              <a:avLst/>
              <a:gdLst>
                <a:gd name="T0" fmla="*/ 0 w 1321"/>
                <a:gd name="T1" fmla="*/ 0 h 356"/>
                <a:gd name="T2" fmla="*/ 1321 w 1321"/>
                <a:gd name="T3" fmla="*/ 356 h 356"/>
                <a:gd name="T4" fmla="*/ 1321 w 1321"/>
                <a:gd name="T5" fmla="*/ 26 h 356"/>
                <a:gd name="T6" fmla="*/ 0 w 1321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356">
                  <a:moveTo>
                    <a:pt x="0" y="0"/>
                  </a:moveTo>
                  <a:lnTo>
                    <a:pt x="1321" y="356"/>
                  </a:lnTo>
                  <a:lnTo>
                    <a:pt x="132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209800" y="2749550"/>
            <a:ext cx="6705600" cy="527050"/>
            <a:chOff x="1344" y="1828"/>
            <a:chExt cx="4224" cy="332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2784" y="1828"/>
              <a:ext cx="2784" cy="332"/>
              <a:chOff x="2784" y="2064"/>
              <a:chExt cx="2784" cy="384"/>
            </a:xfrm>
          </p:grpSpPr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784" y="2064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2976" y="2161"/>
                <a:ext cx="211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latin typeface="Tahoma" charset="0"/>
                  </a:rPr>
                  <a:t>Interactive Embedded Extension</a:t>
                </a:r>
              </a:p>
            </p:txBody>
          </p:sp>
        </p:grp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344" y="1828"/>
              <a:ext cx="1449" cy="329"/>
            </a:xfrm>
            <a:custGeom>
              <a:avLst/>
              <a:gdLst>
                <a:gd name="T0" fmla="*/ 0 w 1449"/>
                <a:gd name="T1" fmla="*/ 311 h 329"/>
                <a:gd name="T2" fmla="*/ 1449 w 1449"/>
                <a:gd name="T3" fmla="*/ 329 h 329"/>
                <a:gd name="T4" fmla="*/ 1449 w 1449"/>
                <a:gd name="T5" fmla="*/ 0 h 329"/>
                <a:gd name="T6" fmla="*/ 0 w 1449"/>
                <a:gd name="T7" fmla="*/ 3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329">
                  <a:moveTo>
                    <a:pt x="0" y="311"/>
                  </a:moveTo>
                  <a:lnTo>
                    <a:pt x="1449" y="329"/>
                  </a:lnTo>
                  <a:lnTo>
                    <a:pt x="1449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2136775" y="2133600"/>
            <a:ext cx="6778625" cy="1066800"/>
            <a:chOff x="1298" y="1440"/>
            <a:chExt cx="4270" cy="672"/>
          </a:xfrm>
        </p:grpSpPr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2784" y="1440"/>
              <a:ext cx="2784" cy="333"/>
              <a:chOff x="2784" y="1632"/>
              <a:chExt cx="2784" cy="384"/>
            </a:xfrm>
          </p:grpSpPr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976" y="1729"/>
                <a:ext cx="21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smtClean="0">
                    <a:solidFill>
                      <a:schemeClr val="bg1"/>
                    </a:solidFill>
                    <a:latin typeface="Tahoma" charset="0"/>
                  </a:rPr>
                  <a:t>Interactive </a:t>
                </a:r>
                <a:r>
                  <a:rPr lang="en-US" altLang="en-US" sz="1800" b="1" dirty="0">
                    <a:solidFill>
                      <a:schemeClr val="bg1"/>
                    </a:solidFill>
                    <a:latin typeface="Tahoma" charset="0"/>
                  </a:rPr>
                  <a:t>Listener</a:t>
                </a:r>
              </a:p>
            </p:txBody>
          </p:sp>
        </p:grp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298" y="1440"/>
              <a:ext cx="1495" cy="672"/>
            </a:xfrm>
            <a:custGeom>
              <a:avLst/>
              <a:gdLst>
                <a:gd name="T0" fmla="*/ 0 w 1495"/>
                <a:gd name="T1" fmla="*/ 672 h 672"/>
                <a:gd name="T2" fmla="*/ 1495 w 1495"/>
                <a:gd name="T3" fmla="*/ 330 h 672"/>
                <a:gd name="T4" fmla="*/ 1495 w 1495"/>
                <a:gd name="T5" fmla="*/ 0 h 672"/>
                <a:gd name="T6" fmla="*/ 0 w 1495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5" h="672">
                  <a:moveTo>
                    <a:pt x="0" y="672"/>
                  </a:moveTo>
                  <a:lnTo>
                    <a:pt x="1495" y="330"/>
                  </a:lnTo>
                  <a:lnTo>
                    <a:pt x="1495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079625" y="919163"/>
            <a:ext cx="6835775" cy="2170113"/>
            <a:chOff x="1310" y="864"/>
            <a:chExt cx="4306" cy="1367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2832" y="867"/>
              <a:ext cx="2784" cy="333"/>
              <a:chOff x="2784" y="768"/>
              <a:chExt cx="2784" cy="384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2784" y="768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976" y="865"/>
                <a:ext cx="231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92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latin typeface="Tahoma" charset="0"/>
                  </a:rPr>
                  <a:t>Integration Services Library</a:t>
                </a:r>
              </a:p>
            </p:txBody>
          </p: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10" y="864"/>
              <a:ext cx="1531" cy="1367"/>
            </a:xfrm>
            <a:custGeom>
              <a:avLst/>
              <a:gdLst>
                <a:gd name="T0" fmla="*/ 0 w 1531"/>
                <a:gd name="T1" fmla="*/ 1367 h 1367"/>
                <a:gd name="T2" fmla="*/ 1531 w 1531"/>
                <a:gd name="T3" fmla="*/ 330 h 1367"/>
                <a:gd name="T4" fmla="*/ 1531 w 1531"/>
                <a:gd name="T5" fmla="*/ 0 h 1367"/>
                <a:gd name="T6" fmla="*/ 0 w 1531"/>
                <a:gd name="T7" fmla="*/ 1367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1" h="1367">
                  <a:moveTo>
                    <a:pt x="0" y="1367"/>
                  </a:moveTo>
                  <a:lnTo>
                    <a:pt x="1531" y="330"/>
                  </a:lnTo>
                  <a:lnTo>
                    <a:pt x="1531" y="0"/>
                  </a:lnTo>
                  <a:lnTo>
                    <a:pt x="0" y="1367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093913" y="1524000"/>
            <a:ext cx="6821487" cy="1617663"/>
            <a:chOff x="1271" y="1056"/>
            <a:chExt cx="4297" cy="1019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784" y="1056"/>
              <a:ext cx="2784" cy="333"/>
              <a:chOff x="2784" y="1200"/>
              <a:chExt cx="2784" cy="384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2976" y="1297"/>
                <a:ext cx="1561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>
                    <a:solidFill>
                      <a:schemeClr val="bg1"/>
                    </a:solidFill>
                    <a:latin typeface="Tahoma" charset="0"/>
                  </a:rPr>
                  <a:t>Interactive Driver</a:t>
                </a:r>
              </a:p>
            </p:txBody>
          </p:sp>
        </p:grp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71" y="1056"/>
              <a:ext cx="1522" cy="1019"/>
            </a:xfrm>
            <a:custGeom>
              <a:avLst/>
              <a:gdLst>
                <a:gd name="T0" fmla="*/ 0 w 1522"/>
                <a:gd name="T1" fmla="*/ 1019 h 1019"/>
                <a:gd name="T2" fmla="*/ 1522 w 1522"/>
                <a:gd name="T3" fmla="*/ 330 h 1019"/>
                <a:gd name="T4" fmla="*/ 1522 w 1522"/>
                <a:gd name="T5" fmla="*/ 0 h 1019"/>
                <a:gd name="T6" fmla="*/ 0 w 1522"/>
                <a:gd name="T7" fmla="*/ 101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2" h="1019">
                  <a:moveTo>
                    <a:pt x="0" y="1019"/>
                  </a:moveTo>
                  <a:lnTo>
                    <a:pt x="1522" y="330"/>
                  </a:lnTo>
                  <a:lnTo>
                    <a:pt x="1522" y="0"/>
                  </a:lnTo>
                  <a:lnTo>
                    <a:pt x="0" y="1019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19200" y="2392363"/>
            <a:ext cx="1808163" cy="2103437"/>
            <a:chOff x="1108075" y="2243138"/>
            <a:chExt cx="1808163" cy="2103437"/>
          </a:xfrm>
        </p:grpSpPr>
        <p:grpSp>
          <p:nvGrpSpPr>
            <p:cNvPr id="62" name="Group 61"/>
            <p:cNvGrpSpPr/>
            <p:nvPr/>
          </p:nvGrpSpPr>
          <p:grpSpPr>
            <a:xfrm>
              <a:off x="1143000" y="2243138"/>
              <a:ext cx="1773238" cy="2103437"/>
              <a:chOff x="1143000" y="2243138"/>
              <a:chExt cx="1773238" cy="2103437"/>
            </a:xfrm>
          </p:grpSpPr>
          <p:sp>
            <p:nvSpPr>
              <p:cNvPr id="64" name="Rectangle 40"/>
              <p:cNvSpPr>
                <a:spLocks noChangeArrowheads="1"/>
              </p:cNvSpPr>
              <p:nvPr/>
            </p:nvSpPr>
            <p:spPr bwMode="auto">
              <a:xfrm rot="2700000">
                <a:off x="1144588" y="2241550"/>
                <a:ext cx="1770062" cy="1773238"/>
              </a:xfrm>
              <a:prstGeom prst="rect">
                <a:avLst/>
              </a:prstGeom>
              <a:gradFill rotWithShape="0">
                <a:gsLst>
                  <a:gs pos="0">
                    <a:srgbClr val="DFDAD7">
                      <a:gamma/>
                      <a:shade val="69804"/>
                      <a:invGamma/>
                    </a:srgbClr>
                  </a:gs>
                  <a:gs pos="100000">
                    <a:srgbClr val="DFDAD7"/>
                  </a:gs>
                </a:gsLst>
                <a:lin ang="2700000" scaled="1"/>
              </a:gra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 rot="2727220">
                <a:off x="859631" y="3559969"/>
                <a:ext cx="1298575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99CC"/>
                        </a:gs>
                        <a:gs pos="50000">
                          <a:srgbClr val="0099CC">
                            <a:gamma/>
                            <a:tint val="63529"/>
                            <a:invGamma/>
                          </a:srgbClr>
                        </a:gs>
                        <a:gs pos="100000">
                          <a:srgbClr val="0099CC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FXI Foundation</a:t>
                </a:r>
              </a:p>
            </p:txBody>
          </p:sp>
        </p:grp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 rot="2700000">
              <a:off x="1145381" y="2231232"/>
              <a:ext cx="1724025" cy="1798638"/>
            </a:xfrm>
            <a:prstGeom prst="rect">
              <a:avLst/>
            </a:prstGeom>
            <a:noFill/>
            <a:ln w="57150">
              <a:solidFill>
                <a:srgbClr val="00CC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FXI Foundation</a:t>
            </a:r>
            <a:endParaRPr lang="en-US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304800" y="4781550"/>
            <a:ext cx="3505200" cy="584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Tahoma" charset="0"/>
              </a:rPr>
              <a:t>Provides solutions to the more complex integration challenges.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 rot="2700000">
            <a:off x="1462088" y="2632075"/>
            <a:ext cx="1300163" cy="130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shade val="96863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 rot="2700000">
            <a:off x="2063750" y="2782888"/>
            <a:ext cx="811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2F2F2"/>
                    </a:gs>
                    <a:gs pos="100000">
                      <a:srgbClr val="F2F2F2">
                        <a:gamma/>
                        <a:tint val="18039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FXI Core</a:t>
            </a:r>
          </a:p>
        </p:txBody>
      </p:sp>
      <p:grpSp>
        <p:nvGrpSpPr>
          <p:cNvPr id="58" name="Group 54"/>
          <p:cNvGrpSpPr>
            <a:grpSpLocks/>
          </p:cNvGrpSpPr>
          <p:nvPr/>
        </p:nvGrpSpPr>
        <p:grpSpPr bwMode="auto">
          <a:xfrm>
            <a:off x="1401763" y="2581275"/>
            <a:ext cx="1417637" cy="1400175"/>
            <a:chOff x="898" y="1932"/>
            <a:chExt cx="893" cy="882"/>
          </a:xfrm>
        </p:grpSpPr>
        <p:sp>
          <p:nvSpPr>
            <p:cNvPr id="59" name="Freeform 55"/>
            <p:cNvSpPr>
              <a:spLocks/>
            </p:cNvSpPr>
            <p:nvPr/>
          </p:nvSpPr>
          <p:spPr bwMode="auto">
            <a:xfrm rot="5400000">
              <a:off x="904" y="1926"/>
              <a:ext cx="882" cy="893"/>
            </a:xfrm>
            <a:custGeom>
              <a:avLst/>
              <a:gdLst>
                <a:gd name="T0" fmla="*/ 601 w 1470"/>
                <a:gd name="T1" fmla="*/ 125 h 1486"/>
                <a:gd name="T2" fmla="*/ 726 w 1470"/>
                <a:gd name="T3" fmla="*/ 0 h 1486"/>
                <a:gd name="T4" fmla="*/ 1470 w 1470"/>
                <a:gd name="T5" fmla="*/ 744 h 1486"/>
                <a:gd name="T6" fmla="*/ 728 w 1470"/>
                <a:gd name="T7" fmla="*/ 1486 h 1486"/>
                <a:gd name="T8" fmla="*/ 0 w 1470"/>
                <a:gd name="T9" fmla="*/ 758 h 1486"/>
                <a:gd name="T10" fmla="*/ 116 w 1470"/>
                <a:gd name="T11" fmla="*/ 62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0" h="1486">
                  <a:moveTo>
                    <a:pt x="601" y="125"/>
                  </a:moveTo>
                  <a:lnTo>
                    <a:pt x="726" y="0"/>
                  </a:lnTo>
                  <a:lnTo>
                    <a:pt x="1470" y="744"/>
                  </a:lnTo>
                  <a:lnTo>
                    <a:pt x="728" y="1486"/>
                  </a:lnTo>
                  <a:lnTo>
                    <a:pt x="0" y="758"/>
                  </a:lnTo>
                  <a:lnTo>
                    <a:pt x="116" y="626"/>
                  </a:lnTo>
                </a:path>
              </a:pathLst>
            </a:custGeom>
            <a:noFill/>
            <a:ln w="19050" cap="rnd" cmpd="sng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" name="Picture 56" descr="Facets%20e2_150x15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00"/>
            <a:stretch>
              <a:fillRect/>
            </a:stretch>
          </p:blipFill>
          <p:spPr bwMode="auto">
            <a:xfrm>
              <a:off x="1085" y="2114"/>
              <a:ext cx="519" cy="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78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481" y="958850"/>
            <a:ext cx="3886200" cy="525780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tint val="69804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tIns="228600"/>
          <a:lstStyle/>
          <a:p>
            <a:pPr algn="ctr">
              <a:lnSpc>
                <a:spcPct val="70000"/>
              </a:lnSpc>
              <a:spcBef>
                <a:spcPct val="20000"/>
              </a:spcBef>
              <a:buClr>
                <a:srgbClr val="33CCFF"/>
              </a:buClr>
              <a:buFont typeface="Wingdings" pitchFamily="2" charset="2"/>
              <a:buNone/>
            </a:pPr>
            <a:r>
              <a:rPr lang="en-US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FXI </a:t>
            </a:r>
            <a:r>
              <a:rPr lang="en-US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Adapters</a:t>
            </a:r>
            <a:endParaRPr lang="en-US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algn="ctr">
              <a:lnSpc>
                <a:spcPct val="70000"/>
              </a:lnSpc>
              <a:spcBef>
                <a:spcPct val="20000"/>
              </a:spcBef>
              <a:buClr>
                <a:srgbClr val="33CCFF"/>
              </a:buClr>
              <a:buFont typeface="Wingdings" pitchFamily="2" charset="2"/>
              <a:buNone/>
            </a:pPr>
            <a:endParaRPr lang="en-US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74" name="Freeform 50"/>
          <p:cNvSpPr>
            <a:spLocks/>
          </p:cNvSpPr>
          <p:nvPr/>
        </p:nvSpPr>
        <p:spPr bwMode="auto">
          <a:xfrm>
            <a:off x="2133600" y="3433763"/>
            <a:ext cx="2376488" cy="2890837"/>
          </a:xfrm>
          <a:custGeom>
            <a:avLst/>
            <a:gdLst>
              <a:gd name="T0" fmla="*/ 0 w 1479"/>
              <a:gd name="T1" fmla="*/ 0 h 2157"/>
              <a:gd name="T2" fmla="*/ 1479 w 1479"/>
              <a:gd name="T3" fmla="*/ 2157 h 2157"/>
              <a:gd name="T4" fmla="*/ 1479 w 1479"/>
              <a:gd name="T5" fmla="*/ 1776 h 2157"/>
              <a:gd name="T6" fmla="*/ 0 w 1479"/>
              <a:gd name="T7" fmla="*/ 0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9" h="2157">
                <a:moveTo>
                  <a:pt x="0" y="0"/>
                </a:moveTo>
                <a:lnTo>
                  <a:pt x="1479" y="2157"/>
                </a:lnTo>
                <a:lnTo>
                  <a:pt x="1479" y="1776"/>
                </a:lnTo>
                <a:lnTo>
                  <a:pt x="0" y="0"/>
                </a:lnTo>
                <a:close/>
              </a:path>
            </a:pathLst>
          </a:custGeom>
          <a:solidFill>
            <a:srgbClr val="0033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8"/>
          <p:cNvSpPr>
            <a:spLocks/>
          </p:cNvSpPr>
          <p:nvPr/>
        </p:nvSpPr>
        <p:spPr bwMode="auto">
          <a:xfrm>
            <a:off x="2209800" y="3389313"/>
            <a:ext cx="2300288" cy="2320925"/>
          </a:xfrm>
          <a:custGeom>
            <a:avLst/>
            <a:gdLst>
              <a:gd name="T0" fmla="*/ 0 w 1449"/>
              <a:gd name="T1" fmla="*/ 0 h 1462"/>
              <a:gd name="T2" fmla="*/ 1449 w 1449"/>
              <a:gd name="T3" fmla="*/ 1462 h 1462"/>
              <a:gd name="T4" fmla="*/ 1449 w 1449"/>
              <a:gd name="T5" fmla="*/ 1140 h 1462"/>
              <a:gd name="T6" fmla="*/ 0 w 1449"/>
              <a:gd name="T7" fmla="*/ 0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9" h="1462">
                <a:moveTo>
                  <a:pt x="0" y="0"/>
                </a:moveTo>
                <a:lnTo>
                  <a:pt x="1449" y="1462"/>
                </a:lnTo>
                <a:lnTo>
                  <a:pt x="1449" y="1140"/>
                </a:lnTo>
                <a:lnTo>
                  <a:pt x="0" y="0"/>
                </a:lnTo>
                <a:close/>
              </a:path>
            </a:pathLst>
          </a:custGeom>
          <a:solidFill>
            <a:srgbClr val="003399">
              <a:alpha val="78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39"/>
          <p:cNvGrpSpPr>
            <a:grpSpLocks/>
          </p:cNvGrpSpPr>
          <p:nvPr/>
        </p:nvGrpSpPr>
        <p:grpSpPr bwMode="auto">
          <a:xfrm>
            <a:off x="2151063" y="3302000"/>
            <a:ext cx="6764337" cy="1803400"/>
            <a:chOff x="1307" y="2176"/>
            <a:chExt cx="4261" cy="1136"/>
          </a:xfrm>
        </p:grpSpPr>
        <p:grpSp>
          <p:nvGrpSpPr>
            <p:cNvPr id="67" name="Group 40"/>
            <p:cNvGrpSpPr>
              <a:grpSpLocks/>
            </p:cNvGrpSpPr>
            <p:nvPr/>
          </p:nvGrpSpPr>
          <p:grpSpPr bwMode="auto">
            <a:xfrm>
              <a:off x="2784" y="2979"/>
              <a:ext cx="2784" cy="333"/>
              <a:chOff x="2784" y="3360"/>
              <a:chExt cx="2784" cy="384"/>
            </a:xfrm>
          </p:grpSpPr>
          <p:sp>
            <p:nvSpPr>
              <p:cNvPr id="69" name="Rectangle 41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42"/>
              <p:cNvSpPr txBox="1">
                <a:spLocks noChangeArrowheads="1"/>
              </p:cNvSpPr>
              <p:nvPr/>
            </p:nvSpPr>
            <p:spPr bwMode="auto">
              <a:xfrm>
                <a:off x="2976" y="3457"/>
                <a:ext cx="1604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err="1" smtClean="0">
                    <a:solidFill>
                      <a:schemeClr val="bg1"/>
                    </a:solidFill>
                    <a:latin typeface="Tahoma" charset="0"/>
                  </a:rPr>
                  <a:t>iCES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07" y="2176"/>
              <a:ext cx="1482" cy="1136"/>
            </a:xfrm>
            <a:custGeom>
              <a:avLst/>
              <a:gdLst>
                <a:gd name="T0" fmla="*/ 0 w 1482"/>
                <a:gd name="T1" fmla="*/ 0 h 1152"/>
                <a:gd name="T2" fmla="*/ 1477 w 1482"/>
                <a:gd name="T3" fmla="*/ 1152 h 1152"/>
                <a:gd name="T4" fmla="*/ 1482 w 1482"/>
                <a:gd name="T5" fmla="*/ 814 h 1152"/>
                <a:gd name="T6" fmla="*/ 0 w 1482"/>
                <a:gd name="T7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2" h="1152">
                  <a:moveTo>
                    <a:pt x="0" y="0"/>
                  </a:moveTo>
                  <a:lnTo>
                    <a:pt x="1477" y="1152"/>
                  </a:lnTo>
                  <a:lnTo>
                    <a:pt x="1482" y="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471738" y="3403600"/>
            <a:ext cx="6443662" cy="1084263"/>
            <a:chOff x="1509" y="2240"/>
            <a:chExt cx="4059" cy="683"/>
          </a:xfrm>
        </p:grpSpPr>
        <p:grpSp>
          <p:nvGrpSpPr>
            <p:cNvPr id="39" name="Group 35"/>
            <p:cNvGrpSpPr>
              <a:grpSpLocks/>
            </p:cNvGrpSpPr>
            <p:nvPr/>
          </p:nvGrpSpPr>
          <p:grpSpPr bwMode="auto">
            <a:xfrm>
              <a:off x="2784" y="2590"/>
              <a:ext cx="2784" cy="333"/>
              <a:chOff x="2784" y="2928"/>
              <a:chExt cx="2784" cy="384"/>
            </a:xfrm>
          </p:grpSpPr>
          <p:sp>
            <p:nvSpPr>
              <p:cNvPr id="41" name="Rectangle 36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2976" y="3025"/>
                <a:ext cx="118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err="1" smtClean="0">
                    <a:solidFill>
                      <a:schemeClr val="bg1"/>
                    </a:solidFill>
                    <a:latin typeface="Tahoma" charset="0"/>
                  </a:rPr>
                  <a:t>ClaimCheck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509" y="2240"/>
              <a:ext cx="1284" cy="680"/>
            </a:xfrm>
            <a:custGeom>
              <a:avLst/>
              <a:gdLst>
                <a:gd name="T0" fmla="*/ 0 w 1284"/>
                <a:gd name="T1" fmla="*/ 0 h 680"/>
                <a:gd name="T2" fmla="*/ 1284 w 1284"/>
                <a:gd name="T3" fmla="*/ 680 h 680"/>
                <a:gd name="T4" fmla="*/ 1284 w 1284"/>
                <a:gd name="T5" fmla="*/ 350 h 680"/>
                <a:gd name="T6" fmla="*/ 0 w 1284"/>
                <a:gd name="T7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" h="680">
                  <a:moveTo>
                    <a:pt x="0" y="0"/>
                  </a:moveTo>
                  <a:lnTo>
                    <a:pt x="1284" y="680"/>
                  </a:lnTo>
                  <a:lnTo>
                    <a:pt x="1284" y="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2413000" y="3316288"/>
            <a:ext cx="6502400" cy="569912"/>
            <a:chOff x="1472" y="2185"/>
            <a:chExt cx="4096" cy="359"/>
          </a:xfrm>
        </p:grpSpPr>
        <p:grpSp>
          <p:nvGrpSpPr>
            <p:cNvPr id="34" name="Group 30"/>
            <p:cNvGrpSpPr>
              <a:grpSpLocks/>
            </p:cNvGrpSpPr>
            <p:nvPr/>
          </p:nvGrpSpPr>
          <p:grpSpPr bwMode="auto">
            <a:xfrm>
              <a:off x="2784" y="2211"/>
              <a:ext cx="2784" cy="333"/>
              <a:chOff x="2784" y="2496"/>
              <a:chExt cx="2784" cy="384"/>
            </a:xfrm>
          </p:grpSpPr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2"/>
              <p:cNvSpPr txBox="1">
                <a:spLocks noChangeArrowheads="1"/>
              </p:cNvSpPr>
              <p:nvPr/>
            </p:nvSpPr>
            <p:spPr bwMode="auto">
              <a:xfrm>
                <a:off x="2976" y="2570"/>
                <a:ext cx="21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err="1" smtClean="0">
                    <a:solidFill>
                      <a:schemeClr val="bg1"/>
                    </a:solidFill>
                    <a:latin typeface="Tahoma" charset="0"/>
                  </a:rPr>
                  <a:t>Milliman</a:t>
                </a:r>
                <a:r>
                  <a:rPr lang="en-US" altLang="en-US" sz="1800" b="1" dirty="0" smtClean="0">
                    <a:solidFill>
                      <a:schemeClr val="bg1"/>
                    </a:solidFill>
                    <a:latin typeface="Tahoma" charset="0"/>
                  </a:rPr>
                  <a:t> Care Guidelines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472" y="2185"/>
              <a:ext cx="1321" cy="356"/>
            </a:xfrm>
            <a:custGeom>
              <a:avLst/>
              <a:gdLst>
                <a:gd name="T0" fmla="*/ 0 w 1321"/>
                <a:gd name="T1" fmla="*/ 0 h 356"/>
                <a:gd name="T2" fmla="*/ 1321 w 1321"/>
                <a:gd name="T3" fmla="*/ 356 h 356"/>
                <a:gd name="T4" fmla="*/ 1321 w 1321"/>
                <a:gd name="T5" fmla="*/ 26 h 356"/>
                <a:gd name="T6" fmla="*/ 0 w 1321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1" h="356">
                  <a:moveTo>
                    <a:pt x="0" y="0"/>
                  </a:moveTo>
                  <a:lnTo>
                    <a:pt x="1321" y="356"/>
                  </a:lnTo>
                  <a:lnTo>
                    <a:pt x="132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209800" y="2749550"/>
            <a:ext cx="6705600" cy="527050"/>
            <a:chOff x="1344" y="1828"/>
            <a:chExt cx="4224" cy="332"/>
          </a:xfrm>
        </p:grpSpPr>
        <p:grpSp>
          <p:nvGrpSpPr>
            <p:cNvPr id="29" name="Group 25"/>
            <p:cNvGrpSpPr>
              <a:grpSpLocks/>
            </p:cNvGrpSpPr>
            <p:nvPr/>
          </p:nvGrpSpPr>
          <p:grpSpPr bwMode="auto">
            <a:xfrm>
              <a:off x="2784" y="1828"/>
              <a:ext cx="2784" cy="332"/>
              <a:chOff x="2784" y="2064"/>
              <a:chExt cx="2784" cy="384"/>
            </a:xfrm>
          </p:grpSpPr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784" y="2064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27"/>
              <p:cNvSpPr txBox="1">
                <a:spLocks noChangeArrowheads="1"/>
              </p:cNvSpPr>
              <p:nvPr/>
            </p:nvSpPr>
            <p:spPr bwMode="auto">
              <a:xfrm>
                <a:off x="2976" y="2161"/>
                <a:ext cx="211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smtClean="0">
                    <a:solidFill>
                      <a:schemeClr val="bg1"/>
                    </a:solidFill>
                    <a:latin typeface="Tahoma" charset="0"/>
                  </a:rPr>
                  <a:t>HSS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344" y="1828"/>
              <a:ext cx="1449" cy="329"/>
            </a:xfrm>
            <a:custGeom>
              <a:avLst/>
              <a:gdLst>
                <a:gd name="T0" fmla="*/ 0 w 1449"/>
                <a:gd name="T1" fmla="*/ 311 h 329"/>
                <a:gd name="T2" fmla="*/ 1449 w 1449"/>
                <a:gd name="T3" fmla="*/ 329 h 329"/>
                <a:gd name="T4" fmla="*/ 1449 w 1449"/>
                <a:gd name="T5" fmla="*/ 0 h 329"/>
                <a:gd name="T6" fmla="*/ 0 w 1449"/>
                <a:gd name="T7" fmla="*/ 311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329">
                  <a:moveTo>
                    <a:pt x="0" y="311"/>
                  </a:moveTo>
                  <a:lnTo>
                    <a:pt x="1449" y="329"/>
                  </a:lnTo>
                  <a:lnTo>
                    <a:pt x="1449" y="0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2136775" y="2133600"/>
            <a:ext cx="6778625" cy="1066800"/>
            <a:chOff x="1298" y="1440"/>
            <a:chExt cx="4270" cy="672"/>
          </a:xfrm>
        </p:grpSpPr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2784" y="1440"/>
              <a:ext cx="2784" cy="333"/>
              <a:chOff x="2784" y="1632"/>
              <a:chExt cx="2784" cy="384"/>
            </a:xfrm>
          </p:grpSpPr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976" y="1729"/>
                <a:ext cx="211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99">
                        <a:alpha val="7899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smtClean="0">
                    <a:solidFill>
                      <a:schemeClr val="bg1"/>
                    </a:solidFill>
                    <a:latin typeface="Tahoma" charset="0"/>
                  </a:rPr>
                  <a:t>ITS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298" y="1440"/>
              <a:ext cx="1495" cy="672"/>
            </a:xfrm>
            <a:custGeom>
              <a:avLst/>
              <a:gdLst>
                <a:gd name="T0" fmla="*/ 0 w 1495"/>
                <a:gd name="T1" fmla="*/ 672 h 672"/>
                <a:gd name="T2" fmla="*/ 1495 w 1495"/>
                <a:gd name="T3" fmla="*/ 330 h 672"/>
                <a:gd name="T4" fmla="*/ 1495 w 1495"/>
                <a:gd name="T5" fmla="*/ 0 h 672"/>
                <a:gd name="T6" fmla="*/ 0 w 1495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5" h="672">
                  <a:moveTo>
                    <a:pt x="0" y="672"/>
                  </a:moveTo>
                  <a:lnTo>
                    <a:pt x="1495" y="330"/>
                  </a:lnTo>
                  <a:lnTo>
                    <a:pt x="1495" y="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079625" y="919163"/>
            <a:ext cx="6835775" cy="2170113"/>
            <a:chOff x="1310" y="864"/>
            <a:chExt cx="4306" cy="1367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2832" y="867"/>
              <a:ext cx="2784" cy="333"/>
              <a:chOff x="2784" y="768"/>
              <a:chExt cx="2784" cy="384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2784" y="768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976" y="865"/>
                <a:ext cx="10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92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err="1" smtClean="0">
                    <a:solidFill>
                      <a:schemeClr val="bg1"/>
                    </a:solidFill>
                    <a:latin typeface="Tahoma" charset="0"/>
                  </a:rPr>
                  <a:t>GeoAccess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10" y="864"/>
              <a:ext cx="1531" cy="1367"/>
            </a:xfrm>
            <a:custGeom>
              <a:avLst/>
              <a:gdLst>
                <a:gd name="T0" fmla="*/ 0 w 1531"/>
                <a:gd name="T1" fmla="*/ 1367 h 1367"/>
                <a:gd name="T2" fmla="*/ 1531 w 1531"/>
                <a:gd name="T3" fmla="*/ 330 h 1367"/>
                <a:gd name="T4" fmla="*/ 1531 w 1531"/>
                <a:gd name="T5" fmla="*/ 0 h 1367"/>
                <a:gd name="T6" fmla="*/ 0 w 1531"/>
                <a:gd name="T7" fmla="*/ 1367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1" h="1367">
                  <a:moveTo>
                    <a:pt x="0" y="1367"/>
                  </a:moveTo>
                  <a:lnTo>
                    <a:pt x="1531" y="330"/>
                  </a:lnTo>
                  <a:lnTo>
                    <a:pt x="1531" y="0"/>
                  </a:lnTo>
                  <a:lnTo>
                    <a:pt x="0" y="1367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093913" y="1524000"/>
            <a:ext cx="6821487" cy="1617663"/>
            <a:chOff x="1271" y="1056"/>
            <a:chExt cx="4297" cy="1019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784" y="1056"/>
              <a:ext cx="2784" cy="333"/>
              <a:chOff x="2784" y="1200"/>
              <a:chExt cx="2784" cy="384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2784" y="1200"/>
                <a:ext cx="2784" cy="384"/>
              </a:xfrm>
              <a:prstGeom prst="rect">
                <a:avLst/>
              </a:prstGeom>
              <a:solidFill>
                <a:srgbClr val="003399">
                  <a:alpha val="78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2976" y="1297"/>
                <a:ext cx="58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234950" indent="-234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bg1"/>
                  </a:buClr>
                  <a:buFontTx/>
                  <a:buChar char="•"/>
                </a:pPr>
                <a:r>
                  <a:rPr lang="en-US" altLang="en-US" sz="1800" b="1" dirty="0" smtClean="0">
                    <a:solidFill>
                      <a:schemeClr val="bg1"/>
                    </a:solidFill>
                    <a:latin typeface="Tahoma" charset="0"/>
                  </a:rPr>
                  <a:t>CDH</a:t>
                </a:r>
                <a:endParaRPr lang="en-US" altLang="en-US" sz="1800" b="1" dirty="0">
                  <a:solidFill>
                    <a:schemeClr val="bg1"/>
                  </a:solidFill>
                  <a:latin typeface="Tahoma" charset="0"/>
                </a:endParaRPr>
              </a:p>
            </p:txBody>
          </p:sp>
        </p:grp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271" y="1056"/>
              <a:ext cx="1522" cy="1019"/>
            </a:xfrm>
            <a:custGeom>
              <a:avLst/>
              <a:gdLst>
                <a:gd name="T0" fmla="*/ 0 w 1522"/>
                <a:gd name="T1" fmla="*/ 1019 h 1019"/>
                <a:gd name="T2" fmla="*/ 1522 w 1522"/>
                <a:gd name="T3" fmla="*/ 330 h 1019"/>
                <a:gd name="T4" fmla="*/ 1522 w 1522"/>
                <a:gd name="T5" fmla="*/ 0 h 1019"/>
                <a:gd name="T6" fmla="*/ 0 w 1522"/>
                <a:gd name="T7" fmla="*/ 1019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2" h="1019">
                  <a:moveTo>
                    <a:pt x="0" y="1019"/>
                  </a:moveTo>
                  <a:lnTo>
                    <a:pt x="1522" y="330"/>
                  </a:lnTo>
                  <a:lnTo>
                    <a:pt x="1522" y="0"/>
                  </a:lnTo>
                  <a:lnTo>
                    <a:pt x="0" y="1019"/>
                  </a:lnTo>
                  <a:close/>
                </a:path>
              </a:pathLst>
            </a:cu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219200" y="2392363"/>
            <a:ext cx="1808163" cy="2109138"/>
            <a:chOff x="1108075" y="2243138"/>
            <a:chExt cx="1808163" cy="2109138"/>
          </a:xfrm>
        </p:grpSpPr>
        <p:grpSp>
          <p:nvGrpSpPr>
            <p:cNvPr id="62" name="Group 61"/>
            <p:cNvGrpSpPr/>
            <p:nvPr/>
          </p:nvGrpSpPr>
          <p:grpSpPr>
            <a:xfrm>
              <a:off x="1143000" y="2243138"/>
              <a:ext cx="1773238" cy="2109138"/>
              <a:chOff x="1143000" y="2243138"/>
              <a:chExt cx="1773238" cy="2109138"/>
            </a:xfrm>
          </p:grpSpPr>
          <p:sp>
            <p:nvSpPr>
              <p:cNvPr id="64" name="Rectangle 40"/>
              <p:cNvSpPr>
                <a:spLocks noChangeArrowheads="1"/>
              </p:cNvSpPr>
              <p:nvPr/>
            </p:nvSpPr>
            <p:spPr bwMode="auto">
              <a:xfrm rot="2700000">
                <a:off x="1144588" y="2241550"/>
                <a:ext cx="1770062" cy="1773238"/>
              </a:xfrm>
              <a:prstGeom prst="rect">
                <a:avLst/>
              </a:prstGeom>
              <a:gradFill rotWithShape="0">
                <a:gsLst>
                  <a:gs pos="0">
                    <a:srgbClr val="DFDAD7">
                      <a:gamma/>
                      <a:shade val="69804"/>
                      <a:invGamma/>
                    </a:srgbClr>
                  </a:gs>
                  <a:gs pos="100000">
                    <a:srgbClr val="DFDAD7"/>
                  </a:gs>
                </a:gsLst>
                <a:lin ang="2700000" scaled="1"/>
              </a:gra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46"/>
              <p:cNvSpPr>
                <a:spLocks noChangeArrowheads="1"/>
              </p:cNvSpPr>
              <p:nvPr/>
            </p:nvSpPr>
            <p:spPr bwMode="auto">
              <a:xfrm rot="2727220">
                <a:off x="853936" y="3558789"/>
                <a:ext cx="130997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0099CC"/>
                        </a:gs>
                        <a:gs pos="50000">
                          <a:srgbClr val="0099CC">
                            <a:gamma/>
                            <a:tint val="63529"/>
                            <a:invGamma/>
                          </a:srgbClr>
                        </a:gs>
                        <a:gs pos="100000">
                          <a:srgbClr val="0099CC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FXI </a:t>
                </a:r>
                <a:r>
                  <a:rPr lang="en-US" altLang="en-US" sz="12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Foundation</a:t>
                </a:r>
                <a:endParaRPr lang="en-US" altLang="en-US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sp>
          <p:nvSpPr>
            <p:cNvPr id="63" name="Rectangle 45"/>
            <p:cNvSpPr>
              <a:spLocks noChangeArrowheads="1"/>
            </p:cNvSpPr>
            <p:nvPr/>
          </p:nvSpPr>
          <p:spPr bwMode="auto">
            <a:xfrm rot="2700000">
              <a:off x="1145381" y="2231232"/>
              <a:ext cx="1724025" cy="1798638"/>
            </a:xfrm>
            <a:prstGeom prst="rect">
              <a:avLst/>
            </a:prstGeom>
            <a:noFill/>
            <a:ln w="57150">
              <a:solidFill>
                <a:srgbClr val="00CCFF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FFFF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FXI Adapters</a:t>
            </a:r>
            <a:endParaRPr lang="en-US" dirty="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304800" y="4781550"/>
            <a:ext cx="3505200" cy="107721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Tahoma" charset="0"/>
              </a:rPr>
              <a:t>Provides pre-built interfaces that enable integration between Facets and specific third-party applications.</a:t>
            </a: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 rot="2700000">
            <a:off x="1462088" y="2632075"/>
            <a:ext cx="1300163" cy="130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shade val="96863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 rot="2700000">
            <a:off x="2063750" y="2782888"/>
            <a:ext cx="8112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2F2F2"/>
                    </a:gs>
                    <a:gs pos="100000">
                      <a:srgbClr val="F2F2F2">
                        <a:gamma/>
                        <a:tint val="18039"/>
                        <a:invGamma/>
                      </a:srgb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FXI Core</a:t>
            </a:r>
          </a:p>
        </p:txBody>
      </p:sp>
      <p:grpSp>
        <p:nvGrpSpPr>
          <p:cNvPr id="58" name="Group 54"/>
          <p:cNvGrpSpPr>
            <a:grpSpLocks/>
          </p:cNvGrpSpPr>
          <p:nvPr/>
        </p:nvGrpSpPr>
        <p:grpSpPr bwMode="auto">
          <a:xfrm>
            <a:off x="1401763" y="2581275"/>
            <a:ext cx="1417637" cy="1400175"/>
            <a:chOff x="898" y="1932"/>
            <a:chExt cx="893" cy="882"/>
          </a:xfrm>
        </p:grpSpPr>
        <p:sp>
          <p:nvSpPr>
            <p:cNvPr id="59" name="Freeform 55"/>
            <p:cNvSpPr>
              <a:spLocks/>
            </p:cNvSpPr>
            <p:nvPr/>
          </p:nvSpPr>
          <p:spPr bwMode="auto">
            <a:xfrm rot="5400000">
              <a:off x="904" y="1926"/>
              <a:ext cx="882" cy="893"/>
            </a:xfrm>
            <a:custGeom>
              <a:avLst/>
              <a:gdLst>
                <a:gd name="T0" fmla="*/ 601 w 1470"/>
                <a:gd name="T1" fmla="*/ 125 h 1486"/>
                <a:gd name="T2" fmla="*/ 726 w 1470"/>
                <a:gd name="T3" fmla="*/ 0 h 1486"/>
                <a:gd name="T4" fmla="*/ 1470 w 1470"/>
                <a:gd name="T5" fmla="*/ 744 h 1486"/>
                <a:gd name="T6" fmla="*/ 728 w 1470"/>
                <a:gd name="T7" fmla="*/ 1486 h 1486"/>
                <a:gd name="T8" fmla="*/ 0 w 1470"/>
                <a:gd name="T9" fmla="*/ 758 h 1486"/>
                <a:gd name="T10" fmla="*/ 116 w 1470"/>
                <a:gd name="T11" fmla="*/ 626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0" h="1486">
                  <a:moveTo>
                    <a:pt x="601" y="125"/>
                  </a:moveTo>
                  <a:lnTo>
                    <a:pt x="726" y="0"/>
                  </a:lnTo>
                  <a:lnTo>
                    <a:pt x="1470" y="744"/>
                  </a:lnTo>
                  <a:lnTo>
                    <a:pt x="728" y="1486"/>
                  </a:lnTo>
                  <a:lnTo>
                    <a:pt x="0" y="758"/>
                  </a:lnTo>
                  <a:lnTo>
                    <a:pt x="116" y="626"/>
                  </a:lnTo>
                </a:path>
              </a:pathLst>
            </a:custGeom>
            <a:noFill/>
            <a:ln w="19050" cap="rnd" cmpd="sng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60" name="Picture 56" descr="Facets%20e2_150x15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00"/>
            <a:stretch>
              <a:fillRect/>
            </a:stretch>
          </p:blipFill>
          <p:spPr bwMode="auto">
            <a:xfrm>
              <a:off x="1085" y="2114"/>
              <a:ext cx="519" cy="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Rectangle 46"/>
          <p:cNvSpPr>
            <a:spLocks noChangeArrowheads="1"/>
          </p:cNvSpPr>
          <p:nvPr/>
        </p:nvSpPr>
        <p:spPr bwMode="auto">
          <a:xfrm rot="2727220">
            <a:off x="1971271" y="2378526"/>
            <a:ext cx="18096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99CC"/>
                    </a:gs>
                    <a:gs pos="50000">
                      <a:srgbClr val="0099CC">
                        <a:gamma/>
                        <a:tint val="63529"/>
                        <a:invGamma/>
                      </a:srgbClr>
                    </a:gs>
                    <a:gs pos="100000">
                      <a:srgbClr val="0099C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Adapters</a:t>
            </a:r>
            <a:endParaRPr lang="en-US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4495800" y="5186363"/>
            <a:ext cx="4433888" cy="528637"/>
            <a:chOff x="2784" y="3792"/>
            <a:chExt cx="2784" cy="384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784" y="3792"/>
              <a:ext cx="2784" cy="384"/>
            </a:xfrm>
            <a:prstGeom prst="rect">
              <a:avLst/>
            </a:pr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2976" y="3889"/>
              <a:ext cx="175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>
                      <a:alpha val="78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34950" indent="-234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•"/>
              </a:pPr>
              <a:r>
                <a:rPr lang="en-US" altLang="en-US" sz="1800" b="1" dirty="0" err="1" smtClean="0">
                  <a:solidFill>
                    <a:schemeClr val="bg1"/>
                  </a:solidFill>
                  <a:latin typeface="Tahoma" charset="0"/>
                </a:rPr>
                <a:t>Infocrossing</a:t>
              </a:r>
              <a:endParaRPr lang="en-US" altLang="en-US" sz="1800" b="1" dirty="0">
                <a:solidFill>
                  <a:schemeClr val="bg1"/>
                </a:solidFill>
                <a:latin typeface="Tahoma" charset="0"/>
              </a:endParaRPr>
            </a:p>
          </p:txBody>
        </p:sp>
      </p:grpSp>
      <p:grpSp>
        <p:nvGrpSpPr>
          <p:cNvPr id="71" name="Group 47"/>
          <p:cNvGrpSpPr>
            <a:grpSpLocks/>
          </p:cNvGrpSpPr>
          <p:nvPr/>
        </p:nvGrpSpPr>
        <p:grpSpPr bwMode="auto">
          <a:xfrm>
            <a:off x="4495800" y="5795963"/>
            <a:ext cx="4419600" cy="528637"/>
            <a:chOff x="2784" y="3792"/>
            <a:chExt cx="2784" cy="384"/>
          </a:xfrm>
        </p:grpSpPr>
        <p:sp>
          <p:nvSpPr>
            <p:cNvPr id="72" name="Rectangle 48"/>
            <p:cNvSpPr>
              <a:spLocks noChangeArrowheads="1"/>
            </p:cNvSpPr>
            <p:nvPr/>
          </p:nvSpPr>
          <p:spPr bwMode="auto">
            <a:xfrm>
              <a:off x="2784" y="3792"/>
              <a:ext cx="2784" cy="384"/>
            </a:xfrm>
            <a:prstGeom prst="rect">
              <a:avLst/>
            </a:prstGeom>
            <a:solidFill>
              <a:srgbClr val="003399">
                <a:alpha val="7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49"/>
            <p:cNvSpPr txBox="1">
              <a:spLocks noChangeArrowheads="1"/>
            </p:cNvSpPr>
            <p:nvPr/>
          </p:nvSpPr>
          <p:spPr bwMode="auto">
            <a:xfrm>
              <a:off x="2976" y="3889"/>
              <a:ext cx="176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99">
                      <a:alpha val="78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34950" indent="-234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•"/>
              </a:pPr>
              <a:r>
                <a:rPr lang="en-US" altLang="en-US" sz="1800" b="1" dirty="0" err="1" smtClean="0">
                  <a:solidFill>
                    <a:schemeClr val="bg1"/>
                  </a:solidFill>
                  <a:latin typeface="Tahoma" charset="0"/>
                </a:rPr>
                <a:t>ClaimsXTen</a:t>
              </a:r>
              <a:endParaRPr lang="en-US" altLang="en-US" sz="1800" b="1" dirty="0">
                <a:solidFill>
                  <a:schemeClr val="bg1"/>
                </a:solidFill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FXI Core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October 14, 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FXI Core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Exists as part of the Facets base system.</a:t>
            </a:r>
          </a:p>
          <a:p>
            <a:r>
              <a:rPr lang="en-US" dirty="0"/>
              <a:t>Provides customers with basic integration and customization capabilities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utilized FXI category!!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476942693"/>
              </p:ext>
            </p:extLst>
          </p:nvPr>
        </p:nvGraphicFramePr>
        <p:xfrm>
          <a:off x="762000" y="3352800"/>
          <a:ext cx="7696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2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you will </a:t>
            </a:r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Level Integration</a:t>
            </a:r>
          </a:p>
          <a:p>
            <a:r>
              <a:rPr lang="en-US" dirty="0" smtClean="0"/>
              <a:t>Batch Customization</a:t>
            </a:r>
          </a:p>
          <a:p>
            <a:r>
              <a:rPr lang="en-US" dirty="0"/>
              <a:t>Extensions</a:t>
            </a:r>
          </a:p>
          <a:p>
            <a:r>
              <a:rPr lang="en-US" dirty="0" smtClean="0"/>
              <a:t>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FXI Foundation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14, 2014</a:t>
            </a:r>
          </a:p>
        </p:txBody>
      </p:sp>
    </p:spTree>
    <p:extLst>
      <p:ext uri="{BB962C8B-B14F-4D97-AF65-F5344CB8AC3E}">
        <p14:creationId xmlns:p14="http://schemas.microsoft.com/office/powerpoint/2010/main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FXI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premium feature-set that enables customers access to key business logic.</a:t>
            </a:r>
          </a:p>
          <a:p>
            <a:r>
              <a:rPr lang="en-US" dirty="0"/>
              <a:t>Provides solutions to the more complex integration </a:t>
            </a:r>
            <a:r>
              <a:rPr lang="en-US" dirty="0" smtClean="0"/>
              <a:t>challenges.</a:t>
            </a:r>
          </a:p>
          <a:p>
            <a:r>
              <a:rPr lang="en-US" dirty="0" smtClean="0"/>
              <a:t>More Inquiries! More Requests!!</a:t>
            </a:r>
          </a:p>
          <a:p>
            <a:pPr lvl="1"/>
            <a:r>
              <a:rPr lang="en-US" dirty="0" smtClean="0"/>
              <a:t>Real-Time integration with other systems</a:t>
            </a:r>
          </a:p>
          <a:p>
            <a:pPr lvl="2"/>
            <a:r>
              <a:rPr lang="en-US" dirty="0" smtClean="0"/>
              <a:t>COM Services/Web Services</a:t>
            </a:r>
          </a:p>
          <a:p>
            <a:pPr lvl="2"/>
            <a:r>
              <a:rPr lang="en-US" dirty="0" smtClean="0"/>
              <a:t>Interactive Driver/Listeners</a:t>
            </a:r>
          </a:p>
          <a:p>
            <a:pPr lvl="1"/>
            <a:r>
              <a:rPr lang="en-US" dirty="0" smtClean="0"/>
              <a:t>Seamless integration of extensions and existing Facets applications</a:t>
            </a:r>
          </a:p>
          <a:p>
            <a:pPr lvl="1"/>
            <a:r>
              <a:rPr lang="en-US" dirty="0" smtClean="0"/>
              <a:t>Imaging solution </a:t>
            </a:r>
            <a:r>
              <a:rPr lang="en-US" dirty="0" smtClean="0"/>
              <a:t>using Media Integrator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0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you will learn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Services Libraries (ISL)</a:t>
            </a:r>
          </a:p>
          <a:p>
            <a:r>
              <a:rPr lang="en-US" dirty="0" smtClean="0"/>
              <a:t>Interactive Driver/Interactive Listener</a:t>
            </a:r>
          </a:p>
          <a:p>
            <a:r>
              <a:rPr lang="en-US" dirty="0" smtClean="0"/>
              <a:t>Embedded Extensions</a:t>
            </a:r>
          </a:p>
          <a:p>
            <a:r>
              <a:rPr lang="en-US" dirty="0"/>
              <a:t>Media Integrator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7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FXI Adapters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14,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Training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training, you should have the basic understanding of what FXI is used for. </a:t>
            </a:r>
          </a:p>
          <a:p>
            <a:endParaRPr lang="en-US" dirty="0" smtClean="0"/>
          </a:p>
          <a:p>
            <a:r>
              <a:rPr lang="en-US" dirty="0" smtClean="0"/>
              <a:t>You should have knowledge to write custom solutions using FXI.</a:t>
            </a:r>
          </a:p>
          <a:p>
            <a:endParaRPr lang="en-US" dirty="0" smtClean="0"/>
          </a:p>
          <a:p>
            <a:r>
              <a:rPr lang="en-US" dirty="0" smtClean="0"/>
              <a:t>You should have knowledge to trouble-shoot defects of custom solutions.</a:t>
            </a:r>
          </a:p>
          <a:p>
            <a:endParaRPr lang="en-US" dirty="0" smtClean="0"/>
          </a:p>
          <a:p>
            <a:r>
              <a:rPr lang="en-US" dirty="0" smtClean="0"/>
              <a:t>You should learn the good practices that TriZetto has built over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FXI Adapters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Provides pre-built interfaces that enable integration between Facets and specific third-party applications</a:t>
            </a:r>
            <a:r>
              <a:rPr lang="en-US" dirty="0" smtClean="0"/>
              <a:t>.</a:t>
            </a:r>
            <a:endParaRPr lang="en-US" dirty="0"/>
          </a:p>
          <a:p>
            <a:pPr marL="742950" lvl="2" indent="-342900"/>
            <a:r>
              <a:rPr lang="en-US" dirty="0" smtClean="0"/>
              <a:t>Certain third-party applications are complement to Facets.</a:t>
            </a:r>
          </a:p>
          <a:p>
            <a:pPr marL="742950" lvl="2" indent="-342900"/>
            <a:r>
              <a:rPr lang="en-US" dirty="0" smtClean="0"/>
              <a:t>Adapters provide the customers ability to interact with Facets in real-time or batch transactions.</a:t>
            </a:r>
          </a:p>
          <a:p>
            <a:pPr marL="742950" lvl="2" indent="-342900"/>
            <a:r>
              <a:rPr lang="en-US" dirty="0" smtClean="0"/>
              <a:t>Maintained by the Product Team</a:t>
            </a:r>
          </a:p>
          <a:p>
            <a:pPr marL="342900" lvl="1" indent="-342900"/>
            <a:r>
              <a:rPr lang="en-US" dirty="0" smtClean="0"/>
              <a:t>Implementation of Adapters</a:t>
            </a:r>
          </a:p>
          <a:p>
            <a:pPr marL="742950" lvl="2" indent="-342900"/>
            <a:r>
              <a:rPr lang="en-US" dirty="0" smtClean="0"/>
              <a:t>License &amp; Configuration</a:t>
            </a:r>
          </a:p>
          <a:p>
            <a:pPr marL="1200150" lvl="3" indent="-342900"/>
            <a:r>
              <a:rPr lang="en-US" smtClean="0"/>
              <a:t>License </a:t>
            </a:r>
            <a:r>
              <a:rPr lang="en-US" dirty="0" smtClean="0"/>
              <a:t>is required for each adapter.</a:t>
            </a:r>
          </a:p>
          <a:p>
            <a:pPr marL="1200150" lvl="3" indent="-342900"/>
            <a:r>
              <a:rPr lang="en-US" dirty="0" smtClean="0"/>
              <a:t>FXI Core is Required, but not FXI Foundation</a:t>
            </a:r>
          </a:p>
          <a:p>
            <a:pPr marL="742950" lvl="2" indent="-342900"/>
            <a:r>
              <a:rPr lang="en-US" dirty="0" smtClean="0"/>
              <a:t>Typically, no custom coding is necessary.</a:t>
            </a:r>
          </a:p>
          <a:p>
            <a:pPr marL="742950" lvl="2" indent="-342900"/>
            <a:r>
              <a:rPr lang="en-US" dirty="0" smtClean="0"/>
              <a:t>But, technical resources may need to assist Facets Product consultants.</a:t>
            </a:r>
          </a:p>
        </p:txBody>
      </p:sp>
    </p:spTree>
    <p:extLst>
      <p:ext uri="{BB962C8B-B14F-4D97-AF65-F5344CB8AC3E}">
        <p14:creationId xmlns:p14="http://schemas.microsoft.com/office/powerpoint/2010/main" val="31622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Distance Based Geographical Searches for Providers</a:t>
            </a:r>
          </a:p>
          <a:p>
            <a:pPr marL="0" lvl="1" indent="0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57363"/>
            <a:ext cx="5076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495800"/>
            <a:ext cx="5076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09900"/>
            <a:ext cx="65055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3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Blue Cross Blue Shield plans to share data </a:t>
            </a:r>
            <a:r>
              <a:rPr lang="en-US" dirty="0"/>
              <a:t>between Facets and </a:t>
            </a:r>
            <a:r>
              <a:rPr lang="en-US" dirty="0" smtClean="0"/>
              <a:t>Inter-Plan </a:t>
            </a:r>
            <a:r>
              <a:rPr lang="en-US" dirty="0"/>
              <a:t>Teleprocessing Services (ITS) </a:t>
            </a:r>
            <a:r>
              <a:rPr lang="en-US" dirty="0" smtClean="0"/>
              <a:t>software</a:t>
            </a:r>
          </a:p>
          <a:p>
            <a:pPr marL="742950" lvl="2" indent="-342900"/>
            <a:r>
              <a:rPr lang="en-US" dirty="0"/>
              <a:t>ITS </a:t>
            </a:r>
            <a:r>
              <a:rPr lang="en-US" dirty="0" smtClean="0"/>
              <a:t>allows </a:t>
            </a:r>
            <a:r>
              <a:rPr lang="en-US" dirty="0"/>
              <a:t>members </a:t>
            </a:r>
            <a:r>
              <a:rPr lang="en-US" dirty="0" smtClean="0"/>
              <a:t>to receive the </a:t>
            </a:r>
            <a:r>
              <a:rPr lang="en-US" dirty="0"/>
              <a:t>same benefits of their contracting BCBSA </a:t>
            </a:r>
            <a:r>
              <a:rPr lang="en-US" dirty="0" smtClean="0"/>
              <a:t>plan. </a:t>
            </a:r>
          </a:p>
          <a:p>
            <a:pPr marL="742950" lvl="2" indent="-342900"/>
            <a:r>
              <a:rPr lang="en-US" dirty="0"/>
              <a:t>ITS </a:t>
            </a:r>
            <a:r>
              <a:rPr lang="en-US" dirty="0" smtClean="0"/>
              <a:t>also </a:t>
            </a:r>
            <a:r>
              <a:rPr lang="en-US" dirty="0"/>
              <a:t>links participating providers and the independent BCBSA plans across the </a:t>
            </a:r>
            <a:r>
              <a:rPr lang="en-US" dirty="0" smtClean="0"/>
              <a:t>country.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010150"/>
            <a:ext cx="5048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352800"/>
            <a:ext cx="6238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0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O</a:t>
            </a:r>
            <a:r>
              <a:rPr lang="en-US" dirty="0" smtClean="0"/>
              <a:t>ffered </a:t>
            </a:r>
            <a:r>
              <a:rPr lang="en-US" dirty="0"/>
              <a:t>as part of the Facets CDH </a:t>
            </a:r>
            <a:r>
              <a:rPr lang="en-US" dirty="0" smtClean="0"/>
              <a:t>Suite to provide integration </a:t>
            </a:r>
            <a:r>
              <a:rPr lang="en-US" dirty="0"/>
              <a:t>between Facets and debit card vendors or financial </a:t>
            </a:r>
            <a:r>
              <a:rPr lang="en-US" dirty="0" smtClean="0"/>
              <a:t>institutions. </a:t>
            </a:r>
          </a:p>
          <a:p>
            <a:pPr marL="742950" lvl="2" indent="-342900"/>
            <a:r>
              <a:rPr lang="en-US" dirty="0" smtClean="0"/>
              <a:t>Managing </a:t>
            </a:r>
            <a:r>
              <a:rPr lang="en-US" dirty="0"/>
              <a:t>Flexible Spending Accounts (FSA), Health Savings Accounts (HSA) and Health Reimbursement Accounts (HRA</a:t>
            </a:r>
            <a:r>
              <a:rPr lang="en-US" dirty="0" smtClean="0"/>
              <a:t>)</a:t>
            </a:r>
          </a:p>
          <a:p>
            <a:pPr marL="342900" lvl="1" indent="-342900"/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468" y="3886200"/>
            <a:ext cx="35242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8" y="2942690"/>
            <a:ext cx="3905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8" y="4724400"/>
            <a:ext cx="39052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6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The interface to the HSS DRG Grouper during claims </a:t>
            </a:r>
            <a:r>
              <a:rPr lang="en-US" dirty="0"/>
              <a:t>adjudication </a:t>
            </a:r>
            <a:r>
              <a:rPr lang="en-US" dirty="0" smtClean="0"/>
              <a:t>processes </a:t>
            </a:r>
          </a:p>
          <a:p>
            <a:pPr marL="342900" lvl="1" indent="-342900"/>
            <a:r>
              <a:rPr lang="en-US" dirty="0" smtClean="0"/>
              <a:t>Allows Facets to access the </a:t>
            </a:r>
            <a:r>
              <a:rPr lang="en-US" dirty="0"/>
              <a:t>DRG (Diagnosis Related Group) grouper code and the APC (</a:t>
            </a:r>
            <a:r>
              <a:rPr lang="en-US" dirty="0" smtClean="0"/>
              <a:t>Ambulatory Procedure </a:t>
            </a:r>
            <a:r>
              <a:rPr lang="en-US" dirty="0"/>
              <a:t>Code) code and </a:t>
            </a:r>
            <a:r>
              <a:rPr lang="en-US" dirty="0" smtClean="0"/>
              <a:t>price.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281363"/>
            <a:ext cx="6181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4962525"/>
            <a:ext cx="48291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0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Milliman</a:t>
            </a:r>
            <a:r>
              <a:rPr lang="en-US" dirty="0" smtClean="0"/>
              <a:t> Care Guidelines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Allows </a:t>
            </a:r>
            <a:r>
              <a:rPr lang="en-US" dirty="0"/>
              <a:t>nurse reviewers to access data regarding inpatient and surgical care, review criteria, and return the results to the Facets Utilization Management application.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762250"/>
            <a:ext cx="72580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81500"/>
            <a:ext cx="72580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8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ClaimCheck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A claim-auditing tool from </a:t>
            </a:r>
            <a:r>
              <a:rPr lang="en-US" dirty="0" err="1" smtClean="0"/>
              <a:t>McKessen</a:t>
            </a:r>
            <a:r>
              <a:rPr lang="en-US" dirty="0" smtClean="0"/>
              <a:t>, Inc. </a:t>
            </a:r>
            <a:r>
              <a:rPr lang="en-US" dirty="0"/>
              <a:t>that can programmatically correct claims that are submitted with inappropriate code </a:t>
            </a:r>
            <a:r>
              <a:rPr lang="en-US" dirty="0" smtClean="0"/>
              <a:t>combinations.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895600"/>
            <a:ext cx="70389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29150"/>
            <a:ext cx="5638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9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A </a:t>
            </a:r>
            <a:r>
              <a:rPr lang="en-US" dirty="0"/>
              <a:t>claims editing system that automatically compares each claim with thousands of government, industry and corporate rules, regulations and policies, as well as customized rule logic that reflects individual company policy.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010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705350"/>
            <a:ext cx="5610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Infocrossing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Sharing </a:t>
            </a:r>
            <a:r>
              <a:rPr lang="en-US" dirty="0"/>
              <a:t>information between Facets and </a:t>
            </a:r>
            <a:r>
              <a:rPr lang="en-US" dirty="0" err="1"/>
              <a:t>Infocrossing</a:t>
            </a:r>
            <a:r>
              <a:rPr lang="en-US" dirty="0"/>
              <a:t> Healthcare Service, Inc. (IHS) products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smtClean="0"/>
              <a:t>Medicare </a:t>
            </a:r>
            <a:r>
              <a:rPr lang="en-US" dirty="0"/>
              <a:t>eligibility </a:t>
            </a:r>
            <a:r>
              <a:rPr lang="en-US" dirty="0" smtClean="0"/>
              <a:t>verification</a:t>
            </a:r>
          </a:p>
          <a:p>
            <a:pPr marL="742950" lvl="2" indent="-342900"/>
            <a:r>
              <a:rPr lang="en-US" dirty="0"/>
              <a:t>M</a:t>
            </a:r>
            <a:r>
              <a:rPr lang="en-US" dirty="0" smtClean="0"/>
              <a:t>ember </a:t>
            </a:r>
            <a:r>
              <a:rPr lang="en-US" dirty="0"/>
              <a:t>enrollment and disenrollment </a:t>
            </a:r>
            <a:r>
              <a:rPr lang="en-US" dirty="0" smtClean="0"/>
              <a:t>capabilities</a:t>
            </a:r>
          </a:p>
          <a:p>
            <a:pPr marL="742950" lvl="2" indent="-342900"/>
            <a:r>
              <a:rPr lang="en-US" dirty="0" smtClean="0"/>
              <a:t>Comprehensive </a:t>
            </a:r>
            <a:r>
              <a:rPr lang="en-US" dirty="0"/>
              <a:t>reconciliation </a:t>
            </a:r>
            <a:r>
              <a:rPr lang="en-US" dirty="0" smtClean="0"/>
              <a:t>solution</a:t>
            </a:r>
          </a:p>
          <a:p>
            <a:pPr marL="342900" lvl="1" indent="-342900"/>
            <a:r>
              <a:rPr lang="en-US" dirty="0" smtClean="0"/>
              <a:t>Collection of Facets Batch Jobs</a:t>
            </a:r>
          </a:p>
          <a:p>
            <a:pPr marL="742950" lvl="2" indent="-342900"/>
            <a:r>
              <a:rPr lang="en-US" dirty="0"/>
              <a:t>The </a:t>
            </a:r>
            <a:r>
              <a:rPr lang="en-US" dirty="0" err="1"/>
              <a:t>Infocrossing</a:t>
            </a:r>
            <a:r>
              <a:rPr lang="en-US" dirty="0"/>
              <a:t>/CMS Medicare Batch Export (</a:t>
            </a:r>
            <a:r>
              <a:rPr lang="en-US" dirty="0" err="1" smtClean="0"/>
              <a:t>ErCcsRunImbe</a:t>
            </a:r>
            <a:r>
              <a:rPr lang="en-US" dirty="0" smtClean="0"/>
              <a:t>)</a:t>
            </a:r>
          </a:p>
          <a:p>
            <a:pPr marL="742950" lvl="2" indent="-342900"/>
            <a:r>
              <a:rPr lang="en-US" dirty="0" smtClean="0"/>
              <a:t>The </a:t>
            </a:r>
            <a:r>
              <a:rPr lang="en-US" dirty="0" err="1"/>
              <a:t>Infocrossing</a:t>
            </a:r>
            <a:r>
              <a:rPr lang="en-US" dirty="0"/>
              <a:t> Medicare Reconciliation (</a:t>
            </a:r>
            <a:r>
              <a:rPr lang="en-US" dirty="0" err="1"/>
              <a:t>ErCcsRunRecn</a:t>
            </a:r>
            <a:r>
              <a:rPr lang="en-US" dirty="0"/>
              <a:t>) </a:t>
            </a:r>
            <a:endParaRPr lang="en-US" dirty="0" smtClean="0"/>
          </a:p>
          <a:p>
            <a:pPr marL="742950" lvl="2" indent="-342900"/>
            <a:r>
              <a:rPr lang="en-US" dirty="0" smtClean="0"/>
              <a:t>The </a:t>
            </a:r>
            <a:r>
              <a:rPr lang="en-US" dirty="0" err="1"/>
              <a:t>Infocrossing</a:t>
            </a:r>
            <a:r>
              <a:rPr lang="en-US" dirty="0"/>
              <a:t> Medicare Reconciliation Cleanup (</a:t>
            </a:r>
            <a:r>
              <a:rPr lang="en-US" dirty="0" err="1"/>
              <a:t>ErCcsRunRcnd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50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ClaimsXTen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Provides </a:t>
            </a:r>
            <a:r>
              <a:rPr lang="en-US" dirty="0"/>
              <a:t>for the integration of </a:t>
            </a:r>
            <a:r>
              <a:rPr lang="en-US" dirty="0" err="1" smtClean="0"/>
              <a:t>ClaimsXten</a:t>
            </a:r>
            <a:r>
              <a:rPr lang="en-US" dirty="0" smtClean="0"/>
              <a:t>, </a:t>
            </a:r>
            <a:r>
              <a:rPr lang="en-US" dirty="0"/>
              <a:t>a full-service claim editing/auditing solution from McKesson Inc., with Facets claim processing functionality</a:t>
            </a:r>
            <a:r>
              <a:rPr lang="en-US" dirty="0" smtClean="0"/>
              <a:t>.</a:t>
            </a:r>
          </a:p>
          <a:p>
            <a:pPr marL="742950" lvl="2" indent="-342900"/>
            <a:r>
              <a:rPr lang="en-US" dirty="0" err="1" smtClean="0"/>
              <a:t>ClaimsXten</a:t>
            </a:r>
            <a:r>
              <a:rPr lang="en-US" dirty="0" smtClean="0"/>
              <a:t> </a:t>
            </a:r>
            <a:r>
              <a:rPr lang="en-US" dirty="0"/>
              <a:t>uses specific criteria to foster decisions that ensure payment policies are aligned with product design, provider contracting and medical policies.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3467100"/>
            <a:ext cx="7591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991100"/>
            <a:ext cx="56102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to Cover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FXI Categories</a:t>
            </a:r>
          </a:p>
          <a:p>
            <a:r>
              <a:rPr lang="en-US" dirty="0" smtClean="0"/>
              <a:t>Database Level Integration</a:t>
            </a:r>
          </a:p>
          <a:p>
            <a:r>
              <a:rPr lang="en-US" dirty="0" smtClean="0"/>
              <a:t>Batch Customization</a:t>
            </a:r>
          </a:p>
          <a:p>
            <a:r>
              <a:rPr lang="en-US" dirty="0" smtClean="0"/>
              <a:t>Extensions</a:t>
            </a:r>
          </a:p>
          <a:p>
            <a:r>
              <a:rPr lang="en-US" dirty="0" smtClean="0"/>
              <a:t>Letters</a:t>
            </a:r>
          </a:p>
          <a:p>
            <a:r>
              <a:rPr lang="en-US" dirty="0" smtClean="0"/>
              <a:t>Integration Services Libraries</a:t>
            </a:r>
          </a:p>
          <a:p>
            <a:r>
              <a:rPr lang="en-US" dirty="0" smtClean="0"/>
              <a:t>Interactive Driver/Interactive Listener</a:t>
            </a:r>
          </a:p>
          <a:p>
            <a:r>
              <a:rPr lang="en-US" dirty="0" smtClean="0"/>
              <a:t>Media Integrator</a:t>
            </a:r>
          </a:p>
          <a:p>
            <a:r>
              <a:rPr lang="en-US" dirty="0" smtClean="0"/>
              <a:t>FXI </a:t>
            </a:r>
            <a:r>
              <a:rPr lang="en-US" dirty="0" smtClean="0"/>
              <a:t>Adapters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22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14,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FXI Overview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14, 2014</a:t>
            </a:r>
          </a:p>
          <a:p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Facets </a:t>
            </a:r>
            <a:r>
              <a:rPr lang="en-US" dirty="0" err="1" smtClean="0"/>
              <a:t>eXtended</a:t>
            </a:r>
            <a:r>
              <a:rPr lang="en-US" dirty="0" smtClean="0"/>
              <a:t> Integration (FXI)?</a:t>
            </a:r>
          </a:p>
          <a:p>
            <a:pPr lvl="1"/>
            <a:r>
              <a:rPr lang="en-US" dirty="0" smtClean="0"/>
              <a:t>A solution to enable customers to integrate Facets with third party applications, or web portals.</a:t>
            </a:r>
          </a:p>
          <a:p>
            <a:r>
              <a:rPr lang="en-US" dirty="0" smtClean="0"/>
              <a:t>Why FXI?</a:t>
            </a:r>
          </a:p>
          <a:p>
            <a:pPr lvl="1"/>
            <a:r>
              <a:rPr lang="en-US" dirty="0" smtClean="0"/>
              <a:t>Facets = CORE System, but…</a:t>
            </a:r>
            <a:endParaRPr lang="en-US" dirty="0"/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Payor</a:t>
            </a:r>
            <a:r>
              <a:rPr lang="en-US" dirty="0" smtClean="0"/>
              <a:t> has auxiliary systems and supporting systems.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/>
              <a:t>Payor</a:t>
            </a:r>
            <a:r>
              <a:rPr lang="en-US" dirty="0"/>
              <a:t> exchanges </a:t>
            </a:r>
            <a:r>
              <a:rPr lang="en-US" dirty="0" smtClean="0"/>
              <a:t>data with other entities.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/>
              <a:t>Payor</a:t>
            </a:r>
            <a:r>
              <a:rPr lang="en-US" dirty="0"/>
              <a:t> wants </a:t>
            </a:r>
            <a:r>
              <a:rPr lang="en-US" dirty="0" smtClean="0"/>
              <a:t>to reduce the cost of ownership.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/>
              <a:t>Payor</a:t>
            </a:r>
            <a:r>
              <a:rPr lang="en-US" dirty="0"/>
              <a:t> plans </a:t>
            </a:r>
            <a:r>
              <a:rPr lang="en-US" dirty="0" smtClean="0"/>
              <a:t>for upgrades and changes</a:t>
            </a:r>
          </a:p>
          <a:p>
            <a:pPr lvl="1"/>
            <a:r>
              <a:rPr lang="en-US" dirty="0" smtClean="0"/>
              <a:t>FXI offers options of interfacing other systems with Facets.</a:t>
            </a:r>
          </a:p>
        </p:txBody>
      </p:sp>
    </p:spTree>
    <p:extLst>
      <p:ext uri="{BB962C8B-B14F-4D97-AF65-F5344CB8AC3E}">
        <p14:creationId xmlns:p14="http://schemas.microsoft.com/office/powerpoint/2010/main" val="11958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FXI?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52" y="2852736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73" y="325731"/>
            <a:ext cx="1374492" cy="13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6" y="1493585"/>
            <a:ext cx="904874" cy="13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493014"/>
            <a:ext cx="1248497" cy="13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05" y="3782517"/>
            <a:ext cx="1076686" cy="158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86" y="3879879"/>
            <a:ext cx="1683753" cy="138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35" y="5257800"/>
            <a:ext cx="1305768" cy="138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1828800"/>
            <a:ext cx="371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4391025"/>
            <a:ext cx="371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8939">
            <a:off x="5374480" y="2430681"/>
            <a:ext cx="371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4904">
            <a:off x="3321844" y="2362148"/>
            <a:ext cx="371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94687">
            <a:off x="5374622" y="3937871"/>
            <a:ext cx="371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9076">
            <a:off x="3316470" y="3891851"/>
            <a:ext cx="371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FXI?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Facets users may enter records </a:t>
            </a:r>
            <a:r>
              <a:rPr lang="en-US" dirty="0"/>
              <a:t>m</a:t>
            </a:r>
            <a:r>
              <a:rPr lang="en-US" dirty="0" smtClean="0"/>
              <a:t>anually!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Users may extract the data manually!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4724400" cy="114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4724400" cy="239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4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FXI?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</a:p>
          <a:p>
            <a:pPr lvl="1"/>
            <a:r>
              <a:rPr lang="en-US" dirty="0" smtClean="0"/>
              <a:t>Too Time Consuming</a:t>
            </a:r>
          </a:p>
          <a:p>
            <a:pPr lvl="2"/>
            <a:r>
              <a:rPr lang="en-US" dirty="0" smtClean="0"/>
              <a:t>One person can enter only so much data. </a:t>
            </a:r>
          </a:p>
          <a:p>
            <a:pPr lvl="1"/>
            <a:r>
              <a:rPr lang="en-US" dirty="0" smtClean="0"/>
              <a:t>Too Costly 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Payor</a:t>
            </a:r>
            <a:r>
              <a:rPr lang="en-US" dirty="0" smtClean="0"/>
              <a:t> would need to staff enough to handle all incoming and outgoing data.</a:t>
            </a:r>
          </a:p>
          <a:p>
            <a:pPr lvl="2"/>
            <a:r>
              <a:rPr lang="en-US" dirty="0" smtClean="0"/>
              <a:t>All resources must be highly skilled and trained. 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Traceability</a:t>
            </a:r>
          </a:p>
          <a:p>
            <a:pPr lvl="2"/>
            <a:r>
              <a:rPr lang="en-US" dirty="0" smtClean="0"/>
              <a:t>If a discrepancy is reported, it is not possible to trace the root cause of the discrepancy.</a:t>
            </a:r>
          </a:p>
          <a:p>
            <a:r>
              <a:rPr lang="en-US" dirty="0" smtClean="0"/>
              <a:t>Solution?? FXI!</a:t>
            </a:r>
          </a:p>
          <a:p>
            <a:pPr lvl="1"/>
            <a:r>
              <a:rPr lang="en-US" dirty="0" smtClean="0"/>
              <a:t>FXI offers </a:t>
            </a:r>
            <a:r>
              <a:rPr lang="en-US" dirty="0"/>
              <a:t>options of interfacing other systems with Facets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0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FXI Categories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FXI Core</a:t>
            </a:r>
          </a:p>
          <a:p>
            <a:pPr lvl="1"/>
            <a:r>
              <a:rPr lang="en-US" dirty="0"/>
              <a:t>Exists as part of the Facets base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customers with basic integration and customization </a:t>
            </a:r>
            <a:r>
              <a:rPr lang="en-US" dirty="0" smtClean="0"/>
              <a:t>capabilities.</a:t>
            </a:r>
          </a:p>
          <a:p>
            <a:r>
              <a:rPr lang="en-US" dirty="0" smtClean="0"/>
              <a:t>FXI Foundation</a:t>
            </a:r>
          </a:p>
          <a:p>
            <a:pPr lvl="1"/>
            <a:r>
              <a:rPr lang="en-US" dirty="0"/>
              <a:t>A premium feature-set that enables customers access to key business </a:t>
            </a:r>
            <a:r>
              <a:rPr lang="en-US" dirty="0" smtClean="0"/>
              <a:t>logic.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solutions to the more complex integration </a:t>
            </a:r>
            <a:r>
              <a:rPr lang="en-US" dirty="0" smtClean="0"/>
              <a:t>challenges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FXI Adapters</a:t>
            </a:r>
          </a:p>
          <a:p>
            <a:pPr lvl="1"/>
            <a:r>
              <a:rPr lang="en-US" dirty="0" smtClean="0"/>
              <a:t>Provides pre-built </a:t>
            </a:r>
            <a:r>
              <a:rPr lang="en-US" dirty="0"/>
              <a:t>interfaces that enable integration between Facets </a:t>
            </a:r>
            <a:r>
              <a:rPr lang="en-US" dirty="0" smtClean="0"/>
              <a:t>and </a:t>
            </a:r>
            <a:r>
              <a:rPr lang="en-US" dirty="0"/>
              <a:t>specific third-party </a:t>
            </a:r>
            <a:r>
              <a:rPr 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2015-01-07T04:58:41+00:00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10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CTS\149610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DS_29c1e8c4-3fb9-4f1b-9821-92ab42a66a47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CTS\149610</Comments>
    <ReasonforRejection xmlns="a539e01d-6812-45cb-81c6-1b704ede691e" xsi:nil="true"/>
    <_dlc_DocId xmlns="8df44bae-038f-4ef4-8e88-59fe23882131">25R4Z53AYQRA-3612-406</_dlc_DocId>
    <_dlc_DocIdUrl xmlns="8df44bae-038f-4ef4-8e88-59fe23882131">
      <Url>https://cognizant20.cognizant.com/cts/Cognizant Community/DSC/_layouts/DocIdRedir.aspx?ID=25R4Z53AYQRA-3612-406</Url>
      <Description>25R4Z53AYQRA-3612-406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AAF1D27-0131-45C7-85D5-3C021E42D391}"/>
</file>

<file path=customXml/itemProps2.xml><?xml version="1.0" encoding="utf-8"?>
<ds:datastoreItem xmlns:ds="http://schemas.openxmlformats.org/officeDocument/2006/customXml" ds:itemID="{A6FF1E56-1606-4FD7-A6C5-15206878EB07}"/>
</file>

<file path=customXml/itemProps3.xml><?xml version="1.0" encoding="utf-8"?>
<ds:datastoreItem xmlns:ds="http://schemas.openxmlformats.org/officeDocument/2006/customXml" ds:itemID="{F9916751-8623-455F-86B1-BB5F2B3A7C77}"/>
</file>

<file path=customXml/itemProps4.xml><?xml version="1.0" encoding="utf-8"?>
<ds:datastoreItem xmlns:ds="http://schemas.openxmlformats.org/officeDocument/2006/customXml" ds:itemID="{25738473-05C2-4DD4-8450-FA6A42025332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1621</TotalTime>
  <Words>985</Words>
  <Application>Microsoft Office PowerPoint</Application>
  <PresentationFormat>On-screen Show (4:3)</PresentationFormat>
  <Paragraphs>182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2014 PowerPoint Template</vt:lpstr>
      <vt:lpstr>PowerPoint Presentation</vt:lpstr>
      <vt:lpstr>Goal of This Training</vt:lpstr>
      <vt:lpstr>Subjects to Cover</vt:lpstr>
      <vt:lpstr>FXI Overview</vt:lpstr>
      <vt:lpstr>Introduction</vt:lpstr>
      <vt:lpstr>Why FXI?</vt:lpstr>
      <vt:lpstr>Why FXI?</vt:lpstr>
      <vt:lpstr>Why FXI?</vt:lpstr>
      <vt:lpstr>FXI Categories</vt:lpstr>
      <vt:lpstr>FXI Core</vt:lpstr>
      <vt:lpstr>FXI Foundation</vt:lpstr>
      <vt:lpstr>FXI Adapters</vt:lpstr>
      <vt:lpstr>FXI Core</vt:lpstr>
      <vt:lpstr>FXI Core</vt:lpstr>
      <vt:lpstr>What you will learn</vt:lpstr>
      <vt:lpstr>FXI Foundation</vt:lpstr>
      <vt:lpstr>FXI Foundation</vt:lpstr>
      <vt:lpstr>What you will learn</vt:lpstr>
      <vt:lpstr>FXI Adapters</vt:lpstr>
      <vt:lpstr>FXI Adapters</vt:lpstr>
      <vt:lpstr>GeoAccess</vt:lpstr>
      <vt:lpstr>ITS</vt:lpstr>
      <vt:lpstr>CDH</vt:lpstr>
      <vt:lpstr>HSS</vt:lpstr>
      <vt:lpstr>Milliman Care Guidelines</vt:lpstr>
      <vt:lpstr>ClaimCheck</vt:lpstr>
      <vt:lpstr>iCES</vt:lpstr>
      <vt:lpstr>Infocrossing</vt:lpstr>
      <vt:lpstr>ClaimsXTen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88</cp:revision>
  <dcterms:created xsi:type="dcterms:W3CDTF">2014-10-15T00:39:40Z</dcterms:created>
  <dcterms:modified xsi:type="dcterms:W3CDTF">2014-12-04T18:20:54Z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29c1e8c4-3fb9-4f1b-9821-92ab42a66a47</vt:lpwstr>
  </property>
</Properties>
</file>