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entation.xml" ContentType="application/vnd.openxmlformats-officedocument.presentationml.presentation.main+xml"/>
  <Override PartName="/ppt/slides/slide66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9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54.xml" ContentType="application/vnd.openxmlformats-officedocument.presentationml.slide+xml"/>
  <Override PartName="/ppt/slides/slide40.xml" ContentType="application/vnd.openxmlformats-officedocument.presentationml.slide+xml"/>
  <Override PartName="/ppt/slides/slide5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55.xml" ContentType="application/vnd.openxmlformats-officedocument.presentationml.slide+xml"/>
  <Override PartName="/ppt/slides/slide60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1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3"/>
  </p:notesMasterIdLst>
  <p:handoutMasterIdLst>
    <p:handoutMasterId r:id="rId74"/>
  </p:handoutMasterIdLst>
  <p:sldIdLst>
    <p:sldId id="948" r:id="rId5"/>
    <p:sldId id="708" r:id="rId6"/>
    <p:sldId id="951" r:id="rId7"/>
    <p:sldId id="953" r:id="rId8"/>
    <p:sldId id="954" r:id="rId9"/>
    <p:sldId id="955" r:id="rId10"/>
    <p:sldId id="956" r:id="rId11"/>
    <p:sldId id="957" r:id="rId12"/>
    <p:sldId id="958" r:id="rId13"/>
    <p:sldId id="959" r:id="rId14"/>
    <p:sldId id="960" r:id="rId15"/>
    <p:sldId id="961" r:id="rId16"/>
    <p:sldId id="962" r:id="rId17"/>
    <p:sldId id="963" r:id="rId18"/>
    <p:sldId id="964" r:id="rId19"/>
    <p:sldId id="965" r:id="rId20"/>
    <p:sldId id="968" r:id="rId21"/>
    <p:sldId id="966" r:id="rId22"/>
    <p:sldId id="967" r:id="rId23"/>
    <p:sldId id="974" r:id="rId24"/>
    <p:sldId id="969" r:id="rId25"/>
    <p:sldId id="970" r:id="rId26"/>
    <p:sldId id="971" r:id="rId27"/>
    <p:sldId id="972" r:id="rId28"/>
    <p:sldId id="973" r:id="rId29"/>
    <p:sldId id="975" r:id="rId30"/>
    <p:sldId id="976" r:id="rId31"/>
    <p:sldId id="977" r:id="rId32"/>
    <p:sldId id="978" r:id="rId33"/>
    <p:sldId id="979" r:id="rId34"/>
    <p:sldId id="980" r:id="rId35"/>
    <p:sldId id="981" r:id="rId36"/>
    <p:sldId id="949" r:id="rId37"/>
    <p:sldId id="983" r:id="rId38"/>
    <p:sldId id="984" r:id="rId39"/>
    <p:sldId id="985" r:id="rId40"/>
    <p:sldId id="986" r:id="rId41"/>
    <p:sldId id="987" r:id="rId42"/>
    <p:sldId id="988" r:id="rId43"/>
    <p:sldId id="989" r:id="rId44"/>
    <p:sldId id="990" r:id="rId45"/>
    <p:sldId id="991" r:id="rId46"/>
    <p:sldId id="992" r:id="rId47"/>
    <p:sldId id="993" r:id="rId48"/>
    <p:sldId id="982" r:id="rId49"/>
    <p:sldId id="952" r:id="rId50"/>
    <p:sldId id="943" r:id="rId51"/>
    <p:sldId id="995" r:id="rId52"/>
    <p:sldId id="996" r:id="rId53"/>
    <p:sldId id="950" r:id="rId54"/>
    <p:sldId id="994" r:id="rId55"/>
    <p:sldId id="997" r:id="rId56"/>
    <p:sldId id="998" r:id="rId57"/>
    <p:sldId id="1014" r:id="rId58"/>
    <p:sldId id="1015" r:id="rId59"/>
    <p:sldId id="1016" r:id="rId60"/>
    <p:sldId id="1017" r:id="rId61"/>
    <p:sldId id="1018" r:id="rId62"/>
    <p:sldId id="1019" r:id="rId63"/>
    <p:sldId id="1013" r:id="rId64"/>
    <p:sldId id="1022" r:id="rId65"/>
    <p:sldId id="1027" r:id="rId66"/>
    <p:sldId id="1026" r:id="rId67"/>
    <p:sldId id="1021" r:id="rId68"/>
    <p:sldId id="1023" r:id="rId69"/>
    <p:sldId id="1024" r:id="rId70"/>
    <p:sldId id="1025" r:id="rId71"/>
    <p:sldId id="1020" r:id="rId7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A4"/>
    <a:srgbClr val="006699"/>
    <a:srgbClr val="3C6C84"/>
    <a:srgbClr val="5F9CB9"/>
    <a:srgbClr val="28546A"/>
    <a:srgbClr val="333399"/>
    <a:srgbClr val="305A6F"/>
    <a:srgbClr val="127FAF"/>
    <a:srgbClr val="000F2E"/>
    <a:srgbClr val="0D6A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99028" autoAdjust="0"/>
  </p:normalViewPr>
  <p:slideViewPr>
    <p:cSldViewPr showGuides="1">
      <p:cViewPr varScale="1">
        <p:scale>
          <a:sx n="49" d="100"/>
          <a:sy n="49" d="100"/>
        </p:scale>
        <p:origin x="-1158" y="-84"/>
      </p:cViewPr>
      <p:guideLst>
        <p:guide orient="horz"/>
        <p:guide pos="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-2832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handoutMaster" Target="handoutMasters/handoutMaster1.xml"/><Relationship Id="rId79" Type="http://schemas.openxmlformats.org/officeDocument/2006/relationships/customXml" Target="../customXml/item4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A6FCAB82-E625-4660-A5DF-1EA1A9CC4915}" type="datetimeFigureOut">
              <a:rPr lang="en-US"/>
              <a:pPr>
                <a:defRPr/>
              </a:pPr>
              <a:t>12/10/2014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0A0386A3-E880-4A2E-BB8F-B78800C7B0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01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fld id="{0341ECD5-5343-41D5-924F-09935550EC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62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sure to show a diagram to explain how tables are organized in Facets.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1ECD5-5343-41D5-924F-09935550ECB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163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1ECD5-5343-41D5-924F-09935550ECBF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05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1ECD5-5343-41D5-924F-09935550ECBF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94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Q: Should audit tables be used for any reporting, or data extract?</a:t>
            </a:r>
          </a:p>
          <a:p>
            <a:r>
              <a:rPr lang="en-US" dirty="0" smtClean="0"/>
              <a:t>A: No!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1ECD5-5343-41D5-924F-09935550ECBF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89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1ECD5-5343-41D5-924F-09935550ECBF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82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1ECD5-5343-41D5-924F-09935550ECBF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82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1ECD5-5343-41D5-924F-09935550ECBF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82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41ECD5-5343-41D5-924F-09935550ECBF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8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 bwMode="auto">
          <a:xfrm rot="10800000">
            <a:off x="0" y="0"/>
            <a:ext cx="9144000" cy="6858000"/>
          </a:xfrm>
          <a:prstGeom prst="roundRect">
            <a:avLst>
              <a:gd name="adj" fmla="val 0"/>
            </a:avLst>
          </a:prstGeom>
          <a:solidFill>
            <a:srgbClr val="0065A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bIns="91440" anchor="b" anchorCtr="1"/>
          <a:lstStyle/>
          <a:p>
            <a:pPr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sp>
        <p:nvSpPr>
          <p:cNvPr id="5" name="Rounded Rectangle 4"/>
          <p:cNvSpPr/>
          <p:nvPr userDrawn="1"/>
        </p:nvSpPr>
        <p:spPr bwMode="auto">
          <a:xfrm rot="10800000">
            <a:off x="117475" y="127000"/>
            <a:ext cx="8918575" cy="6608763"/>
          </a:xfrm>
          <a:prstGeom prst="roundRect">
            <a:avLst>
              <a:gd name="adj" fmla="val 3559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bIns="91440" anchor="b" anchorCtr="1"/>
          <a:lstStyle/>
          <a:p>
            <a:pPr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1071563" y="3929063"/>
            <a:ext cx="7053262" cy="0"/>
          </a:xfrm>
          <a:prstGeom prst="line">
            <a:avLst/>
          </a:prstGeom>
          <a:gradFill rotWithShape="1">
            <a:gsLst>
              <a:gs pos="0">
                <a:srgbClr val="9999FF"/>
              </a:gs>
              <a:gs pos="100000">
                <a:srgbClr val="474776"/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15" descr="Trizetto-logo---Powering-IHM-(R).png"/>
          <p:cNvPicPr>
            <a:picLocks noChangeAspect="1"/>
          </p:cNvPicPr>
          <p:nvPr userDrawn="1"/>
        </p:nvPicPr>
        <p:blipFill>
          <a:blip r:embed="rId2" cstate="print"/>
          <a:srcRect b="23498"/>
          <a:stretch>
            <a:fillRect/>
          </a:stretch>
        </p:blipFill>
        <p:spPr bwMode="auto">
          <a:xfrm>
            <a:off x="7158038" y="5995988"/>
            <a:ext cx="1500187" cy="313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"/>
          <p:cNvSpPr txBox="1">
            <a:spLocks noChangeArrowheads="1"/>
          </p:cNvSpPr>
          <p:nvPr userDrawn="1"/>
        </p:nvSpPr>
        <p:spPr bwMode="auto">
          <a:xfrm>
            <a:off x="407348" y="6750050"/>
            <a:ext cx="160941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 algn="ctr">
              <a:defRPr/>
            </a:pPr>
            <a:r>
              <a:rPr lang="en-US" sz="500" dirty="0">
                <a:solidFill>
                  <a:schemeClr val="bg1"/>
                </a:solidFill>
              </a:rPr>
              <a:t>Confidential    |    </a:t>
            </a:r>
            <a:r>
              <a:rPr lang="en-US" sz="500" dirty="0" smtClean="0">
                <a:solidFill>
                  <a:schemeClr val="bg1"/>
                </a:solidFill>
              </a:rPr>
              <a:t>Copyright  ©  2014 TriZetto Corporation</a:t>
            </a: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6534150"/>
            <a:ext cx="304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fld id="{386DAFCE-FB0F-4EA4-A0CE-476AAE7D6AA9}" type="slidenum">
              <a:rPr lang="en-US" sz="800" b="1">
                <a:solidFill>
                  <a:schemeClr val="bg1"/>
                </a:solidFill>
                <a:latin typeface="Arial Narrow" pitchFamily="34" charset="0"/>
              </a:rPr>
              <a:pPr>
                <a:defRPr/>
              </a:pPr>
              <a:t>‹#›</a:t>
            </a:fld>
            <a:endParaRPr lang="en-US" sz="8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928662" y="2571744"/>
            <a:ext cx="7072362" cy="1271016"/>
          </a:xfrm>
        </p:spPr>
        <p:txBody>
          <a:bodyPr/>
          <a:lstStyle>
            <a:lvl1pPr algn="l" rtl="0" fontAlgn="base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defRPr lang="en-US" sz="4400" baseline="0" dirty="0">
                <a:solidFill>
                  <a:srgbClr val="0065A4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928662" y="4063372"/>
            <a:ext cx="7072362" cy="365760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1800" b="1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1" name="Picture 10" descr="002a-TZ_logo_Trizetto-CMYK_07-1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64289" y="6003220"/>
            <a:ext cx="1512168" cy="315265"/>
          </a:xfrm>
          <a:prstGeom prst="rect">
            <a:avLst/>
          </a:prstGeom>
        </p:spPr>
      </p:pic>
      <p:pic>
        <p:nvPicPr>
          <p:cNvPr id="13" name="Picture 10" descr="PC11---template.png"/>
          <p:cNvPicPr>
            <a:picLocks noChangeAspect="1"/>
          </p:cNvPicPr>
          <p:nvPr userDrawn="1"/>
        </p:nvPicPr>
        <p:blipFill>
          <a:blip r:embed="rId4" cstate="print"/>
          <a:srcRect l="2290" t="47142" r="26103" b="25277"/>
          <a:stretch>
            <a:fillRect/>
          </a:stretch>
        </p:blipFill>
        <p:spPr bwMode="auto">
          <a:xfrm>
            <a:off x="7170738" y="419100"/>
            <a:ext cx="1546225" cy="34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753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753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274638"/>
            <a:ext cx="6994525" cy="490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41438"/>
            <a:ext cx="8229600" cy="460851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1000" y="1463040"/>
            <a:ext cx="8529320" cy="4661535"/>
          </a:xfrm>
        </p:spPr>
        <p:txBody>
          <a:bodyPr/>
          <a:lstStyle>
            <a:lvl1pPr>
              <a:defRPr>
                <a:latin typeface="Franklin Gothic Book" pitchFamily="34" charset="0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6845" y="35099"/>
            <a:ext cx="7244080" cy="1080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13525"/>
            <a:ext cx="38100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Franklin Gothic Book" pitchFamily="34" charset="0"/>
              </a:defRPr>
            </a:lvl1pPr>
          </a:lstStyle>
          <a:p>
            <a:r>
              <a:rPr lang="en-US" dirty="0" smtClean="0"/>
              <a:t>Confidential. © 2012 The </a:t>
            </a:r>
            <a:r>
              <a:rPr lang="en-US" dirty="0" err="1" smtClean="0"/>
              <a:t>TriZetto</a:t>
            </a:r>
            <a:r>
              <a:rPr lang="en-US" dirty="0" smtClean="0"/>
              <a:t> Group,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503680"/>
            <a:ext cx="4179888" cy="4846320"/>
          </a:xfrm>
        </p:spPr>
        <p:txBody>
          <a:bodyPr/>
          <a:lstStyle>
            <a:lvl1pPr>
              <a:defRPr>
                <a:latin typeface="Franklin Gothic Book" pitchFamily="34" charset="0"/>
              </a:defRPr>
            </a:lvl1pPr>
            <a:lvl2pPr>
              <a:defRPr>
                <a:latin typeface="Franklin Gothic Book" pitchFamily="34" charset="0"/>
              </a:defRPr>
            </a:lvl2pPr>
            <a:lvl3pPr>
              <a:defRPr>
                <a:latin typeface="Franklin Gothic Book" pitchFamily="34" charset="0"/>
              </a:defRPr>
            </a:lvl3pPr>
            <a:lvl4pPr>
              <a:defRPr>
                <a:latin typeface="Franklin Gothic Book" pitchFamily="34" charset="0"/>
              </a:defRPr>
            </a:lvl4pPr>
            <a:lvl5pPr>
              <a:defRPr>
                <a:latin typeface="Franklin Gothic Book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713288" y="1503680"/>
            <a:ext cx="4179887" cy="4846320"/>
          </a:xfrm>
        </p:spPr>
        <p:txBody>
          <a:bodyPr/>
          <a:lstStyle>
            <a:lvl1pPr>
              <a:defRPr>
                <a:latin typeface="Franklin Gothic Book" pitchFamily="34" charset="0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1" y="25574"/>
            <a:ext cx="7296150" cy="10888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13525"/>
            <a:ext cx="38100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Franklin Gothic Book" pitchFamily="34" charset="0"/>
              </a:defRPr>
            </a:lvl1pPr>
          </a:lstStyle>
          <a:p>
            <a:r>
              <a:rPr lang="en-US" dirty="0" smtClean="0"/>
              <a:t>Confidential. © 2012 The </a:t>
            </a:r>
            <a:r>
              <a:rPr lang="en-US" dirty="0" err="1" smtClean="0"/>
              <a:t>TriZetto</a:t>
            </a:r>
            <a:r>
              <a:rPr lang="en-US" dirty="0" smtClean="0"/>
              <a:t> Group,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65A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5F9CB9"/>
              </a:buClr>
              <a:defRPr/>
            </a:lvl1pPr>
            <a:lvl2pPr>
              <a:buClr>
                <a:srgbClr val="5F9CB9"/>
              </a:buClr>
              <a:defRPr/>
            </a:lvl2pPr>
            <a:lvl3pPr>
              <a:buClr>
                <a:srgbClr val="5F9CB9"/>
              </a:buClr>
              <a:defRPr/>
            </a:lvl3pPr>
            <a:lvl4pPr>
              <a:buClr>
                <a:srgbClr val="5F9CB9"/>
              </a:buClr>
              <a:defRPr/>
            </a:lvl4pPr>
            <a:lvl5pPr>
              <a:buClr>
                <a:srgbClr val="5F9CB9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4975" y="274638"/>
            <a:ext cx="82804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                                                          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35053" y="6704013"/>
            <a:ext cx="227947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accent3">
                    <a:lumMod val="50000"/>
                  </a:schemeClr>
                </a:solidFill>
              </a:rPr>
              <a:t>Confidential    |    Copyright  </a:t>
            </a:r>
            <a:r>
              <a:rPr lang="en-US" sz="700" dirty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©  </a:t>
            </a:r>
            <a:r>
              <a:rPr lang="en-US" sz="700" dirty="0" smtClean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2014 TriZetto Corporation</a:t>
            </a:r>
            <a:endParaRPr lang="en-US" sz="700" dirty="0">
              <a:solidFill>
                <a:schemeClr val="accent3">
                  <a:lumMod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-19050" y="6534150"/>
            <a:ext cx="304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fld id="{0C4250A1-D6FF-4027-8562-EE1695685252}" type="slidenum">
              <a:rPr lang="en-US" sz="800" b="1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pPr>
                <a:defRPr/>
              </a:pPr>
              <a:t>‹#›</a:t>
            </a:fld>
            <a:endParaRPr lang="en-US" sz="800" b="1" dirty="0">
              <a:solidFill>
                <a:schemeClr val="accent3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3079" name="Straight Connector 164"/>
          <p:cNvCxnSpPr>
            <a:cxnSpLocks noChangeShapeType="1"/>
          </p:cNvCxnSpPr>
          <p:nvPr/>
        </p:nvCxnSpPr>
        <p:spPr bwMode="auto">
          <a:xfrm>
            <a:off x="0" y="6664325"/>
            <a:ext cx="7885113" cy="0"/>
          </a:xfrm>
          <a:prstGeom prst="line">
            <a:avLst/>
          </a:prstGeom>
          <a:noFill/>
          <a:ln w="19050" algn="ctr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</p:spPr>
      </p:cxnSp>
      <p:pic>
        <p:nvPicPr>
          <p:cNvPr id="8" name="Picture 7" descr="002a-TZ_logo_Trizetto-CMYK_07-12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956376" y="6516179"/>
            <a:ext cx="1080120" cy="225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800" r:id="rId12"/>
    <p:sldLayoutId id="2147483801" r:id="rId13"/>
    <p:sldLayoutId id="2147483802" r:id="rId14"/>
  </p:sldLayoutIdLst>
  <p:txStyles>
    <p:titleStyle>
      <a:lvl1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3C6C84"/>
          </a:solidFill>
          <a:latin typeface="Arial Black" pitchFamily="34" charset="0"/>
        </a:defRPr>
      </a:lvl2pPr>
      <a:lvl3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3C6C84"/>
          </a:solidFill>
          <a:latin typeface="Arial Black" pitchFamily="34" charset="0"/>
        </a:defRPr>
      </a:lvl3pPr>
      <a:lvl4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3C6C84"/>
          </a:solidFill>
          <a:latin typeface="Arial Black" pitchFamily="34" charset="0"/>
        </a:defRPr>
      </a:lvl4pPr>
      <a:lvl5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3C6C84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58025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58025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58025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58025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6"/>
          <p:cNvSpPr txBox="1">
            <a:spLocks noChangeArrowheads="1"/>
          </p:cNvSpPr>
          <p:nvPr/>
        </p:nvSpPr>
        <p:spPr bwMode="auto">
          <a:xfrm>
            <a:off x="2478088" y="3935413"/>
            <a:ext cx="63833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595959"/>
                </a:solidFill>
              </a:rPr>
              <a:t>Presenters name, Title - Date</a:t>
            </a:r>
          </a:p>
        </p:txBody>
      </p:sp>
      <p:pic>
        <p:nvPicPr>
          <p:cNvPr id="6147" name="Picture 7" descr="images3.jpg"/>
          <p:cNvPicPr>
            <a:picLocks noChangeAspect="1"/>
          </p:cNvPicPr>
          <p:nvPr/>
        </p:nvPicPr>
        <p:blipFill>
          <a:blip r:embed="rId2" cstate="print"/>
          <a:srcRect l="2565" t="8707" r="1981" b="7300"/>
          <a:stretch>
            <a:fillRect/>
          </a:stretch>
        </p:blipFill>
        <p:spPr bwMode="auto">
          <a:xfrm>
            <a:off x="0" y="3821113"/>
            <a:ext cx="9139238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10" descr="PC11---template.png"/>
          <p:cNvPicPr>
            <a:picLocks noChangeAspect="1"/>
          </p:cNvPicPr>
          <p:nvPr/>
        </p:nvPicPr>
        <p:blipFill>
          <a:blip r:embed="rId3" cstate="print"/>
          <a:srcRect l="2290" t="47142" r="26103" b="25277"/>
          <a:stretch>
            <a:fillRect/>
          </a:stretch>
        </p:blipFill>
        <p:spPr bwMode="auto">
          <a:xfrm>
            <a:off x="7170738" y="419100"/>
            <a:ext cx="1546225" cy="34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extBox 10"/>
          <p:cNvSpPr txBox="1">
            <a:spLocks noChangeArrowheads="1"/>
          </p:cNvSpPr>
          <p:nvPr/>
        </p:nvSpPr>
        <p:spPr bwMode="auto">
          <a:xfrm>
            <a:off x="768350" y="1752600"/>
            <a:ext cx="5854700" cy="1048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600"/>
              </a:lnSpc>
            </a:pPr>
            <a:r>
              <a:rPr lang="en-US" sz="4400" b="1" dirty="0" smtClean="0">
                <a:solidFill>
                  <a:srgbClr val="0065A4"/>
                </a:solidFill>
                <a:latin typeface="Arial Black" pitchFamily="34" charset="0"/>
              </a:rPr>
              <a:t>Database Level Integration</a:t>
            </a:r>
            <a:endParaRPr lang="en-US" sz="4400" b="1" dirty="0">
              <a:solidFill>
                <a:srgbClr val="0065A4"/>
              </a:solidFill>
              <a:latin typeface="Arial Black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889000" y="2792413"/>
            <a:ext cx="5541963" cy="0"/>
          </a:xfrm>
          <a:prstGeom prst="line">
            <a:avLst/>
          </a:prstGeom>
          <a:gradFill rotWithShape="1">
            <a:gsLst>
              <a:gs pos="0">
                <a:srgbClr val="9999FF"/>
              </a:gs>
              <a:gs pos="100000">
                <a:srgbClr val="474776"/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51" name="TextBox 12"/>
          <p:cNvSpPr txBox="1">
            <a:spLocks noChangeArrowheads="1"/>
          </p:cNvSpPr>
          <p:nvPr/>
        </p:nvSpPr>
        <p:spPr bwMode="auto">
          <a:xfrm>
            <a:off x="784225" y="2892425"/>
            <a:ext cx="63833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595959"/>
                </a:solidFill>
              </a:rPr>
              <a:t>October 16, 2014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 Black" pitchFamily="34" charset="0"/>
              </a:rPr>
              <a:t>Plan/Product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595959"/>
                </a:solidFill>
              </a:rPr>
              <a:t>October 16, </a:t>
            </a:r>
            <a:r>
              <a:rPr lang="en-US" b="1" i="1" dirty="0" smtClean="0">
                <a:solidFill>
                  <a:srgbClr val="595959"/>
                </a:solidFill>
              </a:rPr>
              <a:t>2014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50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CMC_PDDS_PROD_DESC</a:t>
            </a:r>
          </a:p>
          <a:p>
            <a:pPr lvl="1"/>
            <a:r>
              <a:rPr lang="en-US" dirty="0" smtClean="0"/>
              <a:t>Product</a:t>
            </a:r>
            <a:endParaRPr lang="en-US" dirty="0"/>
          </a:p>
          <a:p>
            <a:r>
              <a:rPr lang="en-US" dirty="0" smtClean="0"/>
              <a:t>CMC_PDBC_PROD_COMP</a:t>
            </a:r>
          </a:p>
          <a:p>
            <a:pPr lvl="1"/>
            <a:r>
              <a:rPr lang="en-US" dirty="0" smtClean="0"/>
              <a:t>Product - Business</a:t>
            </a:r>
            <a:endParaRPr lang="en-US" dirty="0"/>
          </a:p>
          <a:p>
            <a:r>
              <a:rPr lang="en-US" dirty="0" smtClean="0"/>
              <a:t>CMC_PDPD_PRODUCT</a:t>
            </a:r>
          </a:p>
          <a:p>
            <a:pPr lvl="1"/>
            <a:r>
              <a:rPr lang="en-US" dirty="0" smtClean="0"/>
              <a:t>Benefit Components</a:t>
            </a:r>
            <a:endParaRPr lang="en-US" dirty="0"/>
          </a:p>
          <a:p>
            <a:r>
              <a:rPr lang="en-US" dirty="0" smtClean="0"/>
              <a:t>CMC_PDVC_VAR_COMP</a:t>
            </a:r>
          </a:p>
          <a:p>
            <a:pPr lvl="1"/>
            <a:r>
              <a:rPr lang="en-US" dirty="0" smtClean="0"/>
              <a:t>Variable Components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649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CMC_PDDS_PROD_DESC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the processing application used for the PDPD_ID (Product ID)</a:t>
            </a:r>
          </a:p>
          <a:p>
            <a:pPr lvl="1"/>
            <a:r>
              <a:rPr lang="en-US" dirty="0" smtClean="0"/>
              <a:t>PDDS_UM_IND – Referrals &amp; Pre-Authorization</a:t>
            </a:r>
          </a:p>
          <a:p>
            <a:pPr lvl="1"/>
            <a:r>
              <a:rPr lang="en-US" dirty="0" smtClean="0"/>
              <a:t>PDDS_MED_CLMS_IND – Claim Processing</a:t>
            </a:r>
          </a:p>
          <a:p>
            <a:pPr lvl="1"/>
            <a:r>
              <a:rPr lang="en-US" dirty="0" smtClean="0"/>
              <a:t>PDDS_MED_PRICE_IND – Pre-Pricing</a:t>
            </a:r>
          </a:p>
          <a:p>
            <a:pPr lvl="1"/>
            <a:r>
              <a:rPr lang="en-US" dirty="0" smtClean="0"/>
              <a:t>PDDS_PREM_IND – Billing</a:t>
            </a:r>
          </a:p>
          <a:p>
            <a:pPr lvl="1"/>
            <a:r>
              <a:rPr lang="en-US" dirty="0" smtClean="0"/>
              <a:t>PDDS_CLED_IND – Clinical Editing</a:t>
            </a:r>
          </a:p>
          <a:p>
            <a:pPr lvl="1"/>
            <a:r>
              <a:rPr lang="en-US" dirty="0" smtClean="0"/>
              <a:t>PDDS_CAP_IND - Capitation</a:t>
            </a:r>
          </a:p>
        </p:txBody>
      </p:sp>
    </p:spTree>
    <p:extLst>
      <p:ext uri="{BB962C8B-B14F-4D97-AF65-F5344CB8AC3E}">
        <p14:creationId xmlns:p14="http://schemas.microsoft.com/office/powerpoint/2010/main" val="13641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CMC_PDPD_PRODUCT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 </a:t>
            </a:r>
            <a:r>
              <a:rPr lang="en-US" dirty="0"/>
              <a:t>the business information as it relates to the </a:t>
            </a:r>
            <a:r>
              <a:rPr lang="en-US" dirty="0" smtClean="0"/>
              <a:t>Product</a:t>
            </a:r>
          </a:p>
          <a:p>
            <a:pPr lvl="1"/>
            <a:r>
              <a:rPr lang="en-US" dirty="0" smtClean="0"/>
              <a:t>LOBD_ID</a:t>
            </a:r>
          </a:p>
          <a:p>
            <a:pPr lvl="2"/>
            <a:r>
              <a:rPr lang="en-US" dirty="0"/>
              <a:t>Links product with a line of </a:t>
            </a:r>
            <a:r>
              <a:rPr lang="en-US" dirty="0" smtClean="0"/>
              <a:t>business</a:t>
            </a:r>
          </a:p>
          <a:p>
            <a:pPr lvl="2"/>
            <a:r>
              <a:rPr lang="en-US" dirty="0" smtClean="0"/>
              <a:t>A valid value </a:t>
            </a:r>
            <a:r>
              <a:rPr lang="en-US" dirty="0"/>
              <a:t>must exist in CMC_LOBD_LINE_BUS.</a:t>
            </a:r>
            <a:endParaRPr lang="en-US" dirty="0" smtClean="0"/>
          </a:p>
          <a:p>
            <a:pPr lvl="1"/>
            <a:r>
              <a:rPr lang="en-US" dirty="0" smtClean="0"/>
              <a:t>PDPD_CAP_POP_LVL</a:t>
            </a:r>
          </a:p>
          <a:p>
            <a:pPr lvl="2"/>
            <a:r>
              <a:rPr lang="en-US" dirty="0"/>
              <a:t>Used for Capitation Percentage of </a:t>
            </a:r>
            <a:r>
              <a:rPr lang="en-US" dirty="0" smtClean="0"/>
              <a:t>Premium</a:t>
            </a:r>
          </a:p>
          <a:p>
            <a:pPr lvl="2"/>
            <a:r>
              <a:rPr lang="en-US" dirty="0"/>
              <a:t>Populated only if PDDS_CAP_IND = ‘Y’</a:t>
            </a:r>
            <a:endParaRPr lang="en-US" dirty="0" smtClean="0"/>
          </a:p>
          <a:p>
            <a:pPr lvl="1"/>
            <a:r>
              <a:rPr lang="en-US" dirty="0" smtClean="0"/>
              <a:t>PDPD_ACC_SFX</a:t>
            </a:r>
          </a:p>
          <a:p>
            <a:pPr lvl="2"/>
            <a:r>
              <a:rPr lang="en-US" dirty="0"/>
              <a:t>Product suffix associated to this benefit plan, used to relate member and family accumulators to the plan.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41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CMC_PDBC_PROD_COMP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Links a Product to various tables throughout the Facets </a:t>
            </a:r>
            <a:r>
              <a:rPr lang="en-US" dirty="0" smtClean="0"/>
              <a:t>domains</a:t>
            </a:r>
          </a:p>
          <a:p>
            <a:r>
              <a:rPr lang="en-US" dirty="0"/>
              <a:t>Benefit Components are the Business Rules of a </a:t>
            </a:r>
            <a:r>
              <a:rPr lang="en-US" dirty="0" smtClean="0"/>
              <a:t>Product</a:t>
            </a:r>
          </a:p>
          <a:p>
            <a:pPr lvl="1"/>
            <a:r>
              <a:rPr lang="en-US" dirty="0"/>
              <a:t>PDBC_PFX </a:t>
            </a:r>
          </a:p>
          <a:p>
            <a:pPr lvl="2"/>
            <a:r>
              <a:rPr lang="en-US" dirty="0"/>
              <a:t>Pointer to another table</a:t>
            </a:r>
          </a:p>
          <a:p>
            <a:pPr lvl="1"/>
            <a:r>
              <a:rPr lang="en-US" dirty="0"/>
              <a:t>PDBC_TYPE </a:t>
            </a:r>
          </a:p>
          <a:p>
            <a:pPr lvl="2"/>
            <a:r>
              <a:rPr lang="en-US" dirty="0"/>
              <a:t>Defines the table that the PDBC_PFX points 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1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CMC_PDVC_VAR_COMP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the flexibility to vary payment, deductibles, and limits based on several factors the claim is being adjudicated for.</a:t>
            </a:r>
          </a:p>
          <a:p>
            <a:pPr lvl="1"/>
            <a:r>
              <a:rPr lang="en-US" dirty="0"/>
              <a:t>PDVC_TYPE</a:t>
            </a:r>
          </a:p>
          <a:p>
            <a:pPr lvl="2"/>
            <a:r>
              <a:rPr lang="en-US" dirty="0"/>
              <a:t>Define if the criteria applies to standard, out of area, accident in area, accident out of area, emergency in area, and emergency out of area.</a:t>
            </a:r>
          </a:p>
          <a:p>
            <a:pPr lvl="1"/>
            <a:r>
              <a:rPr lang="en-US" dirty="0"/>
              <a:t>Other criteria?</a:t>
            </a:r>
          </a:p>
          <a:p>
            <a:pPr lvl="2"/>
            <a:r>
              <a:rPr lang="en-US" dirty="0"/>
              <a:t>Provider – PCP, In Network Provider, Participating, Non Participating</a:t>
            </a:r>
          </a:p>
          <a:p>
            <a:pPr lvl="2"/>
            <a:r>
              <a:rPr lang="en-US" dirty="0"/>
              <a:t>Pre-</a:t>
            </a:r>
            <a:r>
              <a:rPr lang="en-US" dirty="0" err="1"/>
              <a:t>Auth</a:t>
            </a:r>
            <a:r>
              <a:rPr lang="en-US" dirty="0"/>
              <a:t> – Obtained, Violation, Not Required</a:t>
            </a:r>
          </a:p>
          <a:p>
            <a:pPr lvl="2"/>
            <a:r>
              <a:rPr lang="en-US" dirty="0"/>
              <a:t>Referral – Obtained, Violation, Not Required</a:t>
            </a:r>
          </a:p>
        </p:txBody>
      </p:sp>
    </p:spTree>
    <p:extLst>
      <p:ext uri="{BB962C8B-B14F-4D97-AF65-F5344CB8AC3E}">
        <p14:creationId xmlns:p14="http://schemas.microsoft.com/office/powerpoint/2010/main" val="258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CMC_PDVC_VAR_COMP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criteria….</a:t>
            </a:r>
          </a:p>
          <a:p>
            <a:pPr lvl="1"/>
            <a:r>
              <a:rPr lang="en-US" dirty="0"/>
              <a:t>SEPY_PFX</a:t>
            </a:r>
          </a:p>
          <a:p>
            <a:pPr lvl="2"/>
            <a:r>
              <a:rPr lang="en-US" dirty="0"/>
              <a:t>Define the service payment prefix</a:t>
            </a:r>
          </a:p>
          <a:p>
            <a:pPr lvl="1"/>
            <a:r>
              <a:rPr lang="en-US" dirty="0"/>
              <a:t>LTLT_PFX</a:t>
            </a:r>
          </a:p>
          <a:p>
            <a:pPr lvl="2"/>
            <a:r>
              <a:rPr lang="en-US" dirty="0"/>
              <a:t>Define Limits to apply</a:t>
            </a:r>
          </a:p>
          <a:p>
            <a:pPr lvl="1"/>
            <a:r>
              <a:rPr lang="en-US" dirty="0"/>
              <a:t>DEDE_PFX</a:t>
            </a:r>
          </a:p>
          <a:p>
            <a:pPr lvl="2"/>
            <a:r>
              <a:rPr lang="en-US" dirty="0"/>
              <a:t>Define deductibles to apply</a:t>
            </a:r>
          </a:p>
        </p:txBody>
      </p:sp>
    </p:spTree>
    <p:extLst>
      <p:ext uri="{BB962C8B-B14F-4D97-AF65-F5344CB8AC3E}">
        <p14:creationId xmlns:p14="http://schemas.microsoft.com/office/powerpoint/2010/main" val="258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 Black" pitchFamily="34" charset="0"/>
              </a:rPr>
              <a:t>Subscriber/Member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595959"/>
                </a:solidFill>
              </a:rPr>
              <a:t>October 16, </a:t>
            </a:r>
            <a:r>
              <a:rPr lang="en-US" b="1" i="1" dirty="0" smtClean="0">
                <a:solidFill>
                  <a:srgbClr val="595959"/>
                </a:solidFill>
              </a:rPr>
              <a:t>2014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71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CMC_GRGR_GROUP</a:t>
            </a:r>
          </a:p>
          <a:p>
            <a:r>
              <a:rPr lang="en-US" dirty="0"/>
              <a:t>CMC_SGSG_SUB_GROUP</a:t>
            </a:r>
          </a:p>
          <a:p>
            <a:r>
              <a:rPr lang="en-US" dirty="0"/>
              <a:t>CMC_SBSB_SUBSC</a:t>
            </a:r>
          </a:p>
          <a:p>
            <a:r>
              <a:rPr lang="en-US" dirty="0"/>
              <a:t>CMC_SBAD_ADDR</a:t>
            </a:r>
          </a:p>
          <a:p>
            <a:r>
              <a:rPr lang="en-US" dirty="0"/>
              <a:t>CMC_MEME_MEMBER</a:t>
            </a:r>
          </a:p>
          <a:p>
            <a:r>
              <a:rPr lang="en-US" dirty="0"/>
              <a:t>CMC_MEPR_PRIM_PROV</a:t>
            </a:r>
          </a:p>
          <a:p>
            <a:r>
              <a:rPr lang="en-US" dirty="0"/>
              <a:t>CMC_SBEL_ELIG_ENT</a:t>
            </a:r>
          </a:p>
          <a:p>
            <a:r>
              <a:rPr lang="en-US" dirty="0"/>
              <a:t>CMC_MEEL_ELIG_ENT</a:t>
            </a:r>
          </a:p>
          <a:p>
            <a:r>
              <a:rPr lang="en-US" dirty="0"/>
              <a:t>CMC_MEPE_PRCS_ELIG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CMC_GRGR_GROUP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the indicative information relating to a group; employer, union, association, policy holder.</a:t>
            </a:r>
          </a:p>
          <a:p>
            <a:pPr lvl="1"/>
            <a:r>
              <a:rPr lang="en-US" dirty="0"/>
              <a:t>GRGR_CK</a:t>
            </a:r>
          </a:p>
          <a:p>
            <a:pPr lvl="2"/>
            <a:r>
              <a:rPr lang="en-US" dirty="0"/>
              <a:t>System Generated Contrived Key</a:t>
            </a:r>
          </a:p>
          <a:p>
            <a:pPr lvl="1"/>
            <a:r>
              <a:rPr lang="en-US" dirty="0"/>
              <a:t>GRGR_BILL_LEVEL</a:t>
            </a:r>
          </a:p>
          <a:p>
            <a:pPr lvl="2"/>
            <a:r>
              <a:rPr lang="en-US" dirty="0"/>
              <a:t>Establish what level billing is for</a:t>
            </a:r>
          </a:p>
          <a:p>
            <a:pPr lvl="2"/>
            <a:r>
              <a:rPr lang="en-US" dirty="0"/>
              <a:t>Group, Subgroup, Individual, or Billing Group</a:t>
            </a:r>
          </a:p>
        </p:txBody>
      </p:sp>
    </p:spTree>
    <p:extLst>
      <p:ext uri="{BB962C8B-B14F-4D97-AF65-F5344CB8AC3E}">
        <p14:creationId xmlns:p14="http://schemas.microsoft.com/office/powerpoint/2010/main" val="258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Facets Tables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595959"/>
                </a:solidFill>
              </a:rPr>
              <a:t>October 16, </a:t>
            </a:r>
            <a:r>
              <a:rPr lang="en-US" b="1" i="1" dirty="0" smtClean="0">
                <a:solidFill>
                  <a:srgbClr val="595959"/>
                </a:solidFill>
              </a:rPr>
              <a:t>2014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CMC_SGSG_SUB_GROUP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a logical grouping of subscribers</a:t>
            </a:r>
          </a:p>
          <a:p>
            <a:pPr lvl="1"/>
            <a:r>
              <a:rPr lang="en-US" dirty="0"/>
              <a:t>Subgroups are linked to Groups</a:t>
            </a:r>
          </a:p>
          <a:p>
            <a:pPr lvl="1"/>
            <a:r>
              <a:rPr lang="en-US" dirty="0"/>
              <a:t>Subscribers are linked to Subgroups</a:t>
            </a:r>
          </a:p>
          <a:p>
            <a:pPr lvl="1"/>
            <a:r>
              <a:rPr lang="en-US" dirty="0"/>
              <a:t>SGSG_CK</a:t>
            </a:r>
          </a:p>
          <a:p>
            <a:pPr lvl="2"/>
            <a:r>
              <a:rPr lang="en-US" dirty="0"/>
              <a:t>System generated contrived key.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6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Subscriber Level Tables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CMC_SBSB_SUBSC</a:t>
            </a:r>
          </a:p>
          <a:p>
            <a:pPr lvl="1"/>
            <a:r>
              <a:rPr lang="en-US" dirty="0"/>
              <a:t>Stores the indicative information about a subscriber.</a:t>
            </a:r>
          </a:p>
          <a:p>
            <a:pPr lvl="1"/>
            <a:r>
              <a:rPr lang="en-US" dirty="0"/>
              <a:t>SBSB_CK </a:t>
            </a:r>
          </a:p>
          <a:p>
            <a:pPr lvl="2"/>
            <a:r>
              <a:rPr lang="en-US" dirty="0"/>
              <a:t>System generated contrived key</a:t>
            </a:r>
          </a:p>
          <a:p>
            <a:r>
              <a:rPr lang="en-US" dirty="0"/>
              <a:t>CMC_SBAD_ADDR</a:t>
            </a:r>
          </a:p>
          <a:p>
            <a:pPr lvl="1"/>
            <a:r>
              <a:rPr lang="en-US" dirty="0"/>
              <a:t>Stores up to 10 addresses per subscriber.</a:t>
            </a:r>
          </a:p>
          <a:p>
            <a:pPr lvl="1"/>
            <a:r>
              <a:rPr lang="en-US" dirty="0"/>
              <a:t>Every subscriber must have at least one home address.</a:t>
            </a:r>
          </a:p>
          <a:p>
            <a:pPr lvl="1"/>
            <a:r>
              <a:rPr lang="en-US" dirty="0"/>
              <a:t>SBAD_TYPE_HOME and SBAD_TYPE_MAIL to find home address and mailing address.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6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Level Tables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CMC_MEME_MEMBER</a:t>
            </a:r>
          </a:p>
          <a:p>
            <a:pPr lvl="1"/>
            <a:r>
              <a:rPr lang="en-US" dirty="0"/>
              <a:t>Stores the indicative information about a member.</a:t>
            </a:r>
          </a:p>
          <a:p>
            <a:pPr lvl="1"/>
            <a:r>
              <a:rPr lang="en-US" dirty="0"/>
              <a:t>MEME_CK</a:t>
            </a:r>
          </a:p>
          <a:p>
            <a:pPr lvl="2"/>
            <a:r>
              <a:rPr lang="en-US" dirty="0"/>
              <a:t>System Generated Contrived Key</a:t>
            </a:r>
          </a:p>
          <a:p>
            <a:pPr lvl="1"/>
            <a:r>
              <a:rPr lang="en-US" dirty="0"/>
              <a:t>SBAD_TYPE_HOME, SBAD_TYPE_MAIL, SBAD_TYPE_WORK to find home address, mailing address, and work address.</a:t>
            </a:r>
          </a:p>
          <a:p>
            <a:r>
              <a:rPr lang="en-US" dirty="0"/>
              <a:t>CMC_MEPR_PRIM_PROV</a:t>
            </a:r>
          </a:p>
          <a:p>
            <a:pPr lvl="1"/>
            <a:r>
              <a:rPr lang="en-US" dirty="0"/>
              <a:t>Links a member to a PCP</a:t>
            </a:r>
          </a:p>
          <a:p>
            <a:pPr lvl="1"/>
            <a:r>
              <a:rPr lang="en-US" dirty="0"/>
              <a:t>A member may have multiple PCPs.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6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CMC_SBEL_ELIG_ENT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Establishes the link to a plan of benefits</a:t>
            </a:r>
          </a:p>
          <a:p>
            <a:r>
              <a:rPr lang="en-US" dirty="0"/>
              <a:t>SBEL_ELIG_TYPE</a:t>
            </a:r>
          </a:p>
          <a:p>
            <a:pPr lvl="1"/>
            <a:r>
              <a:rPr lang="en-US" dirty="0"/>
              <a:t>Select, Change, Termination, etc.</a:t>
            </a:r>
          </a:p>
          <a:p>
            <a:r>
              <a:rPr lang="en-US" dirty="0"/>
              <a:t>CSPD_CAT</a:t>
            </a:r>
          </a:p>
          <a:p>
            <a:pPr lvl="1"/>
            <a:r>
              <a:rPr lang="en-US" dirty="0"/>
              <a:t>Class Product Category</a:t>
            </a:r>
          </a:p>
          <a:p>
            <a:r>
              <a:rPr lang="en-US" dirty="0"/>
              <a:t>CSPI_ID</a:t>
            </a:r>
          </a:p>
          <a:p>
            <a:pPr lvl="1"/>
            <a:r>
              <a:rPr lang="en-US" dirty="0"/>
              <a:t>Class/Plan ID</a:t>
            </a:r>
          </a:p>
          <a:p>
            <a:r>
              <a:rPr lang="en-US" dirty="0"/>
              <a:t>SBEL_FI</a:t>
            </a:r>
          </a:p>
          <a:p>
            <a:pPr lvl="1"/>
            <a:r>
              <a:rPr lang="en-US" dirty="0"/>
              <a:t>Family Indicator. Who is eligible for this subscriber?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6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CMC_MEEL_ELIG_ENT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MEEL_ELIG_TYPE</a:t>
            </a:r>
            <a:endParaRPr lang="en-US" dirty="0"/>
          </a:p>
          <a:p>
            <a:pPr lvl="1"/>
            <a:r>
              <a:rPr lang="en-US" dirty="0"/>
              <a:t>Select, Change, Termination, etc.</a:t>
            </a:r>
          </a:p>
          <a:p>
            <a:r>
              <a:rPr lang="en-US" dirty="0"/>
              <a:t>CSPD_CAT</a:t>
            </a:r>
          </a:p>
          <a:p>
            <a:pPr lvl="1"/>
            <a:r>
              <a:rPr lang="en-US" dirty="0"/>
              <a:t>Class Product Category</a:t>
            </a:r>
          </a:p>
          <a:p>
            <a:r>
              <a:rPr lang="en-US" dirty="0"/>
              <a:t>CSPI_ID</a:t>
            </a:r>
          </a:p>
          <a:p>
            <a:pPr lvl="1"/>
            <a:r>
              <a:rPr lang="en-US" dirty="0"/>
              <a:t>Class/Plan </a:t>
            </a:r>
            <a:r>
              <a:rPr lang="en-US" dirty="0" smtClean="0"/>
              <a:t>ID</a:t>
            </a:r>
          </a:p>
          <a:p>
            <a:r>
              <a:rPr lang="en-US" dirty="0"/>
              <a:t>Stores eligibility when a member is permitted to select their own benefits.</a:t>
            </a:r>
          </a:p>
          <a:p>
            <a:r>
              <a:rPr lang="en-US" dirty="0" smtClean="0"/>
              <a:t>Independent </a:t>
            </a:r>
            <a:r>
              <a:rPr lang="en-US" dirty="0"/>
              <a:t>of the subscriber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6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CMC_MEPE_PRCS_ELIG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a member’s eligibility through a range of events.</a:t>
            </a:r>
          </a:p>
          <a:p>
            <a:r>
              <a:rPr lang="en-US" dirty="0"/>
              <a:t>Two ways to update</a:t>
            </a:r>
          </a:p>
          <a:p>
            <a:pPr lvl="1"/>
            <a:r>
              <a:rPr lang="en-US" dirty="0"/>
              <a:t>On-Line when eligibility events occur at the subscriber or member level</a:t>
            </a:r>
          </a:p>
          <a:p>
            <a:pPr lvl="1"/>
            <a:r>
              <a:rPr lang="en-US" dirty="0" smtClean="0"/>
              <a:t>The Eligibility </a:t>
            </a:r>
            <a:r>
              <a:rPr lang="en-US" dirty="0"/>
              <a:t>Batch </a:t>
            </a:r>
            <a:r>
              <a:rPr lang="en-US" dirty="0" smtClean="0"/>
              <a:t>process </a:t>
            </a:r>
            <a:r>
              <a:rPr lang="en-US" dirty="0"/>
              <a:t>when eligibility events occur at the Group, Subgroup, or Class/Plan.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6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 Black" pitchFamily="34" charset="0"/>
              </a:rPr>
              <a:t>Provider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595959"/>
                </a:solidFill>
              </a:rPr>
              <a:t>October 16, </a:t>
            </a:r>
            <a:r>
              <a:rPr lang="en-US" b="1" i="1" dirty="0" smtClean="0">
                <a:solidFill>
                  <a:srgbClr val="595959"/>
                </a:solidFill>
              </a:rPr>
              <a:t>2014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66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CMC_PRPR_PROV</a:t>
            </a:r>
          </a:p>
          <a:p>
            <a:r>
              <a:rPr lang="en-US" dirty="0"/>
              <a:t>CMC_PRCP_COMM_PRAC</a:t>
            </a:r>
          </a:p>
          <a:p>
            <a:r>
              <a:rPr lang="en-US" dirty="0"/>
              <a:t>CMC_PRFA_FACILITY</a:t>
            </a:r>
          </a:p>
          <a:p>
            <a:r>
              <a:rPr lang="en-US" dirty="0"/>
              <a:t>CMC_PRAD_ADDR</a:t>
            </a:r>
          </a:p>
          <a:p>
            <a:r>
              <a:rPr lang="en-US" dirty="0"/>
              <a:t>CMC_PRER_RELATION</a:t>
            </a:r>
          </a:p>
          <a:p>
            <a:r>
              <a:rPr lang="en-US" dirty="0"/>
              <a:t>CMC_NWNW_NETWORK</a:t>
            </a:r>
          </a:p>
          <a:p>
            <a:r>
              <a:rPr lang="en-US" dirty="0"/>
              <a:t>CMC_NWPR_RELATION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CMC_PRPR_PROV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the indicative information related to a provider.</a:t>
            </a:r>
          </a:p>
          <a:p>
            <a:r>
              <a:rPr lang="en-US" dirty="0"/>
              <a:t>PRPR_ID</a:t>
            </a:r>
          </a:p>
          <a:p>
            <a:pPr lvl="1"/>
            <a:r>
              <a:rPr lang="en-US" dirty="0"/>
              <a:t>Provider Identifier</a:t>
            </a:r>
          </a:p>
          <a:p>
            <a:r>
              <a:rPr lang="en-US" dirty="0"/>
              <a:t>PRPR_ENTITY</a:t>
            </a:r>
          </a:p>
          <a:p>
            <a:pPr lvl="1"/>
            <a:r>
              <a:rPr lang="en-US" dirty="0"/>
              <a:t>F for Facility, I for IPA, G for Provider Group, and P for Practitioner</a:t>
            </a:r>
          </a:p>
          <a:p>
            <a:r>
              <a:rPr lang="en-US" dirty="0"/>
              <a:t>PRCP_ID</a:t>
            </a:r>
          </a:p>
          <a:p>
            <a:pPr lvl="1"/>
            <a:r>
              <a:rPr lang="en-US" dirty="0"/>
              <a:t>Common Practitioner ID</a:t>
            </a:r>
          </a:p>
          <a:p>
            <a:pPr lvl="1"/>
            <a:r>
              <a:rPr lang="en-US" dirty="0"/>
              <a:t>If PRPR_ENTITY = F, I, or G,  then PRCP_ID = PRPR_ID.</a:t>
            </a:r>
          </a:p>
          <a:p>
            <a:pPr lvl="1"/>
            <a:r>
              <a:rPr lang="en-US" dirty="0"/>
              <a:t>If PRPR_ENTITY = P, then PRCR_ID = PRCP_ID.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19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 Tables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CMC_PRCP_COMM_PRAC</a:t>
            </a:r>
          </a:p>
          <a:p>
            <a:pPr lvl="1"/>
            <a:r>
              <a:rPr lang="en-US" dirty="0"/>
              <a:t>Stores  a one-time indicative entry point for a provider (excluding facilities).</a:t>
            </a:r>
          </a:p>
          <a:p>
            <a:pPr lvl="1"/>
            <a:r>
              <a:rPr lang="en-US" dirty="0"/>
              <a:t>CMC_PRCP_COMM_PRAC and CMC_PRPR_PROV Relationship</a:t>
            </a:r>
          </a:p>
          <a:p>
            <a:pPr lvl="2"/>
            <a:r>
              <a:rPr lang="en-US" dirty="0"/>
              <a:t>One to many, optional non-identifying relationship</a:t>
            </a:r>
          </a:p>
          <a:p>
            <a:r>
              <a:rPr lang="en-US" dirty="0"/>
              <a:t>CMC_PRFA_FACILITY</a:t>
            </a:r>
          </a:p>
          <a:p>
            <a:pPr lvl="1"/>
            <a:r>
              <a:rPr lang="en-US" dirty="0"/>
              <a:t>Stores indicative data for facilities.</a:t>
            </a:r>
          </a:p>
        </p:txBody>
      </p:sp>
    </p:spTree>
    <p:extLst>
      <p:ext uri="{BB962C8B-B14F-4D97-AF65-F5344CB8AC3E}">
        <p14:creationId xmlns:p14="http://schemas.microsoft.com/office/powerpoint/2010/main" val="356319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Cover?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</a:p>
          <a:p>
            <a:r>
              <a:rPr lang="en-US" dirty="0" smtClean="0"/>
              <a:t>Table Types</a:t>
            </a:r>
          </a:p>
          <a:p>
            <a:r>
              <a:rPr lang="en-US" dirty="0" smtClean="0"/>
              <a:t>Relationship Types</a:t>
            </a:r>
          </a:p>
          <a:p>
            <a:r>
              <a:rPr lang="en-US" dirty="0" smtClean="0"/>
              <a:t>Data Model</a:t>
            </a:r>
          </a:p>
          <a:p>
            <a:pPr lvl="1"/>
            <a:r>
              <a:rPr lang="en-US" dirty="0" smtClean="0"/>
              <a:t>Plan/Product</a:t>
            </a:r>
          </a:p>
          <a:p>
            <a:pPr lvl="1"/>
            <a:r>
              <a:rPr lang="en-US" dirty="0" smtClean="0"/>
              <a:t>Subscriber/Member</a:t>
            </a:r>
          </a:p>
          <a:p>
            <a:pPr lvl="1"/>
            <a:r>
              <a:rPr lang="en-US" dirty="0" smtClean="0"/>
              <a:t>Provider</a:t>
            </a:r>
          </a:p>
          <a:p>
            <a:pPr lvl="1"/>
            <a:r>
              <a:rPr lang="en-US" dirty="0" smtClean="0"/>
              <a:t>Claims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CMC_PRAD_ADDR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address information for each provider by address type.</a:t>
            </a:r>
          </a:p>
          <a:p>
            <a:r>
              <a:rPr lang="en-US" dirty="0" smtClean="0"/>
              <a:t>PRAD_ID</a:t>
            </a:r>
            <a:endParaRPr lang="en-US" dirty="0"/>
          </a:p>
          <a:p>
            <a:pPr lvl="1"/>
            <a:r>
              <a:rPr lang="en-US" dirty="0"/>
              <a:t>Provider Address </a:t>
            </a:r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= PRPR_ID? Not Always!</a:t>
            </a:r>
            <a:endParaRPr lang="en-US" dirty="0"/>
          </a:p>
          <a:p>
            <a:r>
              <a:rPr lang="en-US" dirty="0"/>
              <a:t>PRAD_TYPE</a:t>
            </a:r>
          </a:p>
          <a:p>
            <a:pPr lvl="1"/>
            <a:r>
              <a:rPr lang="en-US" dirty="0"/>
              <a:t>Address Type</a:t>
            </a:r>
          </a:p>
          <a:p>
            <a:pPr lvl="1"/>
            <a:r>
              <a:rPr lang="en-US" dirty="0"/>
              <a:t>Primary, Satellite Office, Remittance Address, Mailing Address, </a:t>
            </a:r>
            <a:r>
              <a:rPr lang="en-US" dirty="0" smtClean="0"/>
              <a:t>etc.</a:t>
            </a:r>
            <a:endParaRPr lang="en-US" dirty="0"/>
          </a:p>
          <a:p>
            <a:pPr lvl="1"/>
            <a:r>
              <a:rPr lang="en-US" dirty="0"/>
              <a:t>PRAD_TYPE_PRIM, and PRAD_TYPE_CHECK on CMC_PRPR_PROV identity the primary address and remittance address.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19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CMC_PRER_RELATION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relationship information between provider entities, groups, IPAs or Sponsors.</a:t>
            </a:r>
          </a:p>
          <a:p>
            <a:pPr lvl="1"/>
            <a:r>
              <a:rPr lang="en-US" dirty="0"/>
              <a:t>A practitioner can be related to one IPA, and one Group for a given period of time</a:t>
            </a:r>
          </a:p>
          <a:p>
            <a:pPr lvl="1"/>
            <a:r>
              <a:rPr lang="en-US" dirty="0"/>
              <a:t>If a provider has multiple group or IPA relationship, additional Practitioner records must be created or established.</a:t>
            </a:r>
          </a:p>
          <a:p>
            <a:r>
              <a:rPr lang="en-US" dirty="0"/>
              <a:t>PRPR_ID</a:t>
            </a:r>
          </a:p>
          <a:p>
            <a:pPr lvl="1"/>
            <a:r>
              <a:rPr lang="en-US" dirty="0"/>
              <a:t>ID of the Practitioner, Facility, or Group</a:t>
            </a:r>
          </a:p>
          <a:p>
            <a:r>
              <a:rPr lang="en-US" dirty="0"/>
              <a:t>PER_PRPR_ENTITY</a:t>
            </a:r>
          </a:p>
          <a:p>
            <a:pPr lvl="1"/>
            <a:r>
              <a:rPr lang="en-US" dirty="0"/>
              <a:t>The entity that the PRPR_ID is related to</a:t>
            </a:r>
          </a:p>
          <a:p>
            <a:r>
              <a:rPr lang="en-US" dirty="0"/>
              <a:t>PRER_PRPR_ID</a:t>
            </a:r>
          </a:p>
          <a:p>
            <a:pPr lvl="1"/>
            <a:r>
              <a:rPr lang="en-US" dirty="0"/>
              <a:t>The PRPR_ID of the related provider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19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Network/Provider Related </a:t>
            </a:r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CMC_NWNW_NETWORK </a:t>
            </a:r>
          </a:p>
          <a:p>
            <a:pPr lvl="1"/>
            <a:r>
              <a:rPr lang="en-US" dirty="0"/>
              <a:t>Stores all the indicative data related to a provider network.</a:t>
            </a:r>
          </a:p>
          <a:p>
            <a:r>
              <a:rPr lang="en-US" dirty="0"/>
              <a:t>CMC_NWPR_RELATION</a:t>
            </a:r>
          </a:p>
          <a:p>
            <a:pPr lvl="1"/>
            <a:r>
              <a:rPr lang="en-US" dirty="0"/>
              <a:t>Stores information on those providers who participate in a particular provider network.</a:t>
            </a:r>
          </a:p>
          <a:p>
            <a:pPr lvl="1"/>
            <a:r>
              <a:rPr lang="en-US" dirty="0"/>
              <a:t>Creates the links among Product, Network, Provider, Agreement.</a:t>
            </a:r>
          </a:p>
        </p:txBody>
      </p:sp>
    </p:spTree>
    <p:extLst>
      <p:ext uri="{BB962C8B-B14F-4D97-AF65-F5344CB8AC3E}">
        <p14:creationId xmlns:p14="http://schemas.microsoft.com/office/powerpoint/2010/main" val="105587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 Black" pitchFamily="34" charset="0"/>
              </a:rPr>
              <a:t>Claims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595959"/>
                </a:solidFill>
              </a:rPr>
              <a:t>October 16, </a:t>
            </a:r>
            <a:r>
              <a:rPr lang="en-US" b="1" i="1" dirty="0" smtClean="0">
                <a:solidFill>
                  <a:srgbClr val="595959"/>
                </a:solidFill>
              </a:rPr>
              <a:t>2014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45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CMC_CLCL_CLAIM</a:t>
            </a:r>
          </a:p>
          <a:p>
            <a:r>
              <a:rPr lang="en-US" dirty="0" smtClean="0"/>
              <a:t>CMC_CDML_CL_LINE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1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CMC_CLCL_CLAIM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indicative information of the claim. </a:t>
            </a:r>
          </a:p>
          <a:p>
            <a:r>
              <a:rPr lang="en-US" dirty="0"/>
              <a:t>Table Highlights</a:t>
            </a:r>
          </a:p>
          <a:p>
            <a:pPr lvl="1"/>
            <a:r>
              <a:rPr lang="en-US" dirty="0" smtClean="0"/>
              <a:t>Total </a:t>
            </a:r>
            <a:r>
              <a:rPr lang="en-US" dirty="0"/>
              <a:t>charges, and payable amounts</a:t>
            </a:r>
          </a:p>
          <a:p>
            <a:pPr lvl="1"/>
            <a:r>
              <a:rPr lang="en-US" dirty="0"/>
              <a:t>Claim ID, One row per Claim ID</a:t>
            </a:r>
          </a:p>
          <a:p>
            <a:pPr lvl="1"/>
            <a:r>
              <a:rPr lang="en-US" dirty="0"/>
              <a:t>Most recent claim status</a:t>
            </a:r>
          </a:p>
          <a:p>
            <a:r>
              <a:rPr lang="en-US" dirty="0"/>
              <a:t>Claim Type</a:t>
            </a:r>
          </a:p>
          <a:p>
            <a:pPr lvl="1"/>
            <a:r>
              <a:rPr lang="en-US" dirty="0"/>
              <a:t>CLCL_CL_TYPE</a:t>
            </a:r>
          </a:p>
          <a:p>
            <a:pPr lvl="2"/>
            <a:r>
              <a:rPr lang="en-US" dirty="0" smtClean="0"/>
              <a:t>Medical, Dental, Vision, etc.</a:t>
            </a:r>
            <a:endParaRPr lang="en-US" dirty="0"/>
          </a:p>
          <a:p>
            <a:pPr lvl="1"/>
            <a:r>
              <a:rPr lang="en-US" dirty="0"/>
              <a:t>CLCL_CL_SUB_TYPE</a:t>
            </a:r>
          </a:p>
          <a:p>
            <a:pPr lvl="2"/>
            <a:r>
              <a:rPr lang="en-US" dirty="0"/>
              <a:t>Medical, Hospital, </a:t>
            </a:r>
            <a:r>
              <a:rPr lang="en-US" dirty="0" smtClean="0"/>
              <a:t>Dental, Vision, etc.</a:t>
            </a:r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9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CMC_CLCL_CLAIM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Summarized Amount</a:t>
            </a:r>
          </a:p>
          <a:p>
            <a:pPr lvl="1"/>
            <a:r>
              <a:rPr lang="en-US" dirty="0"/>
              <a:t>CLCL_TOT_CHG</a:t>
            </a:r>
          </a:p>
          <a:p>
            <a:pPr lvl="2"/>
            <a:r>
              <a:rPr lang="en-US" dirty="0"/>
              <a:t>Total Charge Amount</a:t>
            </a:r>
          </a:p>
          <a:p>
            <a:pPr lvl="1"/>
            <a:r>
              <a:rPr lang="en-US" dirty="0"/>
              <a:t>CLCL_TOT_PAYABLE</a:t>
            </a:r>
          </a:p>
          <a:p>
            <a:pPr lvl="2"/>
            <a:r>
              <a:rPr lang="en-US" dirty="0" smtClean="0"/>
              <a:t>Total </a:t>
            </a:r>
            <a:r>
              <a:rPr lang="en-US" dirty="0"/>
              <a:t>Claim Paid Amount</a:t>
            </a:r>
          </a:p>
          <a:p>
            <a:pPr lvl="1"/>
            <a:r>
              <a:rPr lang="en-US" dirty="0"/>
              <a:t>CLCL_LAST_ACT_DTM</a:t>
            </a:r>
          </a:p>
          <a:p>
            <a:pPr lvl="2"/>
            <a:r>
              <a:rPr lang="en-US" dirty="0"/>
              <a:t>Date of last action performed on the claim</a:t>
            </a:r>
          </a:p>
          <a:p>
            <a:pPr lvl="1"/>
            <a:r>
              <a:rPr lang="en-US" dirty="0"/>
              <a:t>CLCL_PAID_DT</a:t>
            </a:r>
          </a:p>
          <a:p>
            <a:pPr lvl="2"/>
            <a:r>
              <a:rPr lang="en-US" dirty="0"/>
              <a:t>Claim Paid 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48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CMC_CLCL_CLAIM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Claim Entry Method</a:t>
            </a:r>
          </a:p>
          <a:p>
            <a:pPr lvl="1"/>
            <a:r>
              <a:rPr lang="en-US" dirty="0"/>
              <a:t>CLCL_INPUT_METH</a:t>
            </a:r>
          </a:p>
          <a:p>
            <a:pPr lvl="2"/>
            <a:r>
              <a:rPr lang="en-US" dirty="0"/>
              <a:t>Online, Electronic, </a:t>
            </a:r>
            <a:r>
              <a:rPr lang="en-US" dirty="0" smtClean="0"/>
              <a:t>837, Web, etc.</a:t>
            </a:r>
            <a:endParaRPr lang="en-US" dirty="0"/>
          </a:p>
          <a:p>
            <a:r>
              <a:rPr lang="en-US" dirty="0"/>
              <a:t>Provider Detail</a:t>
            </a:r>
          </a:p>
          <a:p>
            <a:pPr lvl="1"/>
            <a:r>
              <a:rPr lang="en-US" dirty="0"/>
              <a:t>PRPR_ID</a:t>
            </a:r>
          </a:p>
          <a:p>
            <a:pPr lvl="2"/>
            <a:r>
              <a:rPr lang="en-US" dirty="0"/>
              <a:t>Servicing Provider</a:t>
            </a:r>
          </a:p>
          <a:p>
            <a:pPr lvl="1"/>
            <a:r>
              <a:rPr lang="en-US" dirty="0"/>
              <a:t>CLCL_PCP_IND</a:t>
            </a:r>
          </a:p>
          <a:p>
            <a:pPr lvl="2"/>
            <a:r>
              <a:rPr lang="en-US" dirty="0"/>
              <a:t>Is the servicing provider a PCP?</a:t>
            </a:r>
          </a:p>
          <a:p>
            <a:pPr lvl="1"/>
            <a:r>
              <a:rPr lang="en-US" dirty="0"/>
              <a:t>CLCL_PRPR_ID_PCP</a:t>
            </a:r>
          </a:p>
          <a:p>
            <a:pPr lvl="2"/>
            <a:r>
              <a:rPr lang="en-US" dirty="0"/>
              <a:t>Provider ID of the member’s PCP</a:t>
            </a:r>
          </a:p>
          <a:p>
            <a:pPr lvl="2"/>
            <a:r>
              <a:rPr lang="en-US" dirty="0"/>
              <a:t>A row must exist in CMC_MEPR_PRIM_PROV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5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CMC_CLCL_CLAIM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Provider Detail</a:t>
            </a:r>
          </a:p>
          <a:p>
            <a:pPr lvl="1"/>
            <a:r>
              <a:rPr lang="en-US" dirty="0"/>
              <a:t>CLCL_PRPR_ID_REF</a:t>
            </a:r>
          </a:p>
          <a:p>
            <a:pPr lvl="2"/>
            <a:r>
              <a:rPr lang="en-US" dirty="0"/>
              <a:t>Provider ID of the referring physician</a:t>
            </a:r>
          </a:p>
          <a:p>
            <a:pPr lvl="1"/>
            <a:r>
              <a:rPr lang="en-US" dirty="0"/>
              <a:t>CLCL_PAYEE_PR_ID</a:t>
            </a:r>
          </a:p>
          <a:p>
            <a:pPr lvl="2"/>
            <a:r>
              <a:rPr lang="en-US" dirty="0"/>
              <a:t>Provider ID of the provider receiving payment</a:t>
            </a:r>
          </a:p>
          <a:p>
            <a:r>
              <a:rPr lang="en-US" dirty="0"/>
              <a:t>Clinical Editing</a:t>
            </a:r>
          </a:p>
          <a:p>
            <a:pPr lvl="1"/>
            <a:r>
              <a:rPr lang="en-US" dirty="0"/>
              <a:t>CLCL_CE_IND</a:t>
            </a:r>
          </a:p>
          <a:p>
            <a:pPr lvl="2"/>
            <a:r>
              <a:rPr lang="en-US" dirty="0"/>
              <a:t>Are clinical edits performed?</a:t>
            </a:r>
          </a:p>
          <a:p>
            <a:r>
              <a:rPr lang="en-US" dirty="0"/>
              <a:t>Capitated Services</a:t>
            </a:r>
          </a:p>
          <a:p>
            <a:pPr lvl="1"/>
            <a:r>
              <a:rPr lang="en-US" dirty="0"/>
              <a:t>CLCL_CAP_IND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8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CMC_CDML_CL_LINE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the detail information for medical claim line items.</a:t>
            </a:r>
          </a:p>
          <a:p>
            <a:r>
              <a:rPr lang="en-US" dirty="0"/>
              <a:t>Table Highlights</a:t>
            </a:r>
          </a:p>
          <a:p>
            <a:pPr lvl="1"/>
            <a:r>
              <a:rPr lang="en-US" dirty="0"/>
              <a:t>Line item level dollars</a:t>
            </a:r>
          </a:p>
          <a:p>
            <a:pPr lvl="1"/>
            <a:r>
              <a:rPr lang="en-US" dirty="0"/>
              <a:t>Multiple line items per one claim</a:t>
            </a:r>
          </a:p>
          <a:p>
            <a:pPr lvl="1"/>
            <a:r>
              <a:rPr lang="en-US" dirty="0"/>
              <a:t>Most recent claim status</a:t>
            </a:r>
          </a:p>
          <a:p>
            <a:r>
              <a:rPr lang="en-US" dirty="0"/>
              <a:t>Date Fields</a:t>
            </a:r>
          </a:p>
          <a:p>
            <a:pPr lvl="1"/>
            <a:r>
              <a:rPr lang="en-US" dirty="0"/>
              <a:t>CDML_FROM_DT</a:t>
            </a:r>
          </a:p>
          <a:p>
            <a:pPr lvl="2"/>
            <a:r>
              <a:rPr lang="en-US" dirty="0"/>
              <a:t>Line Item Service From date</a:t>
            </a:r>
          </a:p>
          <a:p>
            <a:pPr lvl="1"/>
            <a:r>
              <a:rPr lang="en-US" dirty="0"/>
              <a:t>CDML_TO_DT</a:t>
            </a:r>
          </a:p>
          <a:p>
            <a:pPr lvl="2"/>
            <a:r>
              <a:rPr lang="en-US" dirty="0"/>
              <a:t>Line Item Service Through 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9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rule, Facets table names have at least 3 distinct parts.</a:t>
            </a:r>
          </a:p>
          <a:p>
            <a:pPr lvl="1"/>
            <a:r>
              <a:rPr lang="en-US" dirty="0" smtClean="0"/>
              <a:t>Project ID – 3 characters</a:t>
            </a:r>
          </a:p>
          <a:p>
            <a:pPr lvl="1"/>
            <a:r>
              <a:rPr lang="en-US" dirty="0" smtClean="0"/>
              <a:t>Table ID – 4 characters</a:t>
            </a:r>
          </a:p>
          <a:p>
            <a:pPr lvl="1"/>
            <a:r>
              <a:rPr lang="en-US" dirty="0" smtClean="0"/>
              <a:t>Description – up to 9 characters</a:t>
            </a:r>
          </a:p>
          <a:p>
            <a:endParaRPr lang="en-US" dirty="0" smtClean="0"/>
          </a:p>
          <a:p>
            <a:pPr marL="0" indent="0" algn="ctr">
              <a:buNone/>
            </a:pPr>
            <a:endParaRPr lang="en-US" sz="800" dirty="0" smtClean="0"/>
          </a:p>
          <a:p>
            <a:pPr marL="0" indent="0" algn="ctr">
              <a:buNone/>
            </a:pPr>
            <a:r>
              <a:rPr lang="en-US" dirty="0" smtClean="0"/>
              <a:t>CMC_SBSB_SUBSC</a:t>
            </a:r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US" sz="900" dirty="0" smtClean="0"/>
          </a:p>
        </p:txBody>
      </p:sp>
      <p:cxnSp>
        <p:nvCxnSpPr>
          <p:cNvPr id="9" name="Straight Connector 8"/>
          <p:cNvCxnSpPr>
            <a:endCxn id="12" idx="0"/>
          </p:cNvCxnSpPr>
          <p:nvPr/>
        </p:nvCxnSpPr>
        <p:spPr>
          <a:xfrm flipH="1">
            <a:off x="2671028" y="4281045"/>
            <a:ext cx="605572" cy="378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0017" y="4659868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Domain</a:t>
            </a:r>
            <a:endParaRPr lang="en-US" dirty="0"/>
          </a:p>
        </p:txBody>
      </p:sp>
      <p:cxnSp>
        <p:nvCxnSpPr>
          <p:cNvPr id="14" name="Straight Connector 13"/>
          <p:cNvCxnSpPr>
            <a:endCxn id="18" idx="0"/>
          </p:cNvCxnSpPr>
          <p:nvPr/>
        </p:nvCxnSpPr>
        <p:spPr>
          <a:xfrm>
            <a:off x="5536474" y="4281045"/>
            <a:ext cx="517014" cy="378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67150" y="4659868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ID</a:t>
            </a:r>
            <a:endParaRPr lang="en-US" dirty="0"/>
          </a:p>
        </p:txBody>
      </p:sp>
      <p:cxnSp>
        <p:nvCxnSpPr>
          <p:cNvPr id="17" name="Straight Connector 16"/>
          <p:cNvCxnSpPr>
            <a:endCxn id="15" idx="0"/>
          </p:cNvCxnSpPr>
          <p:nvPr/>
        </p:nvCxnSpPr>
        <p:spPr>
          <a:xfrm>
            <a:off x="4381501" y="4281045"/>
            <a:ext cx="104774" cy="378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84074" y="46598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CMC_CDML_CL_LINE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Capitation</a:t>
            </a:r>
          </a:p>
          <a:p>
            <a:pPr lvl="1"/>
            <a:r>
              <a:rPr lang="en-US" dirty="0"/>
              <a:t>CDML_CAP_IND</a:t>
            </a:r>
          </a:p>
          <a:p>
            <a:pPr lvl="2"/>
            <a:r>
              <a:rPr lang="en-US" dirty="0"/>
              <a:t>Capitated Claim?</a:t>
            </a:r>
          </a:p>
          <a:p>
            <a:pPr lvl="1"/>
            <a:r>
              <a:rPr lang="en-US" dirty="0"/>
              <a:t>CRPL_POOL_ID</a:t>
            </a:r>
          </a:p>
          <a:p>
            <a:pPr lvl="2"/>
            <a:r>
              <a:rPr lang="en-US" dirty="0"/>
              <a:t>Capitation Pool</a:t>
            </a:r>
          </a:p>
          <a:p>
            <a:pPr lvl="1"/>
            <a:r>
              <a:rPr lang="en-US" dirty="0"/>
              <a:t>CRFD_FUND_ID</a:t>
            </a:r>
          </a:p>
          <a:p>
            <a:pPr lvl="2"/>
            <a:r>
              <a:rPr lang="en-US" dirty="0"/>
              <a:t>Capitation Fund</a:t>
            </a:r>
          </a:p>
          <a:p>
            <a:pPr lvl="2"/>
            <a:r>
              <a:rPr lang="en-US" dirty="0"/>
              <a:t>Inpatient, Referral, PCP, Rx, </a:t>
            </a:r>
            <a:r>
              <a:rPr lang="en-US" dirty="0" smtClean="0"/>
              <a:t>etc.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9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CMC_CDML_CL_LINE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 of Service</a:t>
            </a:r>
          </a:p>
          <a:p>
            <a:pPr lvl="1"/>
            <a:r>
              <a:rPr lang="en-US" dirty="0" smtClean="0"/>
              <a:t>CDML_POS_IND</a:t>
            </a:r>
          </a:p>
          <a:p>
            <a:pPr lvl="2"/>
            <a:r>
              <a:rPr lang="en-US" dirty="0" smtClean="0"/>
              <a:t>Inpatient vs. Outpatient</a:t>
            </a:r>
          </a:p>
          <a:p>
            <a:pPr lvl="1"/>
            <a:r>
              <a:rPr lang="en-US" dirty="0" smtClean="0"/>
              <a:t>CDML_PSCD_ID</a:t>
            </a:r>
          </a:p>
          <a:p>
            <a:pPr lvl="2"/>
            <a:r>
              <a:rPr lang="en-US" dirty="0" smtClean="0"/>
              <a:t>HCFA Compliant service code</a:t>
            </a:r>
          </a:p>
          <a:p>
            <a:pPr lvl="2"/>
            <a:r>
              <a:rPr lang="en-US" dirty="0" smtClean="0"/>
              <a:t>Inpatient, Outpatient, ER, Office, etc.</a:t>
            </a:r>
          </a:p>
          <a:p>
            <a:r>
              <a:rPr lang="en-US" dirty="0"/>
              <a:t>UM Compliance</a:t>
            </a:r>
          </a:p>
          <a:p>
            <a:pPr lvl="1"/>
            <a:r>
              <a:rPr lang="en-US" dirty="0"/>
              <a:t>CDML_REF_IND</a:t>
            </a:r>
          </a:p>
          <a:p>
            <a:pPr lvl="2"/>
            <a:r>
              <a:rPr lang="en-US" dirty="0"/>
              <a:t>Level of compliance with referral requirements</a:t>
            </a:r>
          </a:p>
          <a:p>
            <a:pPr lvl="1"/>
            <a:r>
              <a:rPr lang="en-US" dirty="0"/>
              <a:t>CDML_PC_IND</a:t>
            </a:r>
          </a:p>
          <a:p>
            <a:pPr lvl="2"/>
            <a:r>
              <a:rPr lang="en-US" dirty="0"/>
              <a:t>Level of compliance with pre-authorization requirements</a:t>
            </a:r>
          </a:p>
          <a:p>
            <a:pPr lvl="1"/>
            <a:r>
              <a:rPr lang="en-US" dirty="0"/>
              <a:t>CDML_UMREF_ID</a:t>
            </a:r>
          </a:p>
          <a:p>
            <a:pPr lvl="2"/>
            <a:r>
              <a:rPr lang="en-US" dirty="0"/>
              <a:t>Link to UM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9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CMC_CDML_CL_LINE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Codes</a:t>
            </a:r>
          </a:p>
          <a:p>
            <a:pPr lvl="1"/>
            <a:r>
              <a:rPr lang="en-US" dirty="0"/>
              <a:t>IPCD_ID</a:t>
            </a:r>
          </a:p>
          <a:p>
            <a:pPr lvl="2"/>
            <a:r>
              <a:rPr lang="en-US" dirty="0"/>
              <a:t>Procedure Code</a:t>
            </a:r>
          </a:p>
          <a:p>
            <a:pPr lvl="1"/>
            <a:r>
              <a:rPr lang="en-US" dirty="0"/>
              <a:t>IDCD_ID</a:t>
            </a:r>
          </a:p>
          <a:p>
            <a:pPr lvl="2"/>
            <a:r>
              <a:rPr lang="en-US" dirty="0"/>
              <a:t>Diagnosis Code</a:t>
            </a:r>
          </a:p>
          <a:p>
            <a:pPr lvl="1"/>
            <a:r>
              <a:rPr lang="en-US" dirty="0"/>
              <a:t>IDCD_ID_REL</a:t>
            </a:r>
          </a:p>
          <a:p>
            <a:pPr lvl="2"/>
            <a:r>
              <a:rPr lang="en-US" dirty="0"/>
              <a:t>Related Diagnosis Code</a:t>
            </a:r>
          </a:p>
          <a:p>
            <a:pPr lvl="1"/>
            <a:r>
              <a:rPr lang="en-US" dirty="0"/>
              <a:t>SESE_ID</a:t>
            </a:r>
          </a:p>
          <a:p>
            <a:pPr lvl="2"/>
            <a:r>
              <a:rPr lang="en-US" dirty="0"/>
              <a:t>Service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9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CMC_CDML_CL_LINE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 Item Level Amounts</a:t>
            </a:r>
          </a:p>
          <a:p>
            <a:pPr lvl="1"/>
            <a:r>
              <a:rPr lang="en-US" dirty="0"/>
              <a:t>CDML_CHG_AMT</a:t>
            </a:r>
          </a:p>
          <a:p>
            <a:pPr lvl="2"/>
            <a:r>
              <a:rPr lang="en-US" dirty="0"/>
              <a:t>Submitted Charges</a:t>
            </a:r>
          </a:p>
          <a:p>
            <a:pPr lvl="1"/>
            <a:r>
              <a:rPr lang="en-US" dirty="0"/>
              <a:t>CDML_ALLOW_AMT</a:t>
            </a:r>
          </a:p>
          <a:p>
            <a:pPr lvl="2"/>
            <a:r>
              <a:rPr lang="en-US" dirty="0"/>
              <a:t>Allowable Amount</a:t>
            </a:r>
          </a:p>
          <a:p>
            <a:pPr lvl="1"/>
            <a:r>
              <a:rPr lang="en-US" dirty="0"/>
              <a:t>CDML_DISALL_AMT</a:t>
            </a:r>
          </a:p>
          <a:p>
            <a:pPr lvl="2"/>
            <a:r>
              <a:rPr lang="en-US" dirty="0"/>
              <a:t>Disallowed Amount</a:t>
            </a:r>
          </a:p>
          <a:p>
            <a:pPr lvl="1"/>
            <a:r>
              <a:rPr lang="en-US" dirty="0"/>
              <a:t>CDML_RISK_WH_AMT</a:t>
            </a:r>
          </a:p>
          <a:p>
            <a:pPr lvl="2"/>
            <a:r>
              <a:rPr lang="en-US" dirty="0"/>
              <a:t>Risk Withhold Amount</a:t>
            </a:r>
          </a:p>
          <a:p>
            <a:pPr lvl="1"/>
            <a:r>
              <a:rPr lang="en-US" dirty="0"/>
              <a:t>CDML_DED_AMT</a:t>
            </a:r>
          </a:p>
          <a:p>
            <a:pPr lvl="2"/>
            <a:r>
              <a:rPr lang="en-US" dirty="0" err="1"/>
              <a:t>Deductable</a:t>
            </a:r>
            <a:r>
              <a:rPr lang="en-US" dirty="0"/>
              <a:t> Amount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9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CMC_CDML_CL_LINE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 Item Level Amounts</a:t>
            </a:r>
          </a:p>
          <a:p>
            <a:pPr lvl="1"/>
            <a:r>
              <a:rPr lang="en-US" dirty="0"/>
              <a:t>CDML_COPAY_AMT</a:t>
            </a:r>
          </a:p>
          <a:p>
            <a:pPr lvl="2"/>
            <a:r>
              <a:rPr lang="en-US" dirty="0"/>
              <a:t>Co-Pay Amount</a:t>
            </a:r>
          </a:p>
          <a:p>
            <a:pPr lvl="1"/>
            <a:r>
              <a:rPr lang="en-US" dirty="0"/>
              <a:t>CDML_COINS_AMT</a:t>
            </a:r>
          </a:p>
          <a:p>
            <a:pPr lvl="2"/>
            <a:r>
              <a:rPr lang="en-US" dirty="0"/>
              <a:t>Coinsurance Amount</a:t>
            </a:r>
          </a:p>
          <a:p>
            <a:pPr lvl="1"/>
            <a:r>
              <a:rPr lang="en-US" dirty="0"/>
              <a:t>CDML_PAID_AMT</a:t>
            </a:r>
          </a:p>
          <a:p>
            <a:pPr lvl="2"/>
            <a:r>
              <a:rPr lang="en-US" dirty="0"/>
              <a:t>Computed Benefit Amount</a:t>
            </a:r>
          </a:p>
          <a:p>
            <a:pPr lvl="1"/>
            <a:r>
              <a:rPr lang="en-US" dirty="0"/>
              <a:t>CDML_SB_PYMT_AMT</a:t>
            </a:r>
          </a:p>
          <a:p>
            <a:pPr lvl="2"/>
            <a:r>
              <a:rPr lang="en-US" dirty="0"/>
              <a:t>Potential payment due to subscriber</a:t>
            </a:r>
          </a:p>
          <a:p>
            <a:pPr lvl="1"/>
            <a:r>
              <a:rPr lang="en-US" dirty="0"/>
              <a:t>CDML_PR_PYMT_AMT</a:t>
            </a:r>
          </a:p>
          <a:p>
            <a:pPr lvl="2"/>
            <a:r>
              <a:rPr lang="en-US" dirty="0"/>
              <a:t>Potential payment due to provider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9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Facets Triggers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595959"/>
                </a:solidFill>
              </a:rPr>
              <a:t>October 16, </a:t>
            </a:r>
            <a:r>
              <a:rPr lang="en-US" b="1" i="1" dirty="0" smtClean="0">
                <a:solidFill>
                  <a:srgbClr val="595959"/>
                </a:solidFill>
              </a:rPr>
              <a:t>2014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5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Facets uses triggers in two ways…</a:t>
            </a:r>
          </a:p>
          <a:p>
            <a:pPr lvl="1"/>
            <a:r>
              <a:rPr lang="en-US" dirty="0" smtClean="0"/>
              <a:t>Used to enforce referential integrity.</a:t>
            </a:r>
          </a:p>
          <a:p>
            <a:pPr lvl="2"/>
            <a:r>
              <a:rPr lang="en-US" dirty="0" smtClean="0"/>
              <a:t>When a new record is added to the CLST (Claim Status) table, the trigger on the CLST table makes sure the CLCL (Claim) table is also updated. </a:t>
            </a:r>
          </a:p>
          <a:p>
            <a:pPr lvl="1"/>
            <a:r>
              <a:rPr lang="en-US" dirty="0" smtClean="0"/>
              <a:t>Used for auditing and interfaces to external systems.</a:t>
            </a:r>
          </a:p>
          <a:p>
            <a:pPr lvl="2"/>
            <a:r>
              <a:rPr lang="en-US" dirty="0" smtClean="0"/>
              <a:t>When the SBEL table is updated, the trigger on SBEL inserts as many as two records in the SBEL audit table.</a:t>
            </a:r>
          </a:p>
          <a:p>
            <a:pPr lvl="2"/>
            <a:r>
              <a:rPr lang="en-US" dirty="0" smtClean="0"/>
              <a:t>When a new record is added to the MEME (Member) table, the trigger on the MEME table inserts a record in the EXTE table.</a:t>
            </a:r>
          </a:p>
        </p:txBody>
      </p:sp>
    </p:spTree>
    <p:extLst>
      <p:ext uri="{BB962C8B-B14F-4D97-AF65-F5344CB8AC3E}">
        <p14:creationId xmlns:p14="http://schemas.microsoft.com/office/powerpoint/2010/main" val="37974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Facets </a:t>
            </a:r>
            <a:r>
              <a:rPr lang="en-US" dirty="0" smtClean="0"/>
              <a:t>trigger names </a:t>
            </a:r>
            <a:r>
              <a:rPr lang="en-US" dirty="0"/>
              <a:t>have at least 3 distinct parts.</a:t>
            </a:r>
          </a:p>
          <a:p>
            <a:pPr lvl="1"/>
            <a:r>
              <a:rPr lang="en-US" dirty="0"/>
              <a:t>Project </a:t>
            </a:r>
            <a:r>
              <a:rPr lang="en-US" dirty="0" smtClean="0"/>
              <a:t>ID + “TR” </a:t>
            </a:r>
            <a:r>
              <a:rPr lang="en-US" dirty="0"/>
              <a:t>– </a:t>
            </a:r>
            <a:r>
              <a:rPr lang="en-US" dirty="0" smtClean="0"/>
              <a:t>5 </a:t>
            </a:r>
            <a:r>
              <a:rPr lang="en-US" dirty="0"/>
              <a:t>characters</a:t>
            </a:r>
          </a:p>
          <a:p>
            <a:pPr lvl="1"/>
            <a:r>
              <a:rPr lang="en-US" dirty="0"/>
              <a:t>Table ID – 4 characters</a:t>
            </a:r>
          </a:p>
          <a:p>
            <a:pPr lvl="1"/>
            <a:r>
              <a:rPr lang="en-US" dirty="0" smtClean="0"/>
              <a:t>Action </a:t>
            </a:r>
            <a:r>
              <a:rPr lang="en-US" dirty="0"/>
              <a:t>– </a:t>
            </a:r>
            <a:r>
              <a:rPr lang="en-US" dirty="0" smtClean="0"/>
              <a:t>INSERT, UPDATE, or DELETE</a:t>
            </a:r>
          </a:p>
          <a:p>
            <a:pPr marL="57150" indent="0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dirty="0" smtClean="0"/>
              <a:t>CMCTR_MEME_INSERT</a:t>
            </a:r>
            <a:endParaRPr lang="en-US" dirty="0"/>
          </a:p>
          <a:p>
            <a:endParaRPr lang="en-US" dirty="0"/>
          </a:p>
        </p:txBody>
      </p:sp>
      <p:cxnSp>
        <p:nvCxnSpPr>
          <p:cNvPr id="4" name="Straight Connector 3"/>
          <p:cNvCxnSpPr>
            <a:endCxn id="11" idx="0"/>
          </p:cNvCxnSpPr>
          <p:nvPr/>
        </p:nvCxnSpPr>
        <p:spPr>
          <a:xfrm flipH="1">
            <a:off x="2819400" y="3733800"/>
            <a:ext cx="5334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13" idx="0"/>
          </p:cNvCxnSpPr>
          <p:nvPr/>
        </p:nvCxnSpPr>
        <p:spPr>
          <a:xfrm>
            <a:off x="4700889" y="3733800"/>
            <a:ext cx="20509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5" idx="0"/>
          </p:cNvCxnSpPr>
          <p:nvPr/>
        </p:nvCxnSpPr>
        <p:spPr>
          <a:xfrm>
            <a:off x="5867400" y="3733800"/>
            <a:ext cx="587467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37267" y="4267200"/>
            <a:ext cx="176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ID + TR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90421" y="4267200"/>
            <a:ext cx="103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ID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41933" y="42672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Level On/Off </a:t>
            </a:r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CER_TBTB_INDICATOR</a:t>
            </a:r>
          </a:p>
          <a:p>
            <a:pPr lvl="1"/>
            <a:r>
              <a:rPr lang="en-US" dirty="0" smtClean="0"/>
              <a:t>Enable or disable auditing/logging feature at the table level.</a:t>
            </a:r>
            <a:endParaRPr lang="en-US" dirty="0"/>
          </a:p>
          <a:p>
            <a:pPr lvl="1"/>
            <a:r>
              <a:rPr lang="en-US" dirty="0" smtClean="0"/>
              <a:t>This table can be updated with Audit Table Maintenance Application.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520" y="2918561"/>
            <a:ext cx="4652961" cy="346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82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Sub-Sections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Audit Trail Section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code uses the current transaction ID and inserts rows in the </a:t>
            </a:r>
            <a:r>
              <a:rPr lang="en-US" dirty="0" smtClean="0"/>
              <a:t>audit table.</a:t>
            </a:r>
          </a:p>
          <a:p>
            <a:r>
              <a:rPr lang="en-US" dirty="0" smtClean="0"/>
              <a:t>Logging Section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is inserted into the CER_LGLG_LOG_D </a:t>
            </a:r>
            <a:r>
              <a:rPr lang="en-US" dirty="0" smtClean="0"/>
              <a:t>table.</a:t>
            </a:r>
          </a:p>
          <a:p>
            <a:r>
              <a:rPr lang="en-US" dirty="0" smtClean="0"/>
              <a:t>Application Specific Section</a:t>
            </a:r>
          </a:p>
          <a:p>
            <a:pPr lvl="1"/>
            <a:r>
              <a:rPr lang="en-US" dirty="0"/>
              <a:t>This part of trigger code is not driven by any indicator values and always gets executed.</a:t>
            </a:r>
            <a:endParaRPr lang="en-US" dirty="0" smtClean="0"/>
          </a:p>
          <a:p>
            <a:r>
              <a:rPr lang="en-US" dirty="0" smtClean="0"/>
              <a:t>User Customization Section</a:t>
            </a:r>
          </a:p>
          <a:p>
            <a:pPr lvl="1"/>
            <a:r>
              <a:rPr lang="en-US" dirty="0"/>
              <a:t>Any customer-specific trigger functionality needed should be added here.</a:t>
            </a:r>
          </a:p>
        </p:txBody>
      </p:sp>
    </p:spTree>
    <p:extLst>
      <p:ext uri="{BB962C8B-B14F-4D97-AF65-F5344CB8AC3E}">
        <p14:creationId xmlns:p14="http://schemas.microsoft.com/office/powerpoint/2010/main" val="152282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Domain typically starts with “C” followed by ER, MC or DS</a:t>
            </a:r>
          </a:p>
          <a:p>
            <a:pPr lvl="1"/>
            <a:r>
              <a:rPr lang="en-US" dirty="0" smtClean="0"/>
              <a:t>C – Client Service</a:t>
            </a:r>
          </a:p>
          <a:p>
            <a:pPr lvl="1"/>
            <a:r>
              <a:rPr lang="en-US" dirty="0" smtClean="0"/>
              <a:t>ER – Facets System</a:t>
            </a:r>
          </a:p>
          <a:p>
            <a:pPr lvl="1"/>
            <a:r>
              <a:rPr lang="en-US" dirty="0" smtClean="0"/>
              <a:t>MC – Managed Care</a:t>
            </a:r>
          </a:p>
          <a:p>
            <a:pPr lvl="1"/>
            <a:r>
              <a:rPr lang="en-US" dirty="0" smtClean="0"/>
              <a:t>DS – Decision Support</a:t>
            </a:r>
          </a:p>
          <a:p>
            <a:pPr lvl="1"/>
            <a:r>
              <a:rPr lang="en-US" dirty="0" smtClean="0"/>
              <a:t>CS – Custom Services</a:t>
            </a:r>
          </a:p>
          <a:p>
            <a:r>
              <a:rPr lang="en-US" dirty="0" smtClean="0"/>
              <a:t>Table ID is unique in the database.</a:t>
            </a:r>
          </a:p>
          <a:p>
            <a:r>
              <a:rPr lang="en-US" dirty="0" smtClean="0"/>
              <a:t>Description provides additional information about the table.</a:t>
            </a:r>
          </a:p>
        </p:txBody>
      </p:sp>
    </p:spTree>
    <p:extLst>
      <p:ext uri="{BB962C8B-B14F-4D97-AF65-F5344CB8AC3E}">
        <p14:creationId xmlns:p14="http://schemas.microsoft.com/office/powerpoint/2010/main" val="385838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 Stored Procedures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595959"/>
                </a:solidFill>
              </a:rPr>
              <a:t>October 16, </a:t>
            </a:r>
            <a:r>
              <a:rPr lang="en-US" b="1" i="1" dirty="0" smtClean="0">
                <a:solidFill>
                  <a:srgbClr val="595959"/>
                </a:solidFill>
              </a:rPr>
              <a:t>2014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37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Facets </a:t>
            </a:r>
            <a:r>
              <a:rPr lang="en-US" dirty="0" smtClean="0"/>
              <a:t>stored procedure names </a:t>
            </a:r>
            <a:r>
              <a:rPr lang="en-US" dirty="0"/>
              <a:t>have at least 3 distinct parts.</a:t>
            </a:r>
          </a:p>
          <a:p>
            <a:pPr lvl="1"/>
            <a:r>
              <a:rPr lang="en-US" dirty="0" smtClean="0"/>
              <a:t>Project </a:t>
            </a:r>
            <a:r>
              <a:rPr lang="en-US" dirty="0"/>
              <a:t>ID + </a:t>
            </a:r>
            <a:r>
              <a:rPr lang="en-US" dirty="0" smtClean="0"/>
              <a:t>“SP” </a:t>
            </a:r>
            <a:r>
              <a:rPr lang="en-US" dirty="0"/>
              <a:t>– 5 characters</a:t>
            </a:r>
          </a:p>
          <a:p>
            <a:pPr lvl="1"/>
            <a:r>
              <a:rPr lang="en-US" dirty="0"/>
              <a:t>Table ID – 4 characters</a:t>
            </a:r>
          </a:p>
          <a:p>
            <a:pPr lvl="1"/>
            <a:r>
              <a:rPr lang="en-US" dirty="0"/>
              <a:t>Action – </a:t>
            </a:r>
            <a:r>
              <a:rPr lang="en-US" dirty="0" smtClean="0"/>
              <a:t>Description of what procedure does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CMCSP_GRGR_UPDATE</a:t>
            </a:r>
            <a:endParaRPr lang="en-US" dirty="0"/>
          </a:p>
          <a:p>
            <a:endParaRPr lang="en-US" dirty="0"/>
          </a:p>
        </p:txBody>
      </p:sp>
      <p:cxnSp>
        <p:nvCxnSpPr>
          <p:cNvPr id="4" name="Straight Connector 3"/>
          <p:cNvCxnSpPr>
            <a:endCxn id="10" idx="0"/>
          </p:cNvCxnSpPr>
          <p:nvPr/>
        </p:nvCxnSpPr>
        <p:spPr>
          <a:xfrm flipH="1">
            <a:off x="2941617" y="4021294"/>
            <a:ext cx="334983" cy="460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11" idx="0"/>
          </p:cNvCxnSpPr>
          <p:nvPr/>
        </p:nvCxnSpPr>
        <p:spPr>
          <a:xfrm>
            <a:off x="4495800" y="4021294"/>
            <a:ext cx="333979" cy="460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2" idx="0"/>
          </p:cNvCxnSpPr>
          <p:nvPr/>
        </p:nvCxnSpPr>
        <p:spPr>
          <a:xfrm>
            <a:off x="5791200" y="4021294"/>
            <a:ext cx="641534" cy="460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7400" y="4481564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ID + SP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14221" y="4481564"/>
            <a:ext cx="103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ID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19800" y="448156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Access Methodology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Lowest </a:t>
            </a:r>
            <a:r>
              <a:rPr lang="en-US" dirty="0"/>
              <a:t>access layer is implemented as stored </a:t>
            </a:r>
            <a:r>
              <a:rPr lang="en-US" dirty="0" smtClean="0"/>
              <a:t>procedures.</a:t>
            </a:r>
            <a:endParaRPr lang="en-US" dirty="0"/>
          </a:p>
          <a:p>
            <a:pPr lvl="1"/>
            <a:r>
              <a:rPr lang="en-US" dirty="0"/>
              <a:t>Common interface</a:t>
            </a:r>
          </a:p>
          <a:p>
            <a:pPr lvl="1"/>
            <a:r>
              <a:rPr lang="en-US" dirty="0" smtClean="0"/>
              <a:t>Modification </a:t>
            </a:r>
            <a:r>
              <a:rPr lang="en-US" dirty="0"/>
              <a:t>of access layer without recompile of C++ code</a:t>
            </a:r>
          </a:p>
          <a:p>
            <a:pPr lvl="1"/>
            <a:r>
              <a:rPr lang="en-US" dirty="0" smtClean="0"/>
              <a:t>Site-specific </a:t>
            </a:r>
            <a:r>
              <a:rPr lang="en-US" dirty="0"/>
              <a:t>modifications to address performance issues</a:t>
            </a:r>
          </a:p>
          <a:p>
            <a:pPr lvl="1"/>
            <a:r>
              <a:rPr lang="en-US" dirty="0"/>
              <a:t>Available for </a:t>
            </a:r>
            <a:r>
              <a:rPr lang="en-US" dirty="0" smtClean="0"/>
              <a:t>custom solutions</a:t>
            </a:r>
          </a:p>
          <a:p>
            <a:pPr lvl="1"/>
            <a:r>
              <a:rPr lang="en-US" dirty="0" smtClean="0"/>
              <a:t>A common set of "base" stored procedures </a:t>
            </a:r>
          </a:p>
          <a:p>
            <a:pPr lvl="1"/>
            <a:r>
              <a:rPr lang="en-US" dirty="0" smtClean="0"/>
              <a:t>One or more specialized stored procedures</a:t>
            </a:r>
          </a:p>
          <a:p>
            <a:r>
              <a:rPr lang="en-US" dirty="0" smtClean="0"/>
              <a:t>NOTE!</a:t>
            </a:r>
          </a:p>
          <a:p>
            <a:pPr lvl="1"/>
            <a:r>
              <a:rPr lang="en-US" dirty="0" smtClean="0"/>
              <a:t>In Oracle, Facets uses Functions because Facets expects a return code.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6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Procedures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Procedure</a:t>
            </a:r>
          </a:p>
          <a:p>
            <a:pPr lvl="1"/>
            <a:r>
              <a:rPr lang="en-US" dirty="0" smtClean="0"/>
              <a:t>Returns </a:t>
            </a:r>
            <a:r>
              <a:rPr lang="en-US" dirty="0"/>
              <a:t>one row by full primary </a:t>
            </a:r>
            <a:r>
              <a:rPr lang="en-US" dirty="0" smtClean="0"/>
              <a:t>key.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65545" y="2413338"/>
            <a:ext cx="50129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" indent="0">
              <a:buNone/>
            </a:pPr>
            <a:r>
              <a:rPr lang="en-US" dirty="0"/>
              <a:t>Declare @</a:t>
            </a:r>
            <a:r>
              <a:rPr lang="en-US" dirty="0" err="1"/>
              <a:t>lnRetCd</a:t>
            </a:r>
            <a:r>
              <a:rPr lang="en-US" dirty="0"/>
              <a:t> integer</a:t>
            </a:r>
          </a:p>
          <a:p>
            <a:pPr marL="57150" indent="0">
              <a:buNone/>
            </a:pPr>
            <a:r>
              <a:rPr lang="en-US" dirty="0"/>
              <a:t>/* Returns one row */</a:t>
            </a:r>
          </a:p>
          <a:p>
            <a:pPr marL="57150" indent="0">
              <a:buNone/>
            </a:pPr>
            <a:r>
              <a:rPr lang="en-US" dirty="0"/>
              <a:t>Select @</a:t>
            </a:r>
            <a:r>
              <a:rPr lang="en-US" dirty="0" err="1"/>
              <a:t>lnRetCd</a:t>
            </a:r>
            <a:r>
              <a:rPr lang="en-US" dirty="0"/>
              <a:t> = CMCSP_PRAD_SELECT</a:t>
            </a:r>
          </a:p>
          <a:p>
            <a:pPr marL="57150" indent="0">
              <a:buNone/>
            </a:pPr>
            <a:r>
              <a:rPr lang="en-US" dirty="0"/>
              <a:t>	@</a:t>
            </a:r>
            <a:r>
              <a:rPr lang="en-US" dirty="0" err="1"/>
              <a:t>pPRAD_ID</a:t>
            </a:r>
            <a:r>
              <a:rPr lang="en-US" dirty="0"/>
              <a:t>         = "123456789001",</a:t>
            </a:r>
          </a:p>
          <a:p>
            <a:pPr marL="57150" indent="0">
              <a:buNone/>
            </a:pPr>
            <a:r>
              <a:rPr lang="en-US" dirty="0"/>
              <a:t>	@</a:t>
            </a:r>
            <a:r>
              <a:rPr lang="en-US" dirty="0" err="1"/>
              <a:t>pPRAD_TYPE</a:t>
            </a:r>
            <a:r>
              <a:rPr lang="en-US" dirty="0"/>
              <a:t>       = "P",</a:t>
            </a:r>
          </a:p>
          <a:p>
            <a:pPr marL="57150" indent="0">
              <a:buNone/>
            </a:pPr>
            <a:r>
              <a:rPr lang="en-US" dirty="0"/>
              <a:t>	@</a:t>
            </a:r>
            <a:r>
              <a:rPr lang="en-US" dirty="0" err="1"/>
              <a:t>pPRAD_EFF_DT</a:t>
            </a:r>
            <a:r>
              <a:rPr lang="en-US" dirty="0"/>
              <a:t>     = "01/31/2000"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4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Procedures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Procedure</a:t>
            </a:r>
          </a:p>
          <a:p>
            <a:pPr lvl="1"/>
            <a:r>
              <a:rPr lang="en-US" dirty="0" smtClean="0"/>
              <a:t>Returns </a:t>
            </a:r>
            <a:r>
              <a:rPr lang="en-US" dirty="0"/>
              <a:t>row(s) by partial </a:t>
            </a:r>
            <a:r>
              <a:rPr lang="en-US" dirty="0" smtClean="0"/>
              <a:t>key.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65545" y="2551837"/>
            <a:ext cx="50129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Declare @</a:t>
            </a:r>
            <a:r>
              <a:rPr lang="en-US" dirty="0" err="1"/>
              <a:t>lnRetCd</a:t>
            </a:r>
            <a:r>
              <a:rPr lang="en-US" dirty="0"/>
              <a:t> integer</a:t>
            </a:r>
          </a:p>
          <a:p>
            <a:r>
              <a:rPr lang="en-US" dirty="0"/>
              <a:t>/* Returns all rows for supplied PRAD_ID and </a:t>
            </a:r>
          </a:p>
          <a:p>
            <a:r>
              <a:rPr lang="en-US" dirty="0"/>
              <a:t>PRAD_TYPE */</a:t>
            </a:r>
          </a:p>
          <a:p>
            <a:r>
              <a:rPr lang="en-US" dirty="0"/>
              <a:t>Select @</a:t>
            </a:r>
            <a:r>
              <a:rPr lang="en-US" dirty="0" err="1"/>
              <a:t>lnRetCd</a:t>
            </a:r>
            <a:r>
              <a:rPr lang="en-US" dirty="0"/>
              <a:t> = CMCSP_PRAD_LIST</a:t>
            </a:r>
          </a:p>
          <a:p>
            <a:r>
              <a:rPr lang="en-US" dirty="0"/>
              <a:t>	@</a:t>
            </a:r>
            <a:r>
              <a:rPr lang="en-US" dirty="0" err="1"/>
              <a:t>pPRAD_ID</a:t>
            </a:r>
            <a:r>
              <a:rPr lang="en-US" dirty="0"/>
              <a:t>         = "123456789001",</a:t>
            </a:r>
          </a:p>
          <a:p>
            <a:r>
              <a:rPr lang="en-US" dirty="0"/>
              <a:t>	@</a:t>
            </a:r>
            <a:r>
              <a:rPr lang="en-US" dirty="0" err="1"/>
              <a:t>pPRAD_TYPE</a:t>
            </a:r>
            <a:r>
              <a:rPr lang="en-US" dirty="0"/>
              <a:t>       = "P</a:t>
            </a:r>
            <a:r>
              <a:rPr lang="en-US" dirty="0" smtClean="0"/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6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Procedures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Procedure</a:t>
            </a:r>
          </a:p>
          <a:p>
            <a:pPr lvl="1"/>
            <a:r>
              <a:rPr lang="en-US" dirty="0" smtClean="0"/>
              <a:t>Adds </a:t>
            </a:r>
            <a:r>
              <a:rPr lang="en-US" dirty="0"/>
              <a:t>a row to </a:t>
            </a:r>
            <a:r>
              <a:rPr lang="en-US" dirty="0" smtClean="0"/>
              <a:t>table.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65545" y="2551837"/>
            <a:ext cx="501291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Declare @</a:t>
            </a:r>
            <a:r>
              <a:rPr lang="en-US" dirty="0" err="1"/>
              <a:t>lnRetCd</a:t>
            </a:r>
            <a:r>
              <a:rPr lang="en-US" dirty="0"/>
              <a:t> integer</a:t>
            </a:r>
          </a:p>
          <a:p>
            <a:r>
              <a:rPr lang="en-US" dirty="0"/>
              <a:t>Select @</a:t>
            </a:r>
            <a:r>
              <a:rPr lang="en-US" dirty="0" err="1"/>
              <a:t>lnRetCd</a:t>
            </a:r>
            <a:r>
              <a:rPr lang="en-US" dirty="0"/>
              <a:t> = CMCSP_PRCP_INSERT</a:t>
            </a:r>
          </a:p>
          <a:p>
            <a:r>
              <a:rPr lang="en-US" dirty="0"/>
              <a:t>	@</a:t>
            </a:r>
            <a:r>
              <a:rPr lang="en-US" dirty="0" err="1"/>
              <a:t>pPRCP_ID</a:t>
            </a:r>
            <a:r>
              <a:rPr lang="en-US" dirty="0"/>
              <a:t>         = "123456789001",</a:t>
            </a:r>
          </a:p>
          <a:p>
            <a:r>
              <a:rPr lang="en-US" dirty="0"/>
              <a:t>	@</a:t>
            </a:r>
            <a:r>
              <a:rPr lang="en-US" dirty="0" err="1"/>
              <a:t>pPRCP_SSN</a:t>
            </a:r>
            <a:r>
              <a:rPr lang="en-US" dirty="0"/>
              <a:t>        = "123456789",</a:t>
            </a:r>
          </a:p>
          <a:p>
            <a:r>
              <a:rPr lang="en-US" dirty="0"/>
              <a:t>	@</a:t>
            </a:r>
            <a:r>
              <a:rPr lang="en-US" dirty="0" err="1"/>
              <a:t>pPRCP_LAST_NAME</a:t>
            </a:r>
            <a:r>
              <a:rPr lang="en-US" dirty="0"/>
              <a:t>  = "</a:t>
            </a:r>
            <a:r>
              <a:rPr lang="en-US" dirty="0" err="1"/>
              <a:t>Welby</a:t>
            </a:r>
            <a:r>
              <a:rPr lang="en-US" dirty="0"/>
              <a:t>",</a:t>
            </a:r>
          </a:p>
          <a:p>
            <a:r>
              <a:rPr lang="en-US" dirty="0"/>
              <a:t>	@</a:t>
            </a:r>
            <a:r>
              <a:rPr lang="en-US" dirty="0" err="1"/>
              <a:t>pPRCP_FIRST_NAME</a:t>
            </a:r>
            <a:r>
              <a:rPr lang="en-US" dirty="0"/>
              <a:t> = "Marcus",</a:t>
            </a:r>
          </a:p>
          <a:p>
            <a:r>
              <a:rPr lang="en-US" dirty="0"/>
              <a:t>	@</a:t>
            </a:r>
            <a:r>
              <a:rPr lang="en-US" dirty="0" err="1"/>
              <a:t>pPRCP_TITLE</a:t>
            </a:r>
            <a:r>
              <a:rPr lang="en-US" dirty="0"/>
              <a:t>      = "MD",</a:t>
            </a:r>
          </a:p>
          <a:p>
            <a:r>
              <a:rPr lang="en-US" dirty="0"/>
              <a:t>	@</a:t>
            </a:r>
            <a:r>
              <a:rPr lang="en-US" dirty="0" err="1"/>
              <a:t>pPRCP_SEX</a:t>
            </a:r>
            <a:r>
              <a:rPr lang="en-US" dirty="0"/>
              <a:t>        = "M",</a:t>
            </a:r>
          </a:p>
          <a:p>
            <a:r>
              <a:rPr lang="en-US" dirty="0"/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15665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Procedures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Procedure</a:t>
            </a:r>
          </a:p>
          <a:p>
            <a:pPr lvl="1"/>
            <a:r>
              <a:rPr lang="en-US" dirty="0"/>
              <a:t>updates an existing row in </a:t>
            </a:r>
            <a:r>
              <a:rPr lang="en-US" dirty="0" smtClean="0"/>
              <a:t>table.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65545" y="2551837"/>
            <a:ext cx="501291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Declare @</a:t>
            </a:r>
            <a:r>
              <a:rPr lang="en-US" dirty="0" err="1"/>
              <a:t>lnRetCd</a:t>
            </a:r>
            <a:r>
              <a:rPr lang="en-US" dirty="0"/>
              <a:t> integer</a:t>
            </a:r>
          </a:p>
          <a:p>
            <a:r>
              <a:rPr lang="en-US" dirty="0"/>
              <a:t>Select @</a:t>
            </a:r>
            <a:r>
              <a:rPr lang="en-US" dirty="0" err="1"/>
              <a:t>lnRetCd</a:t>
            </a:r>
            <a:r>
              <a:rPr lang="en-US" dirty="0"/>
              <a:t> = CMCSP_PRCP_UPDATE</a:t>
            </a:r>
          </a:p>
          <a:p>
            <a:r>
              <a:rPr lang="en-US" dirty="0"/>
              <a:t>	@</a:t>
            </a:r>
            <a:r>
              <a:rPr lang="en-US" dirty="0" err="1"/>
              <a:t>pPRCP_ID</a:t>
            </a:r>
            <a:r>
              <a:rPr lang="en-US" dirty="0"/>
              <a:t>         = "123456789001",</a:t>
            </a:r>
          </a:p>
          <a:p>
            <a:r>
              <a:rPr lang="en-US" dirty="0"/>
              <a:t>	@</a:t>
            </a:r>
            <a:r>
              <a:rPr lang="en-US" dirty="0" err="1"/>
              <a:t>pPRCP_SSN</a:t>
            </a:r>
            <a:r>
              <a:rPr lang="en-US" dirty="0"/>
              <a:t>        = "123456789",</a:t>
            </a:r>
          </a:p>
          <a:p>
            <a:r>
              <a:rPr lang="en-US" dirty="0"/>
              <a:t>	@</a:t>
            </a:r>
            <a:r>
              <a:rPr lang="en-US" dirty="0" err="1"/>
              <a:t>pPRCP_LAST_NAME</a:t>
            </a:r>
            <a:r>
              <a:rPr lang="en-US" dirty="0"/>
              <a:t>  = "</a:t>
            </a:r>
            <a:r>
              <a:rPr lang="en-US" dirty="0" err="1"/>
              <a:t>Welby</a:t>
            </a:r>
            <a:r>
              <a:rPr lang="en-US" dirty="0"/>
              <a:t>",</a:t>
            </a:r>
          </a:p>
          <a:p>
            <a:r>
              <a:rPr lang="en-US" dirty="0"/>
              <a:t>	@</a:t>
            </a:r>
            <a:r>
              <a:rPr lang="en-US" dirty="0" err="1"/>
              <a:t>pPRCP_FIRST_NAME</a:t>
            </a:r>
            <a:r>
              <a:rPr lang="en-US" dirty="0"/>
              <a:t> = "Marcus",</a:t>
            </a:r>
          </a:p>
          <a:p>
            <a:r>
              <a:rPr lang="en-US" dirty="0"/>
              <a:t>	@</a:t>
            </a:r>
            <a:r>
              <a:rPr lang="en-US" dirty="0" err="1"/>
              <a:t>pPRCP_MID_INIT</a:t>
            </a:r>
            <a:r>
              <a:rPr lang="en-US" dirty="0"/>
              <a:t>   = "",</a:t>
            </a:r>
          </a:p>
          <a:p>
            <a:r>
              <a:rPr lang="en-US" dirty="0"/>
              <a:t>	@</a:t>
            </a:r>
            <a:r>
              <a:rPr lang="en-US" dirty="0" err="1"/>
              <a:t>pPRCP_TITLE</a:t>
            </a:r>
            <a:r>
              <a:rPr lang="en-US" dirty="0"/>
              <a:t>      = "MD",</a:t>
            </a:r>
          </a:p>
          <a:p>
            <a:r>
              <a:rPr lang="en-US" dirty="0"/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214999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Procedures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Procedure</a:t>
            </a:r>
          </a:p>
          <a:p>
            <a:pPr lvl="1"/>
            <a:r>
              <a:rPr lang="en-US" dirty="0" smtClean="0"/>
              <a:t>Calls </a:t>
            </a:r>
            <a:r>
              <a:rPr lang="en-US" dirty="0"/>
              <a:t>Exists; if row exists, calls Update, else calls </a:t>
            </a:r>
            <a:r>
              <a:rPr lang="en-US" dirty="0" smtClean="0"/>
              <a:t>Insert.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65545" y="2551837"/>
            <a:ext cx="50129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Declare @</a:t>
            </a:r>
            <a:r>
              <a:rPr lang="en-US" dirty="0" err="1"/>
              <a:t>lnRetCd</a:t>
            </a:r>
            <a:r>
              <a:rPr lang="en-US" dirty="0"/>
              <a:t> integer</a:t>
            </a:r>
          </a:p>
          <a:p>
            <a:r>
              <a:rPr lang="en-US" dirty="0"/>
              <a:t>Select @</a:t>
            </a:r>
            <a:r>
              <a:rPr lang="en-US" dirty="0" err="1"/>
              <a:t>lnRetCd</a:t>
            </a:r>
            <a:r>
              <a:rPr lang="en-US" dirty="0"/>
              <a:t> = CMCSP_PRCP_APPLY</a:t>
            </a:r>
          </a:p>
          <a:p>
            <a:r>
              <a:rPr lang="en-US" dirty="0"/>
              <a:t>	@</a:t>
            </a:r>
            <a:r>
              <a:rPr lang="en-US" dirty="0" err="1"/>
              <a:t>pPRCP_ID</a:t>
            </a:r>
            <a:r>
              <a:rPr lang="en-US" dirty="0"/>
              <a:t>         = "123456789001",</a:t>
            </a:r>
          </a:p>
          <a:p>
            <a:r>
              <a:rPr lang="en-US" dirty="0"/>
              <a:t>	@</a:t>
            </a:r>
            <a:r>
              <a:rPr lang="en-US" dirty="0" err="1"/>
              <a:t>pPRCP_SSN</a:t>
            </a:r>
            <a:r>
              <a:rPr lang="en-US" dirty="0"/>
              <a:t>        = "123456789",</a:t>
            </a:r>
          </a:p>
          <a:p>
            <a:r>
              <a:rPr lang="en-US" dirty="0"/>
              <a:t>	@</a:t>
            </a:r>
            <a:r>
              <a:rPr lang="en-US" dirty="0" err="1"/>
              <a:t>pPRCP_LAST_NAME</a:t>
            </a:r>
            <a:r>
              <a:rPr lang="en-US" dirty="0"/>
              <a:t>  = "</a:t>
            </a:r>
            <a:r>
              <a:rPr lang="en-US" dirty="0" err="1"/>
              <a:t>Welby</a:t>
            </a:r>
            <a:r>
              <a:rPr lang="en-US" dirty="0"/>
              <a:t>",</a:t>
            </a:r>
          </a:p>
          <a:p>
            <a:r>
              <a:rPr lang="en-US" dirty="0"/>
              <a:t>	@</a:t>
            </a:r>
            <a:r>
              <a:rPr lang="en-US" dirty="0" err="1"/>
              <a:t>pPRCP_FIRST_NAME</a:t>
            </a:r>
            <a:r>
              <a:rPr lang="en-US" dirty="0"/>
              <a:t> = "Marcus",</a:t>
            </a:r>
          </a:p>
          <a:p>
            <a:r>
              <a:rPr lang="en-US" dirty="0"/>
              <a:t>	@</a:t>
            </a:r>
            <a:r>
              <a:rPr lang="en-US" dirty="0" err="1"/>
              <a:t>pPRCP_MID_INIT</a:t>
            </a:r>
            <a:r>
              <a:rPr lang="en-US" dirty="0"/>
              <a:t>   = "",</a:t>
            </a:r>
          </a:p>
          <a:p>
            <a:r>
              <a:rPr lang="en-US" dirty="0"/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163343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Procedures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Procedure</a:t>
            </a:r>
          </a:p>
          <a:p>
            <a:pPr lvl="1"/>
            <a:r>
              <a:rPr lang="en-US" dirty="0" smtClean="0"/>
              <a:t>Deletes </a:t>
            </a:r>
            <a:r>
              <a:rPr lang="en-US" dirty="0"/>
              <a:t>row based on full primary </a:t>
            </a:r>
            <a:r>
              <a:rPr lang="en-US" dirty="0" smtClean="0"/>
              <a:t>key.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65545" y="2551837"/>
            <a:ext cx="50129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Declare @</a:t>
            </a:r>
            <a:r>
              <a:rPr lang="en-US" dirty="0" err="1"/>
              <a:t>lnRetCd</a:t>
            </a:r>
            <a:r>
              <a:rPr lang="en-US" dirty="0"/>
              <a:t> integer</a:t>
            </a:r>
          </a:p>
          <a:p>
            <a:r>
              <a:rPr lang="en-US" dirty="0"/>
              <a:t>Select @</a:t>
            </a:r>
            <a:r>
              <a:rPr lang="en-US" dirty="0" err="1"/>
              <a:t>lnRetCd</a:t>
            </a:r>
            <a:r>
              <a:rPr lang="en-US" dirty="0"/>
              <a:t> = CMCSP_PRAD_DELETE</a:t>
            </a:r>
          </a:p>
          <a:p>
            <a:r>
              <a:rPr lang="en-US" dirty="0"/>
              <a:t>	@</a:t>
            </a:r>
            <a:r>
              <a:rPr lang="en-US" dirty="0" err="1"/>
              <a:t>pPRAD_ID</a:t>
            </a:r>
            <a:r>
              <a:rPr lang="en-US" dirty="0"/>
              <a:t>         = "123456789001",</a:t>
            </a:r>
          </a:p>
          <a:p>
            <a:r>
              <a:rPr lang="en-US" dirty="0"/>
              <a:t>	@</a:t>
            </a:r>
            <a:r>
              <a:rPr lang="en-US" dirty="0" err="1"/>
              <a:t>pPRAD_TYPE</a:t>
            </a:r>
            <a:r>
              <a:rPr lang="en-US" dirty="0"/>
              <a:t>       = "P",</a:t>
            </a:r>
          </a:p>
          <a:p>
            <a:r>
              <a:rPr lang="en-US" dirty="0"/>
              <a:t>	@</a:t>
            </a:r>
            <a:r>
              <a:rPr lang="en-US" dirty="0" err="1"/>
              <a:t>pPRAD_EFF_DT</a:t>
            </a:r>
            <a:r>
              <a:rPr lang="en-US" dirty="0"/>
              <a:t>     = "01/31/2000"</a:t>
            </a:r>
          </a:p>
        </p:txBody>
      </p:sp>
    </p:spTree>
    <p:extLst>
      <p:ext uri="{BB962C8B-B14F-4D97-AF65-F5344CB8AC3E}">
        <p14:creationId xmlns:p14="http://schemas.microsoft.com/office/powerpoint/2010/main" val="147848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Procedures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DELALL Procedure</a:t>
            </a:r>
          </a:p>
          <a:p>
            <a:pPr lvl="1"/>
            <a:r>
              <a:rPr lang="en-US" dirty="0" smtClean="0"/>
              <a:t>Deletes </a:t>
            </a:r>
            <a:r>
              <a:rPr lang="en-US" dirty="0"/>
              <a:t>row(s) based on partial key.  </a:t>
            </a:r>
            <a:r>
              <a:rPr lang="en-US" dirty="0" smtClean="0"/>
              <a:t>Use </a:t>
            </a:r>
            <a:r>
              <a:rPr lang="en-US" dirty="0"/>
              <a:t>with caution!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5421" y="2551837"/>
            <a:ext cx="68531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Declare @</a:t>
            </a:r>
            <a:r>
              <a:rPr lang="en-US" dirty="0" err="1"/>
              <a:t>lnRetCd</a:t>
            </a:r>
            <a:r>
              <a:rPr lang="en-US" dirty="0"/>
              <a:t> integer</a:t>
            </a:r>
          </a:p>
          <a:p>
            <a:r>
              <a:rPr lang="en-US" dirty="0"/>
              <a:t>/*Delete all PRAD rows for PRAD_ID, regardless of type or date*/</a:t>
            </a:r>
          </a:p>
          <a:p>
            <a:r>
              <a:rPr lang="en-US" dirty="0"/>
              <a:t>Select @</a:t>
            </a:r>
            <a:r>
              <a:rPr lang="en-US" dirty="0" err="1"/>
              <a:t>lnRetCd</a:t>
            </a:r>
            <a:r>
              <a:rPr lang="en-US" dirty="0"/>
              <a:t> = CMCSP_PRAD_DELALL</a:t>
            </a:r>
          </a:p>
          <a:p>
            <a:r>
              <a:rPr lang="en-US" dirty="0"/>
              <a:t>	@</a:t>
            </a:r>
            <a:r>
              <a:rPr lang="en-US" dirty="0" err="1"/>
              <a:t>pPRAD_ID</a:t>
            </a:r>
            <a:r>
              <a:rPr lang="en-US" dirty="0"/>
              <a:t>         = "123456789001"</a:t>
            </a:r>
          </a:p>
          <a:p>
            <a:endParaRPr lang="en-US" dirty="0"/>
          </a:p>
          <a:p>
            <a:r>
              <a:rPr lang="en-US" dirty="0"/>
              <a:t>/*Delete all PRAD rows!!! */</a:t>
            </a:r>
          </a:p>
          <a:p>
            <a:r>
              <a:rPr lang="en-US" dirty="0"/>
              <a:t>Select @</a:t>
            </a:r>
            <a:r>
              <a:rPr lang="en-US" dirty="0" err="1"/>
              <a:t>lnRetCd</a:t>
            </a:r>
            <a:r>
              <a:rPr lang="en-US" dirty="0"/>
              <a:t> = CMCSP_PRAD_DELALL</a:t>
            </a:r>
          </a:p>
          <a:p>
            <a:r>
              <a:rPr lang="en-US" dirty="0"/>
              <a:t>	@</a:t>
            </a:r>
            <a:r>
              <a:rPr lang="en-US" dirty="0" err="1"/>
              <a:t>pPRAD_ID</a:t>
            </a:r>
            <a:r>
              <a:rPr lang="en-US" dirty="0"/>
              <a:t>         = NULL</a:t>
            </a:r>
          </a:p>
        </p:txBody>
      </p:sp>
    </p:spTree>
    <p:extLst>
      <p:ext uri="{BB962C8B-B14F-4D97-AF65-F5344CB8AC3E}">
        <p14:creationId xmlns:p14="http://schemas.microsoft.com/office/powerpoint/2010/main" val="147848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Name Examples</a:t>
            </a:r>
          </a:p>
          <a:p>
            <a:pPr lvl="1"/>
            <a:r>
              <a:rPr lang="en-US" dirty="0" smtClean="0"/>
              <a:t>CER_CICI_CLIENT_D</a:t>
            </a:r>
          </a:p>
          <a:p>
            <a:pPr lvl="2"/>
            <a:r>
              <a:rPr lang="en-US" dirty="0" smtClean="0"/>
              <a:t>Client definition table in the System domain</a:t>
            </a:r>
          </a:p>
          <a:p>
            <a:pPr lvl="1"/>
            <a:r>
              <a:rPr lang="en-US" dirty="0" smtClean="0"/>
              <a:t>CMC_CLCL_CLAIM </a:t>
            </a:r>
          </a:p>
          <a:p>
            <a:pPr lvl="2"/>
            <a:r>
              <a:rPr lang="en-US" dirty="0" smtClean="0"/>
              <a:t>Claim table in the Managed Care domain</a:t>
            </a:r>
          </a:p>
          <a:p>
            <a:pPr lvl="1"/>
            <a:r>
              <a:rPr lang="en-US" dirty="0" smtClean="0"/>
              <a:t>CDS_FDSM_FUND_SUM</a:t>
            </a:r>
          </a:p>
          <a:p>
            <a:pPr lvl="2"/>
            <a:r>
              <a:rPr lang="en-US" dirty="0" smtClean="0"/>
              <a:t>Fund Summary table in Decision Support domain</a:t>
            </a:r>
          </a:p>
          <a:p>
            <a:r>
              <a:rPr lang="en-US" dirty="0" smtClean="0"/>
              <a:t>Warning!</a:t>
            </a:r>
          </a:p>
          <a:p>
            <a:pPr lvl="1"/>
            <a:r>
              <a:rPr lang="en-US" dirty="0" smtClean="0"/>
              <a:t>In Facets tables, some tables do not follow the naming conventions because they were originally separate products or have been introduced recently.</a:t>
            </a:r>
          </a:p>
          <a:p>
            <a:pPr lvl="2"/>
            <a:r>
              <a:rPr lang="en-US" dirty="0" err="1" smtClean="0"/>
              <a:t>NetworX</a:t>
            </a:r>
            <a:r>
              <a:rPr lang="en-US" dirty="0" smtClean="0"/>
              <a:t>, HIPAA Gateway, Workflow, </a:t>
            </a:r>
            <a:r>
              <a:rPr lang="en-US" dirty="0" err="1" smtClean="0"/>
              <a:t>eFacets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026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procedures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</a:t>
            </a:r>
            <a:r>
              <a:rPr lang="en-US" dirty="0"/>
              <a:t>procedures</a:t>
            </a:r>
          </a:p>
          <a:p>
            <a:r>
              <a:rPr lang="en-US" dirty="0"/>
              <a:t>List/Select by logical or foreign key</a:t>
            </a:r>
          </a:p>
          <a:p>
            <a:r>
              <a:rPr lang="en-US" dirty="0"/>
              <a:t>Insert/update attachments</a:t>
            </a:r>
          </a:p>
          <a:p>
            <a:r>
              <a:rPr lang="en-US" dirty="0"/>
              <a:t>Specialized updates for OLTP</a:t>
            </a:r>
          </a:p>
          <a:p>
            <a:r>
              <a:rPr lang="en-US" dirty="0"/>
              <a:t>Specialized selects for reporting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4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Tips &amp; Hints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595959"/>
                </a:solidFill>
              </a:rPr>
              <a:t>October 16, </a:t>
            </a:r>
            <a:r>
              <a:rPr lang="en-US" b="1" i="1" dirty="0" smtClean="0">
                <a:solidFill>
                  <a:srgbClr val="595959"/>
                </a:solidFill>
              </a:rPr>
              <a:t>2014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93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&amp; Hints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likely no one can memorize Facets Data Model…</a:t>
            </a:r>
          </a:p>
          <a:p>
            <a:pPr lvl="1"/>
            <a:r>
              <a:rPr lang="en-US" dirty="0" smtClean="0"/>
              <a:t>Tables Names, Stored Procedure Names, Relationships…</a:t>
            </a:r>
            <a:endParaRPr lang="en-US" dirty="0"/>
          </a:p>
          <a:p>
            <a:pPr lvl="1"/>
            <a:r>
              <a:rPr lang="en-US" dirty="0" smtClean="0"/>
              <a:t>Facets Data Models Guide and Data Dictionary are good, but you may still struggle to find what you need.</a:t>
            </a:r>
          </a:p>
          <a:p>
            <a:r>
              <a:rPr lang="en-US" dirty="0" smtClean="0"/>
              <a:t>Two “tools” that you should keep in mind…</a:t>
            </a:r>
          </a:p>
          <a:p>
            <a:pPr lvl="1"/>
            <a:r>
              <a:rPr lang="en-US" dirty="0" smtClean="0"/>
              <a:t>Facets Standard Reports</a:t>
            </a:r>
          </a:p>
          <a:p>
            <a:pPr lvl="2"/>
            <a:r>
              <a:rPr lang="en-US" dirty="0" smtClean="0"/>
              <a:t>You may use it to learn how tables should be joined and identify fields to use.</a:t>
            </a:r>
          </a:p>
          <a:p>
            <a:pPr lvl="1"/>
            <a:r>
              <a:rPr lang="en-US" dirty="0" smtClean="0"/>
              <a:t>Capture Files</a:t>
            </a:r>
          </a:p>
          <a:p>
            <a:pPr lvl="2"/>
            <a:r>
              <a:rPr lang="en-US" dirty="0" smtClean="0"/>
              <a:t>Typically used to trouble shoot problems.</a:t>
            </a:r>
          </a:p>
          <a:p>
            <a:pPr lvl="2"/>
            <a:r>
              <a:rPr lang="en-US" dirty="0" smtClean="0"/>
              <a:t>You could use it to identify stored procedures used by Facets.</a:t>
            </a:r>
          </a:p>
          <a:p>
            <a:pPr lvl="2"/>
            <a:r>
              <a:rPr lang="en-US" dirty="0" smtClean="0"/>
              <a:t>By studying the stored procedures, you can learn how Facets stores data.</a:t>
            </a:r>
          </a:p>
        </p:txBody>
      </p:sp>
    </p:spTree>
    <p:extLst>
      <p:ext uri="{BB962C8B-B14F-4D97-AF65-F5344CB8AC3E}">
        <p14:creationId xmlns:p14="http://schemas.microsoft.com/office/powerpoint/2010/main" val="121819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Assignments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595959"/>
                </a:solidFill>
              </a:rPr>
              <a:t>October 16, </a:t>
            </a:r>
            <a:r>
              <a:rPr lang="en-US" b="1" i="1" dirty="0" smtClean="0">
                <a:solidFill>
                  <a:srgbClr val="595959"/>
                </a:solidFill>
              </a:rPr>
              <a:t>2014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3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asked some queries to validate claims in Facets. The requirements are as follows…</a:t>
            </a:r>
          </a:p>
          <a:p>
            <a:pPr lvl="1"/>
            <a:r>
              <a:rPr lang="en-US" dirty="0" smtClean="0"/>
              <a:t>List paid hospital claims only. </a:t>
            </a:r>
          </a:p>
          <a:p>
            <a:pPr lvl="1"/>
            <a:r>
              <a:rPr lang="en-US" dirty="0" smtClean="0"/>
              <a:t>For each claim, calculate total paid amounts, charged amounts, and allowed amounts.</a:t>
            </a:r>
          </a:p>
          <a:p>
            <a:pPr lvl="1"/>
            <a:r>
              <a:rPr lang="en-US" dirty="0" smtClean="0"/>
              <a:t>For each claim, find the servicing provider name, and the provider’s primary address when the service was provided.</a:t>
            </a:r>
          </a:p>
          <a:p>
            <a:pPr lvl="1"/>
            <a:r>
              <a:rPr lang="en-US" dirty="0" smtClean="0"/>
              <a:t>For each claim, find the member’s name.</a:t>
            </a:r>
          </a:p>
          <a:p>
            <a:pPr lvl="1"/>
            <a:r>
              <a:rPr lang="en-US" dirty="0" smtClean="0"/>
              <a:t>For each claim, find the member’s PCP if available. If the PCP is found, find the PCP’s name.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528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asked some queries to validate member benefits in Facets. The requirements are as follows…</a:t>
            </a:r>
          </a:p>
          <a:p>
            <a:pPr lvl="1"/>
            <a:r>
              <a:rPr lang="en-US" dirty="0" smtClean="0"/>
              <a:t>Find members who are eligible for the medical benefits as of today. </a:t>
            </a:r>
          </a:p>
          <a:p>
            <a:pPr lvl="1"/>
            <a:r>
              <a:rPr lang="en-US" dirty="0" smtClean="0"/>
              <a:t>For each eligible member, find Subscriber ID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For each eligible member, find </a:t>
            </a:r>
            <a:r>
              <a:rPr lang="en-US" smtClean="0"/>
              <a:t>Member Suffix.</a:t>
            </a:r>
            <a:endParaRPr lang="en-US" dirty="0" smtClean="0"/>
          </a:p>
          <a:p>
            <a:pPr lvl="1"/>
            <a:r>
              <a:rPr lang="en-US" dirty="0" smtClean="0"/>
              <a:t>For each eligible member, find Group ID and Group Name. </a:t>
            </a:r>
          </a:p>
          <a:p>
            <a:pPr lvl="1"/>
            <a:r>
              <a:rPr lang="en-US" dirty="0" smtClean="0"/>
              <a:t>For each eligible member, calculate age as of the current day.</a:t>
            </a:r>
          </a:p>
          <a:p>
            <a:pPr lvl="1"/>
            <a:r>
              <a:rPr lang="en-US" dirty="0" smtClean="0"/>
              <a:t>For each eligible member, find Product ID, and Line of Business (LOB).</a:t>
            </a:r>
          </a:p>
          <a:p>
            <a:pPr lvl="1"/>
            <a:r>
              <a:rPr lang="en-US" dirty="0" smtClean="0"/>
              <a:t>For each eligible member, find if clinical editing would be performed when a claim is processed in Facets.</a:t>
            </a:r>
          </a:p>
        </p:txBody>
      </p:sp>
    </p:spTree>
    <p:extLst>
      <p:ext uri="{BB962C8B-B14F-4D97-AF65-F5344CB8AC3E}">
        <p14:creationId xmlns:p14="http://schemas.microsoft.com/office/powerpoint/2010/main" val="10153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Challenge! </a:t>
            </a:r>
          </a:p>
          <a:p>
            <a:r>
              <a:rPr lang="en-US" dirty="0" smtClean="0"/>
              <a:t>In Facets, eligibilities and </a:t>
            </a:r>
            <a:r>
              <a:rPr lang="en-US" dirty="0"/>
              <a:t>m</a:t>
            </a:r>
            <a:r>
              <a:rPr lang="en-US" dirty="0" smtClean="0"/>
              <a:t>ember-PCP </a:t>
            </a:r>
            <a:r>
              <a:rPr lang="en-US" dirty="0"/>
              <a:t>r</a:t>
            </a:r>
            <a:r>
              <a:rPr lang="en-US" dirty="0" smtClean="0"/>
              <a:t>elationships are stored in two different tables. </a:t>
            </a:r>
          </a:p>
          <a:p>
            <a:pPr lvl="1"/>
            <a:r>
              <a:rPr lang="en-US" dirty="0" smtClean="0"/>
              <a:t>The eligibilities are stored in CMC_MEPR_PRCS_ELIG.</a:t>
            </a:r>
          </a:p>
          <a:p>
            <a:pPr lvl="1"/>
            <a:r>
              <a:rPr lang="en-US" dirty="0" smtClean="0"/>
              <a:t>The member-PCP relationships are stored in CMC_MEPR_PRIM_PROV.</a:t>
            </a:r>
          </a:p>
          <a:p>
            <a:r>
              <a:rPr lang="en-US" dirty="0" smtClean="0"/>
              <a:t>Create a query that merges two tables. </a:t>
            </a:r>
          </a:p>
          <a:p>
            <a:pPr lvl="1"/>
            <a:r>
              <a:rPr lang="en-US" dirty="0" smtClean="0"/>
              <a:t>Select the medical benefits only.</a:t>
            </a:r>
          </a:p>
          <a:p>
            <a:pPr lvl="1"/>
            <a:r>
              <a:rPr lang="en-US" dirty="0" smtClean="0"/>
              <a:t>Limit the PCP type to MP (medical provider) only.</a:t>
            </a:r>
          </a:p>
        </p:txBody>
      </p:sp>
    </p:spTree>
    <p:extLst>
      <p:ext uri="{BB962C8B-B14F-4D97-AF65-F5344CB8AC3E}">
        <p14:creationId xmlns:p14="http://schemas.microsoft.com/office/powerpoint/2010/main" val="13342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542482"/>
              </p:ext>
            </p:extLst>
          </p:nvPr>
        </p:nvGraphicFramePr>
        <p:xfrm>
          <a:off x="1524000" y="4648200"/>
          <a:ext cx="6096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2768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MEME_CK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EFF_DT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TERM_DT</a:t>
                      </a:r>
                      <a:endParaRPr lang="en-US" sz="1400" dirty="0"/>
                    </a:p>
                  </a:txBody>
                  <a:tcPr/>
                </a:tc>
              </a:tr>
              <a:tr h="2768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9851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01/01/1999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01/31/1999</a:t>
                      </a:r>
                    </a:p>
                  </a:txBody>
                  <a:tcPr/>
                </a:tc>
              </a:tr>
              <a:tr h="2768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9851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02/01/1999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12/31/2009</a:t>
                      </a:r>
                    </a:p>
                  </a:txBody>
                  <a:tcPr/>
                </a:tc>
              </a:tr>
              <a:tr h="2768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9851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01/01/2010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06/12/2010</a:t>
                      </a:r>
                      <a:endParaRPr lang="en-US" sz="1400" dirty="0"/>
                    </a:p>
                  </a:txBody>
                  <a:tcPr/>
                </a:tc>
              </a:tr>
              <a:tr h="2768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9851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06/13/2010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06/16/2037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794695"/>
              </p:ext>
            </p:extLst>
          </p:nvPr>
        </p:nvGraphicFramePr>
        <p:xfrm>
          <a:off x="1524000" y="2514600"/>
          <a:ext cx="60960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2997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MEME_CK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MEPR_EFF_DT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MEPR_TERM_DT</a:t>
                      </a:r>
                      <a:endParaRPr lang="en-US" sz="1400" dirty="0"/>
                    </a:p>
                  </a:txBody>
                  <a:tcPr/>
                </a:tc>
              </a:tr>
              <a:tr h="2997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9851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01/01/1999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01/31/1999</a:t>
                      </a:r>
                      <a:endParaRPr lang="en-US" sz="1400" dirty="0"/>
                    </a:p>
                  </a:txBody>
                  <a:tcPr/>
                </a:tc>
              </a:tr>
              <a:tr h="2997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9851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02/01/1999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06/12/2010</a:t>
                      </a:r>
                      <a:endParaRPr lang="en-US" sz="1400" dirty="0"/>
                    </a:p>
                  </a:txBody>
                  <a:tcPr/>
                </a:tc>
              </a:tr>
              <a:tr h="2997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9851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06/13/2010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12/31/9999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762606"/>
              </p:ext>
            </p:extLst>
          </p:nvPr>
        </p:nvGraphicFramePr>
        <p:xfrm>
          <a:off x="1524000" y="838200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MEME_CK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MEPE_EFF_DT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MEPE_TERM_DT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9851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01/01/1999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12/31/2009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9851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01/01/2010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06/16/2037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Plus 8"/>
          <p:cNvSpPr/>
          <p:nvPr/>
        </p:nvSpPr>
        <p:spPr>
          <a:xfrm>
            <a:off x="4229100" y="1791789"/>
            <a:ext cx="685800" cy="64661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>
            <a:off x="4271555" y="3810000"/>
            <a:ext cx="600890" cy="64661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80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 &amp; A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595959"/>
                </a:solidFill>
              </a:rPr>
              <a:t>October 16, </a:t>
            </a:r>
            <a:r>
              <a:rPr lang="en-US" b="1" i="1" dirty="0" smtClean="0">
                <a:solidFill>
                  <a:srgbClr val="595959"/>
                </a:solidFill>
              </a:rPr>
              <a:t>2014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47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 (Parent) Tables</a:t>
            </a:r>
          </a:p>
          <a:p>
            <a:pPr lvl="1"/>
            <a:r>
              <a:rPr lang="en-US" dirty="0" smtClean="0"/>
              <a:t>Identity and existence independent</a:t>
            </a:r>
          </a:p>
          <a:p>
            <a:pPr lvl="1"/>
            <a:r>
              <a:rPr lang="en-US" dirty="0" smtClean="0"/>
              <a:t>Facets generates primary keys, known as “Contrived Key” to create unique records.</a:t>
            </a:r>
          </a:p>
          <a:p>
            <a:r>
              <a:rPr lang="en-US" dirty="0" smtClean="0"/>
              <a:t>Dependent (Child) Tables</a:t>
            </a:r>
          </a:p>
          <a:p>
            <a:pPr lvl="1"/>
            <a:r>
              <a:rPr lang="en-US" dirty="0" smtClean="0"/>
              <a:t>Identity and existence dependent of an independent (Parent) table.</a:t>
            </a:r>
          </a:p>
          <a:p>
            <a:pPr lvl="1"/>
            <a:r>
              <a:rPr lang="en-US" dirty="0" smtClean="0"/>
              <a:t>Requires the primary key of the independent (Parent) table as a part of its primary key.</a:t>
            </a:r>
          </a:p>
          <a:p>
            <a:r>
              <a:rPr lang="en-US" dirty="0" smtClean="0"/>
              <a:t>Hierarchy </a:t>
            </a:r>
            <a:r>
              <a:rPr lang="en-US" dirty="0"/>
              <a:t>of Tables</a:t>
            </a:r>
          </a:p>
          <a:p>
            <a:pPr lvl="1"/>
            <a:r>
              <a:rPr lang="en-US" dirty="0" smtClean="0"/>
              <a:t>Facets </a:t>
            </a:r>
            <a:r>
              <a:rPr lang="en-US" dirty="0"/>
              <a:t>uses </a:t>
            </a:r>
            <a:r>
              <a:rPr lang="en-US" dirty="0" smtClean="0"/>
              <a:t>the primary keys to </a:t>
            </a:r>
            <a:r>
              <a:rPr lang="en-US" dirty="0"/>
              <a:t>establish the hierarchy.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91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Model is…</a:t>
            </a:r>
          </a:p>
          <a:p>
            <a:pPr lvl="1"/>
            <a:r>
              <a:rPr lang="en-US" dirty="0" smtClean="0"/>
              <a:t>Blueprints or building plans of a database</a:t>
            </a:r>
          </a:p>
          <a:p>
            <a:pPr lvl="1"/>
            <a:r>
              <a:rPr lang="en-US" dirty="0" smtClean="0"/>
              <a:t>Conceptual representation of the data structure</a:t>
            </a:r>
          </a:p>
          <a:p>
            <a:pPr lvl="2"/>
            <a:r>
              <a:rPr lang="en-US" dirty="0" smtClean="0"/>
              <a:t>Data objects, associations between the objects and the rules that govern the transactions on the objects</a:t>
            </a:r>
          </a:p>
          <a:p>
            <a:pPr lvl="1"/>
            <a:r>
              <a:rPr lang="en-US" dirty="0" smtClean="0"/>
              <a:t>Define what data is required and how it should be organized.</a:t>
            </a:r>
          </a:p>
        </p:txBody>
      </p:sp>
    </p:spTree>
    <p:extLst>
      <p:ext uri="{BB962C8B-B14F-4D97-AF65-F5344CB8AC3E}">
        <p14:creationId xmlns:p14="http://schemas.microsoft.com/office/powerpoint/2010/main" val="30724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Facets 5.x has 23 data models!</a:t>
            </a:r>
          </a:p>
          <a:p>
            <a:pPr lvl="1"/>
            <a:r>
              <a:rPr lang="en-US" dirty="0"/>
              <a:t>Accounting, Auditing, Billing, Capitation, Case Management, Claim, Commission, Criteria, Customer Service, </a:t>
            </a:r>
            <a:r>
              <a:rPr lang="en-US" dirty="0" err="1"/>
              <a:t>eFacets</a:t>
            </a:r>
            <a:r>
              <a:rPr lang="en-US" dirty="0"/>
              <a:t>, HIPAA Development, HIPAA Privacy, ITS Claim, ITS Plan, Managed Care, </a:t>
            </a:r>
            <a:r>
              <a:rPr lang="en-US" dirty="0" err="1"/>
              <a:t>NetworX</a:t>
            </a:r>
            <a:r>
              <a:rPr lang="en-US" dirty="0"/>
              <a:t>, Plan, Provider, Subscriber/Member, System, Taxes, UM, Workflow</a:t>
            </a:r>
          </a:p>
          <a:p>
            <a:pPr lvl="1"/>
            <a:r>
              <a:rPr lang="en-US" dirty="0" smtClean="0"/>
              <a:t>1,500</a:t>
            </a:r>
            <a:r>
              <a:rPr lang="en-US" dirty="0"/>
              <a:t>+ tables.</a:t>
            </a:r>
          </a:p>
          <a:p>
            <a:pPr lvl="1"/>
            <a:r>
              <a:rPr lang="en-US" dirty="0"/>
              <a:t>800+ triggers</a:t>
            </a:r>
          </a:p>
          <a:p>
            <a:pPr lvl="1"/>
            <a:r>
              <a:rPr lang="en-US" dirty="0" smtClean="0"/>
              <a:t>1,500</a:t>
            </a:r>
            <a:r>
              <a:rPr lang="en-US" dirty="0"/>
              <a:t>+ views</a:t>
            </a:r>
          </a:p>
          <a:p>
            <a:pPr lvl="1"/>
            <a:r>
              <a:rPr lang="en-US" dirty="0" smtClean="0"/>
              <a:t>17,000</a:t>
            </a:r>
            <a:r>
              <a:rPr lang="en-US" dirty="0"/>
              <a:t>+ stored </a:t>
            </a:r>
            <a:r>
              <a:rPr lang="en-US" dirty="0" smtClean="0"/>
              <a:t>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5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 PowerPoint Template">
  <a:themeElements>
    <a:clrScheme name="TZG08 -  Corp Tem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ZG08 -  Corp 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ating5 xmlns="a539e01d-6812-45cb-81c6-1b704ede691e" xsi:nil="true"/>
    <_x0043_M1 xmlns="a539e01d-6812-45cb-81c6-1b704ede691e" xsi:nil="true"/>
    <Rating4 xmlns="a539e01d-6812-45cb-81c6-1b704ede691e" xsi:nil="true"/>
    <Functional_x0020_Module3 xmlns="a539e01d-6812-45cb-81c6-1b704ede691e" xsi:nil="true"/>
    <Tags xmlns="a539e01d-6812-45cb-81c6-1b704ede691e" xsi:nil="true"/>
    <_x0043_M3 xmlns="a539e01d-6812-45cb-81c6-1b704ede691e" xsi:nil="true"/>
    <CreatedTime xmlns="a539e01d-6812-45cb-81c6-1b704ede691e">2015-01-07T04:58:57+00:00</CreatedTime>
    <Activities xmlns="a539e01d-6812-45cb-81c6-1b704ede691e" xsi:nil="true"/>
    <Releases xmlns="a539e01d-6812-45cb-81c6-1b704ede691e" xsi:nil="true"/>
    <UnmappedDocuments xmlns="a539e01d-6812-45cb-81c6-1b704ede691e">false</UnmappedDocuments>
    <LatestDownloads xmlns="a539e01d-6812-45cb-81c6-1b704ede691e" xsi:nil="true"/>
    <FolderId xmlns="a539e01d-6812-45cb-81c6-1b704ede691e" xsi:nil="true"/>
    <_x0043_M2 xmlns="a539e01d-6812-45cb-81c6-1b704ede691e" xsi:nil="true"/>
    <ViewCount xmlns="a539e01d-6812-45cb-81c6-1b704ede691e">3</ViewCount>
    <Rating1 xmlns="a539e01d-6812-45cb-81c6-1b704ede691e" xsi:nil="true"/>
    <_x0043_M5 xmlns="a539e01d-6812-45cb-81c6-1b704ede691e" xsi:nil="true"/>
    <_x0043_M4 xmlns="a539e01d-6812-45cb-81c6-1b704ede691e" xsi:nil="true"/>
    <AccountID xmlns="a539e01d-6812-45cb-81c6-1b704ede691e" xsi:nil="true"/>
    <ArtifactStatus xmlns="a539e01d-6812-45cb-81c6-1b704ede691e" xsi:nil="true"/>
    <CopyToPath xmlns="a539e01d-6812-45cb-81c6-1b704ede691e">https://cognizant20.cognizant.com/cts/Cognizant Community/DSC/Trizetto Training Project/Trizetto Training Material - FACETS/Facets SI Deep Dive</CopyToPath>
    <Rating3 xmlns="a539e01d-6812-45cb-81c6-1b704ede691e" xsi:nil="true"/>
    <AverageRating xmlns="a539e01d-6812-45cb-81c6-1b704ede691e" xsi:nil="true"/>
    <_x0043_M7 xmlns="a539e01d-6812-45cb-81c6-1b704ede691e" xsi:nil="true"/>
    <CopySource xmlns="a539e01d-6812-45cb-81c6-1b704ede691e" xsi:nil="true"/>
    <Rating2 xmlns="a539e01d-6812-45cb-81c6-1b704ede691e" xsi:nil="true"/>
    <ClientSupplied xmlns="a539e01d-6812-45cb-81c6-1b704ede691e">false</ClientSupplied>
    <_x0043_M6 xmlns="a539e01d-6812-45cb-81c6-1b704ede691e" xsi:nil="true"/>
    <AssociateID xmlns="a539e01d-6812-45cb-81c6-1b704ede691e">CTS\149610</AssociateID>
    <BaselinedVersions xmlns="a539e01d-6812-45cb-81c6-1b704ede691e" xsi:nil="true"/>
    <_x0043_M10 xmlns="a539e01d-6812-45cb-81c6-1b704ede691e" xsi:nil="true"/>
    <CheckedOutPath xmlns="a539e01d-6812-45cb-81c6-1b704ede691e" xsi:nil="true"/>
    <ApprovalStatus xmlns="a539e01d-6812-45cb-81c6-1b704ede691e">Approved</ApprovalStatus>
    <Work_x0020_request xmlns="a539e01d-6812-45cb-81c6-1b704ede691e" xsi:nil="true"/>
    <FolderPath xmlns="a539e01d-6812-45cb-81c6-1b704ede691e" xsi:nil="true"/>
    <_x0043_M9 xmlns="a539e01d-6812-45cb-81c6-1b704ede691e" xsi:nil="true"/>
    <Phase xmlns="a539e01d-6812-45cb-81c6-1b704ede691e" xsi:nil="true"/>
    <MBID xmlns="a539e01d-6812-45cb-81c6-1b704ede691e">DS_ca87d0e9-51f4-413f-9787-97f3225bfb90</MBID>
    <_x0043_M8 xmlns="a539e01d-6812-45cb-81c6-1b704ede691e" xsi:nil="true"/>
    <SubProjectID xmlns="a539e01d-6812-45cb-81c6-1b704ede691e" xsi:nil="true"/>
    <ProjectID xmlns="a539e01d-6812-45cb-81c6-1b704ede691e" xsi:nil="true"/>
    <Role xmlns="a539e01d-6812-45cb-81c6-1b704ede691e" xsi:nil="true"/>
    <Processes xmlns="a539e01d-6812-45cb-81c6-1b704ede691e" xsi:nil="true"/>
    <Functional_x0020_Modules xmlns="a539e01d-6812-45cb-81c6-1b704ede691e" xsi:nil="true"/>
    <Functional_x0020_Module2 xmlns="a539e01d-6812-45cb-81c6-1b704ede691e" xsi:nil="true"/>
    <Comments xmlns="a539e01d-6812-45cb-81c6-1b704ede691e">CTS\149610</Comments>
    <ReasonforRejection xmlns="a539e01d-6812-45cb-81c6-1b704ede691e" xsi:nil="true"/>
    <_dlc_DocId xmlns="8df44bae-038f-4ef4-8e88-59fe23882131">25R4Z53AYQRA-3612-407</_dlc_DocId>
    <_dlc_DocIdUrl xmlns="8df44bae-038f-4ef4-8e88-59fe23882131">
      <Url>https://cognizant20.cognizant.com/cts/Cognizant Community/DSC/_layouts/DocIdRedir.aspx?ID=25R4Z53AYQRA-3612-407</Url>
      <Description>25R4Z53AYQRA-3612-407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A08B2227C967469255A9C54AB34128" ma:contentTypeVersion="46" ma:contentTypeDescription="Create a new document." ma:contentTypeScope="" ma:versionID="e346ff9b01ab12c7cdf646130c3b1a34">
  <xsd:schema xmlns:xsd="http://www.w3.org/2001/XMLSchema" xmlns:xs="http://www.w3.org/2001/XMLSchema" xmlns:p="http://schemas.microsoft.com/office/2006/metadata/properties" xmlns:ns2="8df44bae-038f-4ef4-8e88-59fe23882131" xmlns:ns3="a539e01d-6812-45cb-81c6-1b704ede691e" targetNamespace="http://schemas.microsoft.com/office/2006/metadata/properties" ma:root="true" ma:fieldsID="dd0e73ebda643c54b5245777c547d390" ns2:_="" ns3:_="">
    <xsd:import namespace="8df44bae-038f-4ef4-8e88-59fe23882131"/>
    <xsd:import namespace="a539e01d-6812-45cb-81c6-1b704ede691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AccountID" minOccurs="0"/>
                <xsd:element ref="ns3:ProjectID" minOccurs="0"/>
                <xsd:element ref="ns3:SubProjectID" minOccurs="0"/>
                <xsd:element ref="ns3:AssociateID" minOccurs="0"/>
                <xsd:element ref="ns3:Role" minOccurs="0"/>
                <xsd:element ref="ns3:CreatedTime" minOccurs="0"/>
                <xsd:element ref="ns3:Processes" minOccurs="0"/>
                <xsd:element ref="ns3:Phase" minOccurs="0"/>
                <xsd:element ref="ns3:Activities" minOccurs="0"/>
                <xsd:element ref="ns3:Releases" minOccurs="0"/>
                <xsd:element ref="ns3:Functional_x0020_Modules" minOccurs="0"/>
                <xsd:element ref="ns3:Functional_x0020_Module2" minOccurs="0"/>
                <xsd:element ref="ns3:Functional_x0020_Module3" minOccurs="0"/>
                <xsd:element ref="ns3:ViewCount" minOccurs="0"/>
                <xsd:element ref="ns3:CheckedOutPath" minOccurs="0"/>
                <xsd:element ref="ns3:ApprovalStatus" minOccurs="0"/>
                <xsd:element ref="ns3:Work_x0020_request" minOccurs="0"/>
                <xsd:element ref="ns3:Tags" minOccurs="0"/>
                <xsd:element ref="ns3:ArtifactStatus" minOccurs="0"/>
                <xsd:element ref="ns3:UnmappedDocuments" minOccurs="0"/>
                <xsd:element ref="ns3:CopySource" minOccurs="0"/>
                <xsd:element ref="ns3:CopyToPath" minOccurs="0"/>
                <xsd:element ref="ns3:Comments" minOccurs="0"/>
                <xsd:element ref="ns3:Rating1" minOccurs="0"/>
                <xsd:element ref="ns3:Rating2" minOccurs="0"/>
                <xsd:element ref="ns3:Rating3" minOccurs="0"/>
                <xsd:element ref="ns3:Rating4" minOccurs="0"/>
                <xsd:element ref="ns3:Rating5" minOccurs="0"/>
                <xsd:element ref="ns3:ClientSupplied" minOccurs="0"/>
                <xsd:element ref="ns3:LatestDownloads" minOccurs="0"/>
                <xsd:element ref="ns3:BaselinedVersions" minOccurs="0"/>
                <xsd:element ref="ns3:AverageRating" minOccurs="0"/>
                <xsd:element ref="ns3:ReasonforRejection" minOccurs="0"/>
                <xsd:element ref="ns3:FolderId" minOccurs="0"/>
                <xsd:element ref="ns3:FolderPath" minOccurs="0"/>
                <xsd:element ref="ns3:MBID" minOccurs="0"/>
                <xsd:element ref="ns3:_x0043_M1" minOccurs="0"/>
                <xsd:element ref="ns3:_x0043_M2" minOccurs="0"/>
                <xsd:element ref="ns3:_x0043_M3" minOccurs="0"/>
                <xsd:element ref="ns3:_x0043_M4" minOccurs="0"/>
                <xsd:element ref="ns3:_x0043_M5" minOccurs="0"/>
                <xsd:element ref="ns3:_x0043_M6" minOccurs="0"/>
                <xsd:element ref="ns3:_x0043_M7" minOccurs="0"/>
                <xsd:element ref="ns3:_x0043_M8" minOccurs="0"/>
                <xsd:element ref="ns3:_x0043_M9" minOccurs="0"/>
                <xsd:element ref="ns3:_x0043_M1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f44bae-038f-4ef4-8e88-59fe2388213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39e01d-6812-45cb-81c6-1b704ede691e" elementFormDefault="qualified">
    <xsd:import namespace="http://schemas.microsoft.com/office/2006/documentManagement/types"/>
    <xsd:import namespace="http://schemas.microsoft.com/office/infopath/2007/PartnerControls"/>
    <xsd:element name="AccountID" ma:index="11" nillable="true" ma:displayName="AccountID" ma:internalName="AccountID">
      <xsd:simpleType>
        <xsd:restriction base="dms:Text"/>
      </xsd:simpleType>
    </xsd:element>
    <xsd:element name="ProjectID" ma:index="12" nillable="true" ma:displayName="ProjectID" ma:internalName="ProjectID">
      <xsd:simpleType>
        <xsd:restriction base="dms:Text"/>
      </xsd:simpleType>
    </xsd:element>
    <xsd:element name="SubProjectID" ma:index="13" nillable="true" ma:displayName="SubProjectID" ma:internalName="SubProjectID">
      <xsd:simpleType>
        <xsd:restriction base="dms:Text"/>
      </xsd:simpleType>
    </xsd:element>
    <xsd:element name="AssociateID" ma:index="14" nillable="true" ma:displayName="AssociateID" ma:internalName="AssociateID">
      <xsd:simpleType>
        <xsd:restriction base="dms:Text"/>
      </xsd:simpleType>
    </xsd:element>
    <xsd:element name="Role" ma:index="15" nillable="true" ma:displayName="Role" ma:internalName="Role">
      <xsd:simpleType>
        <xsd:restriction base="dms:Text"/>
      </xsd:simpleType>
    </xsd:element>
    <xsd:element name="CreatedTime" ma:index="16" nillable="true" ma:displayName="CreatedTime" ma:internalName="CreatedTime">
      <xsd:simpleType>
        <xsd:restriction base="dms:DateTime"/>
      </xsd:simpleType>
    </xsd:element>
    <xsd:element name="Processes" ma:index="17" nillable="true" ma:displayName="Processes" ma:internalName="Processes">
      <xsd:simpleType>
        <xsd:restriction base="dms:Text"/>
      </xsd:simpleType>
    </xsd:element>
    <xsd:element name="Phase" ma:index="18" nillable="true" ma:displayName="Phase" ma:internalName="Phase">
      <xsd:simpleType>
        <xsd:restriction base="dms:Text"/>
      </xsd:simpleType>
    </xsd:element>
    <xsd:element name="Activities" ma:index="19" nillable="true" ma:displayName="Activities" ma:internalName="Activities">
      <xsd:simpleType>
        <xsd:restriction base="dms:Text"/>
      </xsd:simpleType>
    </xsd:element>
    <xsd:element name="Releases" ma:index="20" nillable="true" ma:displayName="Releases" ma:internalName="Releases">
      <xsd:simpleType>
        <xsd:restriction base="dms:Text"/>
      </xsd:simpleType>
    </xsd:element>
    <xsd:element name="Functional_x0020_Modules" ma:index="21" nillable="true" ma:displayName="Functional Modules" ma:internalName="Functional_x0020_Modules">
      <xsd:simpleType>
        <xsd:restriction base="dms:Text"/>
      </xsd:simpleType>
    </xsd:element>
    <xsd:element name="Functional_x0020_Module2" ma:index="22" nillable="true" ma:displayName="Functional Module2" ma:internalName="Functional_x0020_Module2">
      <xsd:simpleType>
        <xsd:restriction base="dms:Text"/>
      </xsd:simpleType>
    </xsd:element>
    <xsd:element name="Functional_x0020_Module3" ma:index="23" nillable="true" ma:displayName="Functional Module3" ma:internalName="Functional_x0020_Module3">
      <xsd:simpleType>
        <xsd:restriction base="dms:Text"/>
      </xsd:simpleType>
    </xsd:element>
    <xsd:element name="ViewCount" ma:index="24" nillable="true" ma:displayName="ViewCount" ma:internalName="ViewCount">
      <xsd:simpleType>
        <xsd:restriction base="dms:Unknown"/>
      </xsd:simpleType>
    </xsd:element>
    <xsd:element name="CheckedOutPath" ma:index="25" nillable="true" ma:displayName="CheckedOutPath" ma:internalName="CheckedOutPath">
      <xsd:simpleType>
        <xsd:restriction base="dms:Text"/>
      </xsd:simpleType>
    </xsd:element>
    <xsd:element name="ApprovalStatus" ma:index="26" nillable="true" ma:displayName="ApprovalStatus" ma:internalName="ApprovalStatus">
      <xsd:simpleType>
        <xsd:restriction base="dms:Text"/>
      </xsd:simpleType>
    </xsd:element>
    <xsd:element name="Work_x0020_request" ma:index="27" nillable="true" ma:displayName="Work request" ma:internalName="Work_x0020_request">
      <xsd:simpleType>
        <xsd:restriction base="dms:Text"/>
      </xsd:simpleType>
    </xsd:element>
    <xsd:element name="Tags" ma:index="28" nillable="true" ma:displayName="Tags" ma:internalName="Tags">
      <xsd:simpleType>
        <xsd:restriction base="dms:Note">
          <xsd:maxLength value="255"/>
        </xsd:restriction>
      </xsd:simpleType>
    </xsd:element>
    <xsd:element name="ArtifactStatus" ma:index="29" nillable="true" ma:displayName="ArtifactStatus" ma:internalName="ArtifactStatus">
      <xsd:simpleType>
        <xsd:restriction base="dms:Text"/>
      </xsd:simpleType>
    </xsd:element>
    <xsd:element name="UnmappedDocuments" ma:index="30" nillable="true" ma:displayName="UnmappedDocuments" ma:internalName="UnmappedDocuments">
      <xsd:simpleType>
        <xsd:restriction base="dms:Text"/>
      </xsd:simpleType>
    </xsd:element>
    <xsd:element name="CopySource" ma:index="31" nillable="true" ma:displayName="CopySource" ma:internalName="CopySource">
      <xsd:simpleType>
        <xsd:restriction base="dms:Text"/>
      </xsd:simpleType>
    </xsd:element>
    <xsd:element name="CopyToPath" ma:index="32" nillable="true" ma:displayName="CopyToPath" ma:internalName="CopyToPath">
      <xsd:simpleType>
        <xsd:restriction base="dms:Text"/>
      </xsd:simpleType>
    </xsd:element>
    <xsd:element name="Comments" ma:index="33" nillable="true" ma:displayName="Comments" ma:internalName="Comments">
      <xsd:simpleType>
        <xsd:restriction base="dms:Note">
          <xsd:maxLength value="255"/>
        </xsd:restriction>
      </xsd:simpleType>
    </xsd:element>
    <xsd:element name="Rating1" ma:index="34" nillable="true" ma:displayName="Rating1" ma:internalName="Rating1">
      <xsd:simpleType>
        <xsd:restriction base="dms:Unknown"/>
      </xsd:simpleType>
    </xsd:element>
    <xsd:element name="Rating2" ma:index="35" nillable="true" ma:displayName="Rating2" ma:internalName="Rating2">
      <xsd:simpleType>
        <xsd:restriction base="dms:Unknown"/>
      </xsd:simpleType>
    </xsd:element>
    <xsd:element name="Rating3" ma:index="36" nillable="true" ma:displayName="Rating3" ma:internalName="Rating3">
      <xsd:simpleType>
        <xsd:restriction base="dms:Unknown"/>
      </xsd:simpleType>
    </xsd:element>
    <xsd:element name="Rating4" ma:index="37" nillable="true" ma:displayName="Rating4" ma:internalName="Rating4">
      <xsd:simpleType>
        <xsd:restriction base="dms:Unknown"/>
      </xsd:simpleType>
    </xsd:element>
    <xsd:element name="Rating5" ma:index="38" nillable="true" ma:displayName="Rating5" ma:internalName="Rating5">
      <xsd:simpleType>
        <xsd:restriction base="dms:Unknown"/>
      </xsd:simpleType>
    </xsd:element>
    <xsd:element name="ClientSupplied" ma:index="39" nillable="true" ma:displayName="ClientSupplied" ma:internalName="ClientSupplied">
      <xsd:simpleType>
        <xsd:restriction base="dms:Text"/>
      </xsd:simpleType>
    </xsd:element>
    <xsd:element name="LatestDownloads" ma:index="40" nillable="true" ma:displayName="LatestDownloads" ma:internalName="LatestDownloads">
      <xsd:simpleType>
        <xsd:restriction base="dms:DateTime"/>
      </xsd:simpleType>
    </xsd:element>
    <xsd:element name="BaselinedVersions" ma:index="41" nillable="true" ma:displayName="BaselinedVersions" ma:internalName="BaselinedVersions">
      <xsd:simpleType>
        <xsd:restriction base="dms:Text"/>
      </xsd:simpleType>
    </xsd:element>
    <xsd:element name="AverageRating" ma:index="42" nillable="true" ma:displayName="AverageRating" ma:internalName="AverageRating">
      <xsd:simpleType>
        <xsd:restriction base="dms:Text"/>
      </xsd:simpleType>
    </xsd:element>
    <xsd:element name="ReasonforRejection" ma:index="43" nillable="true" ma:displayName="ReasonforRejection" ma:internalName="ReasonforRejection">
      <xsd:simpleType>
        <xsd:restriction base="dms:Text"/>
      </xsd:simpleType>
    </xsd:element>
    <xsd:element name="FolderId" ma:index="44" nillable="true" ma:displayName="FolderId" ma:internalName="FolderId">
      <xsd:simpleType>
        <xsd:restriction base="dms:Text"/>
      </xsd:simpleType>
    </xsd:element>
    <xsd:element name="FolderPath" ma:index="45" nillable="true" ma:displayName="FolderPath" ma:internalName="FolderPath">
      <xsd:simpleType>
        <xsd:restriction base="dms:Text"/>
      </xsd:simpleType>
    </xsd:element>
    <xsd:element name="MBID" ma:index="46" nillable="true" ma:displayName="MBID" ma:internalName="MBID">
      <xsd:simpleType>
        <xsd:restriction base="dms:Text"/>
      </xsd:simpleType>
    </xsd:element>
    <xsd:element name="_x0043_M1" ma:index="47" nillable="true" ma:displayName="CM1" ma:internalName="_x0043_M1">
      <xsd:simpleType>
        <xsd:restriction base="dms:Text"/>
      </xsd:simpleType>
    </xsd:element>
    <xsd:element name="_x0043_M2" ma:index="48" nillable="true" ma:displayName="CM2" ma:internalName="_x0043_M2">
      <xsd:simpleType>
        <xsd:restriction base="dms:Text"/>
      </xsd:simpleType>
    </xsd:element>
    <xsd:element name="_x0043_M3" ma:index="49" nillable="true" ma:displayName="CM3" ma:internalName="_x0043_M3">
      <xsd:simpleType>
        <xsd:restriction base="dms:Text"/>
      </xsd:simpleType>
    </xsd:element>
    <xsd:element name="_x0043_M4" ma:index="50" nillable="true" ma:displayName="CM4" ma:internalName="_x0043_M4">
      <xsd:simpleType>
        <xsd:restriction base="dms:Text"/>
      </xsd:simpleType>
    </xsd:element>
    <xsd:element name="_x0043_M5" ma:index="51" nillable="true" ma:displayName="CM5" ma:internalName="_x0043_M5">
      <xsd:simpleType>
        <xsd:restriction base="dms:Text"/>
      </xsd:simpleType>
    </xsd:element>
    <xsd:element name="_x0043_M6" ma:index="52" nillable="true" ma:displayName="CM6" ma:internalName="_x0043_M6">
      <xsd:simpleType>
        <xsd:restriction base="dms:Text"/>
      </xsd:simpleType>
    </xsd:element>
    <xsd:element name="_x0043_M7" ma:index="53" nillable="true" ma:displayName="CM7" ma:internalName="_x0043_M7">
      <xsd:simpleType>
        <xsd:restriction base="dms:Text"/>
      </xsd:simpleType>
    </xsd:element>
    <xsd:element name="_x0043_M8" ma:index="54" nillable="true" ma:displayName="CM8" ma:internalName="_x0043_M8">
      <xsd:simpleType>
        <xsd:restriction base="dms:Text"/>
      </xsd:simpleType>
    </xsd:element>
    <xsd:element name="_x0043_M9" ma:index="55" nillable="true" ma:displayName="CM9" ma:internalName="_x0043_M9">
      <xsd:simpleType>
        <xsd:restriction base="dms:Text"/>
      </xsd:simpleType>
    </xsd:element>
    <xsd:element name="_x0043_M10" ma:index="56" nillable="true" ma:displayName="CM10" ma:internalName="_x0043_M10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3A8E9E6A-C165-4D8A-A5C4-AACF6B6620A6}"/>
</file>

<file path=customXml/itemProps2.xml><?xml version="1.0" encoding="utf-8"?>
<ds:datastoreItem xmlns:ds="http://schemas.openxmlformats.org/officeDocument/2006/customXml" ds:itemID="{298DE4CF-03E8-47B6-9C99-532517D164BF}"/>
</file>

<file path=customXml/itemProps3.xml><?xml version="1.0" encoding="utf-8"?>
<ds:datastoreItem xmlns:ds="http://schemas.openxmlformats.org/officeDocument/2006/customXml" ds:itemID="{FB951BA7-EB52-45DF-B490-258D24468B78}"/>
</file>

<file path=customXml/itemProps4.xml><?xml version="1.0" encoding="utf-8"?>
<ds:datastoreItem xmlns:ds="http://schemas.openxmlformats.org/officeDocument/2006/customXml" ds:itemID="{B5CB33CB-27C1-4684-A4B2-75F74F6C50F6}"/>
</file>

<file path=docProps/app.xml><?xml version="1.0" encoding="utf-8"?>
<Properties xmlns="http://schemas.openxmlformats.org/officeDocument/2006/extended-properties" xmlns:vt="http://schemas.openxmlformats.org/officeDocument/2006/docPropsVTypes">
  <Template>2014 PowerPoint Template</Template>
  <TotalTime>1161</TotalTime>
  <Words>2576</Words>
  <Application>Microsoft Office PowerPoint</Application>
  <PresentationFormat>On-screen Show (4:3)</PresentationFormat>
  <Paragraphs>591</Paragraphs>
  <Slides>68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2014 PowerPoint Template</vt:lpstr>
      <vt:lpstr>PowerPoint Presentation</vt:lpstr>
      <vt:lpstr>Facets Tables</vt:lpstr>
      <vt:lpstr>What to Cover?</vt:lpstr>
      <vt:lpstr>Naming Conventions</vt:lpstr>
      <vt:lpstr>Naming Conventions</vt:lpstr>
      <vt:lpstr>Naming Conventions</vt:lpstr>
      <vt:lpstr>Table Types</vt:lpstr>
      <vt:lpstr>Data Model</vt:lpstr>
      <vt:lpstr>Data Model</vt:lpstr>
      <vt:lpstr>Plan/Product</vt:lpstr>
      <vt:lpstr>Key Tables</vt:lpstr>
      <vt:lpstr>CMC_PDDS_PROD_DESC</vt:lpstr>
      <vt:lpstr>CMC_PDPD_PRODUCT</vt:lpstr>
      <vt:lpstr>CMC_PDBC_PROD_COMP</vt:lpstr>
      <vt:lpstr>CMC_PDVC_VAR_COMP</vt:lpstr>
      <vt:lpstr>CMC_PDVC_VAR_COMP</vt:lpstr>
      <vt:lpstr>Subscriber/Member</vt:lpstr>
      <vt:lpstr>Key Tables</vt:lpstr>
      <vt:lpstr>CMC_GRGR_GROUP</vt:lpstr>
      <vt:lpstr>CMC_SGSG_SUB_GROUP</vt:lpstr>
      <vt:lpstr>Subscriber Level Tables</vt:lpstr>
      <vt:lpstr>Member Level Tables</vt:lpstr>
      <vt:lpstr>CMC_SBEL_ELIG_ENT</vt:lpstr>
      <vt:lpstr>CMC_MEEL_ELIG_ENT</vt:lpstr>
      <vt:lpstr>CMC_MEPE_PRCS_ELIG</vt:lpstr>
      <vt:lpstr>Provider</vt:lpstr>
      <vt:lpstr>Key Tables</vt:lpstr>
      <vt:lpstr>CMC_PRPR_PROV</vt:lpstr>
      <vt:lpstr>Provider Tables</vt:lpstr>
      <vt:lpstr>CMC_PRAD_ADDR</vt:lpstr>
      <vt:lpstr>CMC_PRER_RELATION</vt:lpstr>
      <vt:lpstr>Network/Provider Related Tables</vt:lpstr>
      <vt:lpstr>Claims</vt:lpstr>
      <vt:lpstr>Key Tables</vt:lpstr>
      <vt:lpstr>CMC_CLCL_CLAIM</vt:lpstr>
      <vt:lpstr>CMC_CLCL_CLAIM</vt:lpstr>
      <vt:lpstr>CMC_CLCL_CLAIM</vt:lpstr>
      <vt:lpstr>CMC_CLCL_CLAIM</vt:lpstr>
      <vt:lpstr>CMC_CDML_CL_LINE</vt:lpstr>
      <vt:lpstr>CMC_CDML_CL_LINE</vt:lpstr>
      <vt:lpstr>CMC_CDML_CL_LINE</vt:lpstr>
      <vt:lpstr>CMC_CDML_CL_LINE</vt:lpstr>
      <vt:lpstr>CMC_CDML_CL_LINE</vt:lpstr>
      <vt:lpstr>CMC_CDML_CL_LINE</vt:lpstr>
      <vt:lpstr>Facets Triggers</vt:lpstr>
      <vt:lpstr>Triggers</vt:lpstr>
      <vt:lpstr>Naming Conventions</vt:lpstr>
      <vt:lpstr>System Level On/Off Settings</vt:lpstr>
      <vt:lpstr>Trigger Sub-Sections</vt:lpstr>
      <vt:lpstr>FA Stored Procedures</vt:lpstr>
      <vt:lpstr>Naming Conventions</vt:lpstr>
      <vt:lpstr>Database Access Methodology</vt:lpstr>
      <vt:lpstr>Base Procedures</vt:lpstr>
      <vt:lpstr>Base Procedures</vt:lpstr>
      <vt:lpstr>Base Procedures</vt:lpstr>
      <vt:lpstr>Base Procedures</vt:lpstr>
      <vt:lpstr>Base Procedures</vt:lpstr>
      <vt:lpstr>Base Procedures</vt:lpstr>
      <vt:lpstr>Base Procedures</vt:lpstr>
      <vt:lpstr>Specialized procedures</vt:lpstr>
      <vt:lpstr>Tips &amp; Hints</vt:lpstr>
      <vt:lpstr>Tips &amp; Hints</vt:lpstr>
      <vt:lpstr>Assignments</vt:lpstr>
      <vt:lpstr>Assignments</vt:lpstr>
      <vt:lpstr>Assignments</vt:lpstr>
      <vt:lpstr>Assignments</vt:lpstr>
      <vt:lpstr>Assignments</vt:lpstr>
      <vt:lpstr>Q &amp; A</vt:lpstr>
    </vt:vector>
  </TitlesOfParts>
  <Company>TriZetto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Technology Solutions</dc:title>
  <dc:creator>Windows User</dc:creator>
  <cp:lastModifiedBy>Windows User</cp:lastModifiedBy>
  <cp:revision>82</cp:revision>
  <dcterms:created xsi:type="dcterms:W3CDTF">2014-10-16T23:02:27Z</dcterms:created>
  <dcterms:modified xsi:type="dcterms:W3CDTF">2014-12-11T05:19:19Z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0x010100FFA08B2227C967469255A9C54AB34128</vt:lpwstr>
  </property>
  <property fmtid="{D5CDD505-2E9C-101B-9397-08002B2CF9AE}" pid="3" name="_dlc_DocIdItemGuid">
    <vt:lpwstr>ca87d0e9-51f4-413f-9787-97f3225bfb90</vt:lpwstr>
  </property>
</Properties>
</file>