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entation.xml" ContentType="application/vnd.openxmlformats-officedocument.presentationml.presentation.main+xml"/>
  <Override PartName="/ppt/slides/slide54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5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948" r:id="rId5"/>
    <p:sldId id="943" r:id="rId6"/>
    <p:sldId id="708" r:id="rId7"/>
    <p:sldId id="1002" r:id="rId8"/>
    <p:sldId id="952" r:id="rId9"/>
    <p:sldId id="1003" r:id="rId10"/>
    <p:sldId id="1004" r:id="rId11"/>
    <p:sldId id="1005" r:id="rId12"/>
    <p:sldId id="1006" r:id="rId13"/>
    <p:sldId id="1007" r:id="rId14"/>
    <p:sldId id="1008" r:id="rId15"/>
    <p:sldId id="1010" r:id="rId16"/>
    <p:sldId id="1098" r:id="rId17"/>
    <p:sldId id="1054" r:id="rId18"/>
    <p:sldId id="1097" r:id="rId19"/>
    <p:sldId id="1055" r:id="rId20"/>
    <p:sldId id="1093" r:id="rId21"/>
    <p:sldId id="1092" r:id="rId22"/>
    <p:sldId id="1091" r:id="rId23"/>
    <p:sldId id="1094" r:id="rId24"/>
    <p:sldId id="1089" r:id="rId25"/>
    <p:sldId id="1088" r:id="rId26"/>
    <p:sldId id="1087" r:id="rId27"/>
    <p:sldId id="1086" r:id="rId28"/>
    <p:sldId id="1085" r:id="rId29"/>
    <p:sldId id="1084" r:id="rId30"/>
    <p:sldId id="1083" r:id="rId31"/>
    <p:sldId id="1082" r:id="rId32"/>
    <p:sldId id="1081" r:id="rId33"/>
    <p:sldId id="1080" r:id="rId34"/>
    <p:sldId id="1079" r:id="rId35"/>
    <p:sldId id="1078" r:id="rId36"/>
    <p:sldId id="1095" r:id="rId37"/>
    <p:sldId id="1076" r:id="rId38"/>
    <p:sldId id="1034" r:id="rId39"/>
    <p:sldId id="1035" r:id="rId40"/>
    <p:sldId id="1036" r:id="rId41"/>
    <p:sldId id="1037" r:id="rId42"/>
    <p:sldId id="1038" r:id="rId43"/>
    <p:sldId id="1039" r:id="rId44"/>
    <p:sldId id="1040" r:id="rId45"/>
    <p:sldId id="1068" r:id="rId46"/>
    <p:sldId id="1067" r:id="rId47"/>
    <p:sldId id="1066" r:id="rId48"/>
    <p:sldId id="1065" r:id="rId49"/>
    <p:sldId id="1064" r:id="rId50"/>
    <p:sldId id="1063" r:id="rId51"/>
    <p:sldId id="1062" r:id="rId52"/>
    <p:sldId id="1061" r:id="rId53"/>
    <p:sldId id="1060" r:id="rId54"/>
    <p:sldId id="1059" r:id="rId55"/>
    <p:sldId id="1058" r:id="rId56"/>
    <p:sldId id="1057" r:id="rId57"/>
    <p:sldId id="1099" r:id="rId58"/>
    <p:sldId id="1102" r:id="rId59"/>
    <p:sldId id="1101" r:id="rId6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15" autoAdjust="0"/>
    <p:restoredTop sz="99028" autoAdjust="0"/>
  </p:normalViewPr>
  <p:slideViewPr>
    <p:cSldViewPr showGuides="1">
      <p:cViewPr varScale="1">
        <p:scale>
          <a:sx n="73" d="100"/>
          <a:sy n="73" d="100"/>
        </p:scale>
        <p:origin x="-1062" y="-10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ustomXml" Target="../customXml/item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57C642-0FE7-43D2-A193-9422F68F8E28}" type="slidenum">
              <a:rPr lang="en-US" altLang="en-US" sz="1000"/>
              <a:pPr/>
              <a:t>35</a:t>
            </a:fld>
            <a:endParaRPr lang="en-US" altLang="en-US" sz="10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C16E4B-7B38-4DFF-9AEE-B5786133D55E}" type="slidenum">
              <a:rPr lang="en-US" altLang="en-US" sz="1000"/>
              <a:pPr/>
              <a:t>36</a:t>
            </a:fld>
            <a:endParaRPr lang="en-US" altLang="en-US" sz="10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A52131-0527-4D7C-977F-55151A045E0F}" type="slidenum">
              <a:rPr lang="en-US" altLang="en-US" sz="1000"/>
              <a:pPr/>
              <a:t>37</a:t>
            </a:fld>
            <a:endParaRPr lang="en-US" altLang="en-US" sz="10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62663B-C464-46A7-B0B2-2E918DD07341}" type="slidenum">
              <a:rPr lang="en-US" altLang="en-US" sz="1000"/>
              <a:pPr/>
              <a:t>38</a:t>
            </a:fld>
            <a:endParaRPr lang="en-US" altLang="en-US" sz="10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20CCF7-8437-436D-B74D-8D5C7BBBF026}" type="slidenum">
              <a:rPr lang="en-US" altLang="en-US" sz="1000"/>
              <a:pPr/>
              <a:t>39</a:t>
            </a:fld>
            <a:endParaRPr lang="en-US" altLang="en-US" sz="10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D16E9E-F6C9-4FDC-B40D-57545250E4B8}" type="slidenum">
              <a:rPr lang="en-US" altLang="en-US" sz="1000"/>
              <a:pPr/>
              <a:t>40</a:t>
            </a:fld>
            <a:endParaRPr lang="en-US" alt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5357" indent="-29052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2088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6923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1759" indent="-23241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5659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429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6264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51100" indent="-2324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FA355A-56E2-4370-987C-F9D8E4DA8D58}" type="slidenum">
              <a:rPr lang="en-US" altLang="en-US" sz="1000"/>
              <a:pPr/>
              <a:t>41</a:t>
            </a:fld>
            <a:endParaRPr lang="en-US" altLang="en-US" sz="10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50" y="2227263"/>
            <a:ext cx="5854700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Facets Extensions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89000" y="2792413"/>
            <a:ext cx="5541963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Destination </a:t>
            </a:r>
            <a:r>
              <a:rPr lang="en-US" dirty="0" smtClean="0"/>
              <a:t>= </a:t>
            </a:r>
            <a:r>
              <a:rPr lang="en-US" dirty="0"/>
              <a:t>COM method to execute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509524" y="2428876"/>
          <a:ext cx="5534920" cy="231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Bitmap Image" r:id="rId3" imgW="2695951" imgH="1133633" progId="Paint.Picture">
                  <p:embed/>
                </p:oleObj>
              </mc:Choice>
              <mc:Fallback>
                <p:oleObj name="Bitmap Image" r:id="rId3" imgW="2695951" imgH="11336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524" y="2428876"/>
                        <a:ext cx="5534920" cy="2312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90703" y="492918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Photo Editor Photo" r:id="rId5" imgW="4772691" imgH="695238" progId="MSPhotoEd.3">
                  <p:embed/>
                </p:oleObj>
              </mc:Choice>
              <mc:Fallback>
                <p:oleObj name="Photo Editor Photo" r:id="rId5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3" y="492918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30801" y="5086945"/>
            <a:ext cx="2515873" cy="5715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31519" y="3571875"/>
            <a:ext cx="2228345" cy="5000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= </a:t>
            </a:r>
            <a:r>
              <a:rPr lang="en-US" dirty="0" err="1"/>
              <a:t>Prog</a:t>
            </a:r>
            <a:r>
              <a:rPr lang="en-US" dirty="0"/>
              <a:t> ID of the COM class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90703" y="2500313"/>
            <a:ext cx="7475737" cy="154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 dirty="0">
                <a:latin typeface="Courier New" pitchFamily="49" charset="0"/>
              </a:rPr>
              <a:t>   [</a:t>
            </a:r>
            <a:r>
              <a:rPr lang="en-US" altLang="en-US" sz="1900" b="1" dirty="0" err="1">
                <a:latin typeface="Courier New" pitchFamily="49" charset="0"/>
              </a:rPr>
              <a:t>ComVisible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altLang="en-US" sz="1900" b="1" dirty="0">
                <a:latin typeface="Courier New" pitchFamily="49" charset="0"/>
              </a:rPr>
              <a:t>)]  </a:t>
            </a:r>
          </a:p>
          <a:p>
            <a:r>
              <a:rPr lang="en-US" altLang="en-US" sz="1900" b="1" dirty="0">
                <a:latin typeface="Courier New" pitchFamily="49" charset="0"/>
              </a:rPr>
              <a:t>   </a:t>
            </a:r>
            <a:r>
              <a:rPr lang="en-US" altLang="en-US" sz="1900" b="1" dirty="0" smtClean="0">
                <a:latin typeface="Courier New" pitchFamily="49" charset="0"/>
              </a:rPr>
              <a:t>[</a:t>
            </a:r>
            <a:r>
              <a:rPr lang="en-US" altLang="en-US" sz="1900" b="1" dirty="0" err="1">
                <a:latin typeface="Courier New" pitchFamily="49" charset="0"/>
              </a:rPr>
              <a:t>ProgId</a:t>
            </a:r>
            <a:r>
              <a:rPr lang="en-US" altLang="en-US" sz="1900" b="1" dirty="0">
                <a:latin typeface="Courier New" pitchFamily="49" charset="0"/>
              </a:rPr>
              <a:t>("</a:t>
            </a:r>
            <a:r>
              <a:rPr lang="en-US" altLang="en-US" sz="1900" b="1" dirty="0" err="1">
                <a:latin typeface="Courier New" pitchFamily="49" charset="0"/>
              </a:rPr>
              <a:t>RequireEmpId.Xcom</a:t>
            </a:r>
            <a:r>
              <a:rPr lang="en-US" altLang="en-US" sz="1900" b="1" dirty="0">
                <a:latin typeface="Courier New" pitchFamily="49" charset="0"/>
              </a:rPr>
              <a:t>")]  </a:t>
            </a:r>
          </a:p>
          <a:p>
            <a:r>
              <a:rPr lang="en-US" altLang="en-US" sz="1900" b="1" dirty="0">
                <a:latin typeface="Courier New" pitchFamily="49" charset="0"/>
              </a:rPr>
              <a:t>   [</a:t>
            </a:r>
            <a:r>
              <a:rPr lang="en-US" altLang="en-US" sz="1900" b="1" dirty="0" err="1">
                <a:latin typeface="Courier New" pitchFamily="49" charset="0"/>
              </a:rPr>
              <a:t>ClassInterface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dirty="0" err="1">
                <a:latin typeface="Courier New" pitchFamily="49" charset="0"/>
              </a:rPr>
              <a:t>ClassInterfaceType.None</a:t>
            </a:r>
            <a:r>
              <a:rPr lang="en-US" altLang="en-US" sz="1900" b="1" dirty="0">
                <a:latin typeface="Courier New" pitchFamily="49" charset="0"/>
              </a:rPr>
              <a:t>)]</a:t>
            </a:r>
          </a:p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  public class </a:t>
            </a:r>
            <a:r>
              <a:rPr lang="en-US" altLang="en-US" sz="1900" b="1" dirty="0" err="1">
                <a:latin typeface="Courier New" pitchFamily="49" charset="0"/>
              </a:rPr>
              <a:t>Xcom</a:t>
            </a:r>
            <a:endParaRPr lang="en-US" altLang="en-US" sz="1900" b="1" dirty="0"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	{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62585" y="2428875"/>
            <a:ext cx="7547619" cy="176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1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59000"/>
              </p:ext>
            </p:extLst>
          </p:nvPr>
        </p:nvGraphicFramePr>
        <p:xfrm>
          <a:off x="790703" y="4724400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3" y="4724400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090930" y="4938712"/>
            <a:ext cx="1797052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2372109" y="2667000"/>
            <a:ext cx="2875283" cy="6429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5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Action :</a:t>
            </a:r>
          </a:p>
          <a:p>
            <a:pPr lvl="2"/>
            <a:r>
              <a:rPr lang="en-US" dirty="0"/>
              <a:t>Continue: macro continues on next line</a:t>
            </a:r>
          </a:p>
          <a:p>
            <a:pPr lvl="2"/>
            <a:r>
              <a:rPr lang="en-US" dirty="0" err="1"/>
              <a:t>ExternalCall</a:t>
            </a:r>
            <a:r>
              <a:rPr lang="en-US" dirty="0"/>
              <a:t>: macro is complete (last line)</a:t>
            </a:r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/>
        </p:nvGraphicFramePr>
        <p:xfrm>
          <a:off x="690368" y="464343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8" y="464343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925062" y="4714876"/>
            <a:ext cx="2084580" cy="107453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Parameters</a:t>
            </a:r>
            <a:br>
              <a:rPr lang="en-US" dirty="0"/>
            </a:br>
            <a:r>
              <a:rPr lang="en-US" dirty="0" err="1"/>
              <a:t>Parameters</a:t>
            </a:r>
            <a:r>
              <a:rPr lang="en-US" dirty="0"/>
              <a:t> are separated by spaces if on the same line.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DataId</a:t>
            </a:r>
            <a:r>
              <a:rPr lang="en-US" dirty="0"/>
              <a:t>: single-instance data to pass to extension.  Ex: /</a:t>
            </a:r>
            <a:r>
              <a:rPr lang="en-US" dirty="0" err="1"/>
              <a:t>DataId</a:t>
            </a:r>
            <a:r>
              <a:rPr lang="en-US" dirty="0"/>
              <a:t>=CLCL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DataIdAll</a:t>
            </a:r>
            <a:r>
              <a:rPr lang="en-US" dirty="0"/>
              <a:t>: multi-instance data to pass to extension. Ex: /</a:t>
            </a:r>
            <a:r>
              <a:rPr lang="en-US" dirty="0" err="1"/>
              <a:t>DataIdAll</a:t>
            </a:r>
            <a:r>
              <a:rPr lang="en-US" dirty="0"/>
              <a:t>=CDML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DataIdEx</a:t>
            </a:r>
            <a:r>
              <a:rPr lang="en-US" dirty="0"/>
              <a:t>: for write-only data, e.g. REPROC</a:t>
            </a:r>
          </a:p>
          <a:p>
            <a:pPr lvl="2"/>
            <a:r>
              <a:rPr lang="en-US" dirty="0"/>
              <a:t>Each </a:t>
            </a:r>
            <a:r>
              <a:rPr lang="en-US" dirty="0" err="1"/>
              <a:t>DataId</a:t>
            </a:r>
            <a:r>
              <a:rPr lang="en-US" dirty="0"/>
              <a:t>-like parameter must be on its own line in the macro!</a:t>
            </a:r>
          </a:p>
        </p:txBody>
      </p:sp>
      <p:graphicFrame>
        <p:nvGraphicFramePr>
          <p:cNvPr id="6" name="Object 2052"/>
          <p:cNvGraphicFramePr>
            <a:graphicFrameLocks noChangeAspect="1"/>
          </p:cNvGraphicFramePr>
          <p:nvPr/>
        </p:nvGraphicFramePr>
        <p:xfrm>
          <a:off x="731838" y="4953000"/>
          <a:ext cx="83978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953000"/>
                        <a:ext cx="839787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053"/>
          <p:cNvSpPr>
            <a:spLocks noChangeArrowheads="1"/>
          </p:cNvSpPr>
          <p:nvPr/>
        </p:nvSpPr>
        <p:spPr bwMode="auto">
          <a:xfrm>
            <a:off x="5913438" y="5184775"/>
            <a:ext cx="1828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Parameters </a:t>
            </a:r>
          </a:p>
          <a:p>
            <a:pPr lvl="2"/>
            <a:r>
              <a:rPr lang="en-US" dirty="0"/>
              <a:t>/Style:</a:t>
            </a:r>
          </a:p>
          <a:p>
            <a:pPr lvl="2"/>
            <a:r>
              <a:rPr lang="en-US" dirty="0"/>
              <a:t>N: Extension may not update Facets data</a:t>
            </a:r>
          </a:p>
          <a:p>
            <a:pPr lvl="2"/>
            <a:r>
              <a:rPr lang="en-US" dirty="0"/>
              <a:t>U:  Extension may update Facets data</a:t>
            </a:r>
          </a:p>
          <a:p>
            <a:endParaRPr lang="en-US" dirty="0"/>
          </a:p>
        </p:txBody>
      </p:sp>
      <p:graphicFrame>
        <p:nvGraphicFramePr>
          <p:cNvPr id="6" name="Object 2052"/>
          <p:cNvGraphicFramePr>
            <a:graphicFrameLocks noChangeAspect="1"/>
          </p:cNvGraphicFramePr>
          <p:nvPr/>
        </p:nvGraphicFramePr>
        <p:xfrm>
          <a:off x="690368" y="464343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8" y="464343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2053"/>
          <p:cNvSpPr>
            <a:spLocks noChangeArrowheads="1"/>
          </p:cNvSpPr>
          <p:nvPr/>
        </p:nvSpPr>
        <p:spPr bwMode="auto">
          <a:xfrm>
            <a:off x="5278841" y="5098852"/>
            <a:ext cx="1725170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Parameters </a:t>
            </a:r>
          </a:p>
          <a:p>
            <a:pPr lvl="2"/>
            <a:r>
              <a:rPr lang="en-US" dirty="0"/>
              <a:t>/Return:</a:t>
            </a:r>
          </a:p>
          <a:p>
            <a:pPr lvl="2"/>
            <a:r>
              <a:rPr lang="en-US" dirty="0"/>
              <a:t>I: Facets ignores the extension return value</a:t>
            </a:r>
          </a:p>
          <a:p>
            <a:pPr lvl="2"/>
            <a:r>
              <a:rPr lang="en-US" dirty="0"/>
              <a:t>E: Facets respects the extension return value</a:t>
            </a:r>
          </a:p>
          <a:p>
            <a:endParaRPr lang="en-US" dirty="0"/>
          </a:p>
        </p:txBody>
      </p:sp>
      <p:graphicFrame>
        <p:nvGraphicFramePr>
          <p:cNvPr id="4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77226"/>
              </p:ext>
            </p:extLst>
          </p:nvPr>
        </p:nvGraphicFramePr>
        <p:xfrm>
          <a:off x="690368" y="464343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8" y="464343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2053"/>
          <p:cNvSpPr>
            <a:spLocks noChangeArrowheads="1"/>
          </p:cNvSpPr>
          <p:nvPr/>
        </p:nvSpPr>
        <p:spPr bwMode="auto">
          <a:xfrm>
            <a:off x="6369053" y="5143500"/>
            <a:ext cx="1078231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Parameters </a:t>
            </a:r>
          </a:p>
          <a:p>
            <a:pPr lvl="2"/>
            <a:r>
              <a:rPr lang="en-US" dirty="0"/>
              <a:t>/Interactive:</a:t>
            </a:r>
          </a:p>
          <a:p>
            <a:pPr lvl="2"/>
            <a:r>
              <a:rPr lang="en-US" dirty="0"/>
              <a:t>N: Extension has no GUI - must use this for batch extensions.</a:t>
            </a:r>
          </a:p>
          <a:p>
            <a:pPr lvl="2"/>
            <a:r>
              <a:rPr lang="en-US" dirty="0"/>
              <a:t>Y: Extension has a GUI</a:t>
            </a:r>
          </a:p>
          <a:p>
            <a:endParaRPr lang="en-US" dirty="0"/>
          </a:p>
        </p:txBody>
      </p:sp>
      <p:graphicFrame>
        <p:nvGraphicFramePr>
          <p:cNvPr id="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12921"/>
              </p:ext>
            </p:extLst>
          </p:nvPr>
        </p:nvGraphicFramePr>
        <p:xfrm>
          <a:off x="690368" y="464343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8" y="464343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2053"/>
          <p:cNvSpPr>
            <a:spLocks noChangeArrowheads="1"/>
          </p:cNvSpPr>
          <p:nvPr/>
        </p:nvSpPr>
        <p:spPr bwMode="auto">
          <a:xfrm>
            <a:off x="5506467" y="5429250"/>
            <a:ext cx="1509524" cy="3571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 (continued)</a:t>
            </a:r>
          </a:p>
          <a:p>
            <a:pPr lvl="1"/>
            <a:r>
              <a:rPr lang="en-US" dirty="0"/>
              <a:t>Parameters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Signon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N			Do not include </a:t>
            </a:r>
            <a:r>
              <a:rPr lang="en-US" dirty="0" err="1"/>
              <a:t>signon</a:t>
            </a:r>
            <a:r>
              <a:rPr lang="en-US" dirty="0"/>
              <a:t> info in context data</a:t>
            </a:r>
          </a:p>
          <a:p>
            <a:pPr lvl="3"/>
            <a:r>
              <a:rPr lang="en-US" dirty="0"/>
              <a:t>Y 		Include </a:t>
            </a:r>
            <a:r>
              <a:rPr lang="en-US" dirty="0" err="1"/>
              <a:t>signon</a:t>
            </a:r>
            <a:r>
              <a:rPr lang="en-US" dirty="0"/>
              <a:t> info in context data</a:t>
            </a:r>
          </a:p>
          <a:p>
            <a:pPr lvl="3"/>
            <a:r>
              <a:rPr lang="en-US" dirty="0"/>
              <a:t>$$SGN0++	Include </a:t>
            </a:r>
            <a:r>
              <a:rPr lang="en-US" dirty="0" err="1"/>
              <a:t>signon+password</a:t>
            </a:r>
            <a:r>
              <a:rPr lang="en-US" dirty="0"/>
              <a:t> info in context data</a:t>
            </a:r>
          </a:p>
          <a:p>
            <a:pPr lvl="3"/>
            <a:r>
              <a:rPr lang="en-US" dirty="0"/>
              <a:t>…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84579"/>
              </p:ext>
            </p:extLst>
          </p:nvPr>
        </p:nvGraphicFramePr>
        <p:xfrm>
          <a:off x="690368" y="4643438"/>
          <a:ext cx="7922005" cy="114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8" y="4643438"/>
                        <a:ext cx="7922005" cy="1145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28463" y="5429251"/>
            <a:ext cx="1221995" cy="36016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Application(s)/Event(s) for the Macro</a:t>
            </a:r>
          </a:p>
          <a:p>
            <a:pPr lvl="1"/>
            <a:r>
              <a:rPr lang="en-US" dirty="0"/>
              <a:t>Open “Application Maintenance” app</a:t>
            </a:r>
          </a:p>
          <a:p>
            <a:pPr lvl="1"/>
            <a:r>
              <a:rPr lang="en-US" dirty="0"/>
              <a:t>File/Open: Product=FA, </a:t>
            </a:r>
            <a:r>
              <a:rPr lang="en-US" dirty="0" err="1"/>
              <a:t>AppId</a:t>
            </a:r>
            <a:r>
              <a:rPr lang="en-US" dirty="0"/>
              <a:t>=SBSB (or equivalent)</a:t>
            </a:r>
          </a:p>
          <a:p>
            <a:pPr lvl="1"/>
            <a:r>
              <a:rPr lang="en-US" dirty="0"/>
              <a:t>For system/application generated events:</a:t>
            </a:r>
          </a:p>
          <a:p>
            <a:pPr lvl="2"/>
            <a:r>
              <a:rPr lang="en-US" dirty="0"/>
              <a:t>Go to Exits section; select Edit/Add </a:t>
            </a:r>
          </a:p>
          <a:p>
            <a:pPr lvl="2"/>
            <a:r>
              <a:rPr lang="en-US" dirty="0"/>
              <a:t>Select desired event, your app, and macro</a:t>
            </a:r>
          </a:p>
          <a:p>
            <a:pPr lvl="1"/>
            <a:r>
              <a:rPr lang="en-US" dirty="0"/>
              <a:t>File/Save</a:t>
            </a:r>
          </a:p>
          <a:p>
            <a:endParaRPr lang="en-US" dirty="0"/>
          </a:p>
        </p:txBody>
      </p:sp>
      <p:pic>
        <p:nvPicPr>
          <p:cNvPr id="4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59" y="4071938"/>
            <a:ext cx="5894331" cy="22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Application(s)/Event(s) (continued)</a:t>
            </a:r>
          </a:p>
          <a:p>
            <a:pPr lvl="1"/>
            <a:r>
              <a:rPr lang="en-US" dirty="0"/>
              <a:t>For user generated events:</a:t>
            </a:r>
          </a:p>
          <a:p>
            <a:pPr lvl="2"/>
            <a:r>
              <a:rPr lang="en-US" dirty="0"/>
              <a:t>Go to Exit Menu section</a:t>
            </a:r>
          </a:p>
          <a:p>
            <a:pPr lvl="2"/>
            <a:r>
              <a:rPr lang="en-US" dirty="0"/>
              <a:t>Add a menu title if empty(&amp;’s are respected)</a:t>
            </a:r>
          </a:p>
          <a:p>
            <a:pPr lvl="2"/>
            <a:r>
              <a:rPr lang="en-US" dirty="0"/>
              <a:t>Enter menu item, app, and macro in grid</a:t>
            </a:r>
          </a:p>
          <a:p>
            <a:pPr lvl="1"/>
            <a:r>
              <a:rPr lang="en-US" dirty="0"/>
              <a:t>File/Save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6675" y="4214813"/>
          <a:ext cx="589438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Photo Editor Photo" r:id="rId3" imgW="3753374" imgH="1209524" progId="MSPhotoEd.3">
                  <p:embed/>
                </p:oleObj>
              </mc:Choice>
              <mc:Fallback>
                <p:oleObj name="Photo Editor Photo" r:id="rId3" imgW="3753374" imgH="1209524" progId="MSPhotoEd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14813"/>
                        <a:ext cx="589438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r>
              <a:rPr lang="en-US" dirty="0"/>
              <a:t>Overview </a:t>
            </a:r>
          </a:p>
          <a:p>
            <a:r>
              <a:rPr lang="en-US" dirty="0"/>
              <a:t>Steps to Register Extension with Facets</a:t>
            </a:r>
          </a:p>
          <a:p>
            <a:r>
              <a:rPr lang="en-US" dirty="0"/>
              <a:t>Extension Coding Process</a:t>
            </a:r>
          </a:p>
          <a:p>
            <a:pPr lvl="1"/>
            <a:r>
              <a:rPr lang="en-US" dirty="0"/>
              <a:t>Application Settings</a:t>
            </a:r>
          </a:p>
          <a:p>
            <a:pPr lvl="1"/>
            <a:r>
              <a:rPr lang="en-US" dirty="0"/>
              <a:t>Code Structure</a:t>
            </a:r>
          </a:p>
          <a:p>
            <a:r>
              <a:rPr lang="en-US" dirty="0"/>
              <a:t>Extension Data Object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Coding Process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Environment:</a:t>
            </a:r>
          </a:p>
          <a:p>
            <a:pPr lvl="1"/>
            <a:r>
              <a:rPr lang="en-US" dirty="0"/>
              <a:t>Any </a:t>
            </a:r>
            <a:r>
              <a:rPr lang="en-US" dirty="0" smtClean="0"/>
              <a:t>language that supports COM</a:t>
            </a:r>
          </a:p>
          <a:p>
            <a:pPr lvl="1"/>
            <a:r>
              <a:rPr lang="en-US" dirty="0" smtClean="0"/>
              <a:t>TriZetto Recommends the following languages.</a:t>
            </a:r>
            <a:endParaRPr lang="en-US" dirty="0" smtClean="0"/>
          </a:p>
          <a:p>
            <a:pPr lvl="2"/>
            <a:r>
              <a:rPr lang="en-US" dirty="0" smtClean="0"/>
              <a:t>C# .NET</a:t>
            </a:r>
            <a:endParaRPr lang="en-US" dirty="0" smtClean="0"/>
          </a:p>
          <a:p>
            <a:pPr lvl="2"/>
            <a:r>
              <a:rPr lang="en-US" dirty="0" smtClean="0"/>
              <a:t>Visual Basic .NET</a:t>
            </a:r>
          </a:p>
          <a:p>
            <a:pPr lvl="2"/>
            <a:r>
              <a:rPr lang="en-US" dirty="0" smtClean="0"/>
              <a:t>Visual C++ .NET</a:t>
            </a:r>
            <a:endParaRPr lang="en-US" dirty="0" smtClean="0"/>
          </a:p>
          <a:p>
            <a:r>
              <a:rPr lang="en-US" dirty="0" smtClean="0"/>
              <a:t>Samples in this presentation use C# and Visual Studio 2010.</a:t>
            </a:r>
          </a:p>
          <a:p>
            <a:r>
              <a:rPr lang="en-US" dirty="0" smtClean="0"/>
              <a:t>Check </a:t>
            </a:r>
            <a:r>
              <a:rPr lang="en-US" dirty="0"/>
              <a:t>for compatibility between your Facets version and your </a:t>
            </a:r>
            <a:r>
              <a:rPr lang="en-US" dirty="0" smtClean="0"/>
              <a:t>.NET version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 </a:t>
            </a:r>
          </a:p>
          <a:p>
            <a:pPr lvl="1"/>
            <a:r>
              <a:rPr lang="en-US" dirty="0"/>
              <a:t>Create a new C# Class Library project in Visual Studio .NET.</a:t>
            </a:r>
          </a:p>
          <a:p>
            <a:pPr lvl="1"/>
            <a:r>
              <a:rPr lang="en-US" dirty="0"/>
              <a:t>For consistency, project name should match Application name used in “Object” column in extension macro (e.g. </a:t>
            </a:r>
            <a:r>
              <a:rPr lang="en-US" dirty="0" err="1"/>
              <a:t>RequireEmpID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7" y="1028700"/>
            <a:ext cx="7773266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438400" y="2401728"/>
            <a:ext cx="1437642" cy="9286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329689" y="5257800"/>
            <a:ext cx="1797052" cy="428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Project Properties </a:t>
            </a:r>
          </a:p>
          <a:p>
            <a:pPr lvl="1"/>
            <a:r>
              <a:rPr lang="en-US" dirty="0"/>
              <a:t>Right-click on project in Solution Explorer; select Properties</a:t>
            </a:r>
          </a:p>
          <a:p>
            <a:pPr lvl="1"/>
            <a:r>
              <a:rPr lang="en-US" dirty="0"/>
              <a:t>Navigate to </a:t>
            </a:r>
            <a:r>
              <a:rPr lang="en-US" dirty="0" smtClean="0"/>
              <a:t>“Build</a:t>
            </a:r>
            <a:r>
              <a:rPr lang="en-US" dirty="0"/>
              <a:t>”</a:t>
            </a:r>
          </a:p>
          <a:p>
            <a:pPr lvl="1"/>
            <a:r>
              <a:rPr lang="en-US" dirty="0" smtClean="0"/>
              <a:t>Check “Register </a:t>
            </a:r>
            <a:r>
              <a:rPr lang="en-US" dirty="0"/>
              <a:t>for COM Interop” </a:t>
            </a:r>
            <a:r>
              <a:rPr lang="en-US" dirty="0" smtClean="0"/>
              <a:t>option on</a:t>
            </a:r>
            <a:endParaRPr lang="en-US" dirty="0"/>
          </a:p>
          <a:p>
            <a:pPr lvl="1"/>
            <a:r>
              <a:rPr lang="en-US" dirty="0"/>
              <a:t>Click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9" y="914400"/>
            <a:ext cx="5948362" cy="549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2667001" y="5105400"/>
            <a:ext cx="1676400" cy="4238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Project Properties (continued)</a:t>
            </a:r>
          </a:p>
          <a:p>
            <a:r>
              <a:rPr lang="en-US" dirty="0"/>
              <a:t>To facilitate debugging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While in the Project Property Pages, navigate to </a:t>
            </a:r>
            <a:r>
              <a:rPr lang="en-US" dirty="0" smtClean="0"/>
              <a:t>“Debugging”</a:t>
            </a:r>
            <a:endParaRPr lang="en-US" dirty="0"/>
          </a:p>
          <a:p>
            <a:pPr lvl="1"/>
            <a:r>
              <a:rPr lang="en-US" dirty="0"/>
              <a:t>In “Start Action” section:</a:t>
            </a:r>
          </a:p>
          <a:p>
            <a:pPr lvl="2"/>
            <a:r>
              <a:rPr lang="en-US" dirty="0" smtClean="0"/>
              <a:t>Check “Start external program” option on</a:t>
            </a:r>
            <a:endParaRPr lang="en-US" dirty="0"/>
          </a:p>
          <a:p>
            <a:pPr lvl="2"/>
            <a:r>
              <a:rPr lang="en-US" dirty="0" smtClean="0"/>
              <a:t>Set </a:t>
            </a:r>
            <a:r>
              <a:rPr lang="en-US" dirty="0"/>
              <a:t>“Start Application” to location </a:t>
            </a:r>
            <a:r>
              <a:rPr lang="en-US" dirty="0" smtClean="0"/>
              <a:t>of Facets </a:t>
            </a:r>
            <a:r>
              <a:rPr lang="en-US" dirty="0"/>
              <a:t>client </a:t>
            </a:r>
            <a:r>
              <a:rPr lang="en-US" dirty="0" smtClean="0"/>
              <a:t>executable e.g</a:t>
            </a:r>
            <a:r>
              <a:rPr lang="en-US" dirty="0"/>
              <a:t>. D:\</a:t>
            </a:r>
            <a:r>
              <a:rPr lang="en-US" dirty="0" smtClean="0"/>
              <a:t>TriZetto\Facets\510\System\Bin\ceraexe0510.exe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95" y="1127657"/>
            <a:ext cx="6043611" cy="536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2587755" y="1871662"/>
            <a:ext cx="3965445" cy="6429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Reference </a:t>
            </a:r>
          </a:p>
          <a:p>
            <a:pPr lvl="1"/>
            <a:r>
              <a:rPr lang="en-US" dirty="0"/>
              <a:t>Right-click on References in Solution Explorer; select Add Reference</a:t>
            </a:r>
          </a:p>
          <a:p>
            <a:pPr lvl="1"/>
            <a:r>
              <a:rPr lang="en-US" dirty="0"/>
              <a:t>Click Browse...</a:t>
            </a:r>
          </a:p>
          <a:p>
            <a:pPr lvl="1"/>
            <a:r>
              <a:rPr lang="en-US" dirty="0"/>
              <a:t>Browse to Facets Interfaces directory, e.g.</a:t>
            </a:r>
            <a:br>
              <a:rPr lang="en-US" dirty="0"/>
            </a:br>
            <a:r>
              <a:rPr lang="en-US" dirty="0"/>
              <a:t>C:\Program Files (x86)\</a:t>
            </a:r>
            <a:r>
              <a:rPr lang="en-US" dirty="0" smtClean="0"/>
              <a:t>Common Files\</a:t>
            </a:r>
            <a:r>
              <a:rPr lang="en-US" dirty="0" err="1" smtClean="0"/>
              <a:t>Trizetto</a:t>
            </a:r>
            <a:r>
              <a:rPr lang="en-US" dirty="0" smtClean="0"/>
              <a:t>\Interfaces\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smtClean="0"/>
              <a:t>ErCoreIfcExtensionData.dll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90600"/>
            <a:ext cx="4648200" cy="51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2971800" y="2633662"/>
            <a:ext cx="3162812" cy="6429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Technology Overview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Class </a:t>
            </a:r>
          </a:p>
          <a:p>
            <a:pPr lvl="1"/>
            <a:r>
              <a:rPr lang="en-US" dirty="0"/>
              <a:t>Create a new public class in your project.</a:t>
            </a:r>
          </a:p>
          <a:p>
            <a:pPr lvl="1"/>
            <a:r>
              <a:rPr lang="en-US" dirty="0"/>
              <a:t>For consistency, class name should match class name used in “Object” column in extension macro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Note! </a:t>
            </a:r>
          </a:p>
          <a:p>
            <a:pPr lvl="1"/>
            <a:r>
              <a:rPr lang="en-US" dirty="0" smtClean="0"/>
              <a:t>You may need to set </a:t>
            </a:r>
            <a:r>
              <a:rPr lang="en-US" b="1" dirty="0" err="1" smtClean="0"/>
              <a:t>ComVisibleAttribute</a:t>
            </a:r>
            <a:r>
              <a:rPr lang="en-US" dirty="0" smtClean="0"/>
              <a:t> to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8821" y="3929062"/>
            <a:ext cx="7260090" cy="23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 dirty="0">
                <a:latin typeface="Courier New" pitchFamily="49" charset="0"/>
              </a:rPr>
              <a:t>	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Xcom</a:t>
            </a:r>
            <a:endParaRPr lang="en-US" altLang="en-US" sz="1900" b="1" dirty="0"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	{</a:t>
            </a:r>
          </a:p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		public </a:t>
            </a:r>
            <a:r>
              <a:rPr lang="en-US" altLang="en-US" sz="1900" b="1" dirty="0" err="1">
                <a:latin typeface="Courier New" pitchFamily="49" charset="0"/>
              </a:rPr>
              <a:t>Xcom</a:t>
            </a:r>
            <a:r>
              <a:rPr lang="en-US" altLang="en-US" sz="1900" b="1" dirty="0">
                <a:latin typeface="Courier New" pitchFamily="49" charset="0"/>
              </a:rPr>
              <a:t>()</a:t>
            </a:r>
          </a:p>
          <a:p>
            <a:r>
              <a:rPr lang="en-US" altLang="en-US" sz="1900" b="1" dirty="0">
                <a:latin typeface="Courier New" pitchFamily="49" charset="0"/>
              </a:rPr>
              <a:t>		{</a:t>
            </a:r>
          </a:p>
          <a:p>
            <a:r>
              <a:rPr lang="en-US" altLang="en-US" sz="1900" b="1" dirty="0">
                <a:latin typeface="Courier New" pitchFamily="49" charset="0"/>
              </a:rPr>
              <a:t>		}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//constructor</a:t>
            </a:r>
          </a:p>
          <a:p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	}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  //class </a:t>
            </a:r>
            <a:r>
              <a:rPr lang="en-US" altLang="en-US" sz="1900" b="1" dirty="0" err="1">
                <a:solidFill>
                  <a:srgbClr val="008000"/>
                </a:solidFill>
                <a:latin typeface="Courier New" pitchFamily="49" charset="0"/>
              </a:rPr>
              <a:t>Xcom</a:t>
            </a:r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  <a:p>
            <a:r>
              <a:rPr lang="en-US" altLang="en-US" sz="1500" dirty="0">
                <a:latin typeface="Courier New" pitchFamily="49" charset="0"/>
              </a:rPr>
              <a:t>  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6939" y="3786187"/>
            <a:ext cx="7619501" cy="2428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Method </a:t>
            </a:r>
          </a:p>
          <a:p>
            <a:pPr lvl="1"/>
            <a:r>
              <a:rPr lang="en-US" dirty="0"/>
              <a:t>Create a new public method within the class.  </a:t>
            </a:r>
          </a:p>
          <a:p>
            <a:pPr lvl="2"/>
            <a:r>
              <a:rPr lang="en-US" dirty="0"/>
              <a:t>Method name must match name used in “Destination” column of extension macro (e.g. </a:t>
            </a:r>
            <a:r>
              <a:rPr lang="en-US" dirty="0" err="1"/>
              <a:t>CheckEmpID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It must take two arguments by value:</a:t>
            </a:r>
          </a:p>
          <a:p>
            <a:pPr lvl="2"/>
            <a:r>
              <a:rPr lang="en-US" dirty="0" err="1"/>
              <a:t>ErCoreIfcExtensionData.IFaExtensionData</a:t>
            </a:r>
            <a:endParaRPr lang="en-US" dirty="0"/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Return type must be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en-US" dirty="0"/>
              <a:t>Any method referenced by a Facets extension macro must adhere to this signature.</a:t>
            </a:r>
          </a:p>
          <a:p>
            <a:pPr lvl="1"/>
            <a:r>
              <a:rPr lang="en-US" dirty="0"/>
              <a:t>Different extension macros may reference many public methods within a single class (i.e., multiple extensions within a single COM server).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5056" y="1285876"/>
            <a:ext cx="8266440" cy="536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using </a:t>
            </a:r>
            <a:r>
              <a:rPr lang="en-US" altLang="en-US" sz="1900" b="1" dirty="0" err="1">
                <a:latin typeface="Courier New" pitchFamily="49" charset="0"/>
              </a:rPr>
              <a:t>ErCoreIfcExtensionData</a:t>
            </a:r>
            <a:r>
              <a:rPr lang="en-US" altLang="en-US" sz="1900" b="1" dirty="0">
                <a:latin typeface="Courier New" pitchFamily="49" charset="0"/>
              </a:rPr>
              <a:t>;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...</a:t>
            </a:r>
          </a:p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altLang="en-US" sz="19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altLang="en-US" sz="1900" b="1" dirty="0" smtClean="0">
                <a:latin typeface="Courier New" pitchFamily="49" charset="0"/>
              </a:rPr>
              <a:t> </a:t>
            </a:r>
            <a:r>
              <a:rPr lang="en-US" altLang="en-US" sz="1900" b="1" dirty="0" err="1" smtClean="0">
                <a:latin typeface="Courier New" pitchFamily="49" charset="0"/>
              </a:rPr>
              <a:t>Xcom</a:t>
            </a:r>
            <a:endParaRPr lang="en-US" altLang="en-US" sz="1900" b="1" dirty="0"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{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  public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CheckEmpID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dirty="0" err="1">
                <a:latin typeface="Courier New" pitchFamily="49" charset="0"/>
              </a:rPr>
              <a:t>IFaExtensionData</a:t>
            </a: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extData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facetsID</a:t>
            </a:r>
            <a:r>
              <a:rPr lang="en-US" altLang="en-US" sz="1900" b="1" dirty="0">
                <a:latin typeface="Courier New" pitchFamily="49" charset="0"/>
              </a:rPr>
              <a:t>)</a:t>
            </a:r>
          </a:p>
          <a:p>
            <a:r>
              <a:rPr lang="en-US" altLang="en-US" sz="1900" b="1" dirty="0">
                <a:latin typeface="Courier New" pitchFamily="49" charset="0"/>
              </a:rPr>
              <a:t>   {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   ...</a:t>
            </a:r>
          </a:p>
          <a:p>
            <a:endParaRPr lang="en-US" altLang="en-US" sz="8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//Add Extension Business Logic Here!</a:t>
            </a:r>
          </a:p>
          <a:p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       //If errors, return false, otherwise return true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   ...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;  </a:t>
            </a:r>
          </a:p>
          <a:p>
            <a:endParaRPr lang="en-US" altLang="en-US" sz="8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   }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altLang="en-US" sz="1900" b="1" dirty="0" err="1">
                <a:solidFill>
                  <a:srgbClr val="008000"/>
                </a:solidFill>
                <a:latin typeface="Courier New" pitchFamily="49" charset="0"/>
              </a:rPr>
              <a:t>CheckEmpID</a:t>
            </a:r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...    </a:t>
            </a:r>
          </a:p>
          <a:p>
            <a:endParaRPr lang="en-US" altLang="en-US" sz="800" b="1" dirty="0">
              <a:solidFill>
                <a:srgbClr val="008000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}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  //class </a:t>
            </a:r>
            <a:r>
              <a:rPr lang="en-US" altLang="en-US" sz="1900" b="1" dirty="0" err="1" smtClean="0">
                <a:solidFill>
                  <a:srgbClr val="008000"/>
                </a:solidFill>
                <a:latin typeface="Courier New" pitchFamily="49" charset="0"/>
              </a:rPr>
              <a:t>Xcom</a:t>
            </a:r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  <a:p>
            <a:endParaRPr lang="en-US" altLang="en-US" sz="1500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1292" y="1214438"/>
            <a:ext cx="8338322" cy="5143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Extension Data Object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Provided by TriZetto in order to</a:t>
            </a:r>
          </a:p>
          <a:p>
            <a:pPr lvl="1"/>
            <a:r>
              <a:rPr lang="en-US" altLang="en-US" sz="2100" dirty="0"/>
              <a:t>Expose Facets status and data to the extension</a:t>
            </a:r>
          </a:p>
          <a:p>
            <a:pPr lvl="1"/>
            <a:r>
              <a:rPr lang="en-US" altLang="en-US" sz="2100" dirty="0"/>
              <a:t>Allow access to some Facets </a:t>
            </a:r>
            <a:r>
              <a:rPr lang="en-US" altLang="en-US" sz="2100" dirty="0" smtClean="0"/>
              <a:t>resources, such as database connection</a:t>
            </a:r>
            <a:endParaRPr lang="en-US" altLang="en-US" sz="2100" dirty="0"/>
          </a:p>
          <a:p>
            <a:pPr lvl="1"/>
            <a:r>
              <a:rPr lang="en-US" altLang="en-US" sz="2100" dirty="0"/>
              <a:t>Facilitate error handling</a:t>
            </a:r>
          </a:p>
          <a:p>
            <a:r>
              <a:rPr lang="en-US" altLang="en-US" dirty="0"/>
              <a:t>Passed by Facets to an XCOM extension via the XCOM method’s first argument</a:t>
            </a:r>
          </a:p>
          <a:p>
            <a:r>
              <a:rPr lang="en-US" altLang="en-US" dirty="0"/>
              <a:t>Class name: </a:t>
            </a:r>
            <a:r>
              <a:rPr lang="en-US" altLang="en-US" dirty="0" smtClean="0"/>
              <a:t>	</a:t>
            </a:r>
            <a:r>
              <a:rPr lang="en-US" altLang="en-US" sz="2300" dirty="0" err="1" smtClean="0"/>
              <a:t>ErCoreIfcExtensionData.IFaExtensionData</a:t>
            </a:r>
            <a:endParaRPr lang="en-US" altLang="en-US" sz="2300" dirty="0"/>
          </a:p>
          <a:p>
            <a:r>
              <a:rPr lang="en-US" altLang="en-US" dirty="0"/>
              <a:t>DLL name: </a:t>
            </a:r>
            <a:r>
              <a:rPr lang="en-US" altLang="en-US" dirty="0" smtClean="0"/>
              <a:t>ErCoreClbExtension</a:t>
            </a:r>
            <a:r>
              <a:rPr lang="en-US" altLang="en-US" i="1" dirty="0" smtClean="0"/>
              <a:t>###</a:t>
            </a:r>
            <a:r>
              <a:rPr lang="en-US" altLang="en-US" dirty="0" smtClean="0"/>
              <a:t>.dll</a:t>
            </a:r>
            <a:endParaRPr lang="en-US" altLang="en-US" dirty="0"/>
          </a:p>
          <a:p>
            <a:r>
              <a:rPr lang="en-US" altLang="en-US" dirty="0"/>
              <a:t>RCW (Interop assembly) facilitates access to the Extension Data Object from .NET assemblies.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77ACC7-4E7B-43CD-B206-99B636183546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35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dirty="0" smtClean="0"/>
              <a:t>Extension Data Object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dirty="0" err="1"/>
              <a:t>DbAvailable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bool</a:t>
            </a:r>
            <a:endParaRPr lang="en-US" dirty="0"/>
          </a:p>
          <a:p>
            <a:pPr lvl="2"/>
            <a:r>
              <a:rPr lang="en-US" dirty="0"/>
              <a:t>true: Database access available</a:t>
            </a:r>
          </a:p>
          <a:p>
            <a:pPr lvl="2"/>
            <a:r>
              <a:rPr lang="en-US" dirty="0"/>
              <a:t>false: Database access not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65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8682C0-C087-4ABC-A620-9F0683B16CC9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36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smtClean="0"/>
              <a:t>Extension Data Object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dirty="0"/>
              <a:t>Interactive Property</a:t>
            </a:r>
          </a:p>
          <a:p>
            <a:pPr lvl="1"/>
            <a:r>
              <a:rPr lang="en-US" dirty="0"/>
              <a:t>Read-only, reflects the value of the macro parameter /Interactive</a:t>
            </a:r>
          </a:p>
          <a:p>
            <a:pPr lvl="1"/>
            <a:r>
              <a:rPr lang="en-US" dirty="0"/>
              <a:t>Type : </a:t>
            </a:r>
            <a:r>
              <a:rPr lang="en-US" dirty="0" err="1"/>
              <a:t>bool</a:t>
            </a:r>
            <a:endParaRPr lang="en-US" dirty="0"/>
          </a:p>
          <a:p>
            <a:pPr lvl="2"/>
            <a:r>
              <a:rPr lang="en-US" dirty="0"/>
              <a:t>true: Extension may operate interactively</a:t>
            </a:r>
          </a:p>
          <a:p>
            <a:pPr lvl="2"/>
            <a:r>
              <a:rPr lang="en-US" dirty="0"/>
              <a:t>false: Extension may not operate interactively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357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C65D7E-0BEC-4539-8D47-C4B2A307A608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37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9940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smtClean="0"/>
              <a:t>Extension Data Object</a:t>
            </a:r>
          </a:p>
        </p:txBody>
      </p:sp>
      <p:sp>
        <p:nvSpPr>
          <p:cNvPr id="8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598" tIns="46299" rIns="92598" bIns="46299"/>
          <a:lstStyle/>
          <a:p>
            <a:pPr eaLnBrk="1" hangingPunct="1"/>
            <a:r>
              <a:rPr lang="en-US" altLang="en-US" dirty="0" err="1" smtClean="0"/>
              <a:t>LastMessage</a:t>
            </a:r>
            <a:r>
              <a:rPr lang="en-US" altLang="en-US" dirty="0" smtClean="0"/>
              <a:t> Property</a:t>
            </a:r>
          </a:p>
          <a:p>
            <a:pPr lvl="1" eaLnBrk="1" hangingPunct="1"/>
            <a:r>
              <a:rPr lang="en-US" altLang="en-US" dirty="0" smtClean="0"/>
              <a:t>Read-only</a:t>
            </a:r>
          </a:p>
          <a:p>
            <a:pPr lvl="1" eaLnBrk="1" hangingPunct="1"/>
            <a:r>
              <a:rPr lang="en-US" altLang="en-US" dirty="0" smtClean="0"/>
              <a:t>Type : string</a:t>
            </a:r>
          </a:p>
          <a:p>
            <a:pPr lvl="2" eaLnBrk="1" hangingPunct="1"/>
            <a:r>
              <a:rPr lang="en-US" altLang="en-US" dirty="0" smtClean="0"/>
              <a:t>Returns last informational message from object</a:t>
            </a:r>
          </a:p>
        </p:txBody>
      </p:sp>
    </p:spTree>
    <p:extLst>
      <p:ext uri="{BB962C8B-B14F-4D97-AF65-F5344CB8AC3E}">
        <p14:creationId xmlns:p14="http://schemas.microsoft.com/office/powerpoint/2010/main" val="33140922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C96D92-3A79-4411-8DB7-E946F48B6C35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38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smtClean="0"/>
              <a:t>Extension Data Object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altLang="en-US" dirty="0" err="1"/>
              <a:t>LastResult</a:t>
            </a:r>
            <a:r>
              <a:rPr lang="en-US" altLang="en-US" dirty="0"/>
              <a:t> Property</a:t>
            </a:r>
          </a:p>
          <a:p>
            <a:pPr lvl="1"/>
            <a:r>
              <a:rPr lang="en-US" altLang="en-US" dirty="0"/>
              <a:t>Read-only</a:t>
            </a:r>
          </a:p>
          <a:p>
            <a:pPr lvl="1"/>
            <a:r>
              <a:rPr lang="en-US" altLang="en-US" dirty="0"/>
              <a:t>Type : </a:t>
            </a:r>
            <a:r>
              <a:rPr lang="en-US" altLang="en-US" dirty="0" err="1"/>
              <a:t>bool</a:t>
            </a:r>
            <a:endParaRPr lang="en-US" altLang="en-US" dirty="0"/>
          </a:p>
          <a:p>
            <a:pPr lvl="2"/>
            <a:r>
              <a:rPr lang="en-US" altLang="en-US" dirty="0"/>
              <a:t>Returns result of last method invoked</a:t>
            </a:r>
          </a:p>
          <a:p>
            <a:pPr lvl="2"/>
            <a:r>
              <a:rPr lang="en-US" altLang="en-US" dirty="0"/>
              <a:t>true: method execution was successful</a:t>
            </a:r>
          </a:p>
          <a:p>
            <a:pPr lvl="2"/>
            <a:r>
              <a:rPr lang="en-US" altLang="en-US" dirty="0"/>
              <a:t>false: method execution was unsuccessful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387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C18CC2-977F-4872-9F71-55637DD6662B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39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smtClean="0"/>
              <a:t>Extension Data Object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altLang="en-US" dirty="0" err="1"/>
              <a:t>ReadWrite</a:t>
            </a:r>
            <a:r>
              <a:rPr lang="en-US" altLang="en-US" dirty="0"/>
              <a:t> Property</a:t>
            </a:r>
          </a:p>
          <a:p>
            <a:pPr lvl="1"/>
            <a:r>
              <a:rPr lang="en-US" altLang="en-US" dirty="0"/>
              <a:t>Read-only, reflects the value of the macro parameter /Style</a:t>
            </a:r>
          </a:p>
          <a:p>
            <a:pPr lvl="1"/>
            <a:r>
              <a:rPr lang="en-US" altLang="en-US" dirty="0"/>
              <a:t>Type : </a:t>
            </a:r>
            <a:r>
              <a:rPr lang="en-US" altLang="en-US" dirty="0" err="1"/>
              <a:t>bool</a:t>
            </a:r>
            <a:endParaRPr lang="en-US" altLang="en-US" dirty="0"/>
          </a:p>
          <a:p>
            <a:pPr lvl="2"/>
            <a:r>
              <a:rPr lang="en-US" altLang="en-US" dirty="0"/>
              <a:t>true: Extension may ”Get” data from Facets and may “Set” updated data back to Facets</a:t>
            </a:r>
          </a:p>
          <a:p>
            <a:pPr lvl="2"/>
            <a:r>
              <a:rPr lang="en-US" altLang="en-US" dirty="0"/>
              <a:t>false: Extension may only ”Get” data from Facets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0798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Technology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XCOM</a:t>
            </a:r>
            <a:endParaRPr lang="en-US" dirty="0"/>
          </a:p>
          <a:p>
            <a:pPr lvl="1"/>
            <a:r>
              <a:rPr lang="en-US" dirty="0"/>
              <a:t>The recommended platform for the mainstream Facets extensions</a:t>
            </a:r>
          </a:p>
          <a:p>
            <a:pPr lvl="1"/>
            <a:r>
              <a:rPr lang="en-US" dirty="0"/>
              <a:t>Uses the same underlying architecture as the ‘legacy’ extensibility platforms</a:t>
            </a:r>
          </a:p>
          <a:p>
            <a:pPr lvl="2"/>
            <a:r>
              <a:rPr lang="en-US" dirty="0"/>
              <a:t>Exit Services Application</a:t>
            </a:r>
          </a:p>
          <a:p>
            <a:pPr lvl="2"/>
            <a:r>
              <a:rPr lang="en-US" dirty="0"/>
              <a:t>Extensions Macros</a:t>
            </a:r>
          </a:p>
          <a:p>
            <a:pPr lvl="2"/>
            <a:r>
              <a:rPr lang="en-US" dirty="0"/>
              <a:t>Exit Points</a:t>
            </a:r>
          </a:p>
          <a:p>
            <a:pPr lvl="1"/>
            <a:r>
              <a:rPr lang="en-US" dirty="0"/>
              <a:t>Universally applies to all Facets applications</a:t>
            </a:r>
          </a:p>
          <a:p>
            <a:pPr lvl="1"/>
            <a:r>
              <a:rPr lang="en-US" dirty="0"/>
              <a:t>The extension itself is a COM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4C00B-6E8B-45C7-9F08-DE92DA06F5A6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40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dirty="0" smtClean="0"/>
              <a:t>Extension Data Object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altLang="en-US" dirty="0" err="1"/>
              <a:t>GetData</a:t>
            </a:r>
            <a:r>
              <a:rPr lang="en-US" altLang="en-US" dirty="0"/>
              <a:t> Method</a:t>
            </a:r>
            <a:br>
              <a:rPr lang="en-US" altLang="en-US" dirty="0"/>
            </a:br>
            <a:r>
              <a:rPr lang="en-US" altLang="en-US" dirty="0"/>
              <a:t>string </a:t>
            </a:r>
            <a:r>
              <a:rPr lang="en-US" altLang="en-US" dirty="0" err="1"/>
              <a:t>GetData</a:t>
            </a:r>
            <a:r>
              <a:rPr lang="en-US" altLang="en-US" dirty="0"/>
              <a:t>(string </a:t>
            </a:r>
            <a:r>
              <a:rPr lang="en-US" altLang="en-US" dirty="0" err="1"/>
              <a:t>dataId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Returns XML string containing requested data.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dataId</a:t>
            </a:r>
            <a:r>
              <a:rPr lang="en-US" altLang="en-US" dirty="0"/>
              <a:t> is specified, only that data will be returned.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dataId</a:t>
            </a:r>
            <a:r>
              <a:rPr lang="en-US" altLang="en-US" dirty="0"/>
              <a:t> == "", ALL data available to extension will be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419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63265" y="357187"/>
            <a:ext cx="1380735" cy="428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/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698967" indent="-268834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75334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05468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35602" indent="-215067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65736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795869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26003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56137" indent="-2150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4C413D-6228-47FE-834B-E57F95FBC0C3}" type="slidenum">
              <a:rPr lang="en-US" altLang="en-US" sz="1300">
                <a:solidFill>
                  <a:schemeClr val="folHlink"/>
                </a:solidFill>
                <a:latin typeface="Arial" charset="0"/>
              </a:rPr>
              <a:pPr eaLnBrk="1" hangingPunct="1"/>
              <a:t>41</a:t>
            </a:fld>
            <a:endParaRPr lang="en-US" altLang="en-US" sz="13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44038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598" tIns="46299" rIns="92598" bIns="46299" anchor="b"/>
          <a:lstStyle/>
          <a:p>
            <a:pPr eaLnBrk="1" hangingPunct="1"/>
            <a:r>
              <a:rPr lang="en-US" altLang="en-US" smtClean="0"/>
              <a:t>Extension Data Object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altLang="en-US" dirty="0" err="1"/>
              <a:t>GetData</a:t>
            </a:r>
            <a:r>
              <a:rPr lang="en-US" altLang="en-US" dirty="0"/>
              <a:t> Method Example</a:t>
            </a:r>
          </a:p>
          <a:p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5056" y="2428875"/>
            <a:ext cx="8266440" cy="325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public bool </a:t>
            </a:r>
            <a:r>
              <a:rPr lang="en-US" altLang="en-US" sz="1900" b="1">
                <a:latin typeface="Courier New" pitchFamily="49" charset="0"/>
              </a:rPr>
              <a:t>CheckEmpID(IFaExtensionData extData, </a:t>
            </a:r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>
                <a:latin typeface="Courier New" pitchFamily="49" charset="0"/>
              </a:rPr>
              <a:t> facetsID)</a:t>
            </a:r>
          </a:p>
          <a:p>
            <a:r>
              <a:rPr lang="en-US" altLang="en-US" sz="1900" b="1">
                <a:latin typeface="Courier New" pitchFamily="49" charset="0"/>
              </a:rPr>
              <a:t>{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allData, sbsbData;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sbsbData = extData.GetData("SBSB");</a:t>
            </a:r>
            <a:r>
              <a:rPr lang="en-US" altLang="en-US" sz="17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>
                <a:solidFill>
                  <a:srgbClr val="008000"/>
                </a:solidFill>
                <a:latin typeface="Courier New" pitchFamily="49" charset="0"/>
              </a:rPr>
              <a:t>//Only SBSB data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allData = extData.GetData("");</a:t>
            </a:r>
            <a:r>
              <a:rPr lang="en-US" altLang="en-US" sz="17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en-US" sz="1900" b="1">
                <a:solidFill>
                  <a:srgbClr val="008000"/>
                </a:solidFill>
                <a:latin typeface="Courier New" pitchFamily="49" charset="0"/>
              </a:rPr>
              <a:t>//All data</a:t>
            </a:r>
          </a:p>
          <a:p>
            <a:endParaRPr lang="en-US" altLang="en-US" sz="8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;  </a:t>
            </a:r>
          </a:p>
          <a:p>
            <a:endParaRPr lang="en-US" altLang="en-US" sz="8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>
                <a:latin typeface="Courier New" pitchFamily="49" charset="0"/>
              </a:rPr>
              <a:t>}</a:t>
            </a:r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en-US" sz="1900" b="1">
                <a:solidFill>
                  <a:srgbClr val="008000"/>
                </a:solidFill>
                <a:latin typeface="Courier New" pitchFamily="49" charset="0"/>
              </a:rPr>
              <a:t>//CheckEmpID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3175" y="2286000"/>
            <a:ext cx="8194557" cy="3500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765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GetData</a:t>
            </a:r>
            <a:r>
              <a:rPr lang="en-US" dirty="0"/>
              <a:t> Method Output - Single </a:t>
            </a:r>
            <a:r>
              <a:rPr lang="en-US" dirty="0" smtClean="0"/>
              <a:t>Row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934467" y="1942763"/>
            <a:ext cx="6541270" cy="453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700" b="1" dirty="0">
                <a:latin typeface="Courier New" pitchFamily="49" charset="0"/>
              </a:rPr>
              <a:t>&lt;</a:t>
            </a:r>
            <a:r>
              <a:rPr lang="en-US" altLang="en-US" sz="1700" b="1" dirty="0" err="1">
                <a:latin typeface="Courier New" pitchFamily="49" charset="0"/>
              </a:rPr>
              <a:t>FacetsData</a:t>
            </a:r>
            <a:r>
              <a:rPr lang="en-US" altLang="en-US" sz="1700" b="1" dirty="0">
                <a:latin typeface="Courier New" pitchFamily="49" charset="0"/>
              </a:rPr>
              <a:t>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&lt;Collection name="SBSB" type="Group"&gt;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name="_Class"&gt;CMC_APPREC_SBSB&lt;/Column&gt;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name="_Lib"&gt;cmelrec0400.dll&lt;/Column&gt;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name="_Modified"&gt;0&lt;/Column&gt;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name="_</a:t>
            </a:r>
            <a:r>
              <a:rPr lang="en-US" altLang="en-US" sz="1700" b="1" dirty="0" err="1">
                <a:latin typeface="Courier New" pitchFamily="49" charset="0"/>
              </a:rPr>
              <a:t>AccessFunc</a:t>
            </a:r>
            <a:r>
              <a:rPr lang="en-US" altLang="en-US" sz="1700" b="1" dirty="0">
                <a:latin typeface="Courier New" pitchFamily="49" charset="0"/>
              </a:rPr>
              <a:t>"&gt;0&lt;/Column&gt;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name="LOCK_TOKEN"&gt;1&lt;/Column&gt;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name="SBSB_CK"&gt;6550&lt;/Column&gt;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name="GRGR_CK"&gt;3&lt;/Column&gt;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name="SBSB_ID"&gt;301080999&lt;/Column&gt;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...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name="SBSB_PAY_FSAC_METH"&gt;S&lt;/Column&gt;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name="SBSB_LOCK_TOKEN"&gt;0&lt;/Column&gt;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name="ATXR_SOURCE_ID"&gt;01/05/1753 00:00:00.000&lt;/Column&gt;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&lt;/Collection&gt;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&lt;/</a:t>
            </a:r>
            <a:r>
              <a:rPr lang="en-US" altLang="en-US" sz="1700" b="1" dirty="0" err="1">
                <a:latin typeface="Courier New" pitchFamily="49" charset="0"/>
              </a:rPr>
              <a:t>FacetsData</a:t>
            </a:r>
            <a:r>
              <a:rPr lang="en-US" altLang="en-US" sz="17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34467" y="1871325"/>
            <a:ext cx="6756916" cy="457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GetData</a:t>
            </a:r>
            <a:r>
              <a:rPr lang="en-US" dirty="0"/>
              <a:t> Method Output - Multi Row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50113" y="1852612"/>
            <a:ext cx="6181859" cy="470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500" b="1" dirty="0">
                <a:latin typeface="Courier New" pitchFamily="49" charset="0"/>
              </a:rPr>
              <a:t>&lt;</a:t>
            </a:r>
            <a:r>
              <a:rPr lang="en-US" altLang="en-US" sz="1500" b="1" dirty="0" err="1">
                <a:latin typeface="Courier New" pitchFamily="49" charset="0"/>
              </a:rPr>
              <a:t>FacetsData</a:t>
            </a:r>
            <a:r>
              <a:rPr lang="en-US" altLang="en-US" sz="1500" b="1" dirty="0">
                <a:latin typeface="Courier New" pitchFamily="49" charset="0"/>
              </a:rPr>
              <a:t>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&lt;Collection name="SBAD" type="Group"&gt;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</a:t>
            </a:r>
            <a:r>
              <a:rPr lang="en-US" altLang="en-US" sz="1500" b="1" dirty="0" err="1">
                <a:latin typeface="Courier New" pitchFamily="49" charset="0"/>
              </a:rPr>
              <a:t>SubCollection</a:t>
            </a:r>
            <a:r>
              <a:rPr lang="en-US" altLang="en-US" sz="1500" b="1" dirty="0">
                <a:latin typeface="Courier New" pitchFamily="49" charset="0"/>
              </a:rPr>
              <a:t> name="SBAD" type="Row"&gt;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name="_Class"&gt;CMC_APPREC_SBAD&lt;/Column&gt;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name="_Lib"&gt;cmelrec0400.dll&lt;/Column&gt;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name="_Modified"&gt;1&lt;/Column</a:t>
            </a:r>
            <a:r>
              <a:rPr lang="en-US" altLang="en-US" sz="1500" b="1" dirty="0" smtClean="0">
                <a:latin typeface="Courier New" pitchFamily="49" charset="0"/>
              </a:rPr>
              <a:t>&gt;</a:t>
            </a:r>
          </a:p>
          <a:p>
            <a:r>
              <a:rPr lang="en-US" altLang="en-US" sz="1500" b="1" dirty="0" smtClean="0">
                <a:latin typeface="Courier New" pitchFamily="49" charset="0"/>
              </a:rPr>
              <a:t>...</a:t>
            </a:r>
            <a:endParaRPr lang="en-US" altLang="en-US" sz="1500" b="1" dirty="0">
              <a:latin typeface="Courier New" pitchFamily="49" charset="0"/>
            </a:endParaRPr>
          </a:p>
          <a:p>
            <a:r>
              <a:rPr lang="en-US" altLang="en-US" sz="1500" b="1" dirty="0">
                <a:latin typeface="Courier New" pitchFamily="49" charset="0"/>
              </a:rPr>
              <a:t>&lt;Column name="SBAD_LOCK_TOKEN"&gt;0&lt;/Column&gt;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name="ATXR_SOURCE_ID"&gt;NULL&lt;/Column&gt;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&lt;/</a:t>
            </a:r>
            <a:r>
              <a:rPr lang="en-US" altLang="en-US" sz="1500" b="1" dirty="0" err="1">
                <a:latin typeface="Courier New" pitchFamily="49" charset="0"/>
              </a:rPr>
              <a:t>SubCollection</a:t>
            </a:r>
            <a:r>
              <a:rPr lang="en-US" altLang="en-US" sz="1500" b="1" dirty="0">
                <a:latin typeface="Courier New" pitchFamily="49" charset="0"/>
              </a:rPr>
              <a:t>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</a:t>
            </a:r>
            <a:r>
              <a:rPr lang="en-US" altLang="en-US" sz="1500" b="1" dirty="0" err="1">
                <a:latin typeface="Courier New" pitchFamily="49" charset="0"/>
              </a:rPr>
              <a:t>SubCollection</a:t>
            </a:r>
            <a:r>
              <a:rPr lang="en-US" altLang="en-US" sz="1500" b="1" dirty="0">
                <a:latin typeface="Courier New" pitchFamily="49" charset="0"/>
              </a:rPr>
              <a:t> name="SBAD" type="Row"&gt;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name="_Class"&gt;CMC_APPREC_SBAD&lt;/Column&gt;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name="_Lib"&gt;cmelrec0400.dll&lt;/Column&gt;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name="_Modified"&gt;0&lt;/Column&gt;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...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name="SBAD_LOCK_TOKEN"&gt;0&lt;/Column&gt;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&lt;Column name="ATXR_SOURCE_ID"&gt;NULL&lt;/Column&gt;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&lt;/</a:t>
            </a:r>
            <a:r>
              <a:rPr lang="en-US" altLang="en-US" sz="1500" b="1" dirty="0" err="1">
                <a:latin typeface="Courier New" pitchFamily="49" charset="0"/>
              </a:rPr>
              <a:t>SubCollection</a:t>
            </a:r>
            <a:r>
              <a:rPr lang="en-US" altLang="en-US" sz="1500" b="1" dirty="0">
                <a:latin typeface="Courier New" pitchFamily="49" charset="0"/>
              </a:rPr>
              <a:t>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&lt;/Collection&gt;</a:t>
            </a:r>
          </a:p>
          <a:p>
            <a:r>
              <a:rPr lang="en-US" altLang="en-US" sz="1500" b="1" dirty="0">
                <a:latin typeface="Courier New" pitchFamily="49" charset="0"/>
              </a:rPr>
              <a:t>&lt;/</a:t>
            </a:r>
            <a:r>
              <a:rPr lang="en-US" altLang="en-US" sz="1500" b="1" dirty="0" err="1">
                <a:latin typeface="Courier New" pitchFamily="49" charset="0"/>
              </a:rPr>
              <a:t>FacetsData</a:t>
            </a:r>
            <a:r>
              <a:rPr lang="en-US" altLang="en-US" sz="15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62585" y="1852612"/>
            <a:ext cx="6756916" cy="470351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GetData</a:t>
            </a:r>
            <a:r>
              <a:rPr lang="en-US" dirty="0"/>
              <a:t> Method Output – Multi Group</a:t>
            </a:r>
          </a:p>
          <a:p>
            <a:endParaRPr 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0703" y="1714500"/>
            <a:ext cx="6685034" cy="467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300" b="1">
                <a:latin typeface="Courier New" pitchFamily="49" charset="0"/>
              </a:rPr>
              <a:t>&lt;FacetsData&gt;</a:t>
            </a:r>
          </a:p>
          <a:p>
            <a:r>
              <a:rPr lang="en-US" altLang="en-US" sz="1300" b="1">
                <a:latin typeface="Courier New" pitchFamily="49" charset="0"/>
              </a:rPr>
              <a:t>&lt;Collection name="SBSB" type="Group"&gt;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name="_Class"&gt;CMC_APPREC_SBSB&lt;/Column&gt;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name="LOCK_TOKEN"&gt;1&lt;/Column&gt;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name="SBSB_CK"&gt;6550&lt;/Column&gt;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name="GRGR_CK"&gt;3&lt;/Column&gt;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...&lt;Column name="SBSB_LOCK_TOKEN"&gt;0&lt;/Column&gt;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name="ATXR_SOURCE_ID"&gt;01/05/1753 00:00:00.000&lt;/Column&gt;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&lt;/Collection&gt;</a:t>
            </a:r>
          </a:p>
          <a:p>
            <a:r>
              <a:rPr lang="en-US" altLang="en-US" sz="1300" b="1">
                <a:latin typeface="Courier New" pitchFamily="49" charset="0"/>
              </a:rPr>
              <a:t>&lt;Collection name="SBAD" type="Group"&gt;</a:t>
            </a:r>
          </a:p>
          <a:p>
            <a:r>
              <a:rPr lang="en-US" altLang="en-US" sz="1300" b="1">
                <a:latin typeface="Courier New" pitchFamily="49" charset="0"/>
              </a:rPr>
              <a:t>&lt;SubCollection name="SBAD" type="Row"&gt;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name="_Class"&gt;CMC_APPREC_SBAD&lt;/Column&gt;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name="LOCK_TOKEN"&gt;1&lt;/Column&gt;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name="ADDR1"&gt;1700 Broadway&lt;/Column&gt;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...&lt;Column name="ATXR_SOURCE_ID"&gt;NULL&lt;/Column&gt;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&lt;/SubCollection&gt;</a:t>
            </a:r>
          </a:p>
          <a:p>
            <a:r>
              <a:rPr lang="en-US" altLang="en-US" sz="1300" b="1">
                <a:latin typeface="Courier New" pitchFamily="49" charset="0"/>
              </a:rPr>
              <a:t>&lt;SubCollection name="SBAD" type="Row"&gt;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name="_Class"&gt;CMC_APPREC_SBAD&lt;/Column&gt;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&lt;Column name="LOCK_TOKEN"&gt;1&lt;/Column&gt;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...&lt;Column name="ATXR_SOURCE_ID"&gt;NULL&lt;/Column&gt;</a:t>
            </a:r>
          </a:p>
          <a:p>
            <a:r>
              <a:rPr lang="en-US" altLang="en-US" sz="1300" b="1">
                <a:latin typeface="Courier New" pitchFamily="49" charset="0"/>
              </a:rPr>
              <a:t>&lt;/SubCollection&gt;</a:t>
            </a:r>
          </a:p>
          <a:p>
            <a:r>
              <a:rPr lang="en-US" altLang="en-US" sz="1300" b="1">
                <a:latin typeface="Courier New" pitchFamily="49" charset="0"/>
              </a:rPr>
              <a:t>&lt;/Collection&gt;</a:t>
            </a:r>
          </a:p>
          <a:p>
            <a:r>
              <a:rPr lang="en-US" altLang="en-US" sz="1300" b="1">
                <a:latin typeface="Courier New" pitchFamily="49" charset="0"/>
              </a:rPr>
              <a:t>&lt;/FacetsData&gt;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6939" y="1714500"/>
            <a:ext cx="6828798" cy="4714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GetContextData</a:t>
            </a:r>
            <a:r>
              <a:rPr lang="en-US" altLang="en-US" dirty="0"/>
              <a:t> Method</a:t>
            </a:r>
            <a:br>
              <a:rPr lang="en-US" altLang="en-US" dirty="0"/>
            </a:br>
            <a:r>
              <a:rPr lang="en-US" altLang="en-US" dirty="0"/>
              <a:t>string </a:t>
            </a:r>
            <a:r>
              <a:rPr lang="en-US" altLang="en-US" dirty="0" err="1"/>
              <a:t>GetContextData</a:t>
            </a:r>
            <a:r>
              <a:rPr lang="en-US" altLang="en-US" dirty="0"/>
              <a:t>(string </a:t>
            </a:r>
            <a:r>
              <a:rPr lang="en-US" altLang="en-US" dirty="0" err="1"/>
              <a:t>dataId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Returns XML string containing context data.</a:t>
            </a:r>
          </a:p>
          <a:p>
            <a:pPr lvl="1"/>
            <a:r>
              <a:rPr lang="en-US" altLang="en-US" dirty="0"/>
              <a:t>If a </a:t>
            </a:r>
            <a:r>
              <a:rPr lang="en-US" altLang="en-US" dirty="0" err="1"/>
              <a:t>dataId</a:t>
            </a:r>
            <a:r>
              <a:rPr lang="en-US" altLang="en-US" dirty="0"/>
              <a:t> is specified, only that data will be returned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dataId</a:t>
            </a:r>
            <a:r>
              <a:rPr lang="en-US" altLang="en-US" dirty="0"/>
              <a:t> == "", all context data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GetContextData</a:t>
            </a:r>
            <a:r>
              <a:rPr lang="en-US" altLang="en-US" dirty="0"/>
              <a:t> Method Example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34467" y="2500312"/>
            <a:ext cx="7475737" cy="296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CheckEmpID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dirty="0" err="1">
                <a:latin typeface="Courier New" pitchFamily="49" charset="0"/>
              </a:rPr>
              <a:t>IFaExtensionData</a:t>
            </a: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extData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facetsID</a:t>
            </a:r>
            <a:r>
              <a:rPr lang="en-US" altLang="en-US" sz="1900" b="1" dirty="0">
                <a:latin typeface="Courier New" pitchFamily="49" charset="0"/>
              </a:rPr>
              <a:t>)</a:t>
            </a:r>
          </a:p>
          <a:p>
            <a:r>
              <a:rPr lang="en-US" altLang="en-US" sz="1900" b="1" dirty="0">
                <a:latin typeface="Courier New" pitchFamily="49" charset="0"/>
              </a:rPr>
              <a:t>{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ctxData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ctxData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altLang="en-US" sz="1900" b="1" dirty="0" err="1">
                <a:solidFill>
                  <a:schemeClr val="tx2"/>
                </a:solidFill>
                <a:latin typeface="Courier New" pitchFamily="49" charset="0"/>
              </a:rPr>
              <a:t>extData.GetContextData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("");</a:t>
            </a:r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  <a:p>
            <a:endParaRPr lang="en-US" altLang="en-US" sz="8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altLang="en-US" sz="1900" b="1" dirty="0">
                <a:solidFill>
                  <a:schemeClr val="tx2"/>
                </a:solidFill>
                <a:latin typeface="Courier New" pitchFamily="49" charset="0"/>
              </a:rPr>
              <a:t>;  </a:t>
            </a:r>
          </a:p>
          <a:p>
            <a:endParaRPr lang="en-US" altLang="en-US" sz="8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en-US" sz="1900" b="1" dirty="0">
                <a:latin typeface="Courier New" pitchFamily="49" charset="0"/>
              </a:rPr>
              <a:t>}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en-US" sz="1900" b="1" dirty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altLang="en-US" sz="1900" b="1" dirty="0" err="1">
                <a:solidFill>
                  <a:srgbClr val="008000"/>
                </a:solidFill>
                <a:latin typeface="Courier New" pitchFamily="49" charset="0"/>
              </a:rPr>
              <a:t>CheckEmpID</a:t>
            </a:r>
            <a:endParaRPr lang="en-US" altLang="en-US" sz="19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0703" y="2286000"/>
            <a:ext cx="7331972" cy="3500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GetContextData</a:t>
            </a:r>
            <a:r>
              <a:rPr lang="en-US" dirty="0"/>
              <a:t> Method Output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59411" y="1828800"/>
            <a:ext cx="8784590" cy="47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700" b="1" dirty="0">
                <a:latin typeface="Courier New" pitchFamily="49" charset="0"/>
              </a:rPr>
              <a:t>&lt;</a:t>
            </a:r>
            <a:r>
              <a:rPr lang="en-US" altLang="en-US" sz="1700" b="1" dirty="0" err="1">
                <a:latin typeface="Courier New" pitchFamily="49" charset="0"/>
              </a:rPr>
              <a:t>FacetsData</a:t>
            </a:r>
            <a:r>
              <a:rPr lang="en-US" altLang="en-US" sz="1700" b="1" dirty="0">
                <a:latin typeface="Courier New" pitchFamily="49" charset="0"/>
              </a:rPr>
              <a:t>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name="REGION_ID"&gt;&amp;</a:t>
            </a:r>
            <a:r>
              <a:rPr lang="en-US" altLang="en-US" sz="1700" b="1" dirty="0" err="1">
                <a:latin typeface="Courier New" pitchFamily="49" charset="0"/>
              </a:rPr>
              <a:t>lt;NULL&amp;gt</a:t>
            </a:r>
            <a:r>
              <a:rPr lang="en-US" altLang="en-US" sz="1700" b="1" dirty="0">
                <a:latin typeface="Courier New" pitchFamily="49" charset="0"/>
              </a:rPr>
              <a:t>;&lt;/Column&gt;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name="REGION_LOC"&gt;&amp;</a:t>
            </a:r>
            <a:r>
              <a:rPr lang="en-US" altLang="en-US" sz="1700" b="1" dirty="0" err="1">
                <a:latin typeface="Courier New" pitchFamily="49" charset="0"/>
              </a:rPr>
              <a:t>lt;NULL&amp;gt</a:t>
            </a:r>
            <a:r>
              <a:rPr lang="en-US" altLang="en-US" sz="1700" b="1" dirty="0">
                <a:latin typeface="Courier New" pitchFamily="49" charset="0"/>
              </a:rPr>
              <a:t>;&lt;/Column&gt;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name="PZAP_APP_ID"&gt;SBSB&lt;/Column&gt;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&lt;Collection name="EXIT" type="Group"&gt;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name="TIMING"&gt;WINPRESAVE&lt;/Column&gt;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name="PZAP_APP_ID"&gt;XCOM&lt;/Column&gt;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name="SYIN_INST"&gt;108448&lt;/Column&gt;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&lt;/Collection&gt;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&lt;Collection name="SGN0" type="Group"&gt;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name="PZPZ_ID"&gt;FA&lt;/Column&gt;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name="USUS_ID"&gt;ERISCO&lt;/Column&gt;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name="DATA_SOURCE_ID"&gt;sampledb.corp.trizetto.com&lt;/Column&gt;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name="DATABASE_ID"&gt;</a:t>
            </a:r>
            <a:r>
              <a:rPr lang="en-US" altLang="en-US" sz="1700" b="1" dirty="0" err="1">
                <a:latin typeface="Courier New" pitchFamily="49" charset="0"/>
              </a:rPr>
              <a:t>facetsuser</a:t>
            </a:r>
            <a:r>
              <a:rPr lang="en-US" altLang="en-US" sz="1700" b="1" dirty="0">
                <a:latin typeface="Courier New" pitchFamily="49" charset="0"/>
              </a:rPr>
              <a:t>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name="SIGNON_PASSWORD"&gt;</a:t>
            </a:r>
            <a:r>
              <a:rPr lang="en-US" altLang="en-US" sz="1700" b="1" dirty="0" err="1">
                <a:latin typeface="Courier New" pitchFamily="49" charset="0"/>
              </a:rPr>
              <a:t>erisco</a:t>
            </a:r>
            <a:r>
              <a:rPr lang="en-US" altLang="en-US" sz="1700" b="1" dirty="0">
                <a:latin typeface="Courier New" pitchFamily="49" charset="0"/>
              </a:rPr>
              <a:t>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&lt;Column name="MANGLED_PASSWORD"&gt;</a:t>
            </a:r>
            <a:r>
              <a:rPr lang="en-US" altLang="en-US" sz="1700" b="1" dirty="0" err="1">
                <a:latin typeface="Courier New" pitchFamily="49" charset="0"/>
              </a:rPr>
              <a:t>erisco</a:t>
            </a:r>
            <a:r>
              <a:rPr lang="en-US" altLang="en-US" sz="1700" b="1" dirty="0">
                <a:latin typeface="Courier New" pitchFamily="49" charset="0"/>
              </a:rPr>
              <a:t>&lt;/Column&gt;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&lt;/Collection&gt;</a:t>
            </a:r>
          </a:p>
          <a:p>
            <a:r>
              <a:rPr lang="en-US" altLang="en-US" sz="1700" b="1" dirty="0">
                <a:latin typeface="Courier New" pitchFamily="49" charset="0"/>
              </a:rPr>
              <a:t>&lt;/</a:t>
            </a:r>
            <a:r>
              <a:rPr lang="en-US" altLang="en-US" sz="1700" b="1" dirty="0" err="1">
                <a:latin typeface="Courier New" pitchFamily="49" charset="0"/>
              </a:rPr>
              <a:t>FacetsData</a:t>
            </a:r>
            <a:r>
              <a:rPr lang="en-US" altLang="en-US" sz="17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528" y="1849635"/>
            <a:ext cx="8625850" cy="4786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GetDbRequest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err="1"/>
              <a:t>GetDbRequest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Submits SQL query to Facets database using connection open by Facets client.</a:t>
            </a:r>
          </a:p>
          <a:p>
            <a:pPr lvl="1"/>
            <a:r>
              <a:rPr lang="en-US" dirty="0"/>
              <a:t>Supports a wide range of SQL queries.</a:t>
            </a:r>
          </a:p>
          <a:p>
            <a:pPr lvl="2"/>
            <a:r>
              <a:rPr lang="en-US" dirty="0"/>
              <a:t>Both read and update queries are supported.</a:t>
            </a:r>
          </a:p>
          <a:p>
            <a:pPr lvl="2"/>
            <a:r>
              <a:rPr lang="en-US" dirty="0"/>
              <a:t>Query can contain multiple SQL statements, except on Oracle. On Oracle, multi-statement queries can be placed in a PL/SQL function invoked via this special syntax:</a:t>
            </a:r>
            <a:br>
              <a:rPr lang="en-US" dirty="0"/>
            </a:br>
            <a:r>
              <a:rPr lang="en-US" dirty="0"/>
              <a:t>EXECUTE </a:t>
            </a:r>
            <a:r>
              <a:rPr lang="en-US" dirty="0" err="1"/>
              <a:t>function_name</a:t>
            </a:r>
            <a:r>
              <a:rPr lang="en-US" dirty="0"/>
              <a:t> @pPAR1, @PAR2... ;</a:t>
            </a:r>
          </a:p>
          <a:p>
            <a:pPr lvl="1"/>
            <a:r>
              <a:rPr lang="en-US" dirty="0"/>
              <a:t>Result set (result cursor on Oracle) and/or error messages are returned in XML format.</a:t>
            </a:r>
          </a:p>
          <a:p>
            <a:pPr lvl="1"/>
            <a:r>
              <a:rPr lang="en-US" dirty="0"/>
              <a:t>Not recommended if large volume of returned data is expected.</a:t>
            </a:r>
          </a:p>
          <a:p>
            <a:pPr lvl="1"/>
            <a:r>
              <a:rPr lang="en-US" dirty="0"/>
              <a:t>Query must be terminated with a semicolon.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GetDbRequest</a:t>
            </a:r>
            <a:r>
              <a:rPr lang="en-US" altLang="en-US" dirty="0"/>
              <a:t> Method Example 1 (SELECT)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939" y="1900239"/>
            <a:ext cx="7691383" cy="96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resultSet = extData.GetDbRequest( 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"SELECT SBSB_FIRST_NAME, SBSB_LAST_NAME " +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"FROM CMC_SBSB_SUBSC WHERE SBSB_MCTR_VIP &lt;&gt; ' '; ");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5057" y="1828800"/>
            <a:ext cx="7691383" cy="10715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8821" y="2971801"/>
            <a:ext cx="819455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500" b="1">
                <a:latin typeface="Courier New" pitchFamily="49" charset="0"/>
              </a:rPr>
              <a:t>&lt;FacetsData&gt;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name="RETURN_CODE"&gt;0&lt;/Column&gt;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name="SQL_ERROR_CODE"&gt;0&lt;/Column&gt;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name="NUM_RESULTS"&gt;2&lt;/Column&gt;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name="ERROR_MESSAGE"&gt;&lt;/Column&gt;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name="SQL_ERROR_MESSAGE"&gt;&lt;/Column&gt;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&lt;Collection name="DATA" type="Row"&gt;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name="SBSB_FIRST_NAME"&gt;Joe&lt;/Column&gt;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name="SBSB_LAST_NAME"&gt;Montana&lt;/Column&gt;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&lt;/Collection&gt;</a:t>
            </a:r>
          </a:p>
          <a:p>
            <a:r>
              <a:rPr lang="en-US" altLang="en-US" sz="1500" b="1">
                <a:latin typeface="Courier New" pitchFamily="49" charset="0"/>
              </a:rPr>
              <a:t>&lt;Collection name="DATA" type="Row"&gt;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name="SBSB_FIRST_NAME"&gt;John&lt;/Column&gt;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&lt;Column name="SBSB_LAST_NAME"&gt;Elway&lt;/Column&gt;</a:t>
            </a:r>
          </a:p>
          <a:p>
            <a:r>
              <a:rPr lang="en-US" altLang="en-US" sz="1500" b="1">
                <a:latin typeface="Courier New" pitchFamily="49" charset="0"/>
              </a:rPr>
              <a:t>&lt;/Collection&gt;</a:t>
            </a:r>
          </a:p>
          <a:p>
            <a:r>
              <a:rPr lang="en-US" altLang="en-US" sz="1500" b="1">
                <a:latin typeface="Courier New" pitchFamily="49" charset="0"/>
              </a:rPr>
              <a:t>&lt;/FacetsData&gt;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5057" y="2971800"/>
            <a:ext cx="7691383" cy="3643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Technology Overview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81000" y="1214438"/>
            <a:ext cx="8458199" cy="526256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90369" y="1357313"/>
            <a:ext cx="3737868" cy="4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dirty="0">
                <a:latin typeface="Arial" charset="0"/>
              </a:rPr>
              <a:t>Facets Client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624835" y="2071687"/>
            <a:ext cx="3019047" cy="2071688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218939" y="2071687"/>
            <a:ext cx="3019047" cy="2071688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218939" y="2214563"/>
            <a:ext cx="2947165" cy="8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XCOM Services Stub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793996" y="3000375"/>
            <a:ext cx="2084580" cy="857250"/>
          </a:xfrm>
          <a:prstGeom prst="rect">
            <a:avLst/>
          </a:prstGeom>
          <a:solidFill>
            <a:srgbClr val="9900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900" b="1">
                <a:latin typeface="Arial" charset="0"/>
              </a:rPr>
              <a:t>Extension Data</a:t>
            </a:r>
          </a:p>
          <a:p>
            <a:pPr algn="ctr" eaLnBrk="1" hangingPunct="1"/>
            <a:r>
              <a:rPr lang="en-US" altLang="en-US" sz="1900" b="1">
                <a:latin typeface="Arial" charset="0"/>
              </a:rPr>
              <a:t>Object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284472" y="5143500"/>
            <a:ext cx="4241043" cy="1071563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charset="0"/>
              </a:rPr>
              <a:t>XCOM Extension</a:t>
            </a:r>
          </a:p>
        </p:txBody>
      </p:sp>
      <p:sp>
        <p:nvSpPr>
          <p:cNvPr id="18443" name="AutoShape 16"/>
          <p:cNvSpPr>
            <a:spLocks noChangeArrowheads="1"/>
          </p:cNvSpPr>
          <p:nvPr/>
        </p:nvSpPr>
        <p:spPr bwMode="auto">
          <a:xfrm>
            <a:off x="690368" y="4643438"/>
            <a:ext cx="3019047" cy="752961"/>
          </a:xfrm>
          <a:prstGeom prst="wedgeRoundRectCallout">
            <a:avLst>
              <a:gd name="adj1" fmla="val 112597"/>
              <a:gd name="adj2" fmla="val -49060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44" name="Text Box 17"/>
          <p:cNvSpPr txBox="1">
            <a:spLocks noChangeArrowheads="1"/>
          </p:cNvSpPr>
          <p:nvPr/>
        </p:nvSpPr>
        <p:spPr bwMode="auto">
          <a:xfrm>
            <a:off x="944501" y="4724400"/>
            <a:ext cx="2484499" cy="6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 dirty="0">
                <a:latin typeface="Arial" charset="0"/>
              </a:rPr>
              <a:t>Standard </a:t>
            </a:r>
            <a:r>
              <a:rPr lang="en-US" altLang="en-US" sz="1700" dirty="0" smtClean="0">
                <a:latin typeface="Arial" charset="0"/>
              </a:rPr>
              <a:t>COM</a:t>
            </a:r>
            <a:endParaRPr lang="en-US" altLang="en-US" sz="17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700" dirty="0">
                <a:latin typeface="Arial" charset="0"/>
              </a:rPr>
              <a:t> In </a:t>
            </a:r>
            <a:r>
              <a:rPr lang="en-US" altLang="en-US" sz="1700" dirty="0" smtClean="0">
                <a:latin typeface="Arial" charset="0"/>
              </a:rPr>
              <a:t>Process</a:t>
            </a:r>
            <a:endParaRPr lang="en-US" altLang="en-US" dirty="0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>
            <a:off x="4284472" y="3429000"/>
            <a:ext cx="150952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027" tIns="43013" rIns="86027" bIns="43013" anchor="ctr"/>
          <a:lstStyle/>
          <a:p>
            <a:endParaRPr lang="en-US"/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2199892" y="3000375"/>
            <a:ext cx="2084580" cy="857250"/>
          </a:xfrm>
          <a:prstGeom prst="rect">
            <a:avLst/>
          </a:prstGeom>
          <a:solidFill>
            <a:srgbClr val="00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900" b="1">
                <a:latin typeface="Arial" charset="0"/>
              </a:rPr>
              <a:t>Application Data</a:t>
            </a:r>
          </a:p>
        </p:txBody>
      </p:sp>
      <p:sp>
        <p:nvSpPr>
          <p:cNvPr id="18447" name="Text Box 21"/>
          <p:cNvSpPr txBox="1">
            <a:spLocks noChangeArrowheads="1"/>
          </p:cNvSpPr>
          <p:nvPr/>
        </p:nvSpPr>
        <p:spPr bwMode="auto">
          <a:xfrm>
            <a:off x="1696717" y="2214563"/>
            <a:ext cx="2947165" cy="8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Facets Application</a:t>
            </a:r>
          </a:p>
          <a:p>
            <a:pPr eaLnBrk="1" hangingPunct="1"/>
            <a:r>
              <a:rPr lang="en-US" altLang="en-US">
                <a:latin typeface="Arial" charset="0"/>
              </a:rPr>
              <a:t>(e.g. SBSB)</a:t>
            </a:r>
          </a:p>
        </p:txBody>
      </p:sp>
      <p:sp>
        <p:nvSpPr>
          <p:cNvPr id="18448" name="AutoShape 25"/>
          <p:cNvSpPr>
            <a:spLocks noChangeArrowheads="1"/>
          </p:cNvSpPr>
          <p:nvPr/>
        </p:nvSpPr>
        <p:spPr bwMode="auto">
          <a:xfrm>
            <a:off x="4643882" y="2786062"/>
            <a:ext cx="575057" cy="357188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9" name="AutoShape 26"/>
          <p:cNvSpPr>
            <a:spLocks noChangeArrowheads="1"/>
          </p:cNvSpPr>
          <p:nvPr/>
        </p:nvSpPr>
        <p:spPr bwMode="auto">
          <a:xfrm rot="5400000">
            <a:off x="5186110" y="4463733"/>
            <a:ext cx="1000125" cy="359410"/>
          </a:xfrm>
          <a:prstGeom prst="rightArrow">
            <a:avLst>
              <a:gd name="adj1" fmla="val 50000"/>
              <a:gd name="adj2" fmla="val 75004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0" name="Line 27"/>
          <p:cNvSpPr>
            <a:spLocks noChangeShapeType="1"/>
          </p:cNvSpPr>
          <p:nvPr/>
        </p:nvSpPr>
        <p:spPr bwMode="auto">
          <a:xfrm>
            <a:off x="6944109" y="3857625"/>
            <a:ext cx="0" cy="128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027" tIns="43013" rIns="86027" bIns="4301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GetDbRequest</a:t>
            </a:r>
            <a:r>
              <a:rPr lang="en-US" altLang="en-US" dirty="0"/>
              <a:t> example 2 (error)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6349" y="2071688"/>
            <a:ext cx="7475737" cy="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resultSet = extData.GetDbRequest(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"SELECT Nonexistent_Column from CMC_SBSB_SUBSC;");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703" y="1928812"/>
            <a:ext cx="7691383" cy="785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0703" y="3000375"/>
            <a:ext cx="7691383" cy="3071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06349" y="3071813"/>
            <a:ext cx="7331972" cy="296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700" b="1">
                <a:latin typeface="Courier New" pitchFamily="49" charset="0"/>
              </a:rPr>
              <a:t>&lt;FacetsData&gt;</a:t>
            </a:r>
          </a:p>
          <a:p>
            <a:r>
              <a:rPr lang="en-US" altLang="en-US" sz="1700" b="1">
                <a:latin typeface="Courier New" pitchFamily="49" charset="0"/>
              </a:rPr>
              <a:t>&lt;Column name="RETURN_CODE"&gt;8&lt;/Column&gt;</a:t>
            </a:r>
          </a:p>
          <a:p>
            <a:r>
              <a:rPr lang="en-US" altLang="en-US" sz="1700" b="1">
                <a:latin typeface="Courier New" pitchFamily="49" charset="0"/>
              </a:rPr>
              <a:t>&lt;Column name="SQL_ERROR_CODE"&gt;904&lt;/Column&gt;</a:t>
            </a:r>
          </a:p>
          <a:p>
            <a:r>
              <a:rPr lang="en-US" altLang="en-US" sz="1700" b="1">
                <a:latin typeface="Courier New" pitchFamily="49" charset="0"/>
              </a:rPr>
              <a:t>&lt;Column name="NUM_RESULTS"&gt;0&lt;/Column&gt;</a:t>
            </a:r>
          </a:p>
          <a:p>
            <a:r>
              <a:rPr lang="en-US" altLang="en-US" sz="1700" b="1">
                <a:latin typeface="Courier New" pitchFamily="49" charset="0"/>
              </a:rPr>
              <a:t>&lt;Column name="ERROR_MESSAGE"&gt;SQLExecute - SQLExecDirect failed&lt;/Column&gt;</a:t>
            </a:r>
          </a:p>
          <a:p>
            <a:r>
              <a:rPr lang="en-US" altLang="en-US" sz="1700" b="1">
                <a:latin typeface="Courier New" pitchFamily="49" charset="0"/>
              </a:rPr>
              <a:t>&lt;Column name="SQL_ERROR_MESSAGE[Oracle][ODBC][Ora]ORA-00904: "NONEXISTENT_COLUMN": invalid identifier</a:t>
            </a:r>
          </a:p>
          <a:p>
            <a:endParaRPr lang="en-US" altLang="en-US" sz="1700" b="1">
              <a:latin typeface="Courier New" pitchFamily="49" charset="0"/>
            </a:endParaRPr>
          </a:p>
          <a:p>
            <a:r>
              <a:rPr lang="en-US" altLang="en-US" sz="1700" b="1">
                <a:latin typeface="Courier New" pitchFamily="49" charset="0"/>
              </a:rPr>
              <a:t>&lt;/Column&gt;</a:t>
            </a:r>
          </a:p>
          <a:p>
            <a:r>
              <a:rPr lang="en-US" altLang="en-US" sz="1700" b="1">
                <a:latin typeface="Courier New" pitchFamily="49" charset="0"/>
              </a:rPr>
              <a:t>&lt;/FacetsData&gt;</a:t>
            </a:r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GetDbRequest</a:t>
            </a:r>
            <a:r>
              <a:rPr lang="en-US" altLang="en-US" dirty="0"/>
              <a:t> example 3 (UPDATE)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8821" y="2143126"/>
            <a:ext cx="7835147" cy="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900" b="1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 resultSet = extData.GetDbRequest(</a:t>
            </a:r>
          </a:p>
          <a:p>
            <a:r>
              <a:rPr lang="en-US" altLang="en-US" sz="1900" b="1">
                <a:solidFill>
                  <a:schemeClr val="tx2"/>
                </a:solidFill>
                <a:latin typeface="Courier New" pitchFamily="49" charset="0"/>
              </a:rPr>
              <a:t>"UPDATE CMC_KYLK_KEY_LOCK SET KYLK_LOCK_TOKEN = 1;");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6939" y="2071687"/>
            <a:ext cx="7835147" cy="7858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6939" y="3214687"/>
            <a:ext cx="7835147" cy="5000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027" tIns="43013" rIns="86027" bIns="43013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62586" y="3286126"/>
            <a:ext cx="7396367" cy="3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027" tIns="43013" rIns="86027" bIns="430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700" b="1">
                <a:latin typeface="Courier New" pitchFamily="49" charset="0"/>
              </a:rPr>
              <a:t>&lt;FacetsData&gt;&lt;/FacetsData&gt;</a:t>
            </a:r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SetData</a:t>
            </a:r>
            <a:r>
              <a:rPr lang="en-US" altLang="en-US" dirty="0"/>
              <a:t> Method</a:t>
            </a:r>
            <a:br>
              <a:rPr lang="en-US" altLang="en-US" dirty="0"/>
            </a:br>
            <a:r>
              <a:rPr lang="en-US" altLang="en-US" dirty="0" err="1"/>
              <a:t>bool</a:t>
            </a:r>
            <a:r>
              <a:rPr lang="en-US" altLang="en-US" dirty="0"/>
              <a:t> </a:t>
            </a:r>
            <a:r>
              <a:rPr lang="en-US" altLang="en-US" dirty="0" err="1"/>
              <a:t>SetData</a:t>
            </a:r>
            <a:r>
              <a:rPr lang="en-US" altLang="en-US" dirty="0"/>
              <a:t>(string </a:t>
            </a:r>
            <a:r>
              <a:rPr lang="en-US" altLang="en-US" dirty="0" err="1"/>
              <a:t>dataId</a:t>
            </a:r>
            <a:r>
              <a:rPr lang="en-US" altLang="en-US" dirty="0"/>
              <a:t>, string data)</a:t>
            </a:r>
          </a:p>
          <a:p>
            <a:pPr lvl="1"/>
            <a:r>
              <a:rPr lang="en-US" altLang="en-US" sz="2100" dirty="0"/>
              <a:t>Submits request to update data in Facets application memory.</a:t>
            </a:r>
          </a:p>
          <a:p>
            <a:pPr lvl="1"/>
            <a:r>
              <a:rPr lang="en-US" altLang="en-US" sz="2100" dirty="0"/>
              <a:t>If </a:t>
            </a:r>
            <a:r>
              <a:rPr lang="en-US" altLang="en-US" sz="2100" dirty="0" err="1"/>
              <a:t>dataId</a:t>
            </a:r>
            <a:r>
              <a:rPr lang="en-US" altLang="en-US" sz="2100" dirty="0"/>
              <a:t> is specified, only that collection may be passed.</a:t>
            </a:r>
          </a:p>
          <a:p>
            <a:pPr lvl="1"/>
            <a:r>
              <a:rPr lang="en-US" altLang="en-US" sz="2100" dirty="0"/>
              <a:t>If </a:t>
            </a:r>
            <a:r>
              <a:rPr lang="en-US" altLang="en-US" sz="2100" dirty="0" err="1"/>
              <a:t>dataId</a:t>
            </a:r>
            <a:r>
              <a:rPr lang="en-US" altLang="en-US" sz="2100" dirty="0"/>
              <a:t> = "", all data must be passed!</a:t>
            </a:r>
          </a:p>
          <a:p>
            <a:pPr lvl="1"/>
            <a:r>
              <a:rPr lang="en-US" altLang="en-US" sz="2100" dirty="0"/>
              <a:t>Returns true if update request was successfully accepted.</a:t>
            </a:r>
          </a:p>
          <a:p>
            <a:pPr lvl="1"/>
            <a:r>
              <a:rPr lang="en-US" altLang="en-US" sz="2100" dirty="0"/>
              <a:t>Submitted data does not get updated to Facets application until after extension terminates</a:t>
            </a:r>
          </a:p>
          <a:p>
            <a:pPr lvl="2"/>
            <a:r>
              <a:rPr lang="en-US" altLang="en-US" sz="2100" dirty="0"/>
              <a:t>There is no guarantee of a successful update, even if the method returns true and the </a:t>
            </a:r>
            <a:r>
              <a:rPr lang="en-US" altLang="en-US" sz="2100" dirty="0" err="1"/>
              <a:t>LastResult</a:t>
            </a:r>
            <a:r>
              <a:rPr lang="en-US" altLang="en-US" sz="2100" dirty="0"/>
              <a:t>/</a:t>
            </a:r>
            <a:r>
              <a:rPr lang="en-US" altLang="en-US" sz="2100" dirty="0" err="1"/>
              <a:t>LastMessage</a:t>
            </a:r>
            <a:r>
              <a:rPr lang="en-US" altLang="en-US" sz="2100" dirty="0"/>
              <a:t> properties indicate success.</a:t>
            </a:r>
          </a:p>
          <a:p>
            <a:pPr lvl="1"/>
            <a:r>
              <a:rPr lang="en-US" altLang="en-US" sz="2100" dirty="0"/>
              <a:t>Recommended practice: execute </a:t>
            </a:r>
            <a:r>
              <a:rPr lang="en-US" altLang="en-US" sz="2100" dirty="0" err="1"/>
              <a:t>SetData</a:t>
            </a:r>
            <a:r>
              <a:rPr lang="en-US" altLang="en-US" sz="2100" dirty="0"/>
              <a:t> only once – immediately prior to returning from the XCOM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Data Object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altLang="en-US" dirty="0" err="1"/>
              <a:t>bool</a:t>
            </a:r>
            <a:r>
              <a:rPr lang="en-US" altLang="en-US" dirty="0"/>
              <a:t> </a:t>
            </a:r>
            <a:r>
              <a:rPr lang="en-US" altLang="en-US" dirty="0" err="1"/>
              <a:t>AddMessage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severity, </a:t>
            </a:r>
            <a:r>
              <a:rPr lang="en-US" altLang="en-US" dirty="0" err="1"/>
              <a:t>int</a:t>
            </a:r>
            <a:r>
              <a:rPr lang="en-US" altLang="en-US" dirty="0"/>
              <a:t> code, string text)</a:t>
            </a:r>
          </a:p>
          <a:p>
            <a:pPr lvl="1"/>
            <a:r>
              <a:rPr lang="en-US" altLang="en-US" dirty="0"/>
              <a:t>Posts Message to Facets</a:t>
            </a:r>
          </a:p>
          <a:p>
            <a:pPr lvl="1"/>
            <a:r>
              <a:rPr lang="en-US" altLang="en-US" dirty="0"/>
              <a:t>Displayed to user by Facets after extension terminates (up to 5 messages displayed at a time; multiple dialogs if more than 5 messages posted)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Assignment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asked write a XCOM Extension. This extension should be invoked from the Medical Claims Processing application. The requirements are as follows…</a:t>
            </a:r>
          </a:p>
          <a:p>
            <a:pPr lvl="1"/>
            <a:r>
              <a:rPr lang="en-US" dirty="0"/>
              <a:t>The extension should be invoked when </a:t>
            </a:r>
            <a:r>
              <a:rPr lang="en-US" dirty="0" smtClean="0"/>
              <a:t>a claim is adjudicated by pressing F3.</a:t>
            </a:r>
            <a:endParaRPr lang="en-US" dirty="0"/>
          </a:p>
          <a:p>
            <a:pPr lvl="1"/>
            <a:r>
              <a:rPr lang="en-US" dirty="0" smtClean="0"/>
              <a:t>The extension evaluates [Micro /Image ID] field. </a:t>
            </a:r>
          </a:p>
          <a:p>
            <a:pPr lvl="2"/>
            <a:r>
              <a:rPr lang="en-US" dirty="0" smtClean="0"/>
              <a:t>If this field is not populated, the extension prompts a message, and returns false.</a:t>
            </a:r>
          </a:p>
          <a:p>
            <a:pPr lvl="2"/>
            <a:r>
              <a:rPr lang="en-US" dirty="0" smtClean="0"/>
              <a:t>Otherwise, the extension returns true.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4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XCOM Extension Services Application</a:t>
            </a:r>
          </a:p>
          <a:p>
            <a:pPr lvl="2"/>
            <a:r>
              <a:rPr lang="en-US" dirty="0"/>
              <a:t>Also known as XCOM Services Stub</a:t>
            </a:r>
          </a:p>
          <a:p>
            <a:pPr lvl="2"/>
            <a:r>
              <a:rPr lang="en-US" dirty="0"/>
              <a:t>Instantiates the Extension Data Object</a:t>
            </a:r>
          </a:p>
          <a:p>
            <a:pPr lvl="2"/>
            <a:r>
              <a:rPr lang="en-US" dirty="0"/>
              <a:t>Facilitates communication</a:t>
            </a:r>
          </a:p>
          <a:p>
            <a:pPr lvl="2"/>
            <a:r>
              <a:rPr lang="en-US" dirty="0"/>
              <a:t>Invoked by other Facets apps to call an extension; never invoked directly by user</a:t>
            </a:r>
          </a:p>
          <a:p>
            <a:pPr lvl="1"/>
            <a:r>
              <a:rPr lang="en-US" dirty="0"/>
              <a:t>Module ID is ‘XCOM’</a:t>
            </a:r>
          </a:p>
          <a:p>
            <a:pPr lvl="1"/>
            <a:r>
              <a:rPr lang="en-US" dirty="0"/>
              <a:t>Default App ID is ‘XCOM’</a:t>
            </a:r>
          </a:p>
          <a:p>
            <a:pPr lvl="1"/>
            <a:r>
              <a:rPr lang="en-US" dirty="0"/>
              <a:t>DLL is </a:t>
            </a:r>
            <a:r>
              <a:rPr lang="en-US" dirty="0" smtClean="0"/>
              <a:t>CERLXCOMnnn.dll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Development Steps</a:t>
            </a:r>
          </a:p>
          <a:p>
            <a:pPr lvl="1"/>
            <a:r>
              <a:rPr lang="en-US" dirty="0"/>
              <a:t>Register extension with Facets</a:t>
            </a:r>
          </a:p>
          <a:p>
            <a:pPr lvl="2"/>
            <a:r>
              <a:rPr lang="en-US" dirty="0"/>
              <a:t>Create extension Macro</a:t>
            </a:r>
          </a:p>
          <a:p>
            <a:pPr lvl="2"/>
            <a:r>
              <a:rPr lang="en-US" dirty="0"/>
              <a:t>Select Application(s)/Event(s) for the Macro</a:t>
            </a:r>
          </a:p>
          <a:p>
            <a:pPr lvl="1"/>
            <a:r>
              <a:rPr lang="en-US" dirty="0"/>
              <a:t>Code extension logic</a:t>
            </a:r>
          </a:p>
        </p:txBody>
      </p:sp>
    </p:spTree>
    <p:extLst>
      <p:ext uri="{BB962C8B-B14F-4D97-AF65-F5344CB8AC3E}">
        <p14:creationId xmlns:p14="http://schemas.microsoft.com/office/powerpoint/2010/main" val="5835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extension Macro</a:t>
            </a:r>
          </a:p>
          <a:p>
            <a:pPr lvl="1"/>
            <a:r>
              <a:rPr lang="en-US" dirty="0"/>
              <a:t>Open “System Extension Maintenance” app</a:t>
            </a:r>
          </a:p>
          <a:p>
            <a:pPr lvl="1"/>
            <a:r>
              <a:rPr lang="en-US" dirty="0"/>
              <a:t>File/Open – Product=FA, </a:t>
            </a:r>
            <a:r>
              <a:rPr lang="en-US" dirty="0" err="1"/>
              <a:t>AppId</a:t>
            </a:r>
            <a:r>
              <a:rPr lang="en-US" dirty="0"/>
              <a:t>=XCOM (or equivalent)</a:t>
            </a:r>
          </a:p>
          <a:p>
            <a:pPr lvl="1"/>
            <a:r>
              <a:rPr lang="en-US" dirty="0"/>
              <a:t>In Exit Macro section, select Edit…Add Macro.  Select a name for your macro.</a:t>
            </a:r>
          </a:p>
          <a:p>
            <a:pPr lvl="1"/>
            <a:r>
              <a:rPr lang="en-US" dirty="0"/>
              <a:t>Add appropriate macro instructions, and save.</a:t>
            </a:r>
          </a:p>
          <a:p>
            <a:pPr lvl="1"/>
            <a:r>
              <a:rPr lang="en-US" dirty="0"/>
              <a:t>Macro text is case/white space sensitive!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7700" y="4714875"/>
          <a:ext cx="7921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Photo Editor Photo" r:id="rId3" imgW="4772691" imgH="695238" progId="MSPhotoEd.3">
                  <p:embed/>
                </p:oleObj>
              </mc:Choice>
              <mc:Fallback>
                <p:oleObj name="Photo Editor Photo" r:id="rId3" imgW="4772691" imgH="695238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14875"/>
                        <a:ext cx="7921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5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2015-01-09T08:53:17+00:00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28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CTS\165885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DS_4e9ac48f-92b7-47bb-8fa0-a3a011722b83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CTS\165885</Comments>
    <ReasonforRejection xmlns="a539e01d-6812-45cb-81c6-1b704ede691e" xsi:nil="true"/>
    <_dlc_DocId xmlns="8df44bae-038f-4ef4-8e88-59fe23882131">25R4Z53AYQRA-3612-428</_dlc_DocId>
    <_dlc_DocIdUrl xmlns="8df44bae-038f-4ef4-8e88-59fe23882131">
      <Url>https://cognizant20.cognizant.com/cts/Cognizant Community/DSC/_layouts/DocIdRedir.aspx?ID=25R4Z53AYQRA-3612-428</Url>
      <Description>25R4Z53AYQRA-3612-428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C27A7D6-4251-4E67-B158-A81BD5629927}"/>
</file>

<file path=customXml/itemProps2.xml><?xml version="1.0" encoding="utf-8"?>
<ds:datastoreItem xmlns:ds="http://schemas.openxmlformats.org/officeDocument/2006/customXml" ds:itemID="{23FF5A5F-CC23-443F-906F-1BE0FC6C8501}"/>
</file>

<file path=customXml/itemProps3.xml><?xml version="1.0" encoding="utf-8"?>
<ds:datastoreItem xmlns:ds="http://schemas.openxmlformats.org/officeDocument/2006/customXml" ds:itemID="{F3DBB5CA-5AE2-432E-B7E1-80AB01F708EA}"/>
</file>

<file path=customXml/itemProps4.xml><?xml version="1.0" encoding="utf-8"?>
<ds:datastoreItem xmlns:ds="http://schemas.openxmlformats.org/officeDocument/2006/customXml" ds:itemID="{C195749C-1D50-4029-A552-B8E1123F3140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254</TotalTime>
  <Words>2290</Words>
  <Application>Microsoft Office PowerPoint</Application>
  <PresentationFormat>On-screen Show (4:3)</PresentationFormat>
  <Paragraphs>453</Paragraphs>
  <Slides>56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2014 PowerPoint Template</vt:lpstr>
      <vt:lpstr>Photo Editor Photo</vt:lpstr>
      <vt:lpstr>Bitmap Image</vt:lpstr>
      <vt:lpstr>PowerPoint Presentation</vt:lpstr>
      <vt:lpstr>Agenda</vt:lpstr>
      <vt:lpstr>Technology Overview</vt:lpstr>
      <vt:lpstr>Technology Overview</vt:lpstr>
      <vt:lpstr>Technology Overview</vt:lpstr>
      <vt:lpstr>Technology Overview</vt:lpstr>
      <vt:lpstr>Technology Overview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Register Extension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Coding Process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Extension Data Object</vt:lpstr>
      <vt:lpstr>Assignment</vt:lpstr>
      <vt:lpstr>Assignment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41</cp:revision>
  <dcterms:created xsi:type="dcterms:W3CDTF">2014-10-23T16:07:58Z</dcterms:created>
  <dcterms:modified xsi:type="dcterms:W3CDTF">2014-12-11T17:14:27Z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4e9ac48f-92b7-47bb-8fa0-a3a011722b83</vt:lpwstr>
  </property>
</Properties>
</file>