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3" r:id="rId9"/>
    <p:sldId id="266" r:id="rId10"/>
    <p:sldId id="264" r:id="rId11"/>
    <p:sldId id="265" r:id="rId12"/>
    <p:sldId id="267" r:id="rId13"/>
    <p:sldId id="259" r:id="rId14"/>
    <p:sldId id="268" r:id="rId15"/>
    <p:sldId id="269" r:id="rId16"/>
    <p:sldId id="270" r:id="rId17"/>
    <p:sldId id="273" r:id="rId18"/>
    <p:sldId id="275" r:id="rId19"/>
    <p:sldId id="274" r:id="rId20"/>
    <p:sldId id="276" r:id="rId21"/>
    <p:sldId id="277" r:id="rId22"/>
    <p:sldId id="279" r:id="rId23"/>
    <p:sldId id="278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3716B5-0BF2-4E8A-BED2-9A47815A744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B46C83-3CAE-40D6-B6B6-42F42F337ED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ython.org/src/tutorial/profiling_tutorial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ython.org/src/quickstart/buil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: A Quick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Jason Paryani</a:t>
            </a:r>
          </a:p>
          <a:p>
            <a:pPr algn="ctr"/>
            <a:r>
              <a:rPr lang="en-US" dirty="0" smtClean="0"/>
              <a:t>Presentation will be available at:</a:t>
            </a:r>
          </a:p>
          <a:p>
            <a:pPr algn="ctr"/>
            <a:r>
              <a:rPr lang="en-US" dirty="0" smtClean="0"/>
              <a:t> github.com/</a:t>
            </a:r>
            <a:r>
              <a:rPr lang="en-US" dirty="0" err="1" smtClean="0"/>
              <a:t>jparyani</a:t>
            </a:r>
            <a:r>
              <a:rPr lang="en-US" dirty="0" smtClean="0"/>
              <a:t>/</a:t>
            </a:r>
            <a:r>
              <a:rPr lang="en-US" dirty="0" err="1" smtClean="0"/>
              <a:t>cython</a:t>
            </a:r>
            <a:r>
              <a:rPr lang="en-US" dirty="0" smtClean="0"/>
              <a:t>-presentation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Call 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cdef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recurse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8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count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):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&lt;=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Consolas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count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recurse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-</a:t>
            </a:r>
            <a:r>
              <a:rPr lang="en-US" sz="1600" dirty="0" smtClean="0">
                <a:solidFill>
                  <a:srgbClr val="FF8000"/>
                </a:solidFill>
                <a:latin typeface="Consolas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count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+</a:t>
            </a:r>
            <a:r>
              <a:rPr lang="en-US" sz="1600" dirty="0" smtClean="0">
                <a:solidFill>
                  <a:srgbClr val="FF8000"/>
                </a:solidFill>
                <a:latin typeface="Consolas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recurse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8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):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recurse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latin typeface="Consolas"/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timeit</a:t>
            </a:r>
            <a:r>
              <a:rPr lang="en-US" sz="2000" dirty="0" smtClean="0"/>
              <a:t> </a:t>
            </a:r>
            <a:r>
              <a:rPr lang="en-US" sz="2000" dirty="0" err="1" smtClean="0"/>
              <a:t>recurse</a:t>
            </a:r>
            <a:r>
              <a:rPr lang="en-US" sz="2000" dirty="0" smtClean="0"/>
              <a:t>(100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10000000 loops, best of 3: </a:t>
            </a:r>
            <a:r>
              <a:rPr lang="en-US" sz="2000" b="1" dirty="0" smtClean="0"/>
              <a:t>134 ns </a:t>
            </a:r>
            <a:r>
              <a:rPr lang="en-US" sz="2000" dirty="0" smtClean="0"/>
              <a:t>per loop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(n, count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0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recurse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count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timeit</a:t>
            </a:r>
            <a:r>
              <a:rPr lang="en-US" sz="2000" dirty="0" smtClean="0"/>
              <a:t> </a:t>
            </a:r>
            <a:r>
              <a:rPr lang="en-US" sz="2000" dirty="0" err="1" smtClean="0"/>
              <a:t>recurse</a:t>
            </a:r>
            <a:r>
              <a:rPr lang="en-US" sz="2000" dirty="0" smtClean="0"/>
              <a:t>(100)</a:t>
            </a:r>
          </a:p>
          <a:p>
            <a:pPr>
              <a:buNone/>
            </a:pPr>
            <a:r>
              <a:rPr lang="en-US" sz="2000" dirty="0" smtClean="0"/>
              <a:t>10000 loops, best of 3: </a:t>
            </a:r>
            <a:r>
              <a:rPr lang="en-US" sz="2000" b="1" dirty="0" smtClean="0"/>
              <a:t>31.3 us </a:t>
            </a:r>
            <a:r>
              <a:rPr lang="en-US" sz="2000" dirty="0" smtClean="0"/>
              <a:t>per loop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Classes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Shrubbery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height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w, 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</a:t>
            </a:r>
          </a:p>
          <a:p>
            <a:pPr>
              <a:buNone/>
            </a:pP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"This shrubbery is"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width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\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"by"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height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"cubits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.“</a:t>
            </a:r>
          </a:p>
          <a:p>
            <a:pPr>
              <a:buNone/>
            </a:pPr>
            <a:endParaRPr lang="en-US" dirty="0" smtClean="0">
              <a:solidFill>
                <a:srgbClr val="407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Pretty </a:t>
            </a:r>
            <a:r>
              <a:rPr lang="en-US" dirty="0" smtClean="0"/>
              <a:t>simple, it’s just like defining an extension class in C</a:t>
            </a:r>
          </a:p>
          <a:p>
            <a:r>
              <a:rPr lang="en-US" dirty="0" smtClean="0"/>
              <a:t>Attribute access is just a </a:t>
            </a:r>
            <a:r>
              <a:rPr lang="en-US" dirty="0" err="1" smtClean="0"/>
              <a:t>struct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Special __</a:t>
            </a:r>
            <a:r>
              <a:rPr lang="en-US" dirty="0" err="1" smtClean="0"/>
              <a:t>cinit</a:t>
            </a:r>
            <a:r>
              <a:rPr lang="en-US" dirty="0" smtClean="0"/>
              <a:t>__ and __</a:t>
            </a:r>
            <a:r>
              <a:rPr lang="en-US" dirty="0" err="1" smtClean="0"/>
              <a:t>dealloc</a:t>
            </a:r>
            <a:r>
              <a:rPr lang="en-US" dirty="0" smtClean="0"/>
              <a:t>__ functions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C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zmq.h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nogil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 #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blackbox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def for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zmq_msg_t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>
              <a:buNone/>
            </a:pP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 ZMQ_PUB </a:t>
            </a:r>
            <a:r>
              <a:rPr lang="en-US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# 1</a:t>
            </a:r>
          </a:p>
          <a:p>
            <a:pPr>
              <a:buNone/>
            </a:pP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None/>
            </a:pP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send/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recv</a:t>
            </a:r>
            <a:endParaRPr lang="en-US" i="1" dirty="0" smtClean="0">
              <a:solidFill>
                <a:srgbClr val="60A0B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zmq_sendmsg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zmq_recvmsg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zmq_pollitem_t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socket</a:t>
            </a:r>
          </a:p>
          <a:p>
            <a:pPr>
              <a:buNone/>
            </a:pP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events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revents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18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sin(</a:t>
            </a:r>
            <a:r>
              <a:rPr lang="en-US" sz="1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sz="1800" dirty="0" smtClean="0">
              <a:solidFill>
                <a:srgbClr val="902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cy_sin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sin(x)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timeit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y_sin</a:t>
            </a:r>
            <a:r>
              <a:rPr lang="en-US" dirty="0" smtClean="0"/>
              <a:t>(3.14)</a:t>
            </a:r>
          </a:p>
          <a:p>
            <a:pPr>
              <a:buNone/>
            </a:pPr>
            <a:r>
              <a:rPr lang="en-US" dirty="0" smtClean="0"/>
              <a:t>10000000 loops, best of 3: </a:t>
            </a:r>
            <a:r>
              <a:rPr lang="en-US" b="1" dirty="0" smtClean="0"/>
              <a:t>116</a:t>
            </a:r>
            <a:r>
              <a:rPr lang="en-US" dirty="0" smtClean="0"/>
              <a:t> ns per loop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math </a:t>
            </a:r>
            <a:r>
              <a:rPr lang="en-US" sz="2400" b="1" dirty="0" smtClean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sin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timeit</a:t>
            </a:r>
            <a:r>
              <a:rPr lang="en-US" dirty="0" smtClean="0"/>
              <a:t> </a:t>
            </a:r>
            <a:r>
              <a:rPr lang="en-US" dirty="0" smtClean="0"/>
              <a:t>sin(3.14)</a:t>
            </a:r>
          </a:p>
          <a:p>
            <a:pPr>
              <a:buNone/>
            </a:pPr>
            <a:r>
              <a:rPr lang="en-US" dirty="0" smtClean="0"/>
              <a:t>1000000 </a:t>
            </a:r>
            <a:r>
              <a:rPr lang="en-US" dirty="0" smtClean="0"/>
              <a:t>loops, best of 3: </a:t>
            </a:r>
            <a:r>
              <a:rPr lang="en-US" b="1" dirty="0" smtClean="0"/>
              <a:t>154</a:t>
            </a:r>
            <a:r>
              <a:rPr lang="en-US" dirty="0" smtClean="0"/>
              <a:t> ns per loop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28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sin(</a:t>
            </a:r>
            <a:r>
              <a:rPr lang="en-US" sz="2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This is only callable from other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cython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code (since it’s a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cdef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We need to tell the build step to use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libm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in order to link 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symbol</a:t>
            </a:r>
          </a:p>
          <a:p>
            <a:pPr marL="514350" indent="-514350"/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cy_sin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x):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sin(x)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This wraps the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cdef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call, in a python def</a:t>
            </a:r>
          </a:p>
          <a:p>
            <a:pPr marL="514350" indent="-514350"/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cy_sin2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x):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sin(x)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cy_sin2 is callable efficiently from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cython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 and from python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a 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wrap them in </a:t>
            </a:r>
            <a:r>
              <a:rPr lang="en-US" dirty="0" err="1" smtClean="0"/>
              <a:t>defs</a:t>
            </a:r>
            <a:r>
              <a:rPr lang="en-US" dirty="0" smtClean="0"/>
              <a:t> or extension classes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zmq.h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nogil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context,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i="1" dirty="0" smtClean="0">
              <a:solidFill>
                <a:srgbClr val="60A0B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zmq_sendmsg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socket,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Becomes: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ZMQ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handle</a:t>
            </a:r>
          </a:p>
          <a:p>
            <a:pPr>
              <a:buNone/>
            </a:pP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cinit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Context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Py_ssize_t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c_handle</a:t>
            </a:r>
            <a:endParaRPr lang="en-US" dirty="0" smtClean="0">
              <a:solidFill>
                <a:srgbClr val="06287E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rgbClr val="06287E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c_handle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_handle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socket_type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*&gt;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c_handle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data,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 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msg</a:t>
            </a:r>
            <a:endParaRPr lang="en-US" dirty="0" smtClean="0">
              <a:solidFill>
                <a:srgbClr val="06287E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rgbClr val="06287E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copy_data_to_msg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zmq_sendmsg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(handle,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data, flags)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raise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 range is special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pass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CYTHON_UNUSED </a:t>
            </a:r>
            <a:r>
              <a:rPr lang="en-US" sz="1800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pyx_v_i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pyx_t_1;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(__pyx_t_1 </a:t>
            </a:r>
            <a:r>
              <a:rPr lang="en-US" sz="18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__pyx_t_1 </a:t>
            </a:r>
            <a:r>
              <a:rPr lang="en-US" sz="18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__pyx_t_1</a:t>
            </a:r>
            <a:r>
              <a:rPr lang="en-US" sz="18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18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 __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pyx_v_i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__pyx_t_1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pass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2514600"/>
            <a:ext cx="5333999" cy="38457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__pyx_t_1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PyObject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pyx_v_l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Pyx_INCREF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(__pyx_t_1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pyx_t_3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(;;)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(__pyx_t_3 </a:t>
            </a:r>
            <a:r>
              <a:rPr lang="en-US" b="1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PyList_GET_SIZE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(__pyx_t_1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pyx_t_2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PyList_GET_ITEM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(__pyx_t_1,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pyx_t_3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Pyx_INCREF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(__pyx_t_2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__pyx_t_3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Pyx_XDECREF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pyx_v_i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pyx_v_i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__pyx_t_2;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pyx_t_2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Cython</a:t>
            </a:r>
            <a:r>
              <a:rPr lang="en-US" dirty="0" smtClean="0"/>
              <a:t> interface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files come in 3 flavors .</a:t>
            </a:r>
            <a:r>
              <a:rPr lang="en-US" dirty="0" err="1" smtClean="0"/>
              <a:t>pyx</a:t>
            </a:r>
            <a:r>
              <a:rPr lang="en-US" dirty="0" smtClean="0"/>
              <a:t>, .</a:t>
            </a:r>
            <a:r>
              <a:rPr lang="en-US" dirty="0" err="1" smtClean="0"/>
              <a:t>pxd</a:t>
            </a:r>
            <a:r>
              <a:rPr lang="en-US" dirty="0" smtClean="0"/>
              <a:t>, and .</a:t>
            </a:r>
            <a:r>
              <a:rPr lang="en-US" dirty="0" err="1" smtClean="0"/>
              <a:t>pxi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pyx</a:t>
            </a:r>
            <a:r>
              <a:rPr lang="en-US" dirty="0" smtClean="0"/>
              <a:t> is where most of your implementation will go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pxd</a:t>
            </a:r>
            <a:r>
              <a:rPr lang="en-US" dirty="0" smtClean="0"/>
              <a:t> is similar to .h files</a:t>
            </a:r>
          </a:p>
          <a:p>
            <a:r>
              <a:rPr lang="en-US" dirty="0" smtClean="0"/>
              <a:t>For example </a:t>
            </a:r>
            <a:r>
              <a:rPr lang="en-US" dirty="0" err="1" smtClean="0"/>
              <a:t>pyzmq</a:t>
            </a:r>
            <a:r>
              <a:rPr lang="en-US" dirty="0" smtClean="0"/>
              <a:t> was written almost entirely in </a:t>
            </a:r>
            <a:r>
              <a:rPr lang="en-US" dirty="0" err="1" smtClean="0"/>
              <a:t>Cython</a:t>
            </a:r>
            <a:r>
              <a:rPr lang="en-US" dirty="0" smtClean="0"/>
              <a:t>, and they export a </a:t>
            </a:r>
            <a:r>
              <a:rPr lang="en-US" dirty="0" err="1" smtClean="0"/>
              <a:t>cython</a:t>
            </a:r>
            <a:r>
              <a:rPr lang="en-US" dirty="0" smtClean="0"/>
              <a:t> interface alongside a python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Cython</a:t>
            </a:r>
            <a:r>
              <a:rPr lang="en-US" dirty="0" smtClean="0"/>
              <a:t> is a language that makes writing C extensions </a:t>
            </a:r>
            <a:r>
              <a:rPr lang="en-US" dirty="0" smtClean="0"/>
              <a:t>for </a:t>
            </a:r>
            <a:r>
              <a:rPr lang="en-US" dirty="0" smtClean="0"/>
              <a:t>the Python language as easy as </a:t>
            </a:r>
            <a:r>
              <a:rPr lang="en-US" b="1" dirty="0" smtClean="0"/>
              <a:t>Python</a:t>
            </a:r>
            <a:r>
              <a:rPr lang="en-US" dirty="0" smtClean="0"/>
              <a:t> itself</a:t>
            </a:r>
            <a:r>
              <a:rPr lang="en-US" dirty="0" smtClean="0"/>
              <a:t>.” (</a:t>
            </a:r>
            <a:r>
              <a:rPr lang="en-US" dirty="0" smtClean="0">
                <a:hlinkClick r:id="rId2"/>
              </a:rPr>
              <a:t>www.cython.org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makes it easy to:</a:t>
            </a:r>
            <a:endParaRPr lang="en-US" dirty="0" smtClean="0"/>
          </a:p>
          <a:p>
            <a:pPr lvl="1"/>
            <a:r>
              <a:rPr lang="en-US" dirty="0" smtClean="0"/>
              <a:t>Call directly into C libraries quickly and </a:t>
            </a:r>
            <a:r>
              <a:rPr lang="en-US" dirty="0" smtClean="0"/>
              <a:t>easily</a:t>
            </a:r>
          </a:p>
          <a:p>
            <a:pPr lvl="1"/>
            <a:r>
              <a:rPr lang="en-US" dirty="0" smtClean="0"/>
              <a:t>Speed up slow parts of your code</a:t>
            </a:r>
          </a:p>
          <a:p>
            <a:pPr lvl="1"/>
            <a:r>
              <a:rPr lang="en-US" dirty="0" smtClean="0"/>
              <a:t>Let’s you mix Python and C, quickly and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Pyzmq</a:t>
            </a:r>
            <a:r>
              <a:rPr lang="en-US" dirty="0" smtClean="0"/>
              <a:t> file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Pxd</a:t>
            </a:r>
            <a:r>
              <a:rPr lang="en-US" dirty="0" smtClean="0"/>
              <a:t> files along with binaries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2748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Pyzmq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libzmq.pxd contains a raw wrapping of the </a:t>
            </a:r>
            <a:r>
              <a:rPr lang="en-US" dirty="0" err="1" smtClean="0"/>
              <a:t>zmq</a:t>
            </a:r>
            <a:r>
              <a:rPr lang="en-US" dirty="0" smtClean="0"/>
              <a:t> C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context.pxd and socket.pxd contain definitions of </a:t>
            </a:r>
            <a:r>
              <a:rPr lang="en-US" dirty="0" err="1" smtClean="0"/>
              <a:t>pyzmq’s</a:t>
            </a:r>
            <a:r>
              <a:rPr lang="en-US" dirty="0" smtClean="0"/>
              <a:t> Extension classes, Context and Socket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pxd</a:t>
            </a:r>
            <a:r>
              <a:rPr lang="en-US" dirty="0" smtClean="0"/>
              <a:t> files allow us to import the extension classes in </a:t>
            </a:r>
            <a:r>
              <a:rPr lang="en-US" dirty="0" err="1" smtClean="0"/>
              <a:t>Cython</a:t>
            </a:r>
            <a:r>
              <a:rPr lang="en-US" dirty="0" smtClean="0"/>
              <a:t>, and access </a:t>
            </a:r>
            <a:r>
              <a:rPr lang="en-US" dirty="0" err="1" smtClean="0"/>
              <a:t>cython</a:t>
            </a:r>
            <a:r>
              <a:rPr lang="en-US" dirty="0" smtClean="0"/>
              <a:t> specific fields and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Usable only from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Very similar to import, but will only import .</a:t>
            </a:r>
            <a:r>
              <a:rPr lang="en-US" dirty="0" err="1" smtClean="0"/>
              <a:t>pxd</a:t>
            </a:r>
            <a:r>
              <a:rPr lang="en-US" dirty="0" smtClean="0"/>
              <a:t> files in the python path</a:t>
            </a:r>
            <a:endParaRPr lang="en-US" dirty="0" smtClean="0"/>
          </a:p>
          <a:p>
            <a:r>
              <a:rPr lang="en-US" dirty="0" smtClean="0"/>
              <a:t>Usable like so: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zmq.core.socket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20"/>
                </a:solidFill>
              </a:rPr>
              <a:t>cimport</a:t>
            </a:r>
            <a:r>
              <a:rPr lang="en-US" dirty="0" smtClean="0"/>
              <a:t> 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Socket.pxd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Context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 """</a:t>
            </a: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A 0MQ socket</a:t>
            </a: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.""“</a:t>
            </a:r>
          </a:p>
          <a:p>
            <a:pPr>
              <a:buNone/>
            </a:pPr>
            <a:endParaRPr lang="en-US" i="1" dirty="0" smtClean="0">
              <a:solidFill>
                <a:srgbClr val="4070A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The C handle for the underlying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zmq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object.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socket_type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The 0MQ socket type - REQ,REP, etc.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The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zmq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Context object that owns this.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bint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_closed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property for a closed socket.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attrs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needed for *non-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sockopt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* get/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setattr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in subclasses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# the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pid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of the process which created me (for fork safety)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# 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methods for direct-</a:t>
            </a:r>
            <a:r>
              <a:rPr lang="en-US" i="1" dirty="0" err="1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cython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access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data,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copy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track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cpdef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recv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flags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copy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track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zmq</a:t>
            </a:r>
            <a:r>
              <a:rPr lang="en-US" dirty="0" smtClean="0"/>
              <a:t>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zmq</a:t>
            </a:r>
            <a:endParaRPr lang="en-US" b="1" dirty="0" smtClean="0">
              <a:solidFill>
                <a:srgbClr val="0E84B5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E84B5"/>
              </a:solidFill>
            </a:endParaRPr>
          </a:p>
          <a:p>
            <a:pPr>
              <a:buNone/>
            </a:pPr>
            <a:r>
              <a:rPr lang="en-US" dirty="0" smtClean="0"/>
              <a:t>context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zmq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Context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publisher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context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socket</a:t>
            </a:r>
            <a:r>
              <a:rPr lang="en-US" dirty="0" smtClean="0"/>
              <a:t> (zmq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r>
              <a:rPr lang="en-US" dirty="0" smtClean="0"/>
              <a:t>PUB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publisher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bind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</a:rPr>
              <a:t>"tcp://*:48080</a:t>
            </a:r>
            <a:r>
              <a:rPr lang="en-US" dirty="0" smtClean="0">
                <a:solidFill>
                  <a:srgbClr val="4070A0"/>
                </a:solidFill>
              </a:rPr>
              <a:t>"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20"/>
                </a:solidFill>
              </a:rPr>
              <a:t>True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publisher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</a:rPr>
              <a:t>'1'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Python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zmq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context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zmq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Context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subscriber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context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socket</a:t>
            </a:r>
            <a:r>
              <a:rPr lang="en-US" dirty="0" smtClean="0"/>
              <a:t> (zmq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r>
              <a:rPr lang="en-US" dirty="0" smtClean="0"/>
              <a:t>SUB)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subscriber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connect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</a:rPr>
              <a:t>"tcp://localhost:48080"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subscriber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setsockopt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zmq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SUBSCRIBE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</a:rPr>
              <a:t>""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main_loop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(subscriber):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 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subscriber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main_loop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zmq.h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rgbClr val="902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  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context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i="1" dirty="0" smtClean="0">
              <a:solidFill>
                <a:srgbClr val="60A0B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i="1" dirty="0" smtClean="0">
                <a:solidFill>
                  <a:srgbClr val="60A0B0"/>
                </a:solidFill>
                <a:latin typeface="Consolas" pitchFamily="49" charset="0"/>
                <a:cs typeface="Consolas" pitchFamily="49" charset="0"/>
              </a:rPr>
              <a:t>Socket to talk to clients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  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subscriber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(context, ZMQ_SUB);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zmq_connect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(subscriber,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"tcp://localhost:48080"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zmq_setsockopt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(subscriber, ZMQ_SUBSCRIBE,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zmq_recv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(subscriber,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atoi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zmq_msg_close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# zmq_cython_client.pyx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zmq.core.socket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Socket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zmq.core.libzmq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zmq_msg_close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zmq_recvmsg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libc.stdlib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atoi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main_loop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(Socket subscriber):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zmq_msg_t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1000000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zmq_recvmsg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subscriber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count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atoi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zmq_msg_close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Zmq</a:t>
            </a:r>
            <a:r>
              <a:rPr lang="en-US" dirty="0" smtClean="0"/>
              <a:t> Python </a:t>
            </a:r>
            <a:r>
              <a:rPr lang="en-US" dirty="0" smtClean="0"/>
              <a:t>client with </a:t>
            </a:r>
            <a:r>
              <a:rPr lang="en-US" dirty="0" err="1" smtClean="0"/>
              <a:t>Cython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zmq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context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zmq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Context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subscriber 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context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socket</a:t>
            </a:r>
            <a:r>
              <a:rPr lang="en-US" dirty="0" smtClean="0"/>
              <a:t> (zmq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r>
              <a:rPr lang="en-US" dirty="0" smtClean="0"/>
              <a:t>SUB) </a:t>
            </a:r>
          </a:p>
          <a:p>
            <a:pPr>
              <a:buNone/>
            </a:pPr>
            <a:r>
              <a:rPr lang="en-US" dirty="0" err="1" smtClean="0"/>
              <a:t>subscriber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connect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</a:rPr>
              <a:t>"tcp://localhost:48080"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subscriber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setsockopt</a:t>
            </a:r>
            <a:r>
              <a:rPr lang="en-US" dirty="0" smtClean="0"/>
              <a:t> (</a:t>
            </a:r>
            <a:r>
              <a:rPr lang="en-US" dirty="0" err="1" smtClean="0"/>
              <a:t>zmq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SUBSCRIBE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</a:rPr>
              <a:t>""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zmq_cython_client</a:t>
            </a:r>
            <a:endParaRPr lang="en-US" b="1" dirty="0" smtClean="0">
              <a:solidFill>
                <a:srgbClr val="0E84B5"/>
              </a:solidFill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mq_cython_client.main_loop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(subscriber)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~.33 second per run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~.35 second per run</a:t>
            </a:r>
          </a:p>
          <a:p>
            <a:r>
              <a:rPr lang="en-US" dirty="0" smtClean="0"/>
              <a:t>Python ~1.8 second per run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you aren’t familiar with </a:t>
            </a:r>
            <a:r>
              <a:rPr lang="en-US" dirty="0" smtClean="0"/>
              <a:t>C/C++, </a:t>
            </a:r>
            <a:r>
              <a:rPr lang="en-US" dirty="0" smtClean="0"/>
              <a:t>parts of this presentation will go over your 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I’m going to make extensive use of micro-benchmarks</a:t>
            </a:r>
          </a:p>
          <a:p>
            <a:pPr lvl="1"/>
            <a:r>
              <a:rPr lang="en-US" dirty="0" smtClean="0"/>
              <a:t>Only intended to give you a vague idea of the speed differences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was used with –O3</a:t>
            </a:r>
          </a:p>
          <a:p>
            <a:pPr lvl="1"/>
            <a:r>
              <a:rPr lang="en-US" dirty="0" smtClean="0"/>
              <a:t>Don’t succumb to pre-mature optimization</a:t>
            </a:r>
          </a:p>
          <a:p>
            <a:pPr lvl="1"/>
            <a:r>
              <a:rPr lang="en-US" dirty="0" smtClean="0"/>
              <a:t>Check out </a:t>
            </a:r>
            <a:r>
              <a:rPr lang="en-US" dirty="0" smtClean="0">
                <a:hlinkClick r:id="rId2"/>
              </a:rPr>
              <a:t>http://docs.cython.org/src/tutorial/profiling_tutorial.html</a:t>
            </a:r>
            <a:endParaRPr lang="en-US" dirty="0" smtClean="0"/>
          </a:p>
          <a:p>
            <a:r>
              <a:rPr lang="en-US" dirty="0" err="1" smtClean="0"/>
              <a:t>Cython</a:t>
            </a:r>
            <a:r>
              <a:rPr lang="en-US" dirty="0" smtClean="0"/>
              <a:t> isn’t for </a:t>
            </a:r>
            <a:r>
              <a:rPr lang="en-US" dirty="0" smtClean="0"/>
              <a:t>everything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Either done through an extension module in a setup.py: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distutils.core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setup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distutils.extension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Extension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Cython.Distutils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build_ext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ext_modules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Extension(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cython_test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[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"cython_test.pyx"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setup(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cython_test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build_ext</a:t>
            </a:r>
            <a:r>
              <a:rPr lang="en-US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build_ext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ext_modules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ext_modules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through </a:t>
            </a:r>
            <a:r>
              <a:rPr lang="en-US" dirty="0" err="1" smtClean="0"/>
              <a:t>pyximport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pyximport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pyximport</a:t>
            </a:r>
            <a:r>
              <a:rPr lang="en-US" dirty="0" err="1" smtClean="0">
                <a:solidFill>
                  <a:srgbClr val="666666"/>
                </a:solidFill>
              </a:rPr>
              <a:t>.</a:t>
            </a:r>
            <a:r>
              <a:rPr lang="en-US" dirty="0" err="1" smtClean="0"/>
              <a:t>install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00702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cython_test</a:t>
            </a:r>
            <a:endParaRPr lang="en-US" b="1" dirty="0" smtClean="0">
              <a:solidFill>
                <a:srgbClr val="0E84B5"/>
              </a:solidFill>
            </a:endParaRPr>
          </a:p>
          <a:p>
            <a:r>
              <a:rPr lang="en-US" dirty="0" smtClean="0"/>
              <a:t>Read the docs on it, this can get complicated </a:t>
            </a:r>
            <a:r>
              <a:rPr lang="en-US" dirty="0" smtClean="0">
                <a:hlinkClick r:id="rId2"/>
              </a:rPr>
              <a:t>http://docs.cython.org/src/quickstart/build.html</a:t>
            </a:r>
            <a:endParaRPr lang="en-US" b="1" dirty="0" smtClean="0">
              <a:solidFill>
                <a:srgbClr val="0E84B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Features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easy to use GIL management for multithreading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integrates nicely with </a:t>
            </a:r>
            <a:r>
              <a:rPr lang="en-US" dirty="0" err="1" smtClean="0"/>
              <a:t>numpy</a:t>
            </a:r>
            <a:r>
              <a:rPr lang="en-US" dirty="0" smtClean="0"/>
              <a:t> and the buffer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Fused types (Similar to type templates)</a:t>
            </a:r>
          </a:p>
          <a:p>
            <a:r>
              <a:rPr lang="en-US" dirty="0" smtClean="0"/>
              <a:t>C++ linking and syntax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similar to Python, with just a few extra things thrown in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/Unions/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definitions</a:t>
            </a:r>
          </a:p>
          <a:p>
            <a:r>
              <a:rPr lang="en-US" dirty="0" smtClean="0"/>
              <a:t>Extension Classes</a:t>
            </a:r>
          </a:p>
          <a:p>
            <a:r>
              <a:rPr lang="en-US" dirty="0" smtClean="0"/>
              <a:t>Extern blocks</a:t>
            </a:r>
          </a:p>
          <a:p>
            <a:r>
              <a:rPr lang="en-US" dirty="0" smtClean="0"/>
              <a:t>Lots of other stuff that we’ll ignore for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</a:rPr>
              <a:t>cdef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02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6287E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6287E"/>
                </a:solidFill>
              </a:rPr>
              <a:t>j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6287E"/>
                </a:solidFill>
              </a:rPr>
              <a:t>k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</a:rPr>
              <a:t>cdef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0200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6287E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02000"/>
                </a:solidFill>
              </a:rPr>
              <a:t>g</a:t>
            </a:r>
            <a:r>
              <a:rPr lang="en-US" dirty="0" smtClean="0"/>
              <a:t>[42], *</a:t>
            </a:r>
            <a:r>
              <a:rPr lang="en-US" dirty="0" smtClean="0">
                <a:solidFill>
                  <a:srgbClr val="06287E"/>
                </a:solidFill>
              </a:rPr>
              <a:t>h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cdef</a:t>
            </a:r>
            <a:r>
              <a:rPr lang="en-US" dirty="0" smtClean="0"/>
              <a:t> followed by a valid type signifies a type a variable defined with a type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the basic types from C are there (</a:t>
            </a:r>
            <a:r>
              <a:rPr lang="en-US" dirty="0" smtClean="0"/>
              <a:t>[unsigned] </a:t>
            </a:r>
            <a:r>
              <a:rPr lang="en-US" dirty="0" smtClean="0"/>
              <a:t>char, </a:t>
            </a:r>
            <a:r>
              <a:rPr lang="en-US" dirty="0" err="1" smtClean="0"/>
              <a:t>int</a:t>
            </a:r>
            <a:r>
              <a:rPr lang="en-US" dirty="0" smtClean="0"/>
              <a:t>, long, long </a:t>
            </a:r>
            <a:r>
              <a:rPr lang="en-US" dirty="0" err="1" smtClean="0"/>
              <a:t>long</a:t>
            </a:r>
            <a:r>
              <a:rPr lang="en-US" dirty="0" smtClean="0"/>
              <a:t>, float, double) and object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</a:t>
            </a:r>
            <a:r>
              <a:rPr lang="en-US" dirty="0" err="1" smtClean="0"/>
              <a:t>typedef</a:t>
            </a:r>
            <a:r>
              <a:rPr lang="en-US" dirty="0" smtClean="0"/>
              <a:t> your own: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</a:rPr>
              <a:t>ctypedef</a:t>
            </a:r>
            <a:r>
              <a:rPr lang="en-US" dirty="0" smtClean="0"/>
              <a:t> unsigned </a:t>
            </a:r>
            <a:r>
              <a:rPr lang="en-US" dirty="0" smtClean="0">
                <a:solidFill>
                  <a:srgbClr val="007020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err="1" smtClean="0"/>
              <a:t>Ulong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Also there’s: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</a:rPr>
              <a:t>libc.stdint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20"/>
                </a:solidFill>
              </a:rPr>
              <a:t>cimport</a:t>
            </a:r>
            <a:r>
              <a:rPr lang="en-US" dirty="0" smtClean="0"/>
              <a:t> </a:t>
            </a:r>
            <a:r>
              <a:rPr lang="en-US" dirty="0" smtClean="0"/>
              <a:t>uint32_t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is done through the &lt; &gt; operator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E84B5"/>
                </a:solidFill>
                <a:latin typeface="Consolas" pitchFamily="49" charset="0"/>
                <a:cs typeface="Consolas" pitchFamily="49" charset="0"/>
              </a:rPr>
              <a:t>libc.stdlib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cimport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atoi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parse_int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atoi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*&gt;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dirty="0" smtClean="0">
                <a:cs typeface="Consolas" pitchFamily="49" charset="0"/>
              </a:rPr>
              <a:t>Python strings-&gt;char * are actually a special case</a:t>
            </a:r>
          </a:p>
          <a:p>
            <a:pPr marL="880110" lvl="1" indent="-514350"/>
            <a:r>
              <a:rPr lang="en-US" dirty="0" smtClean="0">
                <a:cs typeface="Consolas" pitchFamily="49" charset="0"/>
              </a:rPr>
              <a:t>Read the docs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/Unions/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Arial"/>
              </a:rPr>
              <a:t>cdef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Arial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Arial"/>
              </a:rPr>
              <a:t>Grail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</a:t>
            </a:r>
            <a:r>
              <a:rPr lang="en-US" dirty="0" err="1" smtClean="0">
                <a:solidFill>
                  <a:srgbClr val="007020"/>
                </a:solidFill>
                <a:latin typeface="Arial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age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</a:t>
            </a:r>
            <a:r>
              <a:rPr lang="en-US" dirty="0" smtClean="0">
                <a:solidFill>
                  <a:srgbClr val="007020"/>
                </a:solidFill>
                <a:latin typeface="Arial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volume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Arial"/>
              </a:rPr>
              <a:t>cdef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dirty="0" smtClean="0">
                <a:solidFill>
                  <a:srgbClr val="007020"/>
                </a:solidFill>
                <a:latin typeface="Arial"/>
              </a:rPr>
              <a:t>union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6287E"/>
                </a:solidFill>
                <a:latin typeface="Arial"/>
              </a:rPr>
              <a:t>Food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char </a:t>
            </a:r>
            <a:r>
              <a:rPr lang="en-US" dirty="0" smtClean="0">
                <a:solidFill>
                  <a:srgbClr val="666666"/>
                </a:solidFill>
                <a:latin typeface="Arial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spam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7020"/>
                </a:solidFill>
                <a:latin typeface="Arial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Arial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eggs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  <a:latin typeface="Arial"/>
              </a:rPr>
              <a:t>cdef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dirty="0" err="1" smtClean="0">
                <a:solidFill>
                  <a:srgbClr val="007020"/>
                </a:solidFill>
                <a:latin typeface="Arial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6287E"/>
                </a:solidFill>
                <a:latin typeface="Arial"/>
              </a:rPr>
              <a:t>CheeseType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cheddar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 edam,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camembert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Python definition:</a:t>
            </a:r>
            <a:endParaRPr lang="en-US" b="1" dirty="0" smtClean="0">
              <a:solidFill>
                <a:srgbClr val="00702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2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6287E"/>
                </a:solidFill>
              </a:rPr>
              <a:t>eggs</a:t>
            </a:r>
            <a:r>
              <a:rPr lang="en-US" dirty="0" smtClean="0"/>
              <a:t>(unsigned </a:t>
            </a:r>
            <a:r>
              <a:rPr lang="en-US" dirty="0" smtClean="0">
                <a:solidFill>
                  <a:srgbClr val="007020"/>
                </a:solidFill>
              </a:rPr>
              <a:t>long</a:t>
            </a:r>
            <a:r>
              <a:rPr lang="en-US" dirty="0" smtClean="0"/>
              <a:t> l, </a:t>
            </a:r>
            <a:r>
              <a:rPr lang="en-US" dirty="0" smtClean="0"/>
              <a:t>f): …</a:t>
            </a:r>
          </a:p>
          <a:p>
            <a:pPr>
              <a:buNone/>
            </a:pPr>
            <a:r>
              <a:rPr lang="en-US" dirty="0" err="1" smtClean="0"/>
              <a:t>Cython</a:t>
            </a:r>
            <a:r>
              <a:rPr lang="en-US" dirty="0" smtClean="0"/>
              <a:t> definition: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</a:rPr>
              <a:t>cdef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02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6287E"/>
                </a:solidFill>
              </a:rPr>
              <a:t>eggs</a:t>
            </a:r>
            <a:r>
              <a:rPr lang="en-US" dirty="0" smtClean="0"/>
              <a:t>(unsigned </a:t>
            </a:r>
            <a:r>
              <a:rPr lang="en-US" dirty="0" smtClean="0">
                <a:solidFill>
                  <a:srgbClr val="007020"/>
                </a:solidFill>
              </a:rPr>
              <a:t>long</a:t>
            </a:r>
            <a:r>
              <a:rPr lang="en-US" dirty="0" smtClean="0"/>
              <a:t> l, </a:t>
            </a:r>
            <a:r>
              <a:rPr lang="en-US" dirty="0" smtClean="0">
                <a:solidFill>
                  <a:srgbClr val="007020"/>
                </a:solidFill>
              </a:rPr>
              <a:t>float</a:t>
            </a:r>
            <a:r>
              <a:rPr lang="en-US" dirty="0" smtClean="0"/>
              <a:t> f):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Hybrid definition: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20"/>
                </a:solidFill>
              </a:rPr>
              <a:t>cpdef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02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6287E"/>
                </a:solidFill>
              </a:rPr>
              <a:t>eggs</a:t>
            </a:r>
            <a:r>
              <a:rPr lang="en-US" dirty="0" smtClean="0"/>
              <a:t>(unsigned </a:t>
            </a:r>
            <a:r>
              <a:rPr lang="en-US" dirty="0" smtClean="0">
                <a:solidFill>
                  <a:srgbClr val="007020"/>
                </a:solidFill>
              </a:rPr>
              <a:t>long</a:t>
            </a:r>
            <a:r>
              <a:rPr lang="en-US" dirty="0" smtClean="0"/>
              <a:t> l, </a:t>
            </a:r>
            <a:r>
              <a:rPr lang="en-US" dirty="0" smtClean="0">
                <a:solidFill>
                  <a:srgbClr val="007020"/>
                </a:solidFill>
              </a:rPr>
              <a:t>float</a:t>
            </a:r>
            <a:r>
              <a:rPr lang="en-US" dirty="0" smtClean="0"/>
              <a:t> f):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Equivalent to a union of the 2 above definitions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Overhead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_test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():</a:t>
            </a: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dirty="0" err="1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cdef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solidFill>
                  <a:srgbClr val="902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for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(n):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_test()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Compiled with –O0</a:t>
            </a:r>
          </a:p>
          <a:p>
            <a:pPr>
              <a:buNone/>
            </a:pPr>
            <a:r>
              <a:rPr lang="en-US" sz="1700" dirty="0" err="1" smtClean="0"/>
              <a:t>timeit</a:t>
            </a:r>
            <a:r>
              <a:rPr lang="en-US" sz="1700" dirty="0" smtClean="0"/>
              <a:t> </a:t>
            </a:r>
            <a:r>
              <a:rPr lang="en-US" sz="1700" dirty="0" smtClean="0"/>
              <a:t>test(100</a:t>
            </a:r>
            <a:r>
              <a:rPr lang="en-US" sz="1700" dirty="0" smtClean="0"/>
              <a:t>)</a:t>
            </a:r>
          </a:p>
          <a:p>
            <a:pPr>
              <a:buNone/>
            </a:pPr>
            <a:r>
              <a:rPr lang="en-US" sz="1700" dirty="0" smtClean="0"/>
              <a:t>1000000 loops, best of 3: </a:t>
            </a:r>
            <a:r>
              <a:rPr lang="en-US" sz="1700" b="1" dirty="0" smtClean="0"/>
              <a:t>1.16 us </a:t>
            </a:r>
            <a:r>
              <a:rPr lang="en-US" sz="1700" dirty="0" smtClean="0"/>
              <a:t>per loop</a:t>
            </a:r>
          </a:p>
          <a:p>
            <a:pPr>
              <a:buNone/>
            </a:pPr>
            <a:r>
              <a:rPr lang="en-US" sz="1700" dirty="0" err="1" smtClean="0"/>
              <a:t>timeit</a:t>
            </a:r>
            <a:r>
              <a:rPr lang="en-US" sz="1700" dirty="0" smtClean="0"/>
              <a:t> test(1000</a:t>
            </a:r>
            <a:r>
              <a:rPr lang="en-US" sz="1700" dirty="0" smtClean="0"/>
              <a:t>)</a:t>
            </a:r>
          </a:p>
          <a:p>
            <a:pPr>
              <a:buNone/>
            </a:pPr>
            <a:r>
              <a:rPr lang="en-US" sz="1700" dirty="0" smtClean="0"/>
              <a:t>100000 loops, best of 3: </a:t>
            </a:r>
            <a:r>
              <a:rPr lang="en-US" sz="1700" b="1" dirty="0" smtClean="0"/>
              <a:t>9.83 us </a:t>
            </a:r>
            <a:r>
              <a:rPr lang="en-US" sz="1700" dirty="0" smtClean="0"/>
              <a:t>per loop</a:t>
            </a:r>
          </a:p>
          <a:p>
            <a:pPr>
              <a:buNone/>
            </a:pPr>
            <a:endParaRPr lang="en-US" sz="1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_test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():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40A07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6287E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    for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rgbClr val="007020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(n):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_test()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timeit</a:t>
            </a:r>
            <a:r>
              <a:rPr lang="en-US" sz="1700" dirty="0" smtClean="0"/>
              <a:t> test(100)</a:t>
            </a:r>
          </a:p>
          <a:p>
            <a:pPr>
              <a:buNone/>
            </a:pPr>
            <a:r>
              <a:rPr lang="en-US" sz="1700" dirty="0" smtClean="0"/>
              <a:t>100000 loops, best of 3: </a:t>
            </a:r>
            <a:r>
              <a:rPr lang="en-US" sz="1700" b="1" dirty="0" smtClean="0"/>
              <a:t>16.1 us </a:t>
            </a:r>
            <a:r>
              <a:rPr lang="en-US" sz="1700" dirty="0" smtClean="0"/>
              <a:t>per </a:t>
            </a:r>
            <a:r>
              <a:rPr lang="en-US" sz="1700" dirty="0" smtClean="0"/>
              <a:t>loop</a:t>
            </a:r>
            <a:endParaRPr lang="en-US" sz="1700" dirty="0" smtClean="0"/>
          </a:p>
          <a:p>
            <a:pPr>
              <a:buNone/>
            </a:pPr>
            <a:r>
              <a:rPr lang="en-US" sz="1700" dirty="0" err="1" smtClean="0"/>
              <a:t>timeit</a:t>
            </a:r>
            <a:r>
              <a:rPr lang="en-US" sz="1700" dirty="0" smtClean="0"/>
              <a:t> test(1000)</a:t>
            </a:r>
          </a:p>
          <a:p>
            <a:pPr>
              <a:buNone/>
            </a:pPr>
            <a:r>
              <a:rPr lang="en-US" sz="1700" dirty="0" smtClean="0"/>
              <a:t>10000 loops, best of 3: </a:t>
            </a:r>
            <a:r>
              <a:rPr lang="en-US" sz="1700" b="1" dirty="0" smtClean="0"/>
              <a:t>155 us </a:t>
            </a:r>
            <a:r>
              <a:rPr lang="en-US" sz="1700" dirty="0" smtClean="0"/>
              <a:t>per loop</a:t>
            </a:r>
          </a:p>
          <a:p>
            <a:pPr>
              <a:buNone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2783</TotalTime>
  <Words>1734</Words>
  <Application>Microsoft Office PowerPoint</Application>
  <PresentationFormat>On-screen Show (4:3)</PresentationFormat>
  <Paragraphs>354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Cython: A Quick Overview</vt:lpstr>
      <vt:lpstr>Intro</vt:lpstr>
      <vt:lpstr>Caveats</vt:lpstr>
      <vt:lpstr>Syntax</vt:lpstr>
      <vt:lpstr>Types</vt:lpstr>
      <vt:lpstr>Casting Types</vt:lpstr>
      <vt:lpstr>Structs/Unions/Enums</vt:lpstr>
      <vt:lpstr>Functions</vt:lpstr>
      <vt:lpstr>Function Call Overhead</vt:lpstr>
      <vt:lpstr>Tail Call Optimization</vt:lpstr>
      <vt:lpstr>Extension Classes</vt:lpstr>
      <vt:lpstr>Extern C headers</vt:lpstr>
      <vt:lpstr>Quick example</vt:lpstr>
      <vt:lpstr>Quick example 2</vt:lpstr>
      <vt:lpstr>Wrapping a C library</vt:lpstr>
      <vt:lpstr>ZMQ Socket</vt:lpstr>
      <vt:lpstr>For in range is special</vt:lpstr>
      <vt:lpstr>Normal for loop</vt:lpstr>
      <vt:lpstr>Using Cython interface files</vt:lpstr>
      <vt:lpstr>Pyzmq file structure</vt:lpstr>
      <vt:lpstr>Pyzmq</vt:lpstr>
      <vt:lpstr>Cimport</vt:lpstr>
      <vt:lpstr>Socket.pxd</vt:lpstr>
      <vt:lpstr>Simple zmq publisher</vt:lpstr>
      <vt:lpstr>Zmq Python client</vt:lpstr>
      <vt:lpstr>C equivalent</vt:lpstr>
      <vt:lpstr>Zmq Cython Client</vt:lpstr>
      <vt:lpstr>Zmq Python client with Cython </vt:lpstr>
      <vt:lpstr>Speed comparison</vt:lpstr>
      <vt:lpstr>Building</vt:lpstr>
      <vt:lpstr>Building 2</vt:lpstr>
      <vt:lpstr>Further Features in Cython</vt:lpstr>
      <vt:lpstr>Questions?</vt:lpstr>
    </vt:vector>
  </TitlesOfParts>
  <Company>Susquehanna International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Cython: A Quick Overview</dc:title>
  <dc:creator>Jason Paryani</dc:creator>
  <cp:lastModifiedBy>Jason Paryani</cp:lastModifiedBy>
  <cp:revision>291</cp:revision>
  <dcterms:created xsi:type="dcterms:W3CDTF">2012-06-26T15:54:35Z</dcterms:created>
  <dcterms:modified xsi:type="dcterms:W3CDTF">2012-06-28T14:17:52Z</dcterms:modified>
</cp:coreProperties>
</file>