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6" r:id="rId4"/>
    <p:sldId id="263" r:id="rId5"/>
    <p:sldId id="264" r:id="rId6"/>
    <p:sldId id="279" r:id="rId7"/>
    <p:sldId id="280" r:id="rId8"/>
    <p:sldId id="267" r:id="rId9"/>
    <p:sldId id="269" r:id="rId10"/>
    <p:sldId id="285" r:id="rId11"/>
    <p:sldId id="271" r:id="rId12"/>
    <p:sldId id="281" r:id="rId13"/>
    <p:sldId id="290" r:id="rId14"/>
    <p:sldId id="289" r:id="rId15"/>
    <p:sldId id="292" r:id="rId16"/>
    <p:sldId id="276" r:id="rId17"/>
    <p:sldId id="291" r:id="rId18"/>
    <p:sldId id="284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FD"/>
    <a:srgbClr val="FE4510"/>
    <a:srgbClr val="01D4B3"/>
    <a:srgbClr val="58BBFA"/>
    <a:srgbClr val="63D7A6"/>
    <a:srgbClr val="FE7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01EDE-508C-427A-9F86-85C30D130A3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5E2B5-FB67-47D9-AFAC-4E1DC05C2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BE20-8FDF-49F1-92B6-C7ED14C4680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1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58F5-A50E-446B-BA75-0C4CA08F02B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A1D-EA96-4509-AE58-FDC007EB9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5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58F5-A50E-446B-BA75-0C4CA08F02B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A1D-EA96-4509-AE58-FDC007EB9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9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58F5-A50E-446B-BA75-0C4CA08F02B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A1D-EA96-4509-AE58-FDC007EB9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9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 flipH="1" flipV="1">
            <a:off x="0" y="5529943"/>
            <a:ext cx="12191999" cy="1328057"/>
          </a:xfrm>
          <a:custGeom>
            <a:avLst/>
            <a:gdLst>
              <a:gd name="connsiteX0" fmla="*/ 0 w 12191999"/>
              <a:gd name="connsiteY0" fmla="*/ 0 h 931492"/>
              <a:gd name="connsiteX1" fmla="*/ 12191999 w 12191999"/>
              <a:gd name="connsiteY1" fmla="*/ 0 h 931492"/>
              <a:gd name="connsiteX2" fmla="*/ 12191999 w 12191999"/>
              <a:gd name="connsiteY2" fmla="*/ 931492 h 931492"/>
              <a:gd name="connsiteX3" fmla="*/ 11884106 w 12191999"/>
              <a:gd name="connsiteY3" fmla="*/ 878564 h 931492"/>
              <a:gd name="connsiteX4" fmla="*/ 5054601 w 12191999"/>
              <a:gd name="connsiteY4" fmla="*/ 617322 h 931492"/>
              <a:gd name="connsiteX5" fmla="*/ 329703 w 12191999"/>
              <a:gd name="connsiteY5" fmla="*/ 394064 h 931492"/>
              <a:gd name="connsiteX6" fmla="*/ 0 w 12191999"/>
              <a:gd name="connsiteY6" fmla="*/ 375559 h 9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931492">
                <a:moveTo>
                  <a:pt x="0" y="0"/>
                </a:moveTo>
                <a:lnTo>
                  <a:pt x="12191999" y="0"/>
                </a:lnTo>
                <a:lnTo>
                  <a:pt x="12191999" y="931492"/>
                </a:lnTo>
                <a:lnTo>
                  <a:pt x="11884106" y="878564"/>
                </a:lnTo>
                <a:cubicBezTo>
                  <a:pt x="9872351" y="573270"/>
                  <a:pt x="6439958" y="571020"/>
                  <a:pt x="5054601" y="617322"/>
                </a:cubicBezTo>
                <a:cubicBezTo>
                  <a:pt x="3669242" y="663624"/>
                  <a:pt x="1946804" y="495311"/>
                  <a:pt x="329703" y="394064"/>
                </a:cubicBezTo>
                <a:lnTo>
                  <a:pt x="0" y="375559"/>
                </a:lnTo>
                <a:close/>
              </a:path>
            </a:pathLst>
          </a:custGeom>
          <a:solidFill>
            <a:srgbClr val="63D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 flipH="1" flipV="1">
            <a:off x="0" y="5826388"/>
            <a:ext cx="12192000" cy="1031612"/>
          </a:xfrm>
          <a:custGeom>
            <a:avLst/>
            <a:gdLst>
              <a:gd name="connsiteX0" fmla="*/ 0 w 12192000"/>
              <a:gd name="connsiteY0" fmla="*/ 0 h 734079"/>
              <a:gd name="connsiteX1" fmla="*/ 12192000 w 12192000"/>
              <a:gd name="connsiteY1" fmla="*/ 0 h 734079"/>
              <a:gd name="connsiteX2" fmla="*/ 12192000 w 12192000"/>
              <a:gd name="connsiteY2" fmla="*/ 673100 h 734079"/>
              <a:gd name="connsiteX3" fmla="*/ 6108700 w 12192000"/>
              <a:gd name="connsiteY3" fmla="*/ 571500 h 734079"/>
              <a:gd name="connsiteX4" fmla="*/ 218901 w 12192000"/>
              <a:gd name="connsiteY4" fmla="*/ 717786 h 734079"/>
              <a:gd name="connsiteX5" fmla="*/ 0 w 12192000"/>
              <a:gd name="connsiteY5" fmla="*/ 705447 h 734079"/>
              <a:gd name="connsiteX6" fmla="*/ 0 w 12192000"/>
              <a:gd name="connsiteY6" fmla="*/ 152400 h 734079"/>
              <a:gd name="connsiteX0" fmla="*/ 0 w 12192000"/>
              <a:gd name="connsiteY0" fmla="*/ 0 h 734079"/>
              <a:gd name="connsiteX1" fmla="*/ 12192000 w 12192000"/>
              <a:gd name="connsiteY1" fmla="*/ 0 h 734079"/>
              <a:gd name="connsiteX2" fmla="*/ 12192000 w 12192000"/>
              <a:gd name="connsiteY2" fmla="*/ 673100 h 734079"/>
              <a:gd name="connsiteX3" fmla="*/ 6108700 w 12192000"/>
              <a:gd name="connsiteY3" fmla="*/ 571500 h 734079"/>
              <a:gd name="connsiteX4" fmla="*/ 218901 w 12192000"/>
              <a:gd name="connsiteY4" fmla="*/ 717786 h 734079"/>
              <a:gd name="connsiteX5" fmla="*/ 0 w 12192000"/>
              <a:gd name="connsiteY5" fmla="*/ 705447 h 734079"/>
              <a:gd name="connsiteX6" fmla="*/ 0 w 12192000"/>
              <a:gd name="connsiteY6" fmla="*/ 152400 h 734079"/>
              <a:gd name="connsiteX7" fmla="*/ 0 w 12192000"/>
              <a:gd name="connsiteY7" fmla="*/ 0 h 734079"/>
              <a:gd name="connsiteX0" fmla="*/ 0 w 12192000"/>
              <a:gd name="connsiteY0" fmla="*/ 0 h 723567"/>
              <a:gd name="connsiteX1" fmla="*/ 12192000 w 12192000"/>
              <a:gd name="connsiteY1" fmla="*/ 0 h 723567"/>
              <a:gd name="connsiteX2" fmla="*/ 12192000 w 12192000"/>
              <a:gd name="connsiteY2" fmla="*/ 673100 h 723567"/>
              <a:gd name="connsiteX3" fmla="*/ 6108700 w 12192000"/>
              <a:gd name="connsiteY3" fmla="*/ 571500 h 723567"/>
              <a:gd name="connsiteX4" fmla="*/ 218901 w 12192000"/>
              <a:gd name="connsiteY4" fmla="*/ 717786 h 723567"/>
              <a:gd name="connsiteX5" fmla="*/ 0 w 12192000"/>
              <a:gd name="connsiteY5" fmla="*/ 705447 h 723567"/>
              <a:gd name="connsiteX6" fmla="*/ 0 w 12192000"/>
              <a:gd name="connsiteY6" fmla="*/ 152400 h 723567"/>
              <a:gd name="connsiteX7" fmla="*/ 0 w 12192000"/>
              <a:gd name="connsiteY7" fmla="*/ 0 h 72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23567">
                <a:moveTo>
                  <a:pt x="0" y="0"/>
                </a:moveTo>
                <a:lnTo>
                  <a:pt x="12192000" y="0"/>
                </a:lnTo>
                <a:lnTo>
                  <a:pt x="12192000" y="673100"/>
                </a:lnTo>
                <a:cubicBezTo>
                  <a:pt x="10972441" y="527409"/>
                  <a:pt x="8252883" y="442383"/>
                  <a:pt x="6108700" y="571500"/>
                </a:cubicBezTo>
                <a:cubicBezTo>
                  <a:pt x="4232540" y="684477"/>
                  <a:pt x="1504785" y="742950"/>
                  <a:pt x="218901" y="717786"/>
                </a:cubicBezTo>
                <a:lnTo>
                  <a:pt x="0" y="705447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58B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12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 flipH="1" flipV="1">
            <a:off x="0" y="5529943"/>
            <a:ext cx="12191999" cy="1328057"/>
          </a:xfrm>
          <a:custGeom>
            <a:avLst/>
            <a:gdLst>
              <a:gd name="connsiteX0" fmla="*/ 0 w 12191999"/>
              <a:gd name="connsiteY0" fmla="*/ 0 h 931492"/>
              <a:gd name="connsiteX1" fmla="*/ 12191999 w 12191999"/>
              <a:gd name="connsiteY1" fmla="*/ 0 h 931492"/>
              <a:gd name="connsiteX2" fmla="*/ 12191999 w 12191999"/>
              <a:gd name="connsiteY2" fmla="*/ 931492 h 931492"/>
              <a:gd name="connsiteX3" fmla="*/ 11884106 w 12191999"/>
              <a:gd name="connsiteY3" fmla="*/ 878564 h 931492"/>
              <a:gd name="connsiteX4" fmla="*/ 5054601 w 12191999"/>
              <a:gd name="connsiteY4" fmla="*/ 617322 h 931492"/>
              <a:gd name="connsiteX5" fmla="*/ 329703 w 12191999"/>
              <a:gd name="connsiteY5" fmla="*/ 394064 h 931492"/>
              <a:gd name="connsiteX6" fmla="*/ 0 w 12191999"/>
              <a:gd name="connsiteY6" fmla="*/ 375559 h 9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931492">
                <a:moveTo>
                  <a:pt x="0" y="0"/>
                </a:moveTo>
                <a:lnTo>
                  <a:pt x="12191999" y="0"/>
                </a:lnTo>
                <a:lnTo>
                  <a:pt x="12191999" y="931492"/>
                </a:lnTo>
                <a:lnTo>
                  <a:pt x="11884106" y="878564"/>
                </a:lnTo>
                <a:cubicBezTo>
                  <a:pt x="9872351" y="573270"/>
                  <a:pt x="6439958" y="571020"/>
                  <a:pt x="5054601" y="617322"/>
                </a:cubicBezTo>
                <a:cubicBezTo>
                  <a:pt x="3669242" y="663624"/>
                  <a:pt x="1946804" y="495311"/>
                  <a:pt x="329703" y="394064"/>
                </a:cubicBezTo>
                <a:lnTo>
                  <a:pt x="0" y="375559"/>
                </a:lnTo>
                <a:close/>
              </a:path>
            </a:pathLst>
          </a:custGeom>
          <a:solidFill>
            <a:srgbClr val="ED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 flipH="1" flipV="1">
            <a:off x="0" y="5826388"/>
            <a:ext cx="12192000" cy="1031612"/>
          </a:xfrm>
          <a:custGeom>
            <a:avLst/>
            <a:gdLst>
              <a:gd name="connsiteX0" fmla="*/ 0 w 12192000"/>
              <a:gd name="connsiteY0" fmla="*/ 0 h 734079"/>
              <a:gd name="connsiteX1" fmla="*/ 12192000 w 12192000"/>
              <a:gd name="connsiteY1" fmla="*/ 0 h 734079"/>
              <a:gd name="connsiteX2" fmla="*/ 12192000 w 12192000"/>
              <a:gd name="connsiteY2" fmla="*/ 673100 h 734079"/>
              <a:gd name="connsiteX3" fmla="*/ 6108700 w 12192000"/>
              <a:gd name="connsiteY3" fmla="*/ 571500 h 734079"/>
              <a:gd name="connsiteX4" fmla="*/ 218901 w 12192000"/>
              <a:gd name="connsiteY4" fmla="*/ 717786 h 734079"/>
              <a:gd name="connsiteX5" fmla="*/ 0 w 12192000"/>
              <a:gd name="connsiteY5" fmla="*/ 705447 h 734079"/>
              <a:gd name="connsiteX6" fmla="*/ 0 w 12192000"/>
              <a:gd name="connsiteY6" fmla="*/ 152400 h 734079"/>
              <a:gd name="connsiteX0" fmla="*/ 0 w 12192000"/>
              <a:gd name="connsiteY0" fmla="*/ 0 h 734079"/>
              <a:gd name="connsiteX1" fmla="*/ 12192000 w 12192000"/>
              <a:gd name="connsiteY1" fmla="*/ 0 h 734079"/>
              <a:gd name="connsiteX2" fmla="*/ 12192000 w 12192000"/>
              <a:gd name="connsiteY2" fmla="*/ 673100 h 734079"/>
              <a:gd name="connsiteX3" fmla="*/ 6108700 w 12192000"/>
              <a:gd name="connsiteY3" fmla="*/ 571500 h 734079"/>
              <a:gd name="connsiteX4" fmla="*/ 218901 w 12192000"/>
              <a:gd name="connsiteY4" fmla="*/ 717786 h 734079"/>
              <a:gd name="connsiteX5" fmla="*/ 0 w 12192000"/>
              <a:gd name="connsiteY5" fmla="*/ 705447 h 734079"/>
              <a:gd name="connsiteX6" fmla="*/ 0 w 12192000"/>
              <a:gd name="connsiteY6" fmla="*/ 152400 h 734079"/>
              <a:gd name="connsiteX7" fmla="*/ 0 w 12192000"/>
              <a:gd name="connsiteY7" fmla="*/ 0 h 734079"/>
              <a:gd name="connsiteX0" fmla="*/ 0 w 12192000"/>
              <a:gd name="connsiteY0" fmla="*/ 0 h 723567"/>
              <a:gd name="connsiteX1" fmla="*/ 12192000 w 12192000"/>
              <a:gd name="connsiteY1" fmla="*/ 0 h 723567"/>
              <a:gd name="connsiteX2" fmla="*/ 12192000 w 12192000"/>
              <a:gd name="connsiteY2" fmla="*/ 673100 h 723567"/>
              <a:gd name="connsiteX3" fmla="*/ 6108700 w 12192000"/>
              <a:gd name="connsiteY3" fmla="*/ 571500 h 723567"/>
              <a:gd name="connsiteX4" fmla="*/ 218901 w 12192000"/>
              <a:gd name="connsiteY4" fmla="*/ 717786 h 723567"/>
              <a:gd name="connsiteX5" fmla="*/ 0 w 12192000"/>
              <a:gd name="connsiteY5" fmla="*/ 705447 h 723567"/>
              <a:gd name="connsiteX6" fmla="*/ 0 w 12192000"/>
              <a:gd name="connsiteY6" fmla="*/ 152400 h 723567"/>
              <a:gd name="connsiteX7" fmla="*/ 0 w 12192000"/>
              <a:gd name="connsiteY7" fmla="*/ 0 h 72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23567">
                <a:moveTo>
                  <a:pt x="0" y="0"/>
                </a:moveTo>
                <a:lnTo>
                  <a:pt x="12192000" y="0"/>
                </a:lnTo>
                <a:lnTo>
                  <a:pt x="12192000" y="673100"/>
                </a:lnTo>
                <a:cubicBezTo>
                  <a:pt x="10972441" y="527409"/>
                  <a:pt x="8252883" y="442383"/>
                  <a:pt x="6108700" y="571500"/>
                </a:cubicBezTo>
                <a:cubicBezTo>
                  <a:pt x="4232540" y="684477"/>
                  <a:pt x="1504785" y="742950"/>
                  <a:pt x="218901" y="717786"/>
                </a:cubicBezTo>
                <a:lnTo>
                  <a:pt x="0" y="705447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6C4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62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20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flipH="1" flipV="1">
            <a:off x="0" y="5529943"/>
            <a:ext cx="12192000" cy="1328057"/>
            <a:chOff x="0" y="0"/>
            <a:chExt cx="12192000" cy="931492"/>
          </a:xfrm>
        </p:grpSpPr>
        <p:sp>
          <p:nvSpPr>
            <p:cNvPr id="6" name="任意多边形 5"/>
            <p:cNvSpPr/>
            <p:nvPr userDrawn="1"/>
          </p:nvSpPr>
          <p:spPr>
            <a:xfrm>
              <a:off x="1" y="0"/>
              <a:ext cx="12191999" cy="931492"/>
            </a:xfrm>
            <a:custGeom>
              <a:avLst/>
              <a:gdLst>
                <a:gd name="connsiteX0" fmla="*/ 0 w 12191999"/>
                <a:gd name="connsiteY0" fmla="*/ 0 h 931492"/>
                <a:gd name="connsiteX1" fmla="*/ 12191999 w 12191999"/>
                <a:gd name="connsiteY1" fmla="*/ 0 h 931492"/>
                <a:gd name="connsiteX2" fmla="*/ 12191999 w 12191999"/>
                <a:gd name="connsiteY2" fmla="*/ 931492 h 931492"/>
                <a:gd name="connsiteX3" fmla="*/ 11884106 w 12191999"/>
                <a:gd name="connsiteY3" fmla="*/ 878564 h 931492"/>
                <a:gd name="connsiteX4" fmla="*/ 5054601 w 12191999"/>
                <a:gd name="connsiteY4" fmla="*/ 617322 h 931492"/>
                <a:gd name="connsiteX5" fmla="*/ 329703 w 12191999"/>
                <a:gd name="connsiteY5" fmla="*/ 394064 h 931492"/>
                <a:gd name="connsiteX6" fmla="*/ 0 w 12191999"/>
                <a:gd name="connsiteY6" fmla="*/ 375559 h 9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1999" h="931492">
                  <a:moveTo>
                    <a:pt x="0" y="0"/>
                  </a:moveTo>
                  <a:lnTo>
                    <a:pt x="12191999" y="0"/>
                  </a:lnTo>
                  <a:lnTo>
                    <a:pt x="12191999" y="931492"/>
                  </a:lnTo>
                  <a:lnTo>
                    <a:pt x="11884106" y="878564"/>
                  </a:lnTo>
                  <a:cubicBezTo>
                    <a:pt x="9872351" y="573270"/>
                    <a:pt x="6439958" y="571020"/>
                    <a:pt x="5054601" y="617322"/>
                  </a:cubicBezTo>
                  <a:cubicBezTo>
                    <a:pt x="3669242" y="663624"/>
                    <a:pt x="1946804" y="495311"/>
                    <a:pt x="329703" y="394064"/>
                  </a:cubicBezTo>
                  <a:lnTo>
                    <a:pt x="0" y="375559"/>
                  </a:lnTo>
                  <a:close/>
                </a:path>
              </a:pathLst>
            </a:custGeom>
            <a:solidFill>
              <a:srgbClr val="EDC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0"/>
              <a:ext cx="12192000" cy="723567"/>
            </a:xfrm>
            <a:custGeom>
              <a:avLst/>
              <a:gdLst>
                <a:gd name="connsiteX0" fmla="*/ 0 w 12192000"/>
                <a:gd name="connsiteY0" fmla="*/ 0 h 734079"/>
                <a:gd name="connsiteX1" fmla="*/ 12192000 w 12192000"/>
                <a:gd name="connsiteY1" fmla="*/ 0 h 734079"/>
                <a:gd name="connsiteX2" fmla="*/ 12192000 w 12192000"/>
                <a:gd name="connsiteY2" fmla="*/ 673100 h 734079"/>
                <a:gd name="connsiteX3" fmla="*/ 6108700 w 12192000"/>
                <a:gd name="connsiteY3" fmla="*/ 571500 h 734079"/>
                <a:gd name="connsiteX4" fmla="*/ 218901 w 12192000"/>
                <a:gd name="connsiteY4" fmla="*/ 717786 h 734079"/>
                <a:gd name="connsiteX5" fmla="*/ 0 w 12192000"/>
                <a:gd name="connsiteY5" fmla="*/ 705447 h 734079"/>
                <a:gd name="connsiteX6" fmla="*/ 0 w 12192000"/>
                <a:gd name="connsiteY6" fmla="*/ 152400 h 734079"/>
                <a:gd name="connsiteX0" fmla="*/ 0 w 12192000"/>
                <a:gd name="connsiteY0" fmla="*/ 0 h 734079"/>
                <a:gd name="connsiteX1" fmla="*/ 12192000 w 12192000"/>
                <a:gd name="connsiteY1" fmla="*/ 0 h 734079"/>
                <a:gd name="connsiteX2" fmla="*/ 12192000 w 12192000"/>
                <a:gd name="connsiteY2" fmla="*/ 673100 h 734079"/>
                <a:gd name="connsiteX3" fmla="*/ 6108700 w 12192000"/>
                <a:gd name="connsiteY3" fmla="*/ 571500 h 734079"/>
                <a:gd name="connsiteX4" fmla="*/ 218901 w 12192000"/>
                <a:gd name="connsiteY4" fmla="*/ 717786 h 734079"/>
                <a:gd name="connsiteX5" fmla="*/ 0 w 12192000"/>
                <a:gd name="connsiteY5" fmla="*/ 705447 h 734079"/>
                <a:gd name="connsiteX6" fmla="*/ 0 w 12192000"/>
                <a:gd name="connsiteY6" fmla="*/ 152400 h 734079"/>
                <a:gd name="connsiteX7" fmla="*/ 0 w 12192000"/>
                <a:gd name="connsiteY7" fmla="*/ 0 h 734079"/>
                <a:gd name="connsiteX0" fmla="*/ 0 w 12192000"/>
                <a:gd name="connsiteY0" fmla="*/ 0 h 723567"/>
                <a:gd name="connsiteX1" fmla="*/ 12192000 w 12192000"/>
                <a:gd name="connsiteY1" fmla="*/ 0 h 723567"/>
                <a:gd name="connsiteX2" fmla="*/ 12192000 w 12192000"/>
                <a:gd name="connsiteY2" fmla="*/ 673100 h 723567"/>
                <a:gd name="connsiteX3" fmla="*/ 6108700 w 12192000"/>
                <a:gd name="connsiteY3" fmla="*/ 571500 h 723567"/>
                <a:gd name="connsiteX4" fmla="*/ 218901 w 12192000"/>
                <a:gd name="connsiteY4" fmla="*/ 717786 h 723567"/>
                <a:gd name="connsiteX5" fmla="*/ 0 w 12192000"/>
                <a:gd name="connsiteY5" fmla="*/ 705447 h 723567"/>
                <a:gd name="connsiteX6" fmla="*/ 0 w 12192000"/>
                <a:gd name="connsiteY6" fmla="*/ 152400 h 723567"/>
                <a:gd name="connsiteX7" fmla="*/ 0 w 12192000"/>
                <a:gd name="connsiteY7" fmla="*/ 0 h 72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723567">
                  <a:moveTo>
                    <a:pt x="0" y="0"/>
                  </a:moveTo>
                  <a:lnTo>
                    <a:pt x="12192000" y="0"/>
                  </a:lnTo>
                  <a:lnTo>
                    <a:pt x="12192000" y="673100"/>
                  </a:lnTo>
                  <a:cubicBezTo>
                    <a:pt x="10972441" y="527409"/>
                    <a:pt x="8252883" y="442383"/>
                    <a:pt x="6108700" y="571500"/>
                  </a:cubicBezTo>
                  <a:cubicBezTo>
                    <a:pt x="4232540" y="684477"/>
                    <a:pt x="1504785" y="742950"/>
                    <a:pt x="218901" y="717786"/>
                  </a:cubicBezTo>
                  <a:lnTo>
                    <a:pt x="0" y="705447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4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51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075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14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58F5-A50E-446B-BA75-0C4CA08F02B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A1D-EA96-4509-AE58-FDC007EB9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58F5-A50E-446B-BA75-0C4CA08F02B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A1D-EA96-4509-AE58-FDC007EB9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8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58F5-A50E-446B-BA75-0C4CA08F02B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A1D-EA96-4509-AE58-FDC007EB9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7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58F5-A50E-446B-BA75-0C4CA08F02B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A1D-EA96-4509-AE58-FDC007EB9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2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58F5-A50E-446B-BA75-0C4CA08F02B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A1D-EA96-4509-AE58-FDC007EB9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2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58F5-A50E-446B-BA75-0C4CA08F02B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A1D-EA96-4509-AE58-FDC007EB9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58F5-A50E-446B-BA75-0C4CA08F02B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A1D-EA96-4509-AE58-FDC007EB9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6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58F5-A50E-446B-BA75-0C4CA08F02B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A1D-EA96-4509-AE58-FDC007EB9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A58F5-A50E-446B-BA75-0C4CA08F02B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2AA1D-EA96-4509-AE58-FDC007EB9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2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jpe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openxmlformats.org/officeDocument/2006/relationships/image" Target="../media/image15.png"/><Relationship Id="rId19" Type="http://schemas.openxmlformats.org/officeDocument/2006/relationships/image" Target="../media/image24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jpeg"/><Relationship Id="rId2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4" y="0"/>
            <a:ext cx="12192004" cy="6865257"/>
            <a:chOff x="-4" y="0"/>
            <a:chExt cx="12192004" cy="686525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92"/>
            <a:stretch/>
          </p:blipFill>
          <p:spPr>
            <a:xfrm>
              <a:off x="905692" y="798285"/>
              <a:ext cx="11286308" cy="606697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0" y="0"/>
              <a:ext cx="4570636" cy="6858000"/>
            </a:xfrm>
            <a:prstGeom prst="rect">
              <a:avLst/>
            </a:prstGeom>
            <a:gradFill flip="none" rotWithShape="1">
              <a:gsLst>
                <a:gs pos="22000">
                  <a:srgbClr val="14052C"/>
                </a:gs>
                <a:gs pos="100000">
                  <a:srgbClr val="14052C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4347025" y="-4347029"/>
              <a:ext cx="3497943" cy="12192001"/>
            </a:xfrm>
            <a:prstGeom prst="rect">
              <a:avLst/>
            </a:prstGeom>
            <a:gradFill flip="none" rotWithShape="1">
              <a:gsLst>
                <a:gs pos="29000">
                  <a:srgbClr val="14052C"/>
                </a:gs>
                <a:gs pos="100000">
                  <a:srgbClr val="14052C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7977" y="1843325"/>
            <a:ext cx="96760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 smtClean="0">
                <a:gradFill flip="none" rotWithShape="1">
                  <a:gsLst>
                    <a:gs pos="0">
                      <a:srgbClr val="01C8FE"/>
                    </a:gs>
                    <a:gs pos="100000">
                      <a:srgbClr val="01FDFE"/>
                    </a:gs>
                  </a:gsLst>
                  <a:lin ang="162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共享单车</a:t>
            </a:r>
            <a:r>
              <a:rPr lang="en-US" altLang="zh-CN" sz="7200" b="1" dirty="0" smtClean="0">
                <a:gradFill flip="none" rotWithShape="1">
                  <a:gsLst>
                    <a:gs pos="0">
                      <a:srgbClr val="01C8FE"/>
                    </a:gs>
                    <a:gs pos="100000">
                      <a:srgbClr val="01FDFE"/>
                    </a:gs>
                  </a:gsLst>
                  <a:lin ang="162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|</a:t>
            </a:r>
            <a:r>
              <a:rPr lang="zh-CN" altLang="en-US" sz="7200" b="1" dirty="0" smtClean="0">
                <a:gradFill flip="none" rotWithShape="1">
                  <a:gsLst>
                    <a:gs pos="0">
                      <a:srgbClr val="01C8FE"/>
                    </a:gs>
                    <a:gs pos="100000">
                      <a:srgbClr val="01FDFE"/>
                    </a:gs>
                  </a:gsLst>
                  <a:lin ang="162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竞品分析报告</a:t>
            </a:r>
            <a:endParaRPr lang="zh-CN" altLang="en-US" sz="7200" b="1" dirty="0">
              <a:gradFill flip="none" rotWithShape="1">
                <a:gsLst>
                  <a:gs pos="0">
                    <a:srgbClr val="01C8FE"/>
                  </a:gs>
                  <a:gs pos="100000">
                    <a:srgbClr val="01FDFE"/>
                  </a:gs>
                </a:gsLst>
                <a:lin ang="162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90003" y="3065618"/>
            <a:ext cx="3425380" cy="523220"/>
          </a:xfrm>
          <a:prstGeom prst="rect">
            <a:avLst/>
          </a:prstGeom>
          <a:solidFill>
            <a:srgbClr val="14052C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gradFill flip="none" rotWithShape="1">
                  <a:gsLst>
                    <a:gs pos="0">
                      <a:srgbClr val="01C8FE"/>
                    </a:gs>
                    <a:gs pos="100000">
                      <a:srgbClr val="01FDFE"/>
                    </a:gs>
                  </a:gsLst>
                  <a:lin ang="16200000" scaled="1"/>
                  <a:tileRect/>
                </a:gradFill>
                <a:latin typeface="+mn-ea"/>
                <a:sym typeface="Arial" panose="020B0604020202020204" pitchFamily="34" charset="0"/>
              </a:rPr>
              <a:t>用科技推动出行进化</a:t>
            </a:r>
            <a:endParaRPr lang="zh-CN" altLang="en-US" sz="2800" dirty="0">
              <a:gradFill flip="none" rotWithShape="1">
                <a:gsLst>
                  <a:gs pos="0">
                    <a:srgbClr val="01C8FE"/>
                  </a:gs>
                  <a:gs pos="100000">
                    <a:srgbClr val="01FDFE"/>
                  </a:gs>
                </a:gsLst>
                <a:lin ang="16200000" scaled="1"/>
                <a:tileRect/>
              </a:gradFill>
              <a:latin typeface="+mn-ea"/>
              <a:sym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933834" y="3327228"/>
            <a:ext cx="434959" cy="0"/>
          </a:xfrm>
          <a:prstGeom prst="line">
            <a:avLst/>
          </a:prstGeom>
          <a:ln>
            <a:solidFill>
              <a:srgbClr val="01F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289009" y="4690881"/>
            <a:ext cx="162736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00" dirty="0" smtClean="0">
                <a:gradFill flip="none" rotWithShape="1">
                  <a:gsLst>
                    <a:gs pos="0">
                      <a:srgbClr val="01C8FE"/>
                    </a:gs>
                    <a:gs pos="100000">
                      <a:srgbClr val="01FDFE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Arial" panose="020B0604020202020204" pitchFamily="34" charset="0"/>
              </a:rPr>
              <a:t>@</a:t>
            </a:r>
            <a:r>
              <a:rPr lang="zh-CN" altLang="en-US" sz="2600" dirty="0" smtClean="0">
                <a:gradFill flip="none" rotWithShape="1">
                  <a:gsLst>
                    <a:gs pos="0">
                      <a:srgbClr val="01C8FE"/>
                    </a:gs>
                    <a:gs pos="100000">
                      <a:srgbClr val="01FDFE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Arial" panose="020B0604020202020204" pitchFamily="34" charset="0"/>
              </a:rPr>
              <a:t>杨腾飞</a:t>
            </a:r>
            <a:endParaRPr lang="zh-CN" altLang="en-US" sz="2600" dirty="0">
              <a:gradFill flip="none" rotWithShape="1">
                <a:gsLst>
                  <a:gs pos="0">
                    <a:srgbClr val="01C8FE"/>
                  </a:gs>
                  <a:gs pos="100000">
                    <a:srgbClr val="01FDFE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2041" y="5274218"/>
            <a:ext cx="274130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00" dirty="0" smtClean="0">
                <a:gradFill flip="none" rotWithShape="1">
                  <a:gsLst>
                    <a:gs pos="0">
                      <a:srgbClr val="01C8FE"/>
                    </a:gs>
                    <a:gs pos="100000">
                      <a:srgbClr val="01FDFE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Arial" panose="020B0604020202020204" pitchFamily="34" charset="0"/>
              </a:rPr>
              <a:t>176 3397 9607</a:t>
            </a:r>
            <a:endParaRPr lang="en-US" altLang="zh-CN" sz="2600" dirty="0">
              <a:gradFill flip="none" rotWithShape="1">
                <a:gsLst>
                  <a:gs pos="0">
                    <a:srgbClr val="01C8FE"/>
                  </a:gs>
                  <a:gs pos="100000">
                    <a:srgbClr val="01FDFE"/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896007" y="3327228"/>
            <a:ext cx="434959" cy="0"/>
          </a:xfrm>
          <a:prstGeom prst="line">
            <a:avLst/>
          </a:prstGeom>
          <a:ln>
            <a:solidFill>
              <a:srgbClr val="01F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570776" y="171450"/>
            <a:ext cx="250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en-US" altLang="zh-CN" dirty="0"/>
              <a:t>2.3 </a:t>
            </a:r>
            <a:r>
              <a:rPr lang="zh-CN" altLang="en-US" dirty="0"/>
              <a:t>产品软件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逻辑架构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67990" y="171450"/>
            <a:ext cx="45719" cy="369332"/>
          </a:xfrm>
          <a:prstGeom prst="rect">
            <a:avLst/>
          </a:prstGeom>
          <a:solidFill>
            <a:srgbClr val="58B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62913" y="2138910"/>
            <a:ext cx="2452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软件版本：哈啰 </a:t>
            </a:r>
            <a:r>
              <a:rPr lang="en-US" altLang="zh-CN" dirty="0" smtClean="0"/>
              <a:t>5.13.0</a:t>
            </a:r>
          </a:p>
          <a:p>
            <a:r>
              <a:rPr lang="zh-CN" altLang="en-US" dirty="0"/>
              <a:t>设备</a:t>
            </a:r>
            <a:r>
              <a:rPr lang="zh-CN" altLang="en-US" dirty="0" smtClean="0"/>
              <a:t>型号：魅族</a:t>
            </a:r>
            <a:r>
              <a:rPr lang="en-US" altLang="zh-CN" dirty="0" smtClean="0"/>
              <a:t>Note5</a:t>
            </a:r>
          </a:p>
          <a:p>
            <a:r>
              <a:rPr lang="zh-CN" altLang="en-US" dirty="0" smtClean="0"/>
              <a:t>操作系统：</a:t>
            </a:r>
            <a:r>
              <a:rPr lang="en-US" altLang="zh-CN" dirty="0" smtClean="0"/>
              <a:t>Android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9" y="3589306"/>
            <a:ext cx="4049060" cy="304058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69" y="0"/>
            <a:ext cx="6692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0776" y="171450"/>
            <a:ext cx="250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en-US" altLang="zh-CN" dirty="0"/>
              <a:t>2.4 </a:t>
            </a:r>
            <a:r>
              <a:rPr lang="zh-CN" altLang="en-US" dirty="0"/>
              <a:t>产品软件</a:t>
            </a:r>
            <a:r>
              <a:rPr lang="en-US" altLang="zh-CN" dirty="0"/>
              <a:t>-</a:t>
            </a:r>
            <a:r>
              <a:rPr lang="zh-CN" altLang="en-US" dirty="0"/>
              <a:t>软件功能</a:t>
            </a:r>
          </a:p>
        </p:txBody>
      </p:sp>
      <p:sp>
        <p:nvSpPr>
          <p:cNvPr id="3" name="矩形 2"/>
          <p:cNvSpPr/>
          <p:nvPr/>
        </p:nvSpPr>
        <p:spPr>
          <a:xfrm>
            <a:off x="367990" y="171450"/>
            <a:ext cx="45719" cy="369332"/>
          </a:xfrm>
          <a:prstGeom prst="rect">
            <a:avLst/>
          </a:prstGeom>
          <a:solidFill>
            <a:srgbClr val="58B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35035"/>
              </p:ext>
            </p:extLst>
          </p:nvPr>
        </p:nvGraphicFramePr>
        <p:xfrm>
          <a:off x="367990" y="1001792"/>
          <a:ext cx="11203905" cy="4727210"/>
        </p:xfrm>
        <a:graphic>
          <a:graphicData uri="http://schemas.openxmlformats.org/drawingml/2006/table">
            <a:tbl>
              <a:tblPr/>
              <a:tblGrid>
                <a:gridCol w="674720">
                  <a:extLst>
                    <a:ext uri="{9D8B030D-6E8A-4147-A177-3AD203B41FA5}">
                      <a16:colId xmlns:a16="http://schemas.microsoft.com/office/drawing/2014/main" val="1150703683"/>
                    </a:ext>
                  </a:extLst>
                </a:gridCol>
                <a:gridCol w="870034">
                  <a:extLst>
                    <a:ext uri="{9D8B030D-6E8A-4147-A177-3AD203B41FA5}">
                      <a16:colId xmlns:a16="http://schemas.microsoft.com/office/drawing/2014/main" val="2965569372"/>
                    </a:ext>
                  </a:extLst>
                </a:gridCol>
                <a:gridCol w="2317131">
                  <a:extLst>
                    <a:ext uri="{9D8B030D-6E8A-4147-A177-3AD203B41FA5}">
                      <a16:colId xmlns:a16="http://schemas.microsoft.com/office/drawing/2014/main" val="556990805"/>
                    </a:ext>
                  </a:extLst>
                </a:gridCol>
                <a:gridCol w="1056470">
                  <a:extLst>
                    <a:ext uri="{9D8B030D-6E8A-4147-A177-3AD203B41FA5}">
                      <a16:colId xmlns:a16="http://schemas.microsoft.com/office/drawing/2014/main" val="4217666243"/>
                    </a:ext>
                  </a:extLst>
                </a:gridCol>
                <a:gridCol w="1123745">
                  <a:extLst>
                    <a:ext uri="{9D8B030D-6E8A-4147-A177-3AD203B41FA5}">
                      <a16:colId xmlns:a16="http://schemas.microsoft.com/office/drawing/2014/main" val="2638050526"/>
                    </a:ext>
                  </a:extLst>
                </a:gridCol>
                <a:gridCol w="2019030">
                  <a:extLst>
                    <a:ext uri="{9D8B030D-6E8A-4147-A177-3AD203B41FA5}">
                      <a16:colId xmlns:a16="http://schemas.microsoft.com/office/drawing/2014/main" val="3430703375"/>
                    </a:ext>
                  </a:extLst>
                </a:gridCol>
                <a:gridCol w="2228352">
                  <a:extLst>
                    <a:ext uri="{9D8B030D-6E8A-4147-A177-3AD203B41FA5}">
                      <a16:colId xmlns:a16="http://schemas.microsoft.com/office/drawing/2014/main" val="3839509320"/>
                    </a:ext>
                  </a:extLst>
                </a:gridCol>
                <a:gridCol w="914423">
                  <a:extLst>
                    <a:ext uri="{9D8B030D-6E8A-4147-A177-3AD203B41FA5}">
                      <a16:colId xmlns:a16="http://schemas.microsoft.com/office/drawing/2014/main" val="1419081439"/>
                    </a:ext>
                  </a:extLst>
                </a:gridCol>
              </a:tblGrid>
              <a:tr h="2064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功能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登录方式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押金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开锁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关锁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故障上报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违规举报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支付方式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06633"/>
                  </a:ext>
                </a:extLst>
              </a:tr>
              <a:tr h="825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ofo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小黄车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ofo APP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滴滴出行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APP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95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元充余额免押；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99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元押金（可退）；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师生专享免押金；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滴滴出行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APP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平台扫码需要支付押金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扫码；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输入单车编码；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蓝牙开锁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手动关锁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车锁、刹车、链条、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踏板、车牌、坐垫、轮胎、其他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上私锁、乱停车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支付宝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微信支付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翼支付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云闪付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28737"/>
                  </a:ext>
                </a:extLst>
              </a:tr>
              <a:tr h="619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哈啰单车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APP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支付宝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全国芝麻分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650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以上免押金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扫码；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智能语音提醒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手动关锁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智能语音提醒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坐垫、车头、脚踏、车把、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刹车、挡泥板、车锁、链条、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二维码、加私锁、坐垫调节、其它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加私锁、停楼道内、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停车库、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停小区、其它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支付宝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微信支付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075243"/>
                  </a:ext>
                </a:extLst>
              </a:tr>
              <a:tr h="619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美团单车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APP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美团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微信小程序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免押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扫码；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输入编号开锁；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蓝牙开锁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手动关锁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锁、刹车、链条、脚踏、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二维码、车把、车轮、其它部位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加私锁、车停楼道、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车停小区、车停车库、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车身有广告、其它部位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微信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181834"/>
                  </a:ext>
                </a:extLst>
              </a:tr>
              <a:tr h="1032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青桔单车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滴滴出行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APP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微信小程序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实名认证免押金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扫码；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输入编号开锁；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蓝牙开锁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手动关锁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锁、刹车、链条、脚踏、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二维码、车把、车轮、其它部位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加私锁、车停楼道、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车停小区、车停车库、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车身有广告、其它部位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支付宝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微信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QQ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钱包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一网通银行卡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滴滴免密支付</a:t>
                      </a:r>
                    </a:p>
                  </a:txBody>
                  <a:tcPr marL="6658" marR="6658" marT="6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33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2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3128" y="3096357"/>
            <a:ext cx="7155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运营分析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5429249" y="1938080"/>
            <a:ext cx="1263413" cy="1028133"/>
          </a:xfrm>
          <a:custGeom>
            <a:avLst/>
            <a:gdLst>
              <a:gd name="T0" fmla="*/ 393 w 802"/>
              <a:gd name="T1" fmla="*/ 0 h 653"/>
              <a:gd name="T2" fmla="*/ 0 w 802"/>
              <a:gd name="T3" fmla="*/ 403 h 653"/>
              <a:gd name="T4" fmla="*/ 401 w 802"/>
              <a:gd name="T5" fmla="*/ 653 h 653"/>
              <a:gd name="T6" fmla="*/ 802 w 802"/>
              <a:gd name="T7" fmla="*/ 403 h 653"/>
              <a:gd name="T8" fmla="*/ 393 w 802"/>
              <a:gd name="T9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2" h="653">
                <a:moveTo>
                  <a:pt x="393" y="0"/>
                </a:moveTo>
                <a:cubicBezTo>
                  <a:pt x="171" y="0"/>
                  <a:pt x="0" y="219"/>
                  <a:pt x="0" y="403"/>
                </a:cubicBezTo>
                <a:cubicBezTo>
                  <a:pt x="0" y="586"/>
                  <a:pt x="113" y="653"/>
                  <a:pt x="401" y="653"/>
                </a:cubicBezTo>
                <a:cubicBezTo>
                  <a:pt x="689" y="653"/>
                  <a:pt x="802" y="586"/>
                  <a:pt x="802" y="403"/>
                </a:cubicBezTo>
                <a:cubicBezTo>
                  <a:pt x="802" y="219"/>
                  <a:pt x="615" y="0"/>
                  <a:pt x="3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noProof="0" dirty="0">
                <a:solidFill>
                  <a:srgbClr val="FFFFFF"/>
                </a:solidFill>
                <a:latin typeface="Segoe UI"/>
                <a:ea typeface="微软雅黑 Light"/>
              </a:rPr>
              <a:t>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111" y="1282388"/>
            <a:ext cx="67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拉新</a:t>
            </a:r>
            <a:endParaRPr lang="zh-CN" alt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4111" y="3385919"/>
            <a:ext cx="67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激活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4111" y="5424398"/>
            <a:ext cx="68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留存</a:t>
            </a:r>
            <a:endParaRPr lang="en-US" altLang="zh-CN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转化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42925" y="2171700"/>
            <a:ext cx="111283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42925" y="4743951"/>
            <a:ext cx="111283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3639013" y="211873"/>
            <a:ext cx="2493611" cy="6515596"/>
            <a:chOff x="3565995" y="211873"/>
            <a:chExt cx="2493611" cy="651559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118" y="211873"/>
              <a:ext cx="1320305" cy="53525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5" t="4202" r="14665" b="61737"/>
            <a:stretch/>
          </p:blipFill>
          <p:spPr>
            <a:xfrm>
              <a:off x="3901222" y="1027908"/>
              <a:ext cx="1836637" cy="1078057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687" b="47557"/>
            <a:stretch/>
          </p:blipFill>
          <p:spPr>
            <a:xfrm>
              <a:off x="3751367" y="4837843"/>
              <a:ext cx="2179807" cy="174075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76" b="63839"/>
            <a:stretch/>
          </p:blipFill>
          <p:spPr>
            <a:xfrm>
              <a:off x="3774728" y="5606698"/>
              <a:ext cx="2133085" cy="1023511"/>
            </a:xfrm>
            <a:prstGeom prst="rect">
              <a:avLst/>
            </a:prstGeom>
          </p:spPr>
        </p:pic>
        <p:sp>
          <p:nvSpPr>
            <p:cNvPr id="46" name="圆角矩形 45"/>
            <p:cNvSpPr/>
            <p:nvPr/>
          </p:nvSpPr>
          <p:spPr>
            <a:xfrm>
              <a:off x="3565995" y="947853"/>
              <a:ext cx="2493611" cy="5779616"/>
            </a:xfrm>
            <a:prstGeom prst="roundRect">
              <a:avLst/>
            </a:prstGeom>
            <a:noFill/>
            <a:ln w="19050">
              <a:solidFill>
                <a:srgbClr val="FE4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385928" y="140419"/>
            <a:ext cx="2493611" cy="6587050"/>
            <a:chOff x="6400732" y="140419"/>
            <a:chExt cx="2493611" cy="658705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1" t="18710" r="2505"/>
            <a:stretch/>
          </p:blipFill>
          <p:spPr>
            <a:xfrm>
              <a:off x="6534615" y="4809687"/>
              <a:ext cx="2317286" cy="151483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74" t="12096" r="21690" b="26378"/>
            <a:stretch/>
          </p:blipFill>
          <p:spPr>
            <a:xfrm>
              <a:off x="7527032" y="4914811"/>
              <a:ext cx="783683" cy="56528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8" r="6097" b="62353"/>
            <a:stretch/>
          </p:blipFill>
          <p:spPr>
            <a:xfrm>
              <a:off x="6478859" y="1105727"/>
              <a:ext cx="2308302" cy="85063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2739" y="140419"/>
              <a:ext cx="838095" cy="828571"/>
            </a:xfrm>
            <a:prstGeom prst="rect">
              <a:avLst/>
            </a:prstGeom>
          </p:spPr>
        </p:pic>
        <p:sp>
          <p:nvSpPr>
            <p:cNvPr id="31" name="圆角矩形 30"/>
            <p:cNvSpPr/>
            <p:nvPr/>
          </p:nvSpPr>
          <p:spPr>
            <a:xfrm>
              <a:off x="6400732" y="947853"/>
              <a:ext cx="2493611" cy="5779616"/>
            </a:xfrm>
            <a:prstGeom prst="roundRect">
              <a:avLst/>
            </a:prstGeom>
            <a:noFill/>
            <a:ln w="19050">
              <a:solidFill>
                <a:srgbClr val="01D4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463"/>
            <a:stretch/>
          </p:blipFill>
          <p:spPr>
            <a:xfrm>
              <a:off x="6462928" y="2360118"/>
              <a:ext cx="2369217" cy="867862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54" b="50991"/>
            <a:stretch/>
          </p:blipFill>
          <p:spPr>
            <a:xfrm>
              <a:off x="6441939" y="3385743"/>
              <a:ext cx="2379694" cy="1079390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7128775" y="6331096"/>
              <a:ext cx="1103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思源宋体 CN SemiBold" panose="02020600000000000000" pitchFamily="18" charset="-122"/>
                  <a:ea typeface="思源宋体 CN SemiBold" panose="02020600000000000000" pitchFamily="18" charset="-122"/>
                </a:rPr>
                <a:t>金融服务</a:t>
              </a:r>
              <a:endPara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30" y="133814"/>
            <a:ext cx="897104" cy="8140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6" b="62926"/>
          <a:stretch/>
        </p:blipFill>
        <p:spPr>
          <a:xfrm>
            <a:off x="1059365" y="1066846"/>
            <a:ext cx="2214950" cy="9283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65718"/>
          <a:stretch/>
        </p:blipFill>
        <p:spPr>
          <a:xfrm>
            <a:off x="1050973" y="2371644"/>
            <a:ext cx="2223342" cy="79173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7" b="68618"/>
          <a:stretch/>
        </p:blipFill>
        <p:spPr>
          <a:xfrm>
            <a:off x="1051414" y="3162208"/>
            <a:ext cx="2222902" cy="8121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9" b="70732"/>
          <a:stretch/>
        </p:blipFill>
        <p:spPr>
          <a:xfrm>
            <a:off x="1068542" y="4819650"/>
            <a:ext cx="2180401" cy="42133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1" y="5324526"/>
            <a:ext cx="1054382" cy="102927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73" y="3975376"/>
            <a:ext cx="2223342" cy="674684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892098" y="947853"/>
            <a:ext cx="2493611" cy="5779616"/>
          </a:xfrm>
          <a:prstGeom prst="roundRect">
            <a:avLst/>
          </a:prstGeom>
          <a:noFill/>
          <a:ln w="19050">
            <a:solidFill>
              <a:srgbClr val="58BB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034909" y="5787397"/>
            <a:ext cx="117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汉仪小麦体简" panose="00020600040101010101" pitchFamily="18" charset="-122"/>
                <a:ea typeface="汉仪小麦体简" panose="00020600040101010101" pitchFamily="18" charset="-122"/>
              </a:rPr>
              <a:t>月卡季卡</a:t>
            </a:r>
            <a:endParaRPr lang="en-US" altLang="zh-CN" dirty="0" smtClean="0">
              <a:latin typeface="汉仪小麦体简" panose="00020600040101010101" pitchFamily="18" charset="-122"/>
              <a:ea typeface="汉仪小麦体简" panose="00020600040101010101" pitchFamily="18" charset="-122"/>
            </a:endParaRPr>
          </a:p>
          <a:p>
            <a:r>
              <a:rPr lang="zh-CN" altLang="en-US" dirty="0">
                <a:latin typeface="汉仪小麦体简" panose="00020600040101010101" pitchFamily="18" charset="-122"/>
                <a:ea typeface="汉仪小麦体简" panose="00020600040101010101" pitchFamily="18" charset="-122"/>
              </a:rPr>
              <a:t>自动</a:t>
            </a:r>
            <a:r>
              <a:rPr lang="zh-CN" altLang="en-US" dirty="0" smtClean="0">
                <a:latin typeface="汉仪小麦体简" panose="00020600040101010101" pitchFamily="18" charset="-122"/>
                <a:ea typeface="汉仪小麦体简" panose="00020600040101010101" pitchFamily="18" charset="-122"/>
              </a:rPr>
              <a:t>包月</a:t>
            </a:r>
            <a:endParaRPr lang="zh-CN" altLang="en-US" dirty="0">
              <a:latin typeface="汉仪小麦体简" panose="00020600040101010101" pitchFamily="18" charset="-122"/>
              <a:ea typeface="汉仪小麦体简" panose="00020600040101010101" pitchFamily="18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642575" y="6331096"/>
            <a:ext cx="11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金融服务</a:t>
            </a:r>
            <a:endParaRPr lang="zh-CN" alt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21497" y="6129297"/>
            <a:ext cx="247755" cy="247755"/>
            <a:chOff x="421497" y="6259923"/>
            <a:chExt cx="247755" cy="247755"/>
          </a:xfrm>
        </p:grpSpPr>
        <p:sp>
          <p:nvSpPr>
            <p:cNvPr id="75" name="椭圆 74"/>
            <p:cNvSpPr/>
            <p:nvPr/>
          </p:nvSpPr>
          <p:spPr>
            <a:xfrm>
              <a:off x="421497" y="6259923"/>
              <a:ext cx="247755" cy="247755"/>
            </a:xfrm>
            <a:prstGeom prst="ellipse">
              <a:avLst/>
            </a:prstGeom>
            <a:solidFill>
              <a:srgbClr val="0095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燕尾形 75"/>
            <p:cNvSpPr/>
            <p:nvPr/>
          </p:nvSpPr>
          <p:spPr>
            <a:xfrm rot="5400000">
              <a:off x="479678" y="6303138"/>
              <a:ext cx="131392" cy="16132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21497" y="3781300"/>
            <a:ext cx="247755" cy="247755"/>
            <a:chOff x="421497" y="6259923"/>
            <a:chExt cx="247755" cy="247755"/>
          </a:xfrm>
        </p:grpSpPr>
        <p:sp>
          <p:nvSpPr>
            <p:cNvPr id="79" name="椭圆 78"/>
            <p:cNvSpPr/>
            <p:nvPr/>
          </p:nvSpPr>
          <p:spPr>
            <a:xfrm>
              <a:off x="421497" y="6259923"/>
              <a:ext cx="247755" cy="247755"/>
            </a:xfrm>
            <a:prstGeom prst="ellipse">
              <a:avLst/>
            </a:prstGeom>
            <a:solidFill>
              <a:srgbClr val="0095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燕尾形 79"/>
            <p:cNvSpPr/>
            <p:nvPr/>
          </p:nvSpPr>
          <p:spPr>
            <a:xfrm rot="5400000">
              <a:off x="479678" y="6303138"/>
              <a:ext cx="131392" cy="16132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21497" y="1677525"/>
            <a:ext cx="247755" cy="247755"/>
            <a:chOff x="421497" y="6259923"/>
            <a:chExt cx="247755" cy="247755"/>
          </a:xfrm>
        </p:grpSpPr>
        <p:sp>
          <p:nvSpPr>
            <p:cNvPr id="82" name="椭圆 81"/>
            <p:cNvSpPr/>
            <p:nvPr/>
          </p:nvSpPr>
          <p:spPr>
            <a:xfrm>
              <a:off x="421497" y="6259923"/>
              <a:ext cx="247755" cy="247755"/>
            </a:xfrm>
            <a:prstGeom prst="ellipse">
              <a:avLst/>
            </a:prstGeom>
            <a:solidFill>
              <a:srgbClr val="0095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燕尾形 82"/>
            <p:cNvSpPr/>
            <p:nvPr/>
          </p:nvSpPr>
          <p:spPr>
            <a:xfrm rot="5400000">
              <a:off x="479678" y="6303138"/>
              <a:ext cx="131392" cy="16132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9154797" y="947853"/>
            <a:ext cx="2493611" cy="5779616"/>
          </a:xfrm>
          <a:prstGeom prst="roundRect">
            <a:avLst/>
          </a:prstGeom>
          <a:noFill/>
          <a:ln w="19050">
            <a:solidFill>
              <a:srgbClr val="01D4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253098" y="119282"/>
            <a:ext cx="2375210" cy="6470467"/>
            <a:chOff x="9253098" y="119282"/>
            <a:chExt cx="2375210" cy="6470467"/>
          </a:xfrm>
        </p:grpSpPr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38" t="41301" r="28513" b="47642"/>
            <a:stretch/>
          </p:blipFill>
          <p:spPr>
            <a:xfrm>
              <a:off x="9253098" y="1130571"/>
              <a:ext cx="2375210" cy="106963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947" y="119282"/>
              <a:ext cx="657641" cy="680582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9558482" y="2391102"/>
              <a:ext cx="155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月</a:t>
              </a:r>
              <a:r>
                <a:rPr lang="zh-CN" altLang="en-US" dirty="0" smtClean="0"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卡低至</a:t>
              </a:r>
              <a:r>
                <a:rPr lang="en-US" altLang="zh-CN" dirty="0" smtClean="0"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4</a:t>
              </a:r>
              <a:r>
                <a:rPr lang="zh-CN" altLang="en-US" dirty="0" smtClean="0"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折</a:t>
              </a:r>
              <a:endParaRPr lang="zh-CN" altLang="en-US" dirty="0">
                <a:latin typeface="汉仪小麦体简" panose="00020600040101010101" pitchFamily="18" charset="-122"/>
                <a:ea typeface="汉仪小麦体简" panose="00020600040101010101" pitchFamily="18" charset="-122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6" t="4908" r="52975" b="36507"/>
            <a:stretch/>
          </p:blipFill>
          <p:spPr>
            <a:xfrm>
              <a:off x="9331950" y="2924902"/>
              <a:ext cx="2238880" cy="143928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68" t="5382" r="25314" b="74824"/>
            <a:stretch/>
          </p:blipFill>
          <p:spPr>
            <a:xfrm>
              <a:off x="9493597" y="4782852"/>
              <a:ext cx="1894213" cy="1257218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9849616" y="6220417"/>
              <a:ext cx="1103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思源宋体 CN SemiBold" panose="02020600000000000000" pitchFamily="18" charset="-122"/>
                  <a:ea typeface="思源宋体 CN SemiBold" panose="02020600000000000000" pitchFamily="18" charset="-122"/>
                </a:rPr>
                <a:t>金融服务</a:t>
              </a:r>
              <a:endPara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9603086" y="5168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公</a:t>
            </a:r>
            <a:endParaRPr lang="zh-CN" alt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939466" y="51795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益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8274536" y="39419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集</a:t>
            </a:r>
            <a:r>
              <a:rPr lang="zh-CN" altLang="en-US" sz="1400" dirty="0" smtClean="0">
                <a:solidFill>
                  <a:schemeClr val="bg1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卡</a:t>
            </a:r>
            <a:endParaRPr lang="en-US" altLang="zh-CN" sz="1400" dirty="0" smtClean="0">
              <a:solidFill>
                <a:schemeClr val="bg1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抽奖</a:t>
            </a:r>
            <a:endParaRPr lang="zh-CN" altLang="en-US" sz="1400" dirty="0">
              <a:solidFill>
                <a:schemeClr val="bg1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558991" y="4917949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行为分</a:t>
            </a:r>
            <a:endParaRPr lang="en-US" altLang="zh-CN" sz="1400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algn="ctr"/>
            <a:r>
              <a:rPr lang="zh-CN" altLang="en-US" sz="1400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兑换</a:t>
            </a:r>
            <a:endParaRPr lang="zh-CN" altLang="en-US" sz="14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25082" y="5365542"/>
            <a:ext cx="1175443" cy="369332"/>
          </a:xfrm>
          <a:prstGeom prst="rect">
            <a:avLst/>
          </a:prstGeom>
          <a:solidFill>
            <a:srgbClr val="0095FD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汉仪小麦体简" panose="00020600040101010101" pitchFamily="18" charset="-122"/>
                <a:ea typeface="汉仪小麦体简" panose="00020600040101010101" pitchFamily="18" charset="-122"/>
              </a:rPr>
              <a:t>哈啰驿站</a:t>
            </a:r>
            <a:endParaRPr lang="zh-CN" altLang="en-US" dirty="0">
              <a:solidFill>
                <a:schemeClr val="bg1"/>
              </a:solidFill>
              <a:latin typeface="汉仪小麦体简" panose="00020600040101010101" pitchFamily="18" charset="-122"/>
              <a:ea typeface="汉仪小麦体简" panose="00020600040101010101" pitchFamily="18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17337" y="3414418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近期无活动</a:t>
            </a:r>
            <a:endParaRPr lang="zh-CN" alt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0776" y="323850"/>
            <a:ext cx="2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zh-CN" altLang="en-US" dirty="0" smtClean="0"/>
              <a:t>用户运营</a:t>
            </a:r>
            <a:r>
              <a:rPr lang="en-US" altLang="zh-CN" dirty="0" smtClean="0"/>
              <a:t>-</a:t>
            </a:r>
            <a:r>
              <a:rPr lang="zh-CN" altLang="en-US" dirty="0" smtClean="0"/>
              <a:t>习惯培养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7990" y="323850"/>
            <a:ext cx="45719" cy="369332"/>
          </a:xfrm>
          <a:prstGeom prst="rect">
            <a:avLst/>
          </a:prstGeom>
          <a:solidFill>
            <a:srgbClr val="58B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" r="8167" b="12950"/>
          <a:stretch/>
        </p:blipFill>
        <p:spPr>
          <a:xfrm>
            <a:off x="2787805" y="1195068"/>
            <a:ext cx="2442117" cy="23158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4" b="7845"/>
          <a:stretch/>
        </p:blipFill>
        <p:spPr>
          <a:xfrm>
            <a:off x="2890952" y="3926926"/>
            <a:ext cx="3259279" cy="17304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8229" r="20813" b="8889"/>
          <a:stretch/>
        </p:blipFill>
        <p:spPr>
          <a:xfrm>
            <a:off x="6105292" y="1510767"/>
            <a:ext cx="1823226" cy="1684404"/>
          </a:xfrm>
          <a:custGeom>
            <a:avLst/>
            <a:gdLst>
              <a:gd name="connsiteX0" fmla="*/ 911613 w 1823226"/>
              <a:gd name="connsiteY0" fmla="*/ 0 h 1684404"/>
              <a:gd name="connsiteX1" fmla="*/ 1823226 w 1823226"/>
              <a:gd name="connsiteY1" fmla="*/ 911613 h 1684404"/>
              <a:gd name="connsiteX2" fmla="*/ 1421305 w 1823226"/>
              <a:gd name="connsiteY2" fmla="*/ 1667537 h 1684404"/>
              <a:gd name="connsiteX3" fmla="*/ 1393541 w 1823226"/>
              <a:gd name="connsiteY3" fmla="*/ 1684404 h 1684404"/>
              <a:gd name="connsiteX4" fmla="*/ 429686 w 1823226"/>
              <a:gd name="connsiteY4" fmla="*/ 1684404 h 1684404"/>
              <a:gd name="connsiteX5" fmla="*/ 401922 w 1823226"/>
              <a:gd name="connsiteY5" fmla="*/ 1667537 h 1684404"/>
              <a:gd name="connsiteX6" fmla="*/ 0 w 1823226"/>
              <a:gd name="connsiteY6" fmla="*/ 911613 h 1684404"/>
              <a:gd name="connsiteX7" fmla="*/ 911613 w 1823226"/>
              <a:gd name="connsiteY7" fmla="*/ 0 h 168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3226" h="1684404">
                <a:moveTo>
                  <a:pt x="911613" y="0"/>
                </a:moveTo>
                <a:cubicBezTo>
                  <a:pt x="1415083" y="0"/>
                  <a:pt x="1823226" y="408143"/>
                  <a:pt x="1823226" y="911613"/>
                </a:cubicBezTo>
                <a:cubicBezTo>
                  <a:pt x="1823226" y="1226282"/>
                  <a:pt x="1663795" y="1503714"/>
                  <a:pt x="1421305" y="1667537"/>
                </a:cubicBezTo>
                <a:lnTo>
                  <a:pt x="1393541" y="1684404"/>
                </a:lnTo>
                <a:lnTo>
                  <a:pt x="429686" y="1684404"/>
                </a:lnTo>
                <a:lnTo>
                  <a:pt x="401922" y="1667537"/>
                </a:lnTo>
                <a:cubicBezTo>
                  <a:pt x="159431" y="1503714"/>
                  <a:pt x="0" y="1226282"/>
                  <a:pt x="0" y="911613"/>
                </a:cubicBezTo>
                <a:cubicBezTo>
                  <a:pt x="0" y="408143"/>
                  <a:pt x="408143" y="0"/>
                  <a:pt x="911613" y="0"/>
                </a:cubicBezTo>
                <a:close/>
              </a:path>
            </a:pathLst>
          </a:custGeom>
        </p:spPr>
      </p:pic>
      <p:sp>
        <p:nvSpPr>
          <p:cNvPr id="12" name="文本框 11"/>
          <p:cNvSpPr txBox="1"/>
          <p:nvPr/>
        </p:nvSpPr>
        <p:spPr>
          <a:xfrm>
            <a:off x="8307657" y="1683834"/>
            <a:ext cx="26985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滴滴行为分</a:t>
            </a:r>
            <a:endParaRPr lang="en-US" altLang="zh-CN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每月更新</a:t>
            </a:r>
            <a:endParaRPr lang="en-US" altLang="zh-CN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新注册用户</a:t>
            </a:r>
            <a:r>
              <a:rPr lang="en-US" altLang="zh-CN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260</a:t>
            </a:r>
            <a:endParaRPr lang="zh-CN" alt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63897" y="693182"/>
            <a:ext cx="29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zh-CN" altLang="en-US" dirty="0"/>
              <a:t>共建</a:t>
            </a:r>
            <a:r>
              <a:rPr lang="zh-CN" altLang="en-US" dirty="0" smtClean="0"/>
              <a:t>安全、文明、绿色出行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92357" y="1683834"/>
            <a:ext cx="269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哈啰信用分</a:t>
            </a:r>
            <a:endParaRPr lang="en-US" altLang="zh-CN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每周更新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	</a:t>
            </a:r>
            <a:endParaRPr lang="en-US" altLang="zh-CN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5</a:t>
            </a:r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个等级</a:t>
            </a:r>
            <a:endParaRPr lang="en-US" altLang="zh-CN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新注册用户</a:t>
            </a:r>
            <a:r>
              <a:rPr lang="en-US" altLang="zh-CN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450</a:t>
            </a:r>
            <a:endParaRPr lang="zh-CN" alt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53557" y="4038155"/>
            <a:ext cx="269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摩范分</a:t>
            </a:r>
            <a:endParaRPr lang="en-US" altLang="zh-CN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每月更新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5</a:t>
            </a:r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个等级</a:t>
            </a:r>
            <a:endParaRPr lang="en-US" altLang="zh-CN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新</a:t>
            </a:r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注册用户</a:t>
            </a:r>
            <a:r>
              <a:rPr lang="en-US" altLang="zh-CN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550</a:t>
            </a:r>
          </a:p>
        </p:txBody>
      </p:sp>
    </p:spTree>
    <p:extLst>
      <p:ext uri="{BB962C8B-B14F-4D97-AF65-F5344CB8AC3E}">
        <p14:creationId xmlns:p14="http://schemas.microsoft.com/office/powerpoint/2010/main" val="33323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0776" y="323850"/>
            <a:ext cx="2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zh-CN" altLang="en-US" dirty="0" smtClean="0"/>
              <a:t>运营变动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7990" y="323850"/>
            <a:ext cx="45719" cy="369332"/>
          </a:xfrm>
          <a:prstGeom prst="rect">
            <a:avLst/>
          </a:prstGeom>
          <a:solidFill>
            <a:srgbClr val="58B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89" y="1443243"/>
            <a:ext cx="3123809" cy="32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73" y="782392"/>
            <a:ext cx="3542857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18173" y="2342030"/>
            <a:ext cx="7155655" cy="2173940"/>
            <a:chOff x="2483128" y="2297396"/>
            <a:chExt cx="7155655" cy="2173940"/>
          </a:xfrm>
        </p:grpSpPr>
        <p:sp>
          <p:nvSpPr>
            <p:cNvPr id="2" name="文本框 1"/>
            <p:cNvSpPr txBox="1"/>
            <p:nvPr/>
          </p:nvSpPr>
          <p:spPr>
            <a:xfrm>
              <a:off x="2483128" y="3455673"/>
              <a:ext cx="7155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初步总结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5429249" y="2297396"/>
              <a:ext cx="1263413" cy="1028133"/>
            </a:xfrm>
            <a:custGeom>
              <a:avLst/>
              <a:gdLst>
                <a:gd name="T0" fmla="*/ 393 w 802"/>
                <a:gd name="T1" fmla="*/ 0 h 653"/>
                <a:gd name="T2" fmla="*/ 0 w 802"/>
                <a:gd name="T3" fmla="*/ 403 h 653"/>
                <a:gd name="T4" fmla="*/ 401 w 802"/>
                <a:gd name="T5" fmla="*/ 653 h 653"/>
                <a:gd name="T6" fmla="*/ 802 w 802"/>
                <a:gd name="T7" fmla="*/ 403 h 653"/>
                <a:gd name="T8" fmla="*/ 393 w 802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653">
                  <a:moveTo>
                    <a:pt x="393" y="0"/>
                  </a:moveTo>
                  <a:cubicBezTo>
                    <a:pt x="171" y="0"/>
                    <a:pt x="0" y="219"/>
                    <a:pt x="0" y="403"/>
                  </a:cubicBezTo>
                  <a:cubicBezTo>
                    <a:pt x="0" y="586"/>
                    <a:pt x="113" y="653"/>
                    <a:pt x="401" y="653"/>
                  </a:cubicBezTo>
                  <a:cubicBezTo>
                    <a:pt x="689" y="653"/>
                    <a:pt x="802" y="586"/>
                    <a:pt x="802" y="403"/>
                  </a:cubicBezTo>
                  <a:cubicBezTo>
                    <a:pt x="802" y="219"/>
                    <a:pt x="615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微软雅黑 Light"/>
                  <a:cs typeface="+mn-cs"/>
                </a:rPr>
                <a:t>4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微软雅黑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2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>
            <a:spLocks/>
          </p:cNvSpPr>
          <p:nvPr/>
        </p:nvSpPr>
        <p:spPr bwMode="auto">
          <a:xfrm>
            <a:off x="410218" y="1377045"/>
            <a:ext cx="10140156" cy="4468007"/>
          </a:xfrm>
          <a:custGeom>
            <a:avLst/>
            <a:gdLst/>
            <a:ahLst/>
            <a:cxnLst>
              <a:cxn ang="0">
                <a:pos x="1548" y="674"/>
              </a:cxn>
              <a:cxn ang="0">
                <a:pos x="1577" y="645"/>
              </a:cxn>
              <a:cxn ang="0">
                <a:pos x="1735" y="724"/>
              </a:cxn>
              <a:cxn ang="0">
                <a:pos x="1437" y="784"/>
              </a:cxn>
              <a:cxn ang="0">
                <a:pos x="1474" y="748"/>
              </a:cxn>
              <a:cxn ang="0">
                <a:pos x="1328" y="742"/>
              </a:cxn>
              <a:cxn ang="0">
                <a:pos x="930" y="692"/>
              </a:cxn>
              <a:cxn ang="0">
                <a:pos x="571" y="498"/>
              </a:cxn>
              <a:cxn ang="0">
                <a:pos x="702" y="361"/>
              </a:cxn>
              <a:cxn ang="0">
                <a:pos x="948" y="236"/>
              </a:cxn>
              <a:cxn ang="0">
                <a:pos x="0" y="0"/>
              </a:cxn>
              <a:cxn ang="0">
                <a:pos x="993" y="243"/>
              </a:cxn>
              <a:cxn ang="0">
                <a:pos x="777" y="359"/>
              </a:cxn>
              <a:cxn ang="0">
                <a:pos x="678" y="520"/>
              </a:cxn>
              <a:cxn ang="0">
                <a:pos x="1328" y="670"/>
              </a:cxn>
              <a:cxn ang="0">
                <a:pos x="1548" y="674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 w="9525">
            <a:noFill/>
            <a:round/>
            <a:headEnd/>
            <a:tailEnd/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37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44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0出自【趣你的PPT】(微信:qunideppt)：最优质的PPT资源库"/>
          <p:cNvGrpSpPr/>
          <p:nvPr/>
        </p:nvGrpSpPr>
        <p:grpSpPr>
          <a:xfrm>
            <a:off x="4404447" y="3405075"/>
            <a:ext cx="1481456" cy="2351252"/>
            <a:chOff x="4281783" y="4018393"/>
            <a:chExt cx="1481456" cy="2351252"/>
          </a:xfrm>
          <a:solidFill>
            <a:srgbClr val="7ACDEF"/>
          </a:solidFill>
        </p:grpSpPr>
        <p:sp>
          <p:nvSpPr>
            <p:cNvPr id="4" name="出自【趣你的PPT】(微信:qunideppt)：最优质的PPT资源库"/>
            <p:cNvSpPr/>
            <p:nvPr/>
          </p:nvSpPr>
          <p:spPr>
            <a:xfrm>
              <a:off x="4281783" y="6234967"/>
              <a:ext cx="359141" cy="134678"/>
            </a:xfrm>
            <a:prstGeom prst="ca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37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4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出自【趣你的PPT】(微信:qunideppt)：最优质的PPT资源库"/>
            <p:cNvSpPr/>
            <p:nvPr/>
          </p:nvSpPr>
          <p:spPr>
            <a:xfrm>
              <a:off x="4506246" y="4018393"/>
              <a:ext cx="1256993" cy="987637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37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4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出自【趣你的PPT】(微信:qunideppt)：最优质的PPT资源库"/>
            <p:cNvSpPr/>
            <p:nvPr/>
          </p:nvSpPr>
          <p:spPr>
            <a:xfrm>
              <a:off x="4416461" y="4018393"/>
              <a:ext cx="89785" cy="2244630"/>
            </a:xfrm>
            <a:prstGeom prst="ca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37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4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24出自【趣你的PPT】(微信:qunideppt)：最优质的PPT资源库"/>
          <p:cNvGrpSpPr/>
          <p:nvPr/>
        </p:nvGrpSpPr>
        <p:grpSpPr>
          <a:xfrm>
            <a:off x="5107966" y="1072839"/>
            <a:ext cx="1110698" cy="1762814"/>
            <a:chOff x="4985302" y="1686157"/>
            <a:chExt cx="1110698" cy="1762814"/>
          </a:xfrm>
          <a:solidFill>
            <a:srgbClr val="00AFF0"/>
          </a:solidFill>
        </p:grpSpPr>
        <p:sp>
          <p:nvSpPr>
            <p:cNvPr id="8" name="出自【趣你的PPT】(微信:qunideppt)：最优质的PPT资源库"/>
            <p:cNvSpPr/>
            <p:nvPr/>
          </p:nvSpPr>
          <p:spPr>
            <a:xfrm>
              <a:off x="4985302" y="3347998"/>
              <a:ext cx="269260" cy="100973"/>
            </a:xfrm>
            <a:prstGeom prst="ca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37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4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出自【趣你的PPT】(微信:qunideppt)：最优质的PPT资源库"/>
            <p:cNvSpPr/>
            <p:nvPr/>
          </p:nvSpPr>
          <p:spPr>
            <a:xfrm>
              <a:off x="5153590" y="1686157"/>
              <a:ext cx="942410" cy="740465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37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4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出自【趣你的PPT】(微信:qunideppt)：最优质的PPT资源库"/>
            <p:cNvSpPr/>
            <p:nvPr/>
          </p:nvSpPr>
          <p:spPr>
            <a:xfrm>
              <a:off x="5086275" y="1686157"/>
              <a:ext cx="67315" cy="1682876"/>
            </a:xfrm>
            <a:prstGeom prst="ca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37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4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28出自【趣你的PPT】(微信:qunideppt)：最优质的PPT资源库"/>
          <p:cNvGrpSpPr/>
          <p:nvPr/>
        </p:nvGrpSpPr>
        <p:grpSpPr>
          <a:xfrm>
            <a:off x="8267907" y="3709280"/>
            <a:ext cx="1481456" cy="2351252"/>
            <a:chOff x="8145243" y="4322598"/>
            <a:chExt cx="1481456" cy="2351252"/>
          </a:xfrm>
          <a:solidFill>
            <a:srgbClr val="00AFF0"/>
          </a:solidFill>
        </p:grpSpPr>
        <p:sp>
          <p:nvSpPr>
            <p:cNvPr id="12" name="出自【趣你的PPT】(微信:qunideppt)：最优质的PPT资源库"/>
            <p:cNvSpPr/>
            <p:nvPr/>
          </p:nvSpPr>
          <p:spPr>
            <a:xfrm>
              <a:off x="8145243" y="6539172"/>
              <a:ext cx="359141" cy="134678"/>
            </a:xfrm>
            <a:prstGeom prst="ca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37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4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出自【趣你的PPT】(微信:qunideppt)：最优质的PPT资源库"/>
            <p:cNvSpPr/>
            <p:nvPr/>
          </p:nvSpPr>
          <p:spPr>
            <a:xfrm>
              <a:off x="8369706" y="4322598"/>
              <a:ext cx="1256993" cy="987637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37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4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出自【趣你的PPT】(微信:qunideppt)：最优质的PPT资源库"/>
            <p:cNvSpPr/>
            <p:nvPr/>
          </p:nvSpPr>
          <p:spPr>
            <a:xfrm>
              <a:off x="8279921" y="4322598"/>
              <a:ext cx="89785" cy="2244630"/>
            </a:xfrm>
            <a:prstGeom prst="ca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37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4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2出自【趣你的PPT】(微信:qunideppt)：最优质的PPT资源库"/>
          <p:cNvGrpSpPr/>
          <p:nvPr/>
        </p:nvGrpSpPr>
        <p:grpSpPr>
          <a:xfrm>
            <a:off x="1002260" y="653169"/>
            <a:ext cx="995388" cy="1579804"/>
            <a:chOff x="914591" y="1179150"/>
            <a:chExt cx="995388" cy="1579804"/>
          </a:xfrm>
          <a:solidFill>
            <a:srgbClr val="7ACDEF"/>
          </a:solidFill>
        </p:grpSpPr>
        <p:sp>
          <p:nvSpPr>
            <p:cNvPr id="16" name="出自【趣你的PPT】(微信:qunideppt)：最优质的PPT资源库"/>
            <p:cNvSpPr/>
            <p:nvPr/>
          </p:nvSpPr>
          <p:spPr>
            <a:xfrm>
              <a:off x="914591" y="2668464"/>
              <a:ext cx="241306" cy="90490"/>
            </a:xfrm>
            <a:prstGeom prst="ca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37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4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005081" y="1179150"/>
              <a:ext cx="904898" cy="1508165"/>
              <a:chOff x="1005081" y="1179150"/>
              <a:chExt cx="904898" cy="1508165"/>
            </a:xfrm>
            <a:grpFill/>
          </p:grpSpPr>
          <p:sp>
            <p:nvSpPr>
              <p:cNvPr id="18" name="出自【趣你的PPT】(微信:qunideppt)：最优质的PPT资源库"/>
              <p:cNvSpPr/>
              <p:nvPr/>
            </p:nvSpPr>
            <p:spPr>
              <a:xfrm>
                <a:off x="1065407" y="1179150"/>
                <a:ext cx="844572" cy="663593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37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4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出自【趣你的PPT】(微信:qunideppt)：最优质的PPT资源库"/>
              <p:cNvSpPr/>
              <p:nvPr/>
            </p:nvSpPr>
            <p:spPr>
              <a:xfrm>
                <a:off x="1005081" y="1179150"/>
                <a:ext cx="60327" cy="1508165"/>
              </a:xfrm>
              <a:prstGeom prst="can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37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4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3" name="出自【趣你的PPT】(微信:qunideppt)：最优质的PPT资源库"/>
          <p:cNvSpPr txBox="1"/>
          <p:nvPr/>
        </p:nvSpPr>
        <p:spPr>
          <a:xfrm>
            <a:off x="2241011" y="682372"/>
            <a:ext cx="141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单车制造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出自【趣你的PPT】(微信:qunideppt)：最优质的PPT资源库"/>
          <p:cNvSpPr txBox="1"/>
          <p:nvPr/>
        </p:nvSpPr>
        <p:spPr>
          <a:xfrm>
            <a:off x="5780462" y="1273794"/>
            <a:ext cx="2233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单车投放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出自【趣你的PPT】(微信:qunideppt)：最优质的PPT资源库"/>
          <p:cNvSpPr txBox="1"/>
          <p:nvPr/>
        </p:nvSpPr>
        <p:spPr>
          <a:xfrm>
            <a:off x="6020581" y="3726765"/>
            <a:ext cx="1812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单车停放、运行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出自【趣你的PPT】(微信:qunideppt)：最优质的PPT资源库"/>
          <p:cNvSpPr txBox="1"/>
          <p:nvPr/>
        </p:nvSpPr>
        <p:spPr>
          <a:xfrm>
            <a:off x="9939871" y="4059514"/>
            <a:ext cx="1532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单车维护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334417" y="682372"/>
            <a:ext cx="548934" cy="484367"/>
            <a:chOff x="606962" y="1843448"/>
            <a:chExt cx="4633913" cy="4088861"/>
          </a:xfrm>
        </p:grpSpPr>
        <p:sp>
          <p:nvSpPr>
            <p:cNvPr id="67" name="Freeform 5"/>
            <p:cNvSpPr>
              <a:spLocks/>
            </p:cNvSpPr>
            <p:nvPr/>
          </p:nvSpPr>
          <p:spPr bwMode="auto">
            <a:xfrm rot="18190277" flipH="1">
              <a:off x="654833" y="1871229"/>
              <a:ext cx="3060700" cy="3005138"/>
            </a:xfrm>
            <a:custGeom>
              <a:avLst/>
              <a:gdLst>
                <a:gd name="T0" fmla="*/ 180 w 324"/>
                <a:gd name="T1" fmla="*/ 31 h 343"/>
                <a:gd name="T2" fmla="*/ 52 w 324"/>
                <a:gd name="T3" fmla="*/ 19 h 343"/>
                <a:gd name="T4" fmla="*/ 52 w 324"/>
                <a:gd name="T5" fmla="*/ 19 h 343"/>
                <a:gd name="T6" fmla="*/ 16 w 324"/>
                <a:gd name="T7" fmla="*/ 40 h 343"/>
                <a:gd name="T8" fmla="*/ 24 w 324"/>
                <a:gd name="T9" fmla="*/ 46 h 343"/>
                <a:gd name="T10" fmla="*/ 0 w 324"/>
                <a:gd name="T11" fmla="*/ 135 h 343"/>
                <a:gd name="T12" fmla="*/ 72 w 324"/>
                <a:gd name="T13" fmla="*/ 343 h 343"/>
                <a:gd name="T14" fmla="*/ 324 w 324"/>
                <a:gd name="T15" fmla="*/ 197 h 343"/>
                <a:gd name="T16" fmla="*/ 180 w 324"/>
                <a:gd name="T17" fmla="*/ 31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343">
                  <a:moveTo>
                    <a:pt x="180" y="31"/>
                  </a:moveTo>
                  <a:cubicBezTo>
                    <a:pt x="130" y="2"/>
                    <a:pt x="85" y="0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9" y="67"/>
                    <a:pt x="0" y="98"/>
                    <a:pt x="0" y="135"/>
                  </a:cubicBezTo>
                  <a:cubicBezTo>
                    <a:pt x="0" y="203"/>
                    <a:pt x="28" y="280"/>
                    <a:pt x="72" y="343"/>
                  </a:cubicBezTo>
                  <a:cubicBezTo>
                    <a:pt x="324" y="197"/>
                    <a:pt x="324" y="197"/>
                    <a:pt x="324" y="197"/>
                  </a:cubicBezTo>
                  <a:cubicBezTo>
                    <a:pt x="291" y="128"/>
                    <a:pt x="239" y="65"/>
                    <a:pt x="180" y="31"/>
                  </a:cubicBezTo>
                  <a:close/>
                </a:path>
              </a:pathLst>
            </a:custGeom>
            <a:solidFill>
              <a:srgbClr val="FF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8190277" flipH="1">
              <a:off x="1774352" y="3327222"/>
              <a:ext cx="2720975" cy="2489200"/>
            </a:xfrm>
            <a:custGeom>
              <a:avLst/>
              <a:gdLst>
                <a:gd name="T0" fmla="*/ 288 w 288"/>
                <a:gd name="T1" fmla="*/ 146 h 284"/>
                <a:gd name="T2" fmla="*/ 252 w 288"/>
                <a:gd name="T3" fmla="*/ 0 h 284"/>
                <a:gd name="T4" fmla="*/ 0 w 288"/>
                <a:gd name="T5" fmla="*/ 146 h 284"/>
                <a:gd name="T6" fmla="*/ 108 w 288"/>
                <a:gd name="T7" fmla="*/ 250 h 284"/>
                <a:gd name="T8" fmla="*/ 191 w 288"/>
                <a:gd name="T9" fmla="*/ 274 h 284"/>
                <a:gd name="T10" fmla="*/ 198 w 288"/>
                <a:gd name="T11" fmla="*/ 284 h 284"/>
                <a:gd name="T12" fmla="*/ 234 w 288"/>
                <a:gd name="T13" fmla="*/ 263 h 284"/>
                <a:gd name="T14" fmla="*/ 234 w 288"/>
                <a:gd name="T15" fmla="*/ 263 h 284"/>
                <a:gd name="T16" fmla="*/ 288 w 288"/>
                <a:gd name="T17" fmla="*/ 1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84">
                  <a:moveTo>
                    <a:pt x="288" y="146"/>
                  </a:moveTo>
                  <a:cubicBezTo>
                    <a:pt x="288" y="99"/>
                    <a:pt x="275" y="48"/>
                    <a:pt x="252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0" y="189"/>
                    <a:pt x="67" y="226"/>
                    <a:pt x="108" y="250"/>
                  </a:cubicBezTo>
                  <a:cubicBezTo>
                    <a:pt x="138" y="267"/>
                    <a:pt x="166" y="275"/>
                    <a:pt x="191" y="274"/>
                  </a:cubicBezTo>
                  <a:cubicBezTo>
                    <a:pt x="198" y="284"/>
                    <a:pt x="198" y="284"/>
                    <a:pt x="198" y="284"/>
                  </a:cubicBezTo>
                  <a:cubicBezTo>
                    <a:pt x="234" y="263"/>
                    <a:pt x="234" y="263"/>
                    <a:pt x="234" y="263"/>
                  </a:cubicBezTo>
                  <a:cubicBezTo>
                    <a:pt x="234" y="263"/>
                    <a:pt x="234" y="263"/>
                    <a:pt x="234" y="263"/>
                  </a:cubicBezTo>
                  <a:cubicBezTo>
                    <a:pt x="267" y="245"/>
                    <a:pt x="288" y="204"/>
                    <a:pt x="288" y="146"/>
                  </a:cubicBezTo>
                  <a:close/>
                </a:path>
              </a:pathLst>
            </a:custGeom>
            <a:solidFill>
              <a:srgbClr val="CE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 rot="18190277" flipH="1">
              <a:off x="1223706" y="1336794"/>
              <a:ext cx="3400425" cy="4633913"/>
            </a:xfrm>
            <a:custGeom>
              <a:avLst/>
              <a:gdLst>
                <a:gd name="T0" fmla="*/ 360 w 360"/>
                <a:gd name="T1" fmla="*/ 369 h 529"/>
                <a:gd name="T2" fmla="*/ 183 w 360"/>
                <a:gd name="T3" fmla="*/ 59 h 529"/>
                <a:gd name="T4" fmla="*/ 183 w 360"/>
                <a:gd name="T5" fmla="*/ 59 h 529"/>
                <a:gd name="T6" fmla="*/ 180 w 360"/>
                <a:gd name="T7" fmla="*/ 57 h 529"/>
                <a:gd name="T8" fmla="*/ 0 w 360"/>
                <a:gd name="T9" fmla="*/ 161 h 529"/>
                <a:gd name="T10" fmla="*/ 180 w 360"/>
                <a:gd name="T11" fmla="*/ 473 h 529"/>
                <a:gd name="T12" fmla="*/ 183 w 360"/>
                <a:gd name="T13" fmla="*/ 474 h 529"/>
                <a:gd name="T14" fmla="*/ 183 w 360"/>
                <a:gd name="T15" fmla="*/ 474 h 529"/>
                <a:gd name="T16" fmla="*/ 360 w 360"/>
                <a:gd name="T17" fmla="*/ 36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529">
                  <a:moveTo>
                    <a:pt x="360" y="369"/>
                  </a:moveTo>
                  <a:cubicBezTo>
                    <a:pt x="360" y="255"/>
                    <a:pt x="281" y="117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2" y="58"/>
                    <a:pt x="181" y="58"/>
                    <a:pt x="180" y="57"/>
                  </a:cubicBezTo>
                  <a:cubicBezTo>
                    <a:pt x="81" y="0"/>
                    <a:pt x="0" y="46"/>
                    <a:pt x="0" y="161"/>
                  </a:cubicBezTo>
                  <a:cubicBezTo>
                    <a:pt x="0" y="276"/>
                    <a:pt x="81" y="415"/>
                    <a:pt x="180" y="473"/>
                  </a:cubicBezTo>
                  <a:cubicBezTo>
                    <a:pt x="181" y="473"/>
                    <a:pt x="182" y="474"/>
                    <a:pt x="183" y="474"/>
                  </a:cubicBezTo>
                  <a:cubicBezTo>
                    <a:pt x="183" y="474"/>
                    <a:pt x="183" y="474"/>
                    <a:pt x="183" y="474"/>
                  </a:cubicBezTo>
                  <a:cubicBezTo>
                    <a:pt x="281" y="529"/>
                    <a:pt x="360" y="483"/>
                    <a:pt x="360" y="369"/>
                  </a:cubicBezTo>
                  <a:close/>
                </a:path>
              </a:pathLst>
            </a:custGeom>
            <a:solidFill>
              <a:srgbClr val="F0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8"/>
            <p:cNvSpPr>
              <a:spLocks noEditPoints="1"/>
            </p:cNvSpPr>
            <p:nvPr/>
          </p:nvSpPr>
          <p:spPr bwMode="auto">
            <a:xfrm rot="18190277" flipH="1">
              <a:off x="1671168" y="1937583"/>
              <a:ext cx="2513013" cy="3435350"/>
            </a:xfrm>
            <a:custGeom>
              <a:avLst/>
              <a:gdLst>
                <a:gd name="T0" fmla="*/ 133 w 266"/>
                <a:gd name="T1" fmla="*/ 75 h 392"/>
                <a:gd name="T2" fmla="*/ 238 w 266"/>
                <a:gd name="T3" fmla="*/ 256 h 392"/>
                <a:gd name="T4" fmla="*/ 133 w 266"/>
                <a:gd name="T5" fmla="*/ 316 h 392"/>
                <a:gd name="T6" fmla="*/ 29 w 266"/>
                <a:gd name="T7" fmla="*/ 136 h 392"/>
                <a:gd name="T8" fmla="*/ 133 w 266"/>
                <a:gd name="T9" fmla="*/ 75 h 392"/>
                <a:gd name="T10" fmla="*/ 133 w 266"/>
                <a:gd name="T11" fmla="*/ 42 h 392"/>
                <a:gd name="T12" fmla="*/ 0 w 266"/>
                <a:gd name="T13" fmla="*/ 119 h 392"/>
                <a:gd name="T14" fmla="*/ 133 w 266"/>
                <a:gd name="T15" fmla="*/ 350 h 392"/>
                <a:gd name="T16" fmla="*/ 266 w 266"/>
                <a:gd name="T17" fmla="*/ 273 h 392"/>
                <a:gd name="T18" fmla="*/ 133 w 266"/>
                <a:gd name="T19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92">
                  <a:moveTo>
                    <a:pt x="133" y="75"/>
                  </a:moveTo>
                  <a:cubicBezTo>
                    <a:pt x="191" y="109"/>
                    <a:pt x="238" y="190"/>
                    <a:pt x="238" y="256"/>
                  </a:cubicBezTo>
                  <a:cubicBezTo>
                    <a:pt x="238" y="323"/>
                    <a:pt x="191" y="350"/>
                    <a:pt x="133" y="316"/>
                  </a:cubicBezTo>
                  <a:cubicBezTo>
                    <a:pt x="76" y="283"/>
                    <a:pt x="29" y="202"/>
                    <a:pt x="29" y="136"/>
                  </a:cubicBezTo>
                  <a:cubicBezTo>
                    <a:pt x="29" y="69"/>
                    <a:pt x="76" y="42"/>
                    <a:pt x="133" y="75"/>
                  </a:cubicBezTo>
                  <a:close/>
                  <a:moveTo>
                    <a:pt x="133" y="42"/>
                  </a:moveTo>
                  <a:cubicBezTo>
                    <a:pt x="60" y="0"/>
                    <a:pt x="0" y="34"/>
                    <a:pt x="0" y="119"/>
                  </a:cubicBezTo>
                  <a:cubicBezTo>
                    <a:pt x="0" y="204"/>
                    <a:pt x="60" y="307"/>
                    <a:pt x="133" y="350"/>
                  </a:cubicBezTo>
                  <a:cubicBezTo>
                    <a:pt x="207" y="392"/>
                    <a:pt x="266" y="358"/>
                    <a:pt x="266" y="273"/>
                  </a:cubicBezTo>
                  <a:cubicBezTo>
                    <a:pt x="266" y="188"/>
                    <a:pt x="207" y="85"/>
                    <a:pt x="133" y="42"/>
                  </a:cubicBezTo>
                  <a:close/>
                </a:path>
              </a:pathLst>
            </a:custGeom>
            <a:solidFill>
              <a:srgbClr val="FAF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 rot="18190277" flipH="1">
              <a:off x="2381710" y="2915371"/>
              <a:ext cx="1085850" cy="1489075"/>
            </a:xfrm>
            <a:custGeom>
              <a:avLst/>
              <a:gdLst>
                <a:gd name="T0" fmla="*/ 57 w 115"/>
                <a:gd name="T1" fmla="*/ 52 h 170"/>
                <a:gd name="T2" fmla="*/ 86 w 115"/>
                <a:gd name="T3" fmla="*/ 102 h 170"/>
                <a:gd name="T4" fmla="*/ 57 w 115"/>
                <a:gd name="T5" fmla="*/ 118 h 170"/>
                <a:gd name="T6" fmla="*/ 28 w 115"/>
                <a:gd name="T7" fmla="*/ 68 h 170"/>
                <a:gd name="T8" fmla="*/ 57 w 115"/>
                <a:gd name="T9" fmla="*/ 52 h 170"/>
                <a:gd name="T10" fmla="*/ 57 w 115"/>
                <a:gd name="T11" fmla="*/ 18 h 170"/>
                <a:gd name="T12" fmla="*/ 0 w 115"/>
                <a:gd name="T13" fmla="*/ 52 h 170"/>
                <a:gd name="T14" fmla="*/ 57 w 115"/>
                <a:gd name="T15" fmla="*/ 151 h 170"/>
                <a:gd name="T16" fmla="*/ 115 w 115"/>
                <a:gd name="T17" fmla="*/ 118 h 170"/>
                <a:gd name="T18" fmla="*/ 57 w 115"/>
                <a:gd name="T19" fmla="*/ 1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0">
                  <a:moveTo>
                    <a:pt x="57" y="52"/>
                  </a:moveTo>
                  <a:cubicBezTo>
                    <a:pt x="73" y="61"/>
                    <a:pt x="86" y="83"/>
                    <a:pt x="86" y="102"/>
                  </a:cubicBezTo>
                  <a:cubicBezTo>
                    <a:pt x="86" y="120"/>
                    <a:pt x="73" y="127"/>
                    <a:pt x="57" y="118"/>
                  </a:cubicBezTo>
                  <a:cubicBezTo>
                    <a:pt x="41" y="109"/>
                    <a:pt x="28" y="87"/>
                    <a:pt x="28" y="68"/>
                  </a:cubicBezTo>
                  <a:cubicBezTo>
                    <a:pt x="28" y="50"/>
                    <a:pt x="41" y="43"/>
                    <a:pt x="57" y="52"/>
                  </a:cubicBezTo>
                  <a:close/>
                  <a:moveTo>
                    <a:pt x="57" y="18"/>
                  </a:moveTo>
                  <a:cubicBezTo>
                    <a:pt x="25" y="0"/>
                    <a:pt x="0" y="15"/>
                    <a:pt x="0" y="52"/>
                  </a:cubicBezTo>
                  <a:cubicBezTo>
                    <a:pt x="0" y="88"/>
                    <a:pt x="25" y="133"/>
                    <a:pt x="57" y="151"/>
                  </a:cubicBezTo>
                  <a:cubicBezTo>
                    <a:pt x="89" y="170"/>
                    <a:pt x="115" y="155"/>
                    <a:pt x="115" y="118"/>
                  </a:cubicBezTo>
                  <a:cubicBezTo>
                    <a:pt x="115" y="81"/>
                    <a:pt x="89" y="37"/>
                    <a:pt x="57" y="18"/>
                  </a:cubicBezTo>
                  <a:close/>
                </a:path>
              </a:pathLst>
            </a:custGeom>
            <a:solidFill>
              <a:srgbClr val="FAF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 rot="18190277" flipH="1">
              <a:off x="4151564" y="2217601"/>
              <a:ext cx="1020763" cy="552450"/>
            </a:xfrm>
            <a:custGeom>
              <a:avLst/>
              <a:gdLst>
                <a:gd name="T0" fmla="*/ 429 w 643"/>
                <a:gd name="T1" fmla="*/ 0 h 348"/>
                <a:gd name="T2" fmla="*/ 0 w 643"/>
                <a:gd name="T3" fmla="*/ 232 h 348"/>
                <a:gd name="T4" fmla="*/ 214 w 643"/>
                <a:gd name="T5" fmla="*/ 348 h 348"/>
                <a:gd name="T6" fmla="*/ 643 w 643"/>
                <a:gd name="T7" fmla="*/ 116 h 348"/>
                <a:gd name="T8" fmla="*/ 429 w 643"/>
                <a:gd name="T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348">
                  <a:moveTo>
                    <a:pt x="429" y="0"/>
                  </a:moveTo>
                  <a:lnTo>
                    <a:pt x="0" y="232"/>
                  </a:lnTo>
                  <a:lnTo>
                    <a:pt x="214" y="348"/>
                  </a:lnTo>
                  <a:lnTo>
                    <a:pt x="643" y="1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97B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11"/>
            <p:cNvSpPr>
              <a:spLocks/>
            </p:cNvSpPr>
            <p:nvPr/>
          </p:nvSpPr>
          <p:spPr bwMode="auto">
            <a:xfrm rot="18190277" flipH="1">
              <a:off x="2830964" y="2412347"/>
              <a:ext cx="2257425" cy="1287463"/>
            </a:xfrm>
            <a:custGeom>
              <a:avLst/>
              <a:gdLst>
                <a:gd name="T0" fmla="*/ 11 w 239"/>
                <a:gd name="T1" fmla="*/ 147 h 147"/>
                <a:gd name="T2" fmla="*/ 3 w 239"/>
                <a:gd name="T3" fmla="*/ 142 h 147"/>
                <a:gd name="T4" fmla="*/ 6 w 239"/>
                <a:gd name="T5" fmla="*/ 128 h 147"/>
                <a:gd name="T6" fmla="*/ 223 w 239"/>
                <a:gd name="T7" fmla="*/ 3 h 147"/>
                <a:gd name="T8" fmla="*/ 236 w 239"/>
                <a:gd name="T9" fmla="*/ 7 h 147"/>
                <a:gd name="T10" fmla="*/ 233 w 239"/>
                <a:gd name="T11" fmla="*/ 21 h 147"/>
                <a:gd name="T12" fmla="*/ 16 w 239"/>
                <a:gd name="T13" fmla="*/ 146 h 147"/>
                <a:gd name="T14" fmla="*/ 11 w 239"/>
                <a:gd name="T1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147">
                  <a:moveTo>
                    <a:pt x="11" y="147"/>
                  </a:moveTo>
                  <a:cubicBezTo>
                    <a:pt x="8" y="147"/>
                    <a:pt x="4" y="145"/>
                    <a:pt x="3" y="142"/>
                  </a:cubicBezTo>
                  <a:cubicBezTo>
                    <a:pt x="0" y="137"/>
                    <a:pt x="1" y="131"/>
                    <a:pt x="6" y="128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27" y="0"/>
                    <a:pt x="233" y="2"/>
                    <a:pt x="236" y="7"/>
                  </a:cubicBezTo>
                  <a:cubicBezTo>
                    <a:pt x="239" y="12"/>
                    <a:pt x="237" y="18"/>
                    <a:pt x="233" y="21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5" y="146"/>
                    <a:pt x="13" y="147"/>
                    <a:pt x="11" y="147"/>
                  </a:cubicBezTo>
                  <a:close/>
                </a:path>
              </a:pathLst>
            </a:custGeom>
            <a:solidFill>
              <a:srgbClr val="A09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12"/>
            <p:cNvSpPr>
              <a:spLocks/>
            </p:cNvSpPr>
            <p:nvPr/>
          </p:nvSpPr>
          <p:spPr bwMode="auto">
            <a:xfrm rot="18190277" flipH="1">
              <a:off x="4467007" y="2424414"/>
              <a:ext cx="681038" cy="735013"/>
            </a:xfrm>
            <a:custGeom>
              <a:avLst/>
              <a:gdLst>
                <a:gd name="T0" fmla="*/ 0 w 429"/>
                <a:gd name="T1" fmla="*/ 463 h 463"/>
                <a:gd name="T2" fmla="*/ 0 w 429"/>
                <a:gd name="T3" fmla="*/ 231 h 463"/>
                <a:gd name="T4" fmla="*/ 429 w 429"/>
                <a:gd name="T5" fmla="*/ 0 h 463"/>
                <a:gd name="T6" fmla="*/ 429 w 429"/>
                <a:gd name="T7" fmla="*/ 231 h 463"/>
                <a:gd name="T8" fmla="*/ 0 w 429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463">
                  <a:moveTo>
                    <a:pt x="0" y="463"/>
                  </a:moveTo>
                  <a:lnTo>
                    <a:pt x="0" y="231"/>
                  </a:lnTo>
                  <a:lnTo>
                    <a:pt x="429" y="0"/>
                  </a:lnTo>
                  <a:lnTo>
                    <a:pt x="429" y="231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729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63273" y="1158885"/>
            <a:ext cx="568372" cy="568372"/>
            <a:chOff x="8824913" y="1813878"/>
            <a:chExt cx="1968500" cy="1968500"/>
          </a:xfrm>
        </p:grpSpPr>
        <p:grpSp>
          <p:nvGrpSpPr>
            <p:cNvPr id="77" name="组合 76"/>
            <p:cNvGrpSpPr/>
            <p:nvPr/>
          </p:nvGrpSpPr>
          <p:grpSpPr>
            <a:xfrm>
              <a:off x="8824913" y="1813878"/>
              <a:ext cx="1968500" cy="1968500"/>
              <a:chOff x="8824913" y="2027238"/>
              <a:chExt cx="1968500" cy="1968500"/>
            </a:xfrm>
          </p:grpSpPr>
          <p:sp>
            <p:nvSpPr>
              <p:cNvPr id="78" name="Oval 98"/>
              <p:cNvSpPr>
                <a:spLocks noChangeArrowheads="1"/>
              </p:cNvSpPr>
              <p:nvPr/>
            </p:nvSpPr>
            <p:spPr bwMode="auto">
              <a:xfrm>
                <a:off x="8824913" y="2027238"/>
                <a:ext cx="1968500" cy="1968500"/>
              </a:xfrm>
              <a:prstGeom prst="ellipse">
                <a:avLst/>
              </a:prstGeom>
              <a:solidFill>
                <a:srgbClr val="335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99"/>
              <p:cNvSpPr>
                <a:spLocks/>
              </p:cNvSpPr>
              <p:nvPr/>
            </p:nvSpPr>
            <p:spPr bwMode="auto">
              <a:xfrm>
                <a:off x="9210676" y="2328863"/>
                <a:ext cx="1214438" cy="777875"/>
              </a:xfrm>
              <a:custGeom>
                <a:avLst/>
                <a:gdLst>
                  <a:gd name="T0" fmla="*/ 318 w 322"/>
                  <a:gd name="T1" fmla="*/ 0 h 206"/>
                  <a:gd name="T2" fmla="*/ 4 w 322"/>
                  <a:gd name="T3" fmla="*/ 0 h 206"/>
                  <a:gd name="T4" fmla="*/ 0 w 322"/>
                  <a:gd name="T5" fmla="*/ 4 h 206"/>
                  <a:gd name="T6" fmla="*/ 0 w 322"/>
                  <a:gd name="T7" fmla="*/ 206 h 206"/>
                  <a:gd name="T8" fmla="*/ 322 w 322"/>
                  <a:gd name="T9" fmla="*/ 206 h 206"/>
                  <a:gd name="T10" fmla="*/ 322 w 322"/>
                  <a:gd name="T11" fmla="*/ 4 h 206"/>
                  <a:gd name="T12" fmla="*/ 318 w 32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2" h="206">
                    <a:moveTo>
                      <a:pt x="3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0" y="0"/>
                      <a:pt x="0" y="4"/>
                    </a:cubicBezTo>
                    <a:cubicBezTo>
                      <a:pt x="0" y="8"/>
                      <a:pt x="0" y="206"/>
                      <a:pt x="0" y="206"/>
                    </a:cubicBezTo>
                    <a:cubicBezTo>
                      <a:pt x="322" y="206"/>
                      <a:pt x="322" y="206"/>
                      <a:pt x="322" y="206"/>
                    </a:cubicBezTo>
                    <a:cubicBezTo>
                      <a:pt x="322" y="206"/>
                      <a:pt x="322" y="8"/>
                      <a:pt x="322" y="4"/>
                    </a:cubicBezTo>
                    <a:cubicBezTo>
                      <a:pt x="322" y="0"/>
                      <a:pt x="318" y="0"/>
                      <a:pt x="3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Rectangle 100"/>
              <p:cNvSpPr>
                <a:spLocks noChangeArrowheads="1"/>
              </p:cNvSpPr>
              <p:nvPr/>
            </p:nvSpPr>
            <p:spPr bwMode="auto">
              <a:xfrm>
                <a:off x="9282113" y="2397126"/>
                <a:ext cx="1069975" cy="622300"/>
              </a:xfrm>
              <a:prstGeom prst="rect">
                <a:avLst/>
              </a:prstGeom>
              <a:solidFill>
                <a:srgbClr val="E86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101"/>
              <p:cNvSpPr>
                <a:spLocks/>
              </p:cNvSpPr>
              <p:nvPr/>
            </p:nvSpPr>
            <p:spPr bwMode="auto">
              <a:xfrm>
                <a:off x="8980488" y="3378201"/>
                <a:ext cx="1681163" cy="49213"/>
              </a:xfrm>
              <a:custGeom>
                <a:avLst/>
                <a:gdLst>
                  <a:gd name="T0" fmla="*/ 1052 w 1059"/>
                  <a:gd name="T1" fmla="*/ 0 h 31"/>
                  <a:gd name="T2" fmla="*/ 7 w 1059"/>
                  <a:gd name="T3" fmla="*/ 0 h 31"/>
                  <a:gd name="T4" fmla="*/ 0 w 1059"/>
                  <a:gd name="T5" fmla="*/ 7 h 31"/>
                  <a:gd name="T6" fmla="*/ 0 w 1059"/>
                  <a:gd name="T7" fmla="*/ 31 h 31"/>
                  <a:gd name="T8" fmla="*/ 1059 w 1059"/>
                  <a:gd name="T9" fmla="*/ 31 h 31"/>
                  <a:gd name="T10" fmla="*/ 1059 w 1059"/>
                  <a:gd name="T11" fmla="*/ 7 h 31"/>
                  <a:gd name="T12" fmla="*/ 1052 w 105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31">
                    <a:moveTo>
                      <a:pt x="1052" y="0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0" y="31"/>
                    </a:lnTo>
                    <a:lnTo>
                      <a:pt x="1059" y="31"/>
                    </a:lnTo>
                    <a:lnTo>
                      <a:pt x="1059" y="7"/>
                    </a:lnTo>
                    <a:lnTo>
                      <a:pt x="1052" y="0"/>
                    </a:lnTo>
                    <a:close/>
                  </a:path>
                </a:pathLst>
              </a:custGeom>
              <a:solidFill>
                <a:srgbClr val="C9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02"/>
              <p:cNvSpPr>
                <a:spLocks/>
              </p:cNvSpPr>
              <p:nvPr/>
            </p:nvSpPr>
            <p:spPr bwMode="auto">
              <a:xfrm>
                <a:off x="8980488" y="3106738"/>
                <a:ext cx="1681163" cy="282575"/>
              </a:xfrm>
              <a:custGeom>
                <a:avLst/>
                <a:gdLst>
                  <a:gd name="T0" fmla="*/ 910 w 1059"/>
                  <a:gd name="T1" fmla="*/ 0 h 178"/>
                  <a:gd name="T2" fmla="*/ 145 w 1059"/>
                  <a:gd name="T3" fmla="*/ 0 h 178"/>
                  <a:gd name="T4" fmla="*/ 0 w 1059"/>
                  <a:gd name="T5" fmla="*/ 178 h 178"/>
                  <a:gd name="T6" fmla="*/ 1059 w 1059"/>
                  <a:gd name="T7" fmla="*/ 178 h 178"/>
                  <a:gd name="T8" fmla="*/ 910 w 1059"/>
                  <a:gd name="T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9" h="178">
                    <a:moveTo>
                      <a:pt x="910" y="0"/>
                    </a:moveTo>
                    <a:lnTo>
                      <a:pt x="145" y="0"/>
                    </a:lnTo>
                    <a:lnTo>
                      <a:pt x="0" y="178"/>
                    </a:lnTo>
                    <a:lnTo>
                      <a:pt x="1059" y="178"/>
                    </a:lnTo>
                    <a:lnTo>
                      <a:pt x="9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Freeform 103"/>
              <p:cNvSpPr>
                <a:spLocks/>
              </p:cNvSpPr>
              <p:nvPr/>
            </p:nvSpPr>
            <p:spPr bwMode="auto">
              <a:xfrm>
                <a:off x="9217026" y="3136901"/>
                <a:ext cx="501650" cy="25400"/>
              </a:xfrm>
              <a:custGeom>
                <a:avLst/>
                <a:gdLst>
                  <a:gd name="T0" fmla="*/ 2 w 133"/>
                  <a:gd name="T1" fmla="*/ 7 h 7"/>
                  <a:gd name="T2" fmla="*/ 131 w 133"/>
                  <a:gd name="T3" fmla="*/ 7 h 7"/>
                  <a:gd name="T4" fmla="*/ 133 w 133"/>
                  <a:gd name="T5" fmla="*/ 5 h 7"/>
                  <a:gd name="T6" fmla="*/ 133 w 133"/>
                  <a:gd name="T7" fmla="*/ 2 h 7"/>
                  <a:gd name="T8" fmla="*/ 131 w 133"/>
                  <a:gd name="T9" fmla="*/ 0 h 7"/>
                  <a:gd name="T10" fmla="*/ 2 w 133"/>
                  <a:gd name="T11" fmla="*/ 0 h 7"/>
                  <a:gd name="T12" fmla="*/ 0 w 133"/>
                  <a:gd name="T13" fmla="*/ 2 h 7"/>
                  <a:gd name="T14" fmla="*/ 0 w 133"/>
                  <a:gd name="T15" fmla="*/ 5 h 7"/>
                  <a:gd name="T16" fmla="*/ 2 w 133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7">
                    <a:moveTo>
                      <a:pt x="2" y="7"/>
                    </a:moveTo>
                    <a:cubicBezTo>
                      <a:pt x="131" y="7"/>
                      <a:pt x="131" y="7"/>
                      <a:pt x="131" y="7"/>
                    </a:cubicBezTo>
                    <a:cubicBezTo>
                      <a:pt x="132" y="7"/>
                      <a:pt x="133" y="6"/>
                      <a:pt x="133" y="5"/>
                    </a:cubicBezTo>
                    <a:cubicBezTo>
                      <a:pt x="133" y="2"/>
                      <a:pt x="133" y="2"/>
                      <a:pt x="133" y="2"/>
                    </a:cubicBezTo>
                    <a:cubicBezTo>
                      <a:pt x="133" y="1"/>
                      <a:pt x="132" y="0"/>
                      <a:pt x="13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lose/>
                  </a:path>
                </a:pathLst>
              </a:custGeom>
              <a:solidFill>
                <a:srgbClr val="28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Freeform 104"/>
              <p:cNvSpPr>
                <a:spLocks/>
              </p:cNvSpPr>
              <p:nvPr/>
            </p:nvSpPr>
            <p:spPr bwMode="auto">
              <a:xfrm>
                <a:off x="9197976" y="3192463"/>
                <a:ext cx="1192213" cy="26988"/>
              </a:xfrm>
              <a:custGeom>
                <a:avLst/>
                <a:gdLst>
                  <a:gd name="T0" fmla="*/ 2 w 316"/>
                  <a:gd name="T1" fmla="*/ 7 h 7"/>
                  <a:gd name="T2" fmla="*/ 111 w 316"/>
                  <a:gd name="T3" fmla="*/ 7 h 7"/>
                  <a:gd name="T4" fmla="*/ 130 w 316"/>
                  <a:gd name="T5" fmla="*/ 7 h 7"/>
                  <a:gd name="T6" fmla="*/ 314 w 316"/>
                  <a:gd name="T7" fmla="*/ 7 h 7"/>
                  <a:gd name="T8" fmla="*/ 316 w 316"/>
                  <a:gd name="T9" fmla="*/ 5 h 7"/>
                  <a:gd name="T10" fmla="*/ 316 w 316"/>
                  <a:gd name="T11" fmla="*/ 2 h 7"/>
                  <a:gd name="T12" fmla="*/ 314 w 316"/>
                  <a:gd name="T13" fmla="*/ 0 h 7"/>
                  <a:gd name="T14" fmla="*/ 130 w 316"/>
                  <a:gd name="T15" fmla="*/ 0 h 7"/>
                  <a:gd name="T16" fmla="*/ 111 w 316"/>
                  <a:gd name="T17" fmla="*/ 0 h 7"/>
                  <a:gd name="T18" fmla="*/ 2 w 316"/>
                  <a:gd name="T19" fmla="*/ 0 h 7"/>
                  <a:gd name="T20" fmla="*/ 0 w 316"/>
                  <a:gd name="T21" fmla="*/ 2 h 7"/>
                  <a:gd name="T22" fmla="*/ 0 w 316"/>
                  <a:gd name="T23" fmla="*/ 5 h 7"/>
                  <a:gd name="T24" fmla="*/ 2 w 316"/>
                  <a:gd name="T2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6" h="7">
                    <a:moveTo>
                      <a:pt x="2" y="7"/>
                    </a:moveTo>
                    <a:cubicBezTo>
                      <a:pt x="111" y="7"/>
                      <a:pt x="111" y="7"/>
                      <a:pt x="111" y="7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314" y="7"/>
                      <a:pt x="314" y="7"/>
                      <a:pt x="314" y="7"/>
                    </a:cubicBezTo>
                    <a:cubicBezTo>
                      <a:pt x="315" y="7"/>
                      <a:pt x="316" y="6"/>
                      <a:pt x="316" y="5"/>
                    </a:cubicBezTo>
                    <a:cubicBezTo>
                      <a:pt x="316" y="2"/>
                      <a:pt x="316" y="2"/>
                      <a:pt x="316" y="2"/>
                    </a:cubicBezTo>
                    <a:cubicBezTo>
                      <a:pt x="316" y="1"/>
                      <a:pt x="315" y="0"/>
                      <a:pt x="314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lose/>
                  </a:path>
                </a:pathLst>
              </a:custGeom>
              <a:solidFill>
                <a:srgbClr val="28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 105"/>
              <p:cNvSpPr>
                <a:spLocks/>
              </p:cNvSpPr>
              <p:nvPr/>
            </p:nvSpPr>
            <p:spPr bwMode="auto">
              <a:xfrm>
                <a:off x="9869488" y="3136901"/>
                <a:ext cx="498475" cy="25400"/>
              </a:xfrm>
              <a:custGeom>
                <a:avLst/>
                <a:gdLst>
                  <a:gd name="T0" fmla="*/ 2 w 132"/>
                  <a:gd name="T1" fmla="*/ 7 h 7"/>
                  <a:gd name="T2" fmla="*/ 130 w 132"/>
                  <a:gd name="T3" fmla="*/ 7 h 7"/>
                  <a:gd name="T4" fmla="*/ 132 w 132"/>
                  <a:gd name="T5" fmla="*/ 5 h 7"/>
                  <a:gd name="T6" fmla="*/ 132 w 132"/>
                  <a:gd name="T7" fmla="*/ 2 h 7"/>
                  <a:gd name="T8" fmla="*/ 130 w 132"/>
                  <a:gd name="T9" fmla="*/ 0 h 7"/>
                  <a:gd name="T10" fmla="*/ 2 w 132"/>
                  <a:gd name="T11" fmla="*/ 0 h 7"/>
                  <a:gd name="T12" fmla="*/ 0 w 132"/>
                  <a:gd name="T13" fmla="*/ 2 h 7"/>
                  <a:gd name="T14" fmla="*/ 0 w 132"/>
                  <a:gd name="T15" fmla="*/ 5 h 7"/>
                  <a:gd name="T16" fmla="*/ 2 w 132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7">
                    <a:moveTo>
                      <a:pt x="2" y="7"/>
                    </a:moveTo>
                    <a:cubicBezTo>
                      <a:pt x="130" y="7"/>
                      <a:pt x="130" y="7"/>
                      <a:pt x="130" y="7"/>
                    </a:cubicBezTo>
                    <a:cubicBezTo>
                      <a:pt x="132" y="7"/>
                      <a:pt x="132" y="6"/>
                      <a:pt x="132" y="5"/>
                    </a:cubicBezTo>
                    <a:cubicBezTo>
                      <a:pt x="132" y="2"/>
                      <a:pt x="132" y="2"/>
                      <a:pt x="132" y="2"/>
                    </a:cubicBezTo>
                    <a:cubicBezTo>
                      <a:pt x="132" y="1"/>
                      <a:pt x="132" y="0"/>
                      <a:pt x="13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lose/>
                  </a:path>
                </a:pathLst>
              </a:custGeom>
              <a:solidFill>
                <a:srgbClr val="28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Freeform 106"/>
              <p:cNvSpPr>
                <a:spLocks/>
              </p:cNvSpPr>
              <p:nvPr/>
            </p:nvSpPr>
            <p:spPr bwMode="auto">
              <a:xfrm>
                <a:off x="9164638" y="3257551"/>
                <a:ext cx="1260475" cy="25400"/>
              </a:xfrm>
              <a:custGeom>
                <a:avLst/>
                <a:gdLst>
                  <a:gd name="T0" fmla="*/ 332 w 334"/>
                  <a:gd name="T1" fmla="*/ 0 h 7"/>
                  <a:gd name="T2" fmla="*/ 131 w 334"/>
                  <a:gd name="T3" fmla="*/ 0 h 7"/>
                  <a:gd name="T4" fmla="*/ 107 w 334"/>
                  <a:gd name="T5" fmla="*/ 0 h 7"/>
                  <a:gd name="T6" fmla="*/ 2 w 334"/>
                  <a:gd name="T7" fmla="*/ 0 h 7"/>
                  <a:gd name="T8" fmla="*/ 0 w 334"/>
                  <a:gd name="T9" fmla="*/ 2 h 7"/>
                  <a:gd name="T10" fmla="*/ 0 w 334"/>
                  <a:gd name="T11" fmla="*/ 5 h 7"/>
                  <a:gd name="T12" fmla="*/ 2 w 334"/>
                  <a:gd name="T13" fmla="*/ 7 h 7"/>
                  <a:gd name="T14" fmla="*/ 107 w 334"/>
                  <a:gd name="T15" fmla="*/ 7 h 7"/>
                  <a:gd name="T16" fmla="*/ 131 w 334"/>
                  <a:gd name="T17" fmla="*/ 7 h 7"/>
                  <a:gd name="T18" fmla="*/ 332 w 334"/>
                  <a:gd name="T19" fmla="*/ 7 h 7"/>
                  <a:gd name="T20" fmla="*/ 334 w 334"/>
                  <a:gd name="T21" fmla="*/ 5 h 7"/>
                  <a:gd name="T22" fmla="*/ 334 w 334"/>
                  <a:gd name="T23" fmla="*/ 2 h 7"/>
                  <a:gd name="T24" fmla="*/ 332 w 334"/>
                  <a:gd name="T2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4" h="7">
                    <a:moveTo>
                      <a:pt x="332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31" y="7"/>
                      <a:pt x="131" y="7"/>
                      <a:pt x="131" y="7"/>
                    </a:cubicBezTo>
                    <a:cubicBezTo>
                      <a:pt x="332" y="7"/>
                      <a:pt x="332" y="7"/>
                      <a:pt x="332" y="7"/>
                    </a:cubicBezTo>
                    <a:cubicBezTo>
                      <a:pt x="333" y="7"/>
                      <a:pt x="334" y="6"/>
                      <a:pt x="334" y="5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4" y="1"/>
                      <a:pt x="333" y="0"/>
                      <a:pt x="332" y="0"/>
                    </a:cubicBezTo>
                    <a:close/>
                  </a:path>
                </a:pathLst>
              </a:custGeom>
              <a:solidFill>
                <a:srgbClr val="28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07"/>
              <p:cNvSpPr>
                <a:spLocks/>
              </p:cNvSpPr>
              <p:nvPr/>
            </p:nvSpPr>
            <p:spPr bwMode="auto">
              <a:xfrm>
                <a:off x="9040813" y="3205163"/>
                <a:ext cx="592138" cy="349250"/>
              </a:xfrm>
              <a:custGeom>
                <a:avLst/>
                <a:gdLst>
                  <a:gd name="T0" fmla="*/ 126 w 157"/>
                  <a:gd name="T1" fmla="*/ 45 h 93"/>
                  <a:gd name="T2" fmla="*/ 147 w 157"/>
                  <a:gd name="T3" fmla="*/ 48 h 93"/>
                  <a:gd name="T4" fmla="*/ 132 w 157"/>
                  <a:gd name="T5" fmla="*/ 59 h 93"/>
                  <a:gd name="T6" fmla="*/ 98 w 157"/>
                  <a:gd name="T7" fmla="*/ 74 h 93"/>
                  <a:gd name="T8" fmla="*/ 45 w 157"/>
                  <a:gd name="T9" fmla="*/ 85 h 93"/>
                  <a:gd name="T10" fmla="*/ 28 w 157"/>
                  <a:gd name="T11" fmla="*/ 93 h 93"/>
                  <a:gd name="T12" fmla="*/ 0 w 157"/>
                  <a:gd name="T13" fmla="*/ 67 h 93"/>
                  <a:gd name="T14" fmla="*/ 27 w 157"/>
                  <a:gd name="T15" fmla="*/ 36 h 93"/>
                  <a:gd name="T16" fmla="*/ 54 w 157"/>
                  <a:gd name="T17" fmla="*/ 10 h 93"/>
                  <a:gd name="T18" fmla="*/ 61 w 157"/>
                  <a:gd name="T19" fmla="*/ 14 h 93"/>
                  <a:gd name="T20" fmla="*/ 82 w 157"/>
                  <a:gd name="T21" fmla="*/ 6 h 93"/>
                  <a:gd name="T22" fmla="*/ 87 w 157"/>
                  <a:gd name="T23" fmla="*/ 10 h 93"/>
                  <a:gd name="T24" fmla="*/ 102 w 157"/>
                  <a:gd name="T25" fmla="*/ 3 h 93"/>
                  <a:gd name="T26" fmla="*/ 112 w 157"/>
                  <a:gd name="T27" fmla="*/ 8 h 93"/>
                  <a:gd name="T28" fmla="*/ 153 w 157"/>
                  <a:gd name="T29" fmla="*/ 5 h 93"/>
                  <a:gd name="T30" fmla="*/ 150 w 157"/>
                  <a:gd name="T31" fmla="*/ 16 h 93"/>
                  <a:gd name="T32" fmla="*/ 114 w 157"/>
                  <a:gd name="T33" fmla="*/ 23 h 93"/>
                  <a:gd name="T34" fmla="*/ 86 w 157"/>
                  <a:gd name="T35" fmla="*/ 52 h 93"/>
                  <a:gd name="T36" fmla="*/ 110 w 157"/>
                  <a:gd name="T37" fmla="*/ 50 h 93"/>
                  <a:gd name="T38" fmla="*/ 126 w 157"/>
                  <a:gd name="T39" fmla="*/ 4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93">
                    <a:moveTo>
                      <a:pt x="126" y="45"/>
                    </a:moveTo>
                    <a:cubicBezTo>
                      <a:pt x="126" y="45"/>
                      <a:pt x="144" y="38"/>
                      <a:pt x="147" y="48"/>
                    </a:cubicBezTo>
                    <a:cubicBezTo>
                      <a:pt x="148" y="51"/>
                      <a:pt x="143" y="55"/>
                      <a:pt x="132" y="59"/>
                    </a:cubicBezTo>
                    <a:cubicBezTo>
                      <a:pt x="127" y="60"/>
                      <a:pt x="105" y="70"/>
                      <a:pt x="98" y="74"/>
                    </a:cubicBezTo>
                    <a:cubicBezTo>
                      <a:pt x="93" y="78"/>
                      <a:pt x="73" y="87"/>
                      <a:pt x="45" y="85"/>
                    </a:cubicBezTo>
                    <a:cubicBezTo>
                      <a:pt x="43" y="86"/>
                      <a:pt x="39" y="85"/>
                      <a:pt x="28" y="93"/>
                    </a:cubicBezTo>
                    <a:cubicBezTo>
                      <a:pt x="23" y="89"/>
                      <a:pt x="0" y="67"/>
                      <a:pt x="0" y="67"/>
                    </a:cubicBezTo>
                    <a:cubicBezTo>
                      <a:pt x="0" y="67"/>
                      <a:pt x="23" y="53"/>
                      <a:pt x="27" y="36"/>
                    </a:cubicBezTo>
                    <a:cubicBezTo>
                      <a:pt x="28" y="34"/>
                      <a:pt x="43" y="16"/>
                      <a:pt x="54" y="10"/>
                    </a:cubicBezTo>
                    <a:cubicBezTo>
                      <a:pt x="56" y="9"/>
                      <a:pt x="59" y="10"/>
                      <a:pt x="61" y="14"/>
                    </a:cubicBezTo>
                    <a:cubicBezTo>
                      <a:pt x="62" y="15"/>
                      <a:pt x="77" y="3"/>
                      <a:pt x="82" y="6"/>
                    </a:cubicBezTo>
                    <a:cubicBezTo>
                      <a:pt x="84" y="8"/>
                      <a:pt x="87" y="10"/>
                      <a:pt x="87" y="10"/>
                    </a:cubicBezTo>
                    <a:cubicBezTo>
                      <a:pt x="87" y="10"/>
                      <a:pt x="96" y="0"/>
                      <a:pt x="102" y="3"/>
                    </a:cubicBezTo>
                    <a:cubicBezTo>
                      <a:pt x="104" y="5"/>
                      <a:pt x="112" y="8"/>
                      <a:pt x="112" y="8"/>
                    </a:cubicBezTo>
                    <a:cubicBezTo>
                      <a:pt x="112" y="8"/>
                      <a:pt x="138" y="5"/>
                      <a:pt x="153" y="5"/>
                    </a:cubicBezTo>
                    <a:cubicBezTo>
                      <a:pt x="155" y="4"/>
                      <a:pt x="157" y="15"/>
                      <a:pt x="150" y="16"/>
                    </a:cubicBezTo>
                    <a:cubicBezTo>
                      <a:pt x="147" y="16"/>
                      <a:pt x="114" y="23"/>
                      <a:pt x="114" y="23"/>
                    </a:cubicBezTo>
                    <a:cubicBezTo>
                      <a:pt x="86" y="52"/>
                      <a:pt x="86" y="52"/>
                      <a:pt x="86" y="52"/>
                    </a:cubicBezTo>
                    <a:cubicBezTo>
                      <a:pt x="110" y="50"/>
                      <a:pt x="110" y="50"/>
                      <a:pt x="110" y="50"/>
                    </a:cubicBezTo>
                    <a:lnTo>
                      <a:pt x="126" y="45"/>
                    </a:lnTo>
                    <a:close/>
                  </a:path>
                </a:pathLst>
              </a:custGeom>
              <a:solidFill>
                <a:srgbClr val="CEB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108"/>
              <p:cNvSpPr>
                <a:spLocks/>
              </p:cNvSpPr>
              <p:nvPr/>
            </p:nvSpPr>
            <p:spPr bwMode="auto">
              <a:xfrm>
                <a:off x="9375776" y="3235326"/>
                <a:ext cx="87313" cy="52388"/>
              </a:xfrm>
              <a:custGeom>
                <a:avLst/>
                <a:gdLst>
                  <a:gd name="T0" fmla="*/ 22 w 23"/>
                  <a:gd name="T1" fmla="*/ 0 h 14"/>
                  <a:gd name="T2" fmla="*/ 23 w 23"/>
                  <a:gd name="T3" fmla="*/ 0 h 14"/>
                  <a:gd name="T4" fmla="*/ 23 w 23"/>
                  <a:gd name="T5" fmla="*/ 0 h 14"/>
                  <a:gd name="T6" fmla="*/ 2 w 23"/>
                  <a:gd name="T7" fmla="*/ 13 h 14"/>
                  <a:gd name="T8" fmla="*/ 0 w 23"/>
                  <a:gd name="T9" fmla="*/ 13 h 14"/>
                  <a:gd name="T10" fmla="*/ 22 w 23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">
                    <a:moveTo>
                      <a:pt x="22" y="0"/>
                    </a:moveTo>
                    <a:cubicBezTo>
                      <a:pt x="22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3"/>
                      <a:pt x="7" y="9"/>
                      <a:pt x="2" y="13"/>
                    </a:cubicBezTo>
                    <a:cubicBezTo>
                      <a:pt x="1" y="14"/>
                      <a:pt x="0" y="13"/>
                      <a:pt x="0" y="13"/>
                    </a:cubicBezTo>
                    <a:cubicBezTo>
                      <a:pt x="8" y="7"/>
                      <a:pt x="18" y="2"/>
                      <a:pt x="22" y="0"/>
                    </a:cubicBezTo>
                    <a:close/>
                  </a:path>
                </a:pathLst>
              </a:custGeom>
              <a:solidFill>
                <a:srgbClr val="AE9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109"/>
              <p:cNvSpPr>
                <a:spLocks/>
              </p:cNvSpPr>
              <p:nvPr/>
            </p:nvSpPr>
            <p:spPr bwMode="auto">
              <a:xfrm>
                <a:off x="9307513" y="3238501"/>
                <a:ext cx="60325" cy="41275"/>
              </a:xfrm>
              <a:custGeom>
                <a:avLst/>
                <a:gdLst>
                  <a:gd name="T0" fmla="*/ 0 w 16"/>
                  <a:gd name="T1" fmla="*/ 11 h 11"/>
                  <a:gd name="T2" fmla="*/ 15 w 16"/>
                  <a:gd name="T3" fmla="*/ 0 h 11"/>
                  <a:gd name="T4" fmla="*/ 16 w 16"/>
                  <a:gd name="T5" fmla="*/ 1 h 11"/>
                  <a:gd name="T6" fmla="*/ 1 w 16"/>
                  <a:gd name="T7" fmla="*/ 11 h 11"/>
                  <a:gd name="T8" fmla="*/ 0 w 1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1">
                    <a:moveTo>
                      <a:pt x="0" y="11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6" y="0"/>
                      <a:pt x="16" y="1"/>
                    </a:cubicBezTo>
                    <a:cubicBezTo>
                      <a:pt x="1" y="11"/>
                      <a:pt x="1" y="11"/>
                      <a:pt x="1" y="11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AE9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110"/>
              <p:cNvSpPr>
                <a:spLocks/>
              </p:cNvSpPr>
              <p:nvPr/>
            </p:nvSpPr>
            <p:spPr bwMode="auto">
              <a:xfrm>
                <a:off x="8994776" y="3427413"/>
                <a:ext cx="173038" cy="176213"/>
              </a:xfrm>
              <a:custGeom>
                <a:avLst/>
                <a:gdLst>
                  <a:gd name="T0" fmla="*/ 6 w 46"/>
                  <a:gd name="T1" fmla="*/ 3 h 47"/>
                  <a:gd name="T2" fmla="*/ 0 w 46"/>
                  <a:gd name="T3" fmla="*/ 10 h 47"/>
                  <a:gd name="T4" fmla="*/ 37 w 46"/>
                  <a:gd name="T5" fmla="*/ 47 h 47"/>
                  <a:gd name="T6" fmla="*/ 43 w 46"/>
                  <a:gd name="T7" fmla="*/ 41 h 47"/>
                  <a:gd name="T8" fmla="*/ 45 w 46"/>
                  <a:gd name="T9" fmla="*/ 36 h 47"/>
                  <a:gd name="T10" fmla="*/ 11 w 46"/>
                  <a:gd name="T11" fmla="*/ 2 h 47"/>
                  <a:gd name="T12" fmla="*/ 6 w 46"/>
                  <a:gd name="T13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7">
                    <a:moveTo>
                      <a:pt x="6" y="3"/>
                    </a:moveTo>
                    <a:cubicBezTo>
                      <a:pt x="3" y="6"/>
                      <a:pt x="0" y="10"/>
                      <a:pt x="0" y="10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7"/>
                      <a:pt x="42" y="42"/>
                      <a:pt x="43" y="41"/>
                    </a:cubicBezTo>
                    <a:cubicBezTo>
                      <a:pt x="45" y="39"/>
                      <a:pt x="46" y="38"/>
                      <a:pt x="45" y="36"/>
                    </a:cubicBezTo>
                    <a:cubicBezTo>
                      <a:pt x="43" y="35"/>
                      <a:pt x="12" y="4"/>
                      <a:pt x="11" y="2"/>
                    </a:cubicBezTo>
                    <a:cubicBezTo>
                      <a:pt x="10" y="1"/>
                      <a:pt x="9" y="0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111"/>
              <p:cNvSpPr>
                <a:spLocks/>
              </p:cNvSpPr>
              <p:nvPr/>
            </p:nvSpPr>
            <p:spPr bwMode="auto">
              <a:xfrm>
                <a:off x="9115426" y="3548063"/>
                <a:ext cx="26988" cy="30163"/>
              </a:xfrm>
              <a:custGeom>
                <a:avLst/>
                <a:gdLst>
                  <a:gd name="T0" fmla="*/ 0 w 7"/>
                  <a:gd name="T1" fmla="*/ 3 h 8"/>
                  <a:gd name="T2" fmla="*/ 5 w 7"/>
                  <a:gd name="T3" fmla="*/ 1 h 8"/>
                  <a:gd name="T4" fmla="*/ 7 w 7"/>
                  <a:gd name="T5" fmla="*/ 5 h 8"/>
                  <a:gd name="T6" fmla="*/ 2 w 7"/>
                  <a:gd name="T7" fmla="*/ 7 h 8"/>
                  <a:gd name="T8" fmla="*/ 0 w 7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cubicBezTo>
                      <a:pt x="1" y="1"/>
                      <a:pt x="3" y="0"/>
                      <a:pt x="5" y="1"/>
                    </a:cubicBezTo>
                    <a:cubicBezTo>
                      <a:pt x="6" y="2"/>
                      <a:pt x="7" y="4"/>
                      <a:pt x="7" y="5"/>
                    </a:cubicBezTo>
                    <a:cubicBezTo>
                      <a:pt x="6" y="7"/>
                      <a:pt x="4" y="8"/>
                      <a:pt x="2" y="7"/>
                    </a:cubicBezTo>
                    <a:cubicBezTo>
                      <a:pt x="1" y="7"/>
                      <a:pt x="0" y="5"/>
                      <a:pt x="0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112"/>
              <p:cNvSpPr>
                <a:spLocks/>
              </p:cNvSpPr>
              <p:nvPr/>
            </p:nvSpPr>
            <p:spPr bwMode="auto">
              <a:xfrm>
                <a:off x="8950326" y="3452813"/>
                <a:ext cx="195263" cy="219075"/>
              </a:xfrm>
              <a:custGeom>
                <a:avLst/>
                <a:gdLst>
                  <a:gd name="T0" fmla="*/ 11 w 52"/>
                  <a:gd name="T1" fmla="*/ 0 h 58"/>
                  <a:gd name="T2" fmla="*/ 0 w 52"/>
                  <a:gd name="T3" fmla="*/ 10 h 58"/>
                  <a:gd name="T4" fmla="*/ 35 w 52"/>
                  <a:gd name="T5" fmla="*/ 58 h 58"/>
                  <a:gd name="T6" fmla="*/ 52 w 52"/>
                  <a:gd name="T7" fmla="*/ 41 h 58"/>
                  <a:gd name="T8" fmla="*/ 11 w 52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11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10" y="27"/>
                      <a:pt x="22" y="43"/>
                      <a:pt x="35" y="58"/>
                    </a:cubicBezTo>
                    <a:cubicBezTo>
                      <a:pt x="52" y="41"/>
                      <a:pt x="52" y="41"/>
                      <a:pt x="52" y="4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0B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113"/>
              <p:cNvSpPr>
                <a:spLocks/>
              </p:cNvSpPr>
              <p:nvPr/>
            </p:nvSpPr>
            <p:spPr bwMode="auto">
              <a:xfrm>
                <a:off x="9994901" y="3205163"/>
                <a:ext cx="595313" cy="349250"/>
              </a:xfrm>
              <a:custGeom>
                <a:avLst/>
                <a:gdLst>
                  <a:gd name="T0" fmla="*/ 32 w 158"/>
                  <a:gd name="T1" fmla="*/ 45 h 93"/>
                  <a:gd name="T2" fmla="*/ 11 w 158"/>
                  <a:gd name="T3" fmla="*/ 48 h 93"/>
                  <a:gd name="T4" fmla="*/ 26 w 158"/>
                  <a:gd name="T5" fmla="*/ 59 h 93"/>
                  <a:gd name="T6" fmla="*/ 60 w 158"/>
                  <a:gd name="T7" fmla="*/ 74 h 93"/>
                  <a:gd name="T8" fmla="*/ 113 w 158"/>
                  <a:gd name="T9" fmla="*/ 85 h 93"/>
                  <a:gd name="T10" fmla="*/ 130 w 158"/>
                  <a:gd name="T11" fmla="*/ 93 h 93"/>
                  <a:gd name="T12" fmla="*/ 158 w 158"/>
                  <a:gd name="T13" fmla="*/ 67 h 93"/>
                  <a:gd name="T14" fmla="*/ 130 w 158"/>
                  <a:gd name="T15" fmla="*/ 36 h 93"/>
                  <a:gd name="T16" fmla="*/ 104 w 158"/>
                  <a:gd name="T17" fmla="*/ 10 h 93"/>
                  <a:gd name="T18" fmla="*/ 96 w 158"/>
                  <a:gd name="T19" fmla="*/ 14 h 93"/>
                  <a:gd name="T20" fmla="*/ 76 w 158"/>
                  <a:gd name="T21" fmla="*/ 6 h 93"/>
                  <a:gd name="T22" fmla="*/ 71 w 158"/>
                  <a:gd name="T23" fmla="*/ 10 h 93"/>
                  <a:gd name="T24" fmla="*/ 56 w 158"/>
                  <a:gd name="T25" fmla="*/ 3 h 93"/>
                  <a:gd name="T26" fmla="*/ 46 w 158"/>
                  <a:gd name="T27" fmla="*/ 8 h 93"/>
                  <a:gd name="T28" fmla="*/ 5 w 158"/>
                  <a:gd name="T29" fmla="*/ 5 h 93"/>
                  <a:gd name="T30" fmla="*/ 7 w 158"/>
                  <a:gd name="T31" fmla="*/ 16 h 93"/>
                  <a:gd name="T32" fmla="*/ 44 w 158"/>
                  <a:gd name="T33" fmla="*/ 23 h 93"/>
                  <a:gd name="T34" fmla="*/ 72 w 158"/>
                  <a:gd name="T35" fmla="*/ 52 h 93"/>
                  <a:gd name="T36" fmla="*/ 48 w 158"/>
                  <a:gd name="T37" fmla="*/ 50 h 93"/>
                  <a:gd name="T38" fmla="*/ 32 w 158"/>
                  <a:gd name="T39" fmla="*/ 4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3">
                    <a:moveTo>
                      <a:pt x="32" y="45"/>
                    </a:moveTo>
                    <a:cubicBezTo>
                      <a:pt x="32" y="45"/>
                      <a:pt x="13" y="38"/>
                      <a:pt x="11" y="48"/>
                    </a:cubicBezTo>
                    <a:cubicBezTo>
                      <a:pt x="10" y="51"/>
                      <a:pt x="15" y="55"/>
                      <a:pt x="26" y="59"/>
                    </a:cubicBezTo>
                    <a:cubicBezTo>
                      <a:pt x="31" y="60"/>
                      <a:pt x="52" y="70"/>
                      <a:pt x="60" y="74"/>
                    </a:cubicBezTo>
                    <a:cubicBezTo>
                      <a:pt x="65" y="78"/>
                      <a:pt x="85" y="87"/>
                      <a:pt x="113" y="85"/>
                    </a:cubicBezTo>
                    <a:cubicBezTo>
                      <a:pt x="115" y="86"/>
                      <a:pt x="118" y="85"/>
                      <a:pt x="130" y="93"/>
                    </a:cubicBezTo>
                    <a:cubicBezTo>
                      <a:pt x="134" y="89"/>
                      <a:pt x="158" y="67"/>
                      <a:pt x="158" y="67"/>
                    </a:cubicBezTo>
                    <a:cubicBezTo>
                      <a:pt x="158" y="67"/>
                      <a:pt x="135" y="53"/>
                      <a:pt x="130" y="36"/>
                    </a:cubicBezTo>
                    <a:cubicBezTo>
                      <a:pt x="129" y="34"/>
                      <a:pt x="115" y="16"/>
                      <a:pt x="104" y="10"/>
                    </a:cubicBezTo>
                    <a:cubicBezTo>
                      <a:pt x="102" y="9"/>
                      <a:pt x="98" y="10"/>
                      <a:pt x="96" y="14"/>
                    </a:cubicBezTo>
                    <a:cubicBezTo>
                      <a:pt x="96" y="15"/>
                      <a:pt x="80" y="3"/>
                      <a:pt x="76" y="6"/>
                    </a:cubicBezTo>
                    <a:cubicBezTo>
                      <a:pt x="74" y="8"/>
                      <a:pt x="71" y="10"/>
                      <a:pt x="71" y="10"/>
                    </a:cubicBezTo>
                    <a:cubicBezTo>
                      <a:pt x="71" y="10"/>
                      <a:pt x="61" y="0"/>
                      <a:pt x="56" y="3"/>
                    </a:cubicBezTo>
                    <a:cubicBezTo>
                      <a:pt x="53" y="5"/>
                      <a:pt x="46" y="8"/>
                      <a:pt x="46" y="8"/>
                    </a:cubicBezTo>
                    <a:cubicBezTo>
                      <a:pt x="46" y="8"/>
                      <a:pt x="20" y="5"/>
                      <a:pt x="5" y="5"/>
                    </a:cubicBezTo>
                    <a:cubicBezTo>
                      <a:pt x="2" y="4"/>
                      <a:pt x="0" y="15"/>
                      <a:pt x="7" y="16"/>
                    </a:cubicBezTo>
                    <a:cubicBezTo>
                      <a:pt x="10" y="16"/>
                      <a:pt x="44" y="23"/>
                      <a:pt x="44" y="23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48" y="50"/>
                      <a:pt x="48" y="50"/>
                      <a:pt x="48" y="50"/>
                    </a:cubicBezTo>
                    <a:lnTo>
                      <a:pt x="32" y="45"/>
                    </a:lnTo>
                    <a:close/>
                  </a:path>
                </a:pathLst>
              </a:custGeom>
              <a:solidFill>
                <a:srgbClr val="CEB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114"/>
              <p:cNvSpPr>
                <a:spLocks/>
              </p:cNvSpPr>
              <p:nvPr/>
            </p:nvSpPr>
            <p:spPr bwMode="auto">
              <a:xfrm>
                <a:off x="10167938" y="3235326"/>
                <a:ext cx="82550" cy="52388"/>
              </a:xfrm>
              <a:custGeom>
                <a:avLst/>
                <a:gdLst>
                  <a:gd name="T0" fmla="*/ 0 w 22"/>
                  <a:gd name="T1" fmla="*/ 0 h 14"/>
                  <a:gd name="T2" fmla="*/ 0 w 22"/>
                  <a:gd name="T3" fmla="*/ 0 h 14"/>
                  <a:gd name="T4" fmla="*/ 0 w 22"/>
                  <a:gd name="T5" fmla="*/ 0 h 14"/>
                  <a:gd name="T6" fmla="*/ 20 w 22"/>
                  <a:gd name="T7" fmla="*/ 13 h 14"/>
                  <a:gd name="T8" fmla="*/ 22 w 22"/>
                  <a:gd name="T9" fmla="*/ 13 h 14"/>
                  <a:gd name="T10" fmla="*/ 0 w 22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15" y="9"/>
                      <a:pt x="20" y="13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15" y="7"/>
                      <a:pt x="5" y="2"/>
                      <a:pt x="0" y="0"/>
                    </a:cubicBezTo>
                    <a:close/>
                  </a:path>
                </a:pathLst>
              </a:custGeom>
              <a:solidFill>
                <a:srgbClr val="AE9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115"/>
              <p:cNvSpPr>
                <a:spLocks/>
              </p:cNvSpPr>
              <p:nvPr/>
            </p:nvSpPr>
            <p:spPr bwMode="auto">
              <a:xfrm>
                <a:off x="10261601" y="3238501"/>
                <a:ext cx="60325" cy="41275"/>
              </a:xfrm>
              <a:custGeom>
                <a:avLst/>
                <a:gdLst>
                  <a:gd name="T0" fmla="*/ 16 w 16"/>
                  <a:gd name="T1" fmla="*/ 11 h 11"/>
                  <a:gd name="T2" fmla="*/ 0 w 16"/>
                  <a:gd name="T3" fmla="*/ 0 h 11"/>
                  <a:gd name="T4" fmla="*/ 0 w 16"/>
                  <a:gd name="T5" fmla="*/ 1 h 11"/>
                  <a:gd name="T6" fmla="*/ 14 w 16"/>
                  <a:gd name="T7" fmla="*/ 11 h 11"/>
                  <a:gd name="T8" fmla="*/ 16 w 1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1">
                    <a:moveTo>
                      <a:pt x="16" y="1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AE9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116"/>
              <p:cNvSpPr>
                <a:spLocks/>
              </p:cNvSpPr>
              <p:nvPr/>
            </p:nvSpPr>
            <p:spPr bwMode="auto">
              <a:xfrm>
                <a:off x="10458451" y="3427413"/>
                <a:ext cx="177800" cy="176213"/>
              </a:xfrm>
              <a:custGeom>
                <a:avLst/>
                <a:gdLst>
                  <a:gd name="T0" fmla="*/ 40 w 47"/>
                  <a:gd name="T1" fmla="*/ 3 h 47"/>
                  <a:gd name="T2" fmla="*/ 47 w 47"/>
                  <a:gd name="T3" fmla="*/ 10 h 47"/>
                  <a:gd name="T4" fmla="*/ 10 w 47"/>
                  <a:gd name="T5" fmla="*/ 47 h 47"/>
                  <a:gd name="T6" fmla="*/ 3 w 47"/>
                  <a:gd name="T7" fmla="*/ 41 h 47"/>
                  <a:gd name="T8" fmla="*/ 2 w 47"/>
                  <a:gd name="T9" fmla="*/ 36 h 47"/>
                  <a:gd name="T10" fmla="*/ 36 w 47"/>
                  <a:gd name="T11" fmla="*/ 2 h 47"/>
                  <a:gd name="T12" fmla="*/ 40 w 47"/>
                  <a:gd name="T13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7">
                    <a:moveTo>
                      <a:pt x="40" y="3"/>
                    </a:moveTo>
                    <a:cubicBezTo>
                      <a:pt x="43" y="6"/>
                      <a:pt x="47" y="10"/>
                      <a:pt x="47" y="10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5" y="42"/>
                      <a:pt x="3" y="41"/>
                    </a:cubicBezTo>
                    <a:cubicBezTo>
                      <a:pt x="2" y="39"/>
                      <a:pt x="0" y="38"/>
                      <a:pt x="2" y="36"/>
                    </a:cubicBezTo>
                    <a:cubicBezTo>
                      <a:pt x="4" y="35"/>
                      <a:pt x="34" y="4"/>
                      <a:pt x="36" y="2"/>
                    </a:cubicBezTo>
                    <a:cubicBezTo>
                      <a:pt x="37" y="1"/>
                      <a:pt x="38" y="0"/>
                      <a:pt x="4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117"/>
              <p:cNvSpPr>
                <a:spLocks/>
              </p:cNvSpPr>
              <p:nvPr/>
            </p:nvSpPr>
            <p:spPr bwMode="auto">
              <a:xfrm>
                <a:off x="10485438" y="3548063"/>
                <a:ext cx="30163" cy="30163"/>
              </a:xfrm>
              <a:custGeom>
                <a:avLst/>
                <a:gdLst>
                  <a:gd name="T0" fmla="*/ 7 w 8"/>
                  <a:gd name="T1" fmla="*/ 3 h 8"/>
                  <a:gd name="T2" fmla="*/ 3 w 8"/>
                  <a:gd name="T3" fmla="*/ 1 h 8"/>
                  <a:gd name="T4" fmla="*/ 1 w 8"/>
                  <a:gd name="T5" fmla="*/ 5 h 8"/>
                  <a:gd name="T6" fmla="*/ 5 w 8"/>
                  <a:gd name="T7" fmla="*/ 7 h 8"/>
                  <a:gd name="T8" fmla="*/ 7 w 8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7" y="1"/>
                      <a:pt x="5" y="0"/>
                      <a:pt x="3" y="1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2" y="7"/>
                      <a:pt x="4" y="8"/>
                      <a:pt x="5" y="7"/>
                    </a:cubicBezTo>
                    <a:cubicBezTo>
                      <a:pt x="7" y="7"/>
                      <a:pt x="8" y="5"/>
                      <a:pt x="7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118"/>
              <p:cNvSpPr>
                <a:spLocks/>
              </p:cNvSpPr>
              <p:nvPr/>
            </p:nvSpPr>
            <p:spPr bwMode="auto">
              <a:xfrm>
                <a:off x="10480676" y="3452813"/>
                <a:ext cx="192088" cy="211138"/>
              </a:xfrm>
              <a:custGeom>
                <a:avLst/>
                <a:gdLst>
                  <a:gd name="T0" fmla="*/ 41 w 51"/>
                  <a:gd name="T1" fmla="*/ 0 h 56"/>
                  <a:gd name="T2" fmla="*/ 0 w 51"/>
                  <a:gd name="T3" fmla="*/ 41 h 56"/>
                  <a:gd name="T4" fmla="*/ 17 w 51"/>
                  <a:gd name="T5" fmla="*/ 56 h 56"/>
                  <a:gd name="T6" fmla="*/ 51 w 51"/>
                  <a:gd name="T7" fmla="*/ 9 h 56"/>
                  <a:gd name="T8" fmla="*/ 41 w 51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6">
                    <a:moveTo>
                      <a:pt x="41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30" y="42"/>
                      <a:pt x="41" y="26"/>
                      <a:pt x="51" y="9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0B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9392194" y="2325054"/>
              <a:ext cx="733696" cy="362261"/>
              <a:chOff x="9392194" y="2325054"/>
              <a:chExt cx="733696" cy="36226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9392194" y="2426622"/>
                <a:ext cx="65314" cy="2606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9473446" y="2503971"/>
                <a:ext cx="65314" cy="1833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9554698" y="2438883"/>
                <a:ext cx="65314" cy="2484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9639011" y="2530111"/>
                <a:ext cx="65314" cy="157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9723324" y="2426622"/>
                <a:ext cx="65314" cy="2606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9807637" y="2353158"/>
                <a:ext cx="65314" cy="3341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9891950" y="2325054"/>
                <a:ext cx="65314" cy="362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9976263" y="2353158"/>
                <a:ext cx="65314" cy="3341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0060576" y="2423479"/>
                <a:ext cx="65314" cy="2638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8" name="组合 137"/>
          <p:cNvGrpSpPr/>
          <p:nvPr/>
        </p:nvGrpSpPr>
        <p:grpSpPr>
          <a:xfrm>
            <a:off x="4864190" y="3509943"/>
            <a:ext cx="711969" cy="730932"/>
            <a:chOff x="1347788" y="2027238"/>
            <a:chExt cx="1966913" cy="2019300"/>
          </a:xfrm>
        </p:grpSpPr>
        <p:sp>
          <p:nvSpPr>
            <p:cNvPr id="139" name="Oval 31"/>
            <p:cNvSpPr>
              <a:spLocks noChangeArrowheads="1"/>
            </p:cNvSpPr>
            <p:nvPr/>
          </p:nvSpPr>
          <p:spPr bwMode="auto">
            <a:xfrm>
              <a:off x="1347788" y="2027238"/>
              <a:ext cx="1966913" cy="1970087"/>
            </a:xfrm>
            <a:prstGeom prst="ellipse">
              <a:avLst/>
            </a:prstGeom>
            <a:solidFill>
              <a:srgbClr val="F0B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0" name="Freeform 32"/>
            <p:cNvSpPr>
              <a:spLocks/>
            </p:cNvSpPr>
            <p:nvPr/>
          </p:nvSpPr>
          <p:spPr bwMode="auto">
            <a:xfrm>
              <a:off x="1347788" y="2517775"/>
              <a:ext cx="1462088" cy="1082675"/>
            </a:xfrm>
            <a:custGeom>
              <a:avLst/>
              <a:gdLst>
                <a:gd name="T0" fmla="*/ 388 w 388"/>
                <a:gd name="T1" fmla="*/ 260 h 287"/>
                <a:gd name="T2" fmla="*/ 388 w 388"/>
                <a:gd name="T3" fmla="*/ 27 h 287"/>
                <a:gd name="T4" fmla="*/ 361 w 388"/>
                <a:gd name="T5" fmla="*/ 0 h 287"/>
                <a:gd name="T6" fmla="*/ 35 w 388"/>
                <a:gd name="T7" fmla="*/ 0 h 287"/>
                <a:gd name="T8" fmla="*/ 0 w 388"/>
                <a:gd name="T9" fmla="*/ 131 h 287"/>
                <a:gd name="T10" fmla="*/ 52 w 388"/>
                <a:gd name="T11" fmla="*/ 287 h 287"/>
                <a:gd name="T12" fmla="*/ 361 w 388"/>
                <a:gd name="T13" fmla="*/ 287 h 287"/>
                <a:gd name="T14" fmla="*/ 388 w 388"/>
                <a:gd name="T15" fmla="*/ 26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8" h="287">
                  <a:moveTo>
                    <a:pt x="388" y="260"/>
                  </a:moveTo>
                  <a:cubicBezTo>
                    <a:pt x="388" y="227"/>
                    <a:pt x="388" y="53"/>
                    <a:pt x="388" y="27"/>
                  </a:cubicBezTo>
                  <a:cubicBezTo>
                    <a:pt x="388" y="0"/>
                    <a:pt x="361" y="0"/>
                    <a:pt x="36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3" y="38"/>
                    <a:pt x="0" y="83"/>
                    <a:pt x="0" y="131"/>
                  </a:cubicBezTo>
                  <a:cubicBezTo>
                    <a:pt x="0" y="189"/>
                    <a:pt x="19" y="243"/>
                    <a:pt x="52" y="287"/>
                  </a:cubicBezTo>
                  <a:cubicBezTo>
                    <a:pt x="361" y="287"/>
                    <a:pt x="361" y="287"/>
                    <a:pt x="361" y="287"/>
                  </a:cubicBezTo>
                  <a:cubicBezTo>
                    <a:pt x="361" y="287"/>
                    <a:pt x="388" y="287"/>
                    <a:pt x="388" y="260"/>
                  </a:cubicBezTo>
                  <a:close/>
                </a:path>
              </a:pathLst>
            </a:custGeom>
            <a:solidFill>
              <a:srgbClr val="335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33"/>
            <p:cNvSpPr>
              <a:spLocks/>
            </p:cNvSpPr>
            <p:nvPr/>
          </p:nvSpPr>
          <p:spPr bwMode="auto">
            <a:xfrm>
              <a:off x="1449388" y="2717800"/>
              <a:ext cx="1231900" cy="755650"/>
            </a:xfrm>
            <a:custGeom>
              <a:avLst/>
              <a:gdLst>
                <a:gd name="T0" fmla="*/ 327 w 327"/>
                <a:gd name="T1" fmla="*/ 0 h 200"/>
                <a:gd name="T2" fmla="*/ 0 w 327"/>
                <a:gd name="T3" fmla="*/ 0 h 200"/>
                <a:gd name="T4" fmla="*/ 0 w 327"/>
                <a:gd name="T5" fmla="*/ 194 h 200"/>
                <a:gd name="T6" fmla="*/ 4 w 327"/>
                <a:gd name="T7" fmla="*/ 200 h 200"/>
                <a:gd name="T8" fmla="*/ 327 w 327"/>
                <a:gd name="T9" fmla="*/ 200 h 200"/>
                <a:gd name="T10" fmla="*/ 327 w 327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200">
                  <a:moveTo>
                    <a:pt x="3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2" y="196"/>
                    <a:pt x="3" y="198"/>
                    <a:pt x="4" y="200"/>
                  </a:cubicBezTo>
                  <a:cubicBezTo>
                    <a:pt x="327" y="200"/>
                    <a:pt x="327" y="200"/>
                    <a:pt x="327" y="200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34"/>
            <p:cNvSpPr>
              <a:spLocks/>
            </p:cNvSpPr>
            <p:nvPr/>
          </p:nvSpPr>
          <p:spPr bwMode="auto">
            <a:xfrm>
              <a:off x="1449388" y="2566988"/>
              <a:ext cx="301625" cy="101600"/>
            </a:xfrm>
            <a:custGeom>
              <a:avLst/>
              <a:gdLst>
                <a:gd name="T0" fmla="*/ 80 w 80"/>
                <a:gd name="T1" fmla="*/ 27 h 27"/>
                <a:gd name="T2" fmla="*/ 80 w 80"/>
                <a:gd name="T3" fmla="*/ 0 h 27"/>
                <a:gd name="T4" fmla="*/ 1 w 80"/>
                <a:gd name="T5" fmla="*/ 0 h 27"/>
                <a:gd name="T6" fmla="*/ 0 w 80"/>
                <a:gd name="T7" fmla="*/ 2 h 27"/>
                <a:gd name="T8" fmla="*/ 0 w 80"/>
                <a:gd name="T9" fmla="*/ 27 h 27"/>
                <a:gd name="T10" fmla="*/ 80 w 80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7">
                  <a:moveTo>
                    <a:pt x="80" y="27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8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" name="Rectangle 35"/>
            <p:cNvSpPr>
              <a:spLocks noChangeArrowheads="1"/>
            </p:cNvSpPr>
            <p:nvPr/>
          </p:nvSpPr>
          <p:spPr bwMode="auto">
            <a:xfrm>
              <a:off x="2584451" y="2566988"/>
              <a:ext cx="96838" cy="101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Rectangle 36"/>
            <p:cNvSpPr>
              <a:spLocks noChangeArrowheads="1"/>
            </p:cNvSpPr>
            <p:nvPr/>
          </p:nvSpPr>
          <p:spPr bwMode="auto">
            <a:xfrm>
              <a:off x="2379663" y="2566988"/>
              <a:ext cx="103188" cy="101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37"/>
            <p:cNvSpPr>
              <a:spLocks/>
            </p:cNvSpPr>
            <p:nvPr/>
          </p:nvSpPr>
          <p:spPr bwMode="auto">
            <a:xfrm>
              <a:off x="1509713" y="3548063"/>
              <a:ext cx="1289050" cy="52387"/>
            </a:xfrm>
            <a:custGeom>
              <a:avLst/>
              <a:gdLst>
                <a:gd name="T0" fmla="*/ 342 w 342"/>
                <a:gd name="T1" fmla="*/ 0 h 14"/>
                <a:gd name="T2" fmla="*/ 0 w 342"/>
                <a:gd name="T3" fmla="*/ 0 h 14"/>
                <a:gd name="T4" fmla="*/ 9 w 342"/>
                <a:gd name="T5" fmla="*/ 14 h 14"/>
                <a:gd name="T6" fmla="*/ 318 w 342"/>
                <a:gd name="T7" fmla="*/ 14 h 14"/>
                <a:gd name="T8" fmla="*/ 342 w 34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14">
                  <a:moveTo>
                    <a:pt x="3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6" y="9"/>
                    <a:pt x="9" y="14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8" y="14"/>
                    <a:pt x="335" y="14"/>
                    <a:pt x="342" y="0"/>
                  </a:cubicBezTo>
                  <a:close/>
                </a:path>
              </a:pathLst>
            </a:custGeom>
            <a:solidFill>
              <a:srgbClr val="264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6" name="Rectangle 38"/>
            <p:cNvSpPr>
              <a:spLocks noChangeArrowheads="1"/>
            </p:cNvSpPr>
            <p:nvPr/>
          </p:nvSpPr>
          <p:spPr bwMode="auto">
            <a:xfrm>
              <a:off x="1570038" y="2887663"/>
              <a:ext cx="327025" cy="252412"/>
            </a:xfrm>
            <a:prstGeom prst="rect">
              <a:avLst/>
            </a:prstGeom>
            <a:solidFill>
              <a:srgbClr val="58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2022476" y="2887663"/>
              <a:ext cx="554038" cy="76200"/>
            </a:xfrm>
            <a:custGeom>
              <a:avLst/>
              <a:gdLst>
                <a:gd name="T0" fmla="*/ 147 w 147"/>
                <a:gd name="T1" fmla="*/ 10 h 20"/>
                <a:gd name="T2" fmla="*/ 137 w 147"/>
                <a:gd name="T3" fmla="*/ 0 h 20"/>
                <a:gd name="T4" fmla="*/ 10 w 147"/>
                <a:gd name="T5" fmla="*/ 0 h 20"/>
                <a:gd name="T6" fmla="*/ 0 w 147"/>
                <a:gd name="T7" fmla="*/ 10 h 20"/>
                <a:gd name="T8" fmla="*/ 0 w 147"/>
                <a:gd name="T9" fmla="*/ 10 h 20"/>
                <a:gd name="T10" fmla="*/ 10 w 147"/>
                <a:gd name="T11" fmla="*/ 20 h 20"/>
                <a:gd name="T12" fmla="*/ 137 w 147"/>
                <a:gd name="T13" fmla="*/ 20 h 20"/>
                <a:gd name="T14" fmla="*/ 147 w 147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20">
                  <a:moveTo>
                    <a:pt x="147" y="10"/>
                  </a:moveTo>
                  <a:cubicBezTo>
                    <a:pt x="147" y="5"/>
                    <a:pt x="142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42" y="20"/>
                    <a:pt x="147" y="16"/>
                    <a:pt x="147" y="10"/>
                  </a:cubicBezTo>
                  <a:close/>
                </a:path>
              </a:pathLst>
            </a:custGeom>
            <a:solidFill>
              <a:srgbClr val="58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2022476" y="3065463"/>
              <a:ext cx="554038" cy="74612"/>
            </a:xfrm>
            <a:custGeom>
              <a:avLst/>
              <a:gdLst>
                <a:gd name="T0" fmla="*/ 147 w 147"/>
                <a:gd name="T1" fmla="*/ 10 h 20"/>
                <a:gd name="T2" fmla="*/ 137 w 147"/>
                <a:gd name="T3" fmla="*/ 0 h 20"/>
                <a:gd name="T4" fmla="*/ 10 w 147"/>
                <a:gd name="T5" fmla="*/ 0 h 20"/>
                <a:gd name="T6" fmla="*/ 0 w 147"/>
                <a:gd name="T7" fmla="*/ 10 h 20"/>
                <a:gd name="T8" fmla="*/ 0 w 147"/>
                <a:gd name="T9" fmla="*/ 10 h 20"/>
                <a:gd name="T10" fmla="*/ 10 w 147"/>
                <a:gd name="T11" fmla="*/ 20 h 20"/>
                <a:gd name="T12" fmla="*/ 137 w 147"/>
                <a:gd name="T13" fmla="*/ 20 h 20"/>
                <a:gd name="T14" fmla="*/ 147 w 147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20">
                  <a:moveTo>
                    <a:pt x="147" y="10"/>
                  </a:moveTo>
                  <a:cubicBezTo>
                    <a:pt x="147" y="4"/>
                    <a:pt x="142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42" y="20"/>
                    <a:pt x="147" y="15"/>
                    <a:pt x="147" y="10"/>
                  </a:cubicBezTo>
                  <a:close/>
                </a:path>
              </a:pathLst>
            </a:custGeom>
            <a:solidFill>
              <a:srgbClr val="58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1570038" y="3243263"/>
              <a:ext cx="1006475" cy="74612"/>
            </a:xfrm>
            <a:custGeom>
              <a:avLst/>
              <a:gdLst>
                <a:gd name="T0" fmla="*/ 257 w 267"/>
                <a:gd name="T1" fmla="*/ 0 h 20"/>
                <a:gd name="T2" fmla="*/ 133 w 267"/>
                <a:gd name="T3" fmla="*/ 0 h 20"/>
                <a:gd name="T4" fmla="*/ 10 w 267"/>
                <a:gd name="T5" fmla="*/ 0 h 20"/>
                <a:gd name="T6" fmla="*/ 0 w 267"/>
                <a:gd name="T7" fmla="*/ 10 h 20"/>
                <a:gd name="T8" fmla="*/ 10 w 267"/>
                <a:gd name="T9" fmla="*/ 20 h 20"/>
                <a:gd name="T10" fmla="*/ 133 w 267"/>
                <a:gd name="T11" fmla="*/ 20 h 20"/>
                <a:gd name="T12" fmla="*/ 257 w 267"/>
                <a:gd name="T13" fmla="*/ 20 h 20"/>
                <a:gd name="T14" fmla="*/ 267 w 267"/>
                <a:gd name="T15" fmla="*/ 10 h 20"/>
                <a:gd name="T16" fmla="*/ 257 w 26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0">
                  <a:moveTo>
                    <a:pt x="257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257" y="20"/>
                    <a:pt x="257" y="20"/>
                    <a:pt x="257" y="20"/>
                  </a:cubicBezTo>
                  <a:cubicBezTo>
                    <a:pt x="262" y="20"/>
                    <a:pt x="267" y="15"/>
                    <a:pt x="267" y="10"/>
                  </a:cubicBezTo>
                  <a:cubicBezTo>
                    <a:pt x="267" y="4"/>
                    <a:pt x="262" y="0"/>
                    <a:pt x="257" y="0"/>
                  </a:cubicBezTo>
                  <a:close/>
                </a:path>
              </a:pathLst>
            </a:custGeom>
            <a:solidFill>
              <a:srgbClr val="58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0" name="Freeform 42"/>
            <p:cNvSpPr>
              <a:spLocks/>
            </p:cNvSpPr>
            <p:nvPr/>
          </p:nvSpPr>
          <p:spPr bwMode="auto">
            <a:xfrm>
              <a:off x="2628901" y="3400425"/>
              <a:ext cx="203200" cy="204787"/>
            </a:xfrm>
            <a:custGeom>
              <a:avLst/>
              <a:gdLst>
                <a:gd name="T0" fmla="*/ 41 w 128"/>
                <a:gd name="T1" fmla="*/ 0 h 129"/>
                <a:gd name="T2" fmla="*/ 0 w 128"/>
                <a:gd name="T3" fmla="*/ 43 h 129"/>
                <a:gd name="T4" fmla="*/ 86 w 128"/>
                <a:gd name="T5" fmla="*/ 129 h 129"/>
                <a:gd name="T6" fmla="*/ 128 w 128"/>
                <a:gd name="T7" fmla="*/ 84 h 129"/>
                <a:gd name="T8" fmla="*/ 41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41" y="0"/>
                  </a:moveTo>
                  <a:lnTo>
                    <a:pt x="0" y="43"/>
                  </a:lnTo>
                  <a:lnTo>
                    <a:pt x="86" y="129"/>
                  </a:lnTo>
                  <a:lnTo>
                    <a:pt x="128" y="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8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43"/>
            <p:cNvSpPr>
              <a:spLocks/>
            </p:cNvSpPr>
            <p:nvPr/>
          </p:nvSpPr>
          <p:spPr bwMode="auto">
            <a:xfrm>
              <a:off x="2628901" y="3435350"/>
              <a:ext cx="169863" cy="169862"/>
            </a:xfrm>
            <a:custGeom>
              <a:avLst/>
              <a:gdLst>
                <a:gd name="T0" fmla="*/ 19 w 107"/>
                <a:gd name="T1" fmla="*/ 0 h 107"/>
                <a:gd name="T2" fmla="*/ 0 w 107"/>
                <a:gd name="T3" fmla="*/ 21 h 107"/>
                <a:gd name="T4" fmla="*/ 86 w 107"/>
                <a:gd name="T5" fmla="*/ 107 h 107"/>
                <a:gd name="T6" fmla="*/ 107 w 107"/>
                <a:gd name="T7" fmla="*/ 83 h 107"/>
                <a:gd name="T8" fmla="*/ 19 w 10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9" y="0"/>
                  </a:moveTo>
                  <a:lnTo>
                    <a:pt x="0" y="21"/>
                  </a:lnTo>
                  <a:lnTo>
                    <a:pt x="86" y="107"/>
                  </a:lnTo>
                  <a:lnTo>
                    <a:pt x="107" y="8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2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2" name="Freeform 44"/>
            <p:cNvSpPr>
              <a:spLocks/>
            </p:cNvSpPr>
            <p:nvPr/>
          </p:nvSpPr>
          <p:spPr bwMode="auto">
            <a:xfrm>
              <a:off x="2730501" y="3498850"/>
              <a:ext cx="147638" cy="150812"/>
            </a:xfrm>
            <a:custGeom>
              <a:avLst/>
              <a:gdLst>
                <a:gd name="T0" fmla="*/ 72 w 93"/>
                <a:gd name="T1" fmla="*/ 0 h 95"/>
                <a:gd name="T2" fmla="*/ 0 w 93"/>
                <a:gd name="T3" fmla="*/ 74 h 95"/>
                <a:gd name="T4" fmla="*/ 7 w 93"/>
                <a:gd name="T5" fmla="*/ 95 h 95"/>
                <a:gd name="T6" fmla="*/ 93 w 93"/>
                <a:gd name="T7" fmla="*/ 7 h 95"/>
                <a:gd name="T8" fmla="*/ 72 w 93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5">
                  <a:moveTo>
                    <a:pt x="72" y="0"/>
                  </a:moveTo>
                  <a:lnTo>
                    <a:pt x="0" y="74"/>
                  </a:lnTo>
                  <a:lnTo>
                    <a:pt x="7" y="95"/>
                  </a:lnTo>
                  <a:lnTo>
                    <a:pt x="93" y="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0B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3" name="Freeform 45"/>
            <p:cNvSpPr>
              <a:spLocks/>
            </p:cNvSpPr>
            <p:nvPr/>
          </p:nvSpPr>
          <p:spPr bwMode="auto">
            <a:xfrm>
              <a:off x="2741613" y="3509963"/>
              <a:ext cx="487363" cy="487362"/>
            </a:xfrm>
            <a:custGeom>
              <a:avLst/>
              <a:gdLst>
                <a:gd name="T0" fmla="*/ 86 w 307"/>
                <a:gd name="T1" fmla="*/ 0 h 307"/>
                <a:gd name="T2" fmla="*/ 0 w 307"/>
                <a:gd name="T3" fmla="*/ 88 h 307"/>
                <a:gd name="T4" fmla="*/ 195 w 307"/>
                <a:gd name="T5" fmla="*/ 307 h 307"/>
                <a:gd name="T6" fmla="*/ 307 w 307"/>
                <a:gd name="T7" fmla="*/ 193 h 307"/>
                <a:gd name="T8" fmla="*/ 86 w 307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7">
                  <a:moveTo>
                    <a:pt x="86" y="0"/>
                  </a:moveTo>
                  <a:lnTo>
                    <a:pt x="0" y="88"/>
                  </a:lnTo>
                  <a:lnTo>
                    <a:pt x="195" y="307"/>
                  </a:lnTo>
                  <a:lnTo>
                    <a:pt x="307" y="19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E86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4" name="Freeform 46"/>
            <p:cNvSpPr>
              <a:spLocks/>
            </p:cNvSpPr>
            <p:nvPr/>
          </p:nvSpPr>
          <p:spPr bwMode="auto">
            <a:xfrm>
              <a:off x="3051176" y="3816350"/>
              <a:ext cx="200025" cy="203200"/>
            </a:xfrm>
            <a:custGeom>
              <a:avLst/>
              <a:gdLst>
                <a:gd name="T0" fmla="*/ 112 w 126"/>
                <a:gd name="T1" fmla="*/ 0 h 128"/>
                <a:gd name="T2" fmla="*/ 0 w 126"/>
                <a:gd name="T3" fmla="*/ 114 h 128"/>
                <a:gd name="T4" fmla="*/ 14 w 126"/>
                <a:gd name="T5" fmla="*/ 128 h 128"/>
                <a:gd name="T6" fmla="*/ 126 w 126"/>
                <a:gd name="T7" fmla="*/ 14 h 128"/>
                <a:gd name="T8" fmla="*/ 112 w 12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8">
                  <a:moveTo>
                    <a:pt x="112" y="0"/>
                  </a:moveTo>
                  <a:lnTo>
                    <a:pt x="0" y="114"/>
                  </a:lnTo>
                  <a:lnTo>
                    <a:pt x="14" y="128"/>
                  </a:lnTo>
                  <a:lnTo>
                    <a:pt x="126" y="1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0B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3073401" y="3838575"/>
              <a:ext cx="188913" cy="192087"/>
            </a:xfrm>
            <a:custGeom>
              <a:avLst/>
              <a:gdLst>
                <a:gd name="T0" fmla="*/ 112 w 119"/>
                <a:gd name="T1" fmla="*/ 0 h 121"/>
                <a:gd name="T2" fmla="*/ 0 w 119"/>
                <a:gd name="T3" fmla="*/ 114 h 121"/>
                <a:gd name="T4" fmla="*/ 8 w 119"/>
                <a:gd name="T5" fmla="*/ 121 h 121"/>
                <a:gd name="T6" fmla="*/ 119 w 119"/>
                <a:gd name="T7" fmla="*/ 7 h 121"/>
                <a:gd name="T8" fmla="*/ 112 w 11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1">
                  <a:moveTo>
                    <a:pt x="112" y="0"/>
                  </a:moveTo>
                  <a:lnTo>
                    <a:pt x="0" y="114"/>
                  </a:lnTo>
                  <a:lnTo>
                    <a:pt x="8" y="121"/>
                  </a:lnTo>
                  <a:lnTo>
                    <a:pt x="119" y="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8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48"/>
            <p:cNvSpPr>
              <a:spLocks/>
            </p:cNvSpPr>
            <p:nvPr/>
          </p:nvSpPr>
          <p:spPr bwMode="auto">
            <a:xfrm>
              <a:off x="3086101" y="3846513"/>
              <a:ext cx="195263" cy="200025"/>
            </a:xfrm>
            <a:custGeom>
              <a:avLst/>
              <a:gdLst>
                <a:gd name="T0" fmla="*/ 0 w 52"/>
                <a:gd name="T1" fmla="*/ 49 h 53"/>
                <a:gd name="T2" fmla="*/ 39 w 52"/>
                <a:gd name="T3" fmla="*/ 40 h 53"/>
                <a:gd name="T4" fmla="*/ 48 w 52"/>
                <a:gd name="T5" fmla="*/ 0 h 53"/>
                <a:gd name="T6" fmla="*/ 0 w 52"/>
                <a:gd name="T7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3">
                  <a:moveTo>
                    <a:pt x="0" y="49"/>
                  </a:moveTo>
                  <a:cubicBezTo>
                    <a:pt x="13" y="53"/>
                    <a:pt x="28" y="50"/>
                    <a:pt x="39" y="40"/>
                  </a:cubicBezTo>
                  <a:cubicBezTo>
                    <a:pt x="49" y="29"/>
                    <a:pt x="52" y="14"/>
                    <a:pt x="48" y="0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42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7" name="Freeform 49"/>
            <p:cNvSpPr>
              <a:spLocks/>
            </p:cNvSpPr>
            <p:nvPr/>
          </p:nvSpPr>
          <p:spPr bwMode="auto">
            <a:xfrm>
              <a:off x="2741613" y="3578225"/>
              <a:ext cx="400050" cy="419100"/>
            </a:xfrm>
            <a:custGeom>
              <a:avLst/>
              <a:gdLst>
                <a:gd name="T0" fmla="*/ 43 w 252"/>
                <a:gd name="T1" fmla="*/ 0 h 264"/>
                <a:gd name="T2" fmla="*/ 0 w 252"/>
                <a:gd name="T3" fmla="*/ 45 h 264"/>
                <a:gd name="T4" fmla="*/ 195 w 252"/>
                <a:gd name="T5" fmla="*/ 264 h 264"/>
                <a:gd name="T6" fmla="*/ 252 w 252"/>
                <a:gd name="T7" fmla="*/ 207 h 264"/>
                <a:gd name="T8" fmla="*/ 43 w 252"/>
                <a:gd name="T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64">
                  <a:moveTo>
                    <a:pt x="43" y="0"/>
                  </a:moveTo>
                  <a:lnTo>
                    <a:pt x="0" y="45"/>
                  </a:lnTo>
                  <a:lnTo>
                    <a:pt x="195" y="264"/>
                  </a:lnTo>
                  <a:lnTo>
                    <a:pt x="252" y="20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25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8" name="Freeform 50"/>
            <p:cNvSpPr>
              <a:spLocks/>
            </p:cNvSpPr>
            <p:nvPr/>
          </p:nvSpPr>
          <p:spPr bwMode="auto">
            <a:xfrm>
              <a:off x="2063751" y="2838450"/>
              <a:ext cx="738188" cy="739775"/>
            </a:xfrm>
            <a:custGeom>
              <a:avLst/>
              <a:gdLst>
                <a:gd name="T0" fmla="*/ 161 w 196"/>
                <a:gd name="T1" fmla="*/ 35 h 196"/>
                <a:gd name="T2" fmla="*/ 34 w 196"/>
                <a:gd name="T3" fmla="*/ 36 h 196"/>
                <a:gd name="T4" fmla="*/ 35 w 196"/>
                <a:gd name="T5" fmla="*/ 162 h 196"/>
                <a:gd name="T6" fmla="*/ 162 w 196"/>
                <a:gd name="T7" fmla="*/ 161 h 196"/>
                <a:gd name="T8" fmla="*/ 161 w 196"/>
                <a:gd name="T9" fmla="*/ 3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96">
                  <a:moveTo>
                    <a:pt x="161" y="35"/>
                  </a:moveTo>
                  <a:cubicBezTo>
                    <a:pt x="125" y="0"/>
                    <a:pt x="69" y="0"/>
                    <a:pt x="34" y="36"/>
                  </a:cubicBezTo>
                  <a:cubicBezTo>
                    <a:pt x="0" y="71"/>
                    <a:pt x="0" y="127"/>
                    <a:pt x="35" y="162"/>
                  </a:cubicBezTo>
                  <a:cubicBezTo>
                    <a:pt x="71" y="196"/>
                    <a:pt x="127" y="196"/>
                    <a:pt x="162" y="161"/>
                  </a:cubicBezTo>
                  <a:cubicBezTo>
                    <a:pt x="196" y="126"/>
                    <a:pt x="196" y="69"/>
                    <a:pt x="161" y="35"/>
                  </a:cubicBezTo>
                  <a:close/>
                </a:path>
              </a:pathLst>
            </a:custGeom>
            <a:solidFill>
              <a:srgbClr val="F0B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9" name="Freeform 51"/>
            <p:cNvSpPr>
              <a:spLocks/>
            </p:cNvSpPr>
            <p:nvPr/>
          </p:nvSpPr>
          <p:spPr bwMode="auto">
            <a:xfrm>
              <a:off x="2120901" y="2895600"/>
              <a:ext cx="625475" cy="625475"/>
            </a:xfrm>
            <a:custGeom>
              <a:avLst/>
              <a:gdLst>
                <a:gd name="T0" fmla="*/ 136 w 166"/>
                <a:gd name="T1" fmla="*/ 29 h 166"/>
                <a:gd name="T2" fmla="*/ 29 w 166"/>
                <a:gd name="T3" fmla="*/ 30 h 166"/>
                <a:gd name="T4" fmla="*/ 30 w 166"/>
                <a:gd name="T5" fmla="*/ 137 h 166"/>
                <a:gd name="T6" fmla="*/ 137 w 166"/>
                <a:gd name="T7" fmla="*/ 136 h 166"/>
                <a:gd name="T8" fmla="*/ 136 w 166"/>
                <a:gd name="T9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36" y="29"/>
                  </a:moveTo>
                  <a:cubicBezTo>
                    <a:pt x="106" y="0"/>
                    <a:pt x="58" y="0"/>
                    <a:pt x="29" y="30"/>
                  </a:cubicBezTo>
                  <a:cubicBezTo>
                    <a:pt x="0" y="60"/>
                    <a:pt x="0" y="108"/>
                    <a:pt x="30" y="137"/>
                  </a:cubicBezTo>
                  <a:cubicBezTo>
                    <a:pt x="60" y="166"/>
                    <a:pt x="108" y="166"/>
                    <a:pt x="137" y="136"/>
                  </a:cubicBezTo>
                  <a:cubicBezTo>
                    <a:pt x="166" y="106"/>
                    <a:pt x="166" y="59"/>
                    <a:pt x="136" y="29"/>
                  </a:cubicBezTo>
                  <a:close/>
                </a:path>
              </a:pathLst>
            </a:custGeom>
            <a:solidFill>
              <a:srgbClr val="C49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0" name="Freeform 52"/>
            <p:cNvSpPr>
              <a:spLocks/>
            </p:cNvSpPr>
            <p:nvPr/>
          </p:nvSpPr>
          <p:spPr bwMode="auto">
            <a:xfrm>
              <a:off x="2135188" y="2909888"/>
              <a:ext cx="595313" cy="596900"/>
            </a:xfrm>
            <a:custGeom>
              <a:avLst/>
              <a:gdLst>
                <a:gd name="T0" fmla="*/ 130 w 158"/>
                <a:gd name="T1" fmla="*/ 28 h 158"/>
                <a:gd name="T2" fmla="*/ 28 w 158"/>
                <a:gd name="T3" fmla="*/ 28 h 158"/>
                <a:gd name="T4" fmla="*/ 28 w 158"/>
                <a:gd name="T5" fmla="*/ 131 h 158"/>
                <a:gd name="T6" fmla="*/ 130 w 158"/>
                <a:gd name="T7" fmla="*/ 130 h 158"/>
                <a:gd name="T8" fmla="*/ 130 w 158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8">
                  <a:moveTo>
                    <a:pt x="130" y="28"/>
                  </a:moveTo>
                  <a:cubicBezTo>
                    <a:pt x="101" y="0"/>
                    <a:pt x="56" y="0"/>
                    <a:pt x="28" y="28"/>
                  </a:cubicBezTo>
                  <a:cubicBezTo>
                    <a:pt x="0" y="57"/>
                    <a:pt x="0" y="103"/>
                    <a:pt x="28" y="131"/>
                  </a:cubicBezTo>
                  <a:cubicBezTo>
                    <a:pt x="57" y="158"/>
                    <a:pt x="102" y="158"/>
                    <a:pt x="130" y="130"/>
                  </a:cubicBezTo>
                  <a:cubicBezTo>
                    <a:pt x="158" y="101"/>
                    <a:pt x="158" y="56"/>
                    <a:pt x="13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1" name="Freeform 53"/>
            <p:cNvSpPr>
              <a:spLocks/>
            </p:cNvSpPr>
            <p:nvPr/>
          </p:nvSpPr>
          <p:spPr bwMode="auto">
            <a:xfrm>
              <a:off x="2181226" y="3148013"/>
              <a:ext cx="527050" cy="342900"/>
            </a:xfrm>
            <a:custGeom>
              <a:avLst/>
              <a:gdLst>
                <a:gd name="T0" fmla="*/ 0 w 140"/>
                <a:gd name="T1" fmla="*/ 29 h 91"/>
                <a:gd name="T2" fmla="*/ 19 w 140"/>
                <a:gd name="T3" fmla="*/ 65 h 91"/>
                <a:gd name="T4" fmla="*/ 116 w 140"/>
                <a:gd name="T5" fmla="*/ 64 h 91"/>
                <a:gd name="T6" fmla="*/ 134 w 140"/>
                <a:gd name="T7" fmla="*/ 0 h 91"/>
                <a:gd name="T8" fmla="*/ 0 w 140"/>
                <a:gd name="T9" fmla="*/ 2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91">
                  <a:moveTo>
                    <a:pt x="0" y="29"/>
                  </a:moveTo>
                  <a:cubicBezTo>
                    <a:pt x="3" y="42"/>
                    <a:pt x="9" y="54"/>
                    <a:pt x="19" y="65"/>
                  </a:cubicBezTo>
                  <a:cubicBezTo>
                    <a:pt x="46" y="91"/>
                    <a:pt x="90" y="91"/>
                    <a:pt x="116" y="64"/>
                  </a:cubicBezTo>
                  <a:cubicBezTo>
                    <a:pt x="134" y="46"/>
                    <a:pt x="140" y="22"/>
                    <a:pt x="134" y="0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566109" y="3849622"/>
            <a:ext cx="960812" cy="711912"/>
            <a:chOff x="5639" y="1992993"/>
            <a:chExt cx="7512857" cy="5566644"/>
          </a:xfrm>
        </p:grpSpPr>
        <p:sp>
          <p:nvSpPr>
            <p:cNvPr id="163" name="Freeform 5"/>
            <p:cNvSpPr>
              <a:spLocks/>
            </p:cNvSpPr>
            <p:nvPr/>
          </p:nvSpPr>
          <p:spPr bwMode="auto">
            <a:xfrm>
              <a:off x="1114537" y="5310780"/>
              <a:ext cx="1135329" cy="1167854"/>
            </a:xfrm>
            <a:custGeom>
              <a:avLst/>
              <a:gdLst>
                <a:gd name="T0" fmla="*/ 484 w 615"/>
                <a:gd name="T1" fmla="*/ 498 h 643"/>
                <a:gd name="T2" fmla="*/ 144 w 615"/>
                <a:gd name="T3" fmla="*/ 108 h 643"/>
                <a:gd name="T4" fmla="*/ 484 w 615"/>
                <a:gd name="T5" fmla="*/ 498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5" h="643">
                  <a:moveTo>
                    <a:pt x="484" y="498"/>
                  </a:moveTo>
                  <a:cubicBezTo>
                    <a:pt x="615" y="363"/>
                    <a:pt x="250" y="0"/>
                    <a:pt x="144" y="108"/>
                  </a:cubicBezTo>
                  <a:cubicBezTo>
                    <a:pt x="0" y="257"/>
                    <a:pt x="342" y="643"/>
                    <a:pt x="484" y="498"/>
                  </a:cubicBezTo>
                  <a:close/>
                </a:path>
              </a:pathLst>
            </a:custGeom>
            <a:solidFill>
              <a:srgbClr val="4444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Freeform 6"/>
            <p:cNvSpPr>
              <a:spLocks/>
            </p:cNvSpPr>
            <p:nvPr/>
          </p:nvSpPr>
          <p:spPr bwMode="auto">
            <a:xfrm>
              <a:off x="1225817" y="5283416"/>
              <a:ext cx="1037205" cy="1082531"/>
            </a:xfrm>
            <a:custGeom>
              <a:avLst/>
              <a:gdLst>
                <a:gd name="T0" fmla="*/ 449 w 571"/>
                <a:gd name="T1" fmla="*/ 463 h 597"/>
                <a:gd name="T2" fmla="*/ 134 w 571"/>
                <a:gd name="T3" fmla="*/ 101 h 597"/>
                <a:gd name="T4" fmla="*/ 449 w 571"/>
                <a:gd name="T5" fmla="*/ 463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597">
                  <a:moveTo>
                    <a:pt x="449" y="463"/>
                  </a:moveTo>
                  <a:cubicBezTo>
                    <a:pt x="571" y="337"/>
                    <a:pt x="232" y="0"/>
                    <a:pt x="134" y="101"/>
                  </a:cubicBezTo>
                  <a:cubicBezTo>
                    <a:pt x="0" y="238"/>
                    <a:pt x="318" y="597"/>
                    <a:pt x="449" y="46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5" name="Freeform 7"/>
            <p:cNvSpPr>
              <a:spLocks/>
            </p:cNvSpPr>
            <p:nvPr/>
          </p:nvSpPr>
          <p:spPr bwMode="auto">
            <a:xfrm>
              <a:off x="1164492" y="5202092"/>
              <a:ext cx="1159856" cy="1357165"/>
            </a:xfrm>
            <a:custGeom>
              <a:avLst/>
              <a:gdLst>
                <a:gd name="T0" fmla="*/ 249 w 435"/>
                <a:gd name="T1" fmla="*/ 0 h 509"/>
                <a:gd name="T2" fmla="*/ 0 w 435"/>
                <a:gd name="T3" fmla="*/ 293 h 509"/>
                <a:gd name="T4" fmla="*/ 0 w 435"/>
                <a:gd name="T5" fmla="*/ 509 h 509"/>
                <a:gd name="T6" fmla="*/ 147 w 435"/>
                <a:gd name="T7" fmla="*/ 509 h 509"/>
                <a:gd name="T8" fmla="*/ 435 w 435"/>
                <a:gd name="T9" fmla="*/ 213 h 509"/>
                <a:gd name="T10" fmla="*/ 249 w 435"/>
                <a:gd name="T11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5" h="509">
                  <a:moveTo>
                    <a:pt x="249" y="0"/>
                  </a:moveTo>
                  <a:lnTo>
                    <a:pt x="0" y="293"/>
                  </a:lnTo>
                  <a:lnTo>
                    <a:pt x="0" y="509"/>
                  </a:lnTo>
                  <a:lnTo>
                    <a:pt x="147" y="509"/>
                  </a:lnTo>
                  <a:lnTo>
                    <a:pt x="435" y="21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6" name="Freeform 8"/>
            <p:cNvSpPr>
              <a:spLocks/>
            </p:cNvSpPr>
            <p:nvPr/>
          </p:nvSpPr>
          <p:spPr bwMode="auto">
            <a:xfrm>
              <a:off x="1074012" y="5288749"/>
              <a:ext cx="1175854" cy="882557"/>
            </a:xfrm>
            <a:custGeom>
              <a:avLst/>
              <a:gdLst>
                <a:gd name="T0" fmla="*/ 281 w 649"/>
                <a:gd name="T1" fmla="*/ 89 h 486"/>
                <a:gd name="T2" fmla="*/ 0 w 649"/>
                <a:gd name="T3" fmla="*/ 387 h 486"/>
                <a:gd name="T4" fmla="*/ 0 w 649"/>
                <a:gd name="T5" fmla="*/ 469 h 486"/>
                <a:gd name="T6" fmla="*/ 204 w 649"/>
                <a:gd name="T7" fmla="*/ 250 h 486"/>
                <a:gd name="T8" fmla="*/ 472 w 649"/>
                <a:gd name="T9" fmla="*/ 486 h 486"/>
                <a:gd name="T10" fmla="*/ 522 w 649"/>
                <a:gd name="T11" fmla="*/ 435 h 486"/>
                <a:gd name="T12" fmla="*/ 299 w 649"/>
                <a:gd name="T13" fmla="*/ 225 h 486"/>
                <a:gd name="T14" fmla="*/ 346 w 649"/>
                <a:gd name="T15" fmla="*/ 192 h 486"/>
                <a:gd name="T16" fmla="*/ 618 w 649"/>
                <a:gd name="T17" fmla="*/ 336 h 486"/>
                <a:gd name="T18" fmla="*/ 649 w 649"/>
                <a:gd name="T19" fmla="*/ 305 h 486"/>
                <a:gd name="T20" fmla="*/ 367 w 649"/>
                <a:gd name="T21" fmla="*/ 0 h 486"/>
                <a:gd name="T22" fmla="*/ 281 w 649"/>
                <a:gd name="T23" fmla="*/ 89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486">
                  <a:moveTo>
                    <a:pt x="281" y="89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469"/>
                    <a:pt x="0" y="469"/>
                    <a:pt x="0" y="469"/>
                  </a:cubicBezTo>
                  <a:cubicBezTo>
                    <a:pt x="204" y="250"/>
                    <a:pt x="204" y="250"/>
                    <a:pt x="204" y="250"/>
                  </a:cubicBezTo>
                  <a:cubicBezTo>
                    <a:pt x="472" y="486"/>
                    <a:pt x="472" y="486"/>
                    <a:pt x="472" y="486"/>
                  </a:cubicBezTo>
                  <a:cubicBezTo>
                    <a:pt x="522" y="435"/>
                    <a:pt x="522" y="435"/>
                    <a:pt x="522" y="435"/>
                  </a:cubicBezTo>
                  <a:cubicBezTo>
                    <a:pt x="425" y="396"/>
                    <a:pt x="328" y="304"/>
                    <a:pt x="299" y="225"/>
                  </a:cubicBezTo>
                  <a:cubicBezTo>
                    <a:pt x="281" y="172"/>
                    <a:pt x="311" y="151"/>
                    <a:pt x="346" y="192"/>
                  </a:cubicBezTo>
                  <a:cubicBezTo>
                    <a:pt x="424" y="282"/>
                    <a:pt x="496" y="325"/>
                    <a:pt x="618" y="336"/>
                  </a:cubicBezTo>
                  <a:cubicBezTo>
                    <a:pt x="649" y="305"/>
                    <a:pt x="649" y="305"/>
                    <a:pt x="649" y="305"/>
                  </a:cubicBezTo>
                  <a:cubicBezTo>
                    <a:pt x="367" y="0"/>
                    <a:pt x="367" y="0"/>
                    <a:pt x="367" y="0"/>
                  </a:cubicBezTo>
                  <a:lnTo>
                    <a:pt x="281" y="89"/>
                  </a:ln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Freeform 9"/>
            <p:cNvSpPr>
              <a:spLocks/>
            </p:cNvSpPr>
            <p:nvPr/>
          </p:nvSpPr>
          <p:spPr bwMode="auto">
            <a:xfrm>
              <a:off x="1048506" y="5475392"/>
              <a:ext cx="989211" cy="1197185"/>
            </a:xfrm>
            <a:custGeom>
              <a:avLst/>
              <a:gdLst>
                <a:gd name="T0" fmla="*/ 231 w 546"/>
                <a:gd name="T1" fmla="*/ 0 h 660"/>
                <a:gd name="T2" fmla="*/ 0 w 546"/>
                <a:gd name="T3" fmla="*/ 262 h 660"/>
                <a:gd name="T4" fmla="*/ 0 w 546"/>
                <a:gd name="T5" fmla="*/ 660 h 660"/>
                <a:gd name="T6" fmla="*/ 255 w 546"/>
                <a:gd name="T7" fmla="*/ 660 h 660"/>
                <a:gd name="T8" fmla="*/ 546 w 546"/>
                <a:gd name="T9" fmla="*/ 361 h 660"/>
                <a:gd name="T10" fmla="*/ 326 w 546"/>
                <a:gd name="T11" fmla="*/ 221 h 660"/>
                <a:gd name="T12" fmla="*/ 231 w 546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6" h="660">
                  <a:moveTo>
                    <a:pt x="231" y="0"/>
                  </a:moveTo>
                  <a:cubicBezTo>
                    <a:pt x="0" y="262"/>
                    <a:pt x="0" y="262"/>
                    <a:pt x="0" y="262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255" y="660"/>
                    <a:pt x="255" y="660"/>
                    <a:pt x="255" y="660"/>
                  </a:cubicBezTo>
                  <a:cubicBezTo>
                    <a:pt x="546" y="361"/>
                    <a:pt x="546" y="361"/>
                    <a:pt x="546" y="361"/>
                  </a:cubicBezTo>
                  <a:cubicBezTo>
                    <a:pt x="451" y="329"/>
                    <a:pt x="378" y="282"/>
                    <a:pt x="326" y="221"/>
                  </a:cubicBezTo>
                  <a:cubicBezTo>
                    <a:pt x="275" y="160"/>
                    <a:pt x="243" y="86"/>
                    <a:pt x="231" y="0"/>
                  </a:cubicBezTo>
                  <a:close/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Freeform 10"/>
            <p:cNvSpPr>
              <a:spLocks/>
            </p:cNvSpPr>
            <p:nvPr/>
          </p:nvSpPr>
          <p:spPr bwMode="auto">
            <a:xfrm>
              <a:off x="5639" y="5544718"/>
              <a:ext cx="1957418" cy="1490480"/>
            </a:xfrm>
            <a:custGeom>
              <a:avLst/>
              <a:gdLst>
                <a:gd name="T0" fmla="*/ 164 w 504"/>
                <a:gd name="T1" fmla="*/ 0 h 821"/>
                <a:gd name="T2" fmla="*/ 0 w 504"/>
                <a:gd name="T3" fmla="*/ 169 h 821"/>
                <a:gd name="T4" fmla="*/ 0 w 504"/>
                <a:gd name="T5" fmla="*/ 821 h 821"/>
                <a:gd name="T6" fmla="*/ 86 w 504"/>
                <a:gd name="T7" fmla="*/ 821 h 821"/>
                <a:gd name="T8" fmla="*/ 504 w 504"/>
                <a:gd name="T9" fmla="*/ 390 h 821"/>
                <a:gd name="T10" fmla="*/ 267 w 504"/>
                <a:gd name="T11" fmla="*/ 238 h 821"/>
                <a:gd name="T12" fmla="*/ 164 w 504"/>
                <a:gd name="T13" fmla="*/ 0 h 821"/>
                <a:gd name="connsiteX0" fmla="*/ 14229 w 20975"/>
                <a:gd name="connsiteY0" fmla="*/ 0 h 13186"/>
                <a:gd name="connsiteX1" fmla="*/ 0 w 20975"/>
                <a:gd name="connsiteY1" fmla="*/ 9555 h 13186"/>
                <a:gd name="connsiteX2" fmla="*/ 10975 w 20975"/>
                <a:gd name="connsiteY2" fmla="*/ 10000 h 13186"/>
                <a:gd name="connsiteX3" fmla="*/ 12681 w 20975"/>
                <a:gd name="connsiteY3" fmla="*/ 10000 h 13186"/>
                <a:gd name="connsiteX4" fmla="*/ 20975 w 20975"/>
                <a:gd name="connsiteY4" fmla="*/ 4750 h 13186"/>
                <a:gd name="connsiteX5" fmla="*/ 16273 w 20975"/>
                <a:gd name="connsiteY5" fmla="*/ 2899 h 13186"/>
                <a:gd name="connsiteX6" fmla="*/ 14229 w 20975"/>
                <a:gd name="connsiteY6" fmla="*/ 0 h 13186"/>
                <a:gd name="connsiteX0" fmla="*/ 14229 w 20975"/>
                <a:gd name="connsiteY0" fmla="*/ 0 h 10032"/>
                <a:gd name="connsiteX1" fmla="*/ 0 w 20975"/>
                <a:gd name="connsiteY1" fmla="*/ 9555 h 10032"/>
                <a:gd name="connsiteX2" fmla="*/ 10975 w 20975"/>
                <a:gd name="connsiteY2" fmla="*/ 10000 h 10032"/>
                <a:gd name="connsiteX3" fmla="*/ 12681 w 20975"/>
                <a:gd name="connsiteY3" fmla="*/ 10000 h 10032"/>
                <a:gd name="connsiteX4" fmla="*/ 20975 w 20975"/>
                <a:gd name="connsiteY4" fmla="*/ 4750 h 10032"/>
                <a:gd name="connsiteX5" fmla="*/ 16273 w 20975"/>
                <a:gd name="connsiteY5" fmla="*/ 2899 h 10032"/>
                <a:gd name="connsiteX6" fmla="*/ 14229 w 20975"/>
                <a:gd name="connsiteY6" fmla="*/ 0 h 10032"/>
                <a:gd name="connsiteX0" fmla="*/ 14486 w 21232"/>
                <a:gd name="connsiteY0" fmla="*/ 0 h 10017"/>
                <a:gd name="connsiteX1" fmla="*/ 0 w 21232"/>
                <a:gd name="connsiteY1" fmla="*/ 9765 h 10017"/>
                <a:gd name="connsiteX2" fmla="*/ 11232 w 21232"/>
                <a:gd name="connsiteY2" fmla="*/ 10000 h 10017"/>
                <a:gd name="connsiteX3" fmla="*/ 12938 w 21232"/>
                <a:gd name="connsiteY3" fmla="*/ 10000 h 10017"/>
                <a:gd name="connsiteX4" fmla="*/ 21232 w 21232"/>
                <a:gd name="connsiteY4" fmla="*/ 4750 h 10017"/>
                <a:gd name="connsiteX5" fmla="*/ 16530 w 21232"/>
                <a:gd name="connsiteY5" fmla="*/ 2899 h 10017"/>
                <a:gd name="connsiteX6" fmla="*/ 14486 w 21232"/>
                <a:gd name="connsiteY6" fmla="*/ 0 h 10017"/>
                <a:gd name="connsiteX0" fmla="*/ 14486 w 21232"/>
                <a:gd name="connsiteY0" fmla="*/ 0 h 10017"/>
                <a:gd name="connsiteX1" fmla="*/ 0 w 21232"/>
                <a:gd name="connsiteY1" fmla="*/ 9765 h 10017"/>
                <a:gd name="connsiteX2" fmla="*/ 11232 w 21232"/>
                <a:gd name="connsiteY2" fmla="*/ 10000 h 10017"/>
                <a:gd name="connsiteX3" fmla="*/ 12938 w 21232"/>
                <a:gd name="connsiteY3" fmla="*/ 10000 h 10017"/>
                <a:gd name="connsiteX4" fmla="*/ 21232 w 21232"/>
                <a:gd name="connsiteY4" fmla="*/ 4750 h 10017"/>
                <a:gd name="connsiteX5" fmla="*/ 16530 w 21232"/>
                <a:gd name="connsiteY5" fmla="*/ 2899 h 10017"/>
                <a:gd name="connsiteX6" fmla="*/ 14486 w 21232"/>
                <a:gd name="connsiteY6" fmla="*/ 0 h 10017"/>
                <a:gd name="connsiteX0" fmla="*/ 14657 w 21403"/>
                <a:gd name="connsiteY0" fmla="*/ 0 h 10000"/>
                <a:gd name="connsiteX1" fmla="*/ 0 w 21403"/>
                <a:gd name="connsiteY1" fmla="*/ 9923 h 10000"/>
                <a:gd name="connsiteX2" fmla="*/ 11403 w 21403"/>
                <a:gd name="connsiteY2" fmla="*/ 10000 h 10000"/>
                <a:gd name="connsiteX3" fmla="*/ 13109 w 21403"/>
                <a:gd name="connsiteY3" fmla="*/ 10000 h 10000"/>
                <a:gd name="connsiteX4" fmla="*/ 21403 w 21403"/>
                <a:gd name="connsiteY4" fmla="*/ 4750 h 10000"/>
                <a:gd name="connsiteX5" fmla="*/ 16701 w 21403"/>
                <a:gd name="connsiteY5" fmla="*/ 2899 h 10000"/>
                <a:gd name="connsiteX6" fmla="*/ 14657 w 21403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03" h="10000">
                  <a:moveTo>
                    <a:pt x="14657" y="0"/>
                  </a:moveTo>
                  <a:cubicBezTo>
                    <a:pt x="11403" y="2058"/>
                    <a:pt x="0" y="9923"/>
                    <a:pt x="0" y="9923"/>
                  </a:cubicBezTo>
                  <a:lnTo>
                    <a:pt x="11403" y="10000"/>
                  </a:lnTo>
                  <a:lnTo>
                    <a:pt x="13109" y="10000"/>
                  </a:lnTo>
                  <a:lnTo>
                    <a:pt x="21403" y="4750"/>
                  </a:lnTo>
                  <a:cubicBezTo>
                    <a:pt x="19379" y="4336"/>
                    <a:pt x="17812" y="3715"/>
                    <a:pt x="16701" y="2899"/>
                  </a:cubicBezTo>
                  <a:cubicBezTo>
                    <a:pt x="15609" y="2107"/>
                    <a:pt x="14935" y="1145"/>
                    <a:pt x="14657" y="0"/>
                  </a:cubicBez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Oval 11"/>
            <p:cNvSpPr>
              <a:spLocks noChangeArrowheads="1"/>
            </p:cNvSpPr>
            <p:nvPr/>
          </p:nvSpPr>
          <p:spPr bwMode="auto">
            <a:xfrm>
              <a:off x="1704059" y="4540843"/>
              <a:ext cx="1389161" cy="1389161"/>
            </a:xfrm>
            <a:prstGeom prst="ellipse">
              <a:avLst/>
            </a:pr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auto">
            <a:xfrm>
              <a:off x="2280832" y="4082234"/>
              <a:ext cx="490605" cy="1101197"/>
            </a:xfrm>
            <a:custGeom>
              <a:avLst/>
              <a:gdLst>
                <a:gd name="T0" fmla="*/ 216 w 270"/>
                <a:gd name="T1" fmla="*/ 24 h 606"/>
                <a:gd name="T2" fmla="*/ 128 w 270"/>
                <a:gd name="T3" fmla="*/ 25 h 606"/>
                <a:gd name="T4" fmla="*/ 13 w 270"/>
                <a:gd name="T5" fmla="*/ 143 h 606"/>
                <a:gd name="T6" fmla="*/ 0 w 270"/>
                <a:gd name="T7" fmla="*/ 435 h 606"/>
                <a:gd name="T8" fmla="*/ 42 w 270"/>
                <a:gd name="T9" fmla="*/ 472 h 606"/>
                <a:gd name="T10" fmla="*/ 173 w 270"/>
                <a:gd name="T11" fmla="*/ 606 h 606"/>
                <a:gd name="T12" fmla="*/ 120 w 270"/>
                <a:gd name="T13" fmla="*/ 395 h 606"/>
                <a:gd name="T14" fmla="*/ 202 w 270"/>
                <a:gd name="T15" fmla="*/ 258 h 606"/>
                <a:gd name="T16" fmla="*/ 216 w 270"/>
                <a:gd name="T17" fmla="*/ 2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606">
                  <a:moveTo>
                    <a:pt x="216" y="24"/>
                  </a:moveTo>
                  <a:cubicBezTo>
                    <a:pt x="191" y="0"/>
                    <a:pt x="152" y="1"/>
                    <a:pt x="128" y="25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37"/>
                    <a:pt x="41" y="471"/>
                    <a:pt x="42" y="472"/>
                  </a:cubicBezTo>
                  <a:cubicBezTo>
                    <a:pt x="173" y="606"/>
                    <a:pt x="173" y="606"/>
                    <a:pt x="173" y="606"/>
                  </a:cubicBezTo>
                  <a:cubicBezTo>
                    <a:pt x="192" y="465"/>
                    <a:pt x="151" y="414"/>
                    <a:pt x="120" y="395"/>
                  </a:cubicBezTo>
                  <a:cubicBezTo>
                    <a:pt x="202" y="258"/>
                    <a:pt x="202" y="258"/>
                    <a:pt x="202" y="258"/>
                  </a:cubicBezTo>
                  <a:cubicBezTo>
                    <a:pt x="270" y="189"/>
                    <a:pt x="268" y="76"/>
                    <a:pt x="216" y="24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1" name="Freeform 19"/>
            <p:cNvSpPr>
              <a:spLocks/>
            </p:cNvSpPr>
            <p:nvPr/>
          </p:nvSpPr>
          <p:spPr bwMode="auto">
            <a:xfrm>
              <a:off x="1978326" y="4755482"/>
              <a:ext cx="759906" cy="783902"/>
            </a:xfrm>
            <a:custGeom>
              <a:avLst/>
              <a:gdLst>
                <a:gd name="T0" fmla="*/ 132 w 419"/>
                <a:gd name="T1" fmla="*/ 30 h 432"/>
                <a:gd name="T2" fmla="*/ 43 w 419"/>
                <a:gd name="T3" fmla="*/ 271 h 432"/>
                <a:gd name="T4" fmla="*/ 287 w 419"/>
                <a:gd name="T5" fmla="*/ 402 h 432"/>
                <a:gd name="T6" fmla="*/ 376 w 419"/>
                <a:gd name="T7" fmla="*/ 161 h 432"/>
                <a:gd name="T8" fmla="*/ 132 w 419"/>
                <a:gd name="T9" fmla="*/ 3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432">
                  <a:moveTo>
                    <a:pt x="132" y="30"/>
                  </a:moveTo>
                  <a:cubicBezTo>
                    <a:pt x="40" y="60"/>
                    <a:pt x="0" y="168"/>
                    <a:pt x="43" y="271"/>
                  </a:cubicBezTo>
                  <a:cubicBezTo>
                    <a:pt x="85" y="373"/>
                    <a:pt x="195" y="432"/>
                    <a:pt x="287" y="402"/>
                  </a:cubicBezTo>
                  <a:cubicBezTo>
                    <a:pt x="379" y="372"/>
                    <a:pt x="419" y="264"/>
                    <a:pt x="376" y="161"/>
                  </a:cubicBezTo>
                  <a:cubicBezTo>
                    <a:pt x="333" y="59"/>
                    <a:pt x="224" y="0"/>
                    <a:pt x="132" y="30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Freeform 13"/>
            <p:cNvSpPr>
              <a:spLocks/>
            </p:cNvSpPr>
            <p:nvPr/>
          </p:nvSpPr>
          <p:spPr bwMode="auto">
            <a:xfrm>
              <a:off x="2628761" y="3484921"/>
              <a:ext cx="3354248" cy="2263718"/>
            </a:xfrm>
            <a:custGeom>
              <a:avLst/>
              <a:gdLst>
                <a:gd name="T0" fmla="*/ 1849 w 1849"/>
                <a:gd name="T1" fmla="*/ 1074 h 1248"/>
                <a:gd name="T2" fmla="*/ 1849 w 1849"/>
                <a:gd name="T3" fmla="*/ 174 h 1248"/>
                <a:gd name="T4" fmla="*/ 1675 w 1849"/>
                <a:gd name="T5" fmla="*/ 0 h 1248"/>
                <a:gd name="T6" fmla="*/ 174 w 1849"/>
                <a:gd name="T7" fmla="*/ 0 h 1248"/>
                <a:gd name="T8" fmla="*/ 0 w 1849"/>
                <a:gd name="T9" fmla="*/ 174 h 1248"/>
                <a:gd name="T10" fmla="*/ 0 w 1849"/>
                <a:gd name="T11" fmla="*/ 1074 h 1248"/>
                <a:gd name="T12" fmla="*/ 174 w 1849"/>
                <a:gd name="T13" fmla="*/ 1248 h 1248"/>
                <a:gd name="T14" fmla="*/ 1675 w 1849"/>
                <a:gd name="T15" fmla="*/ 1248 h 1248"/>
                <a:gd name="T16" fmla="*/ 1849 w 1849"/>
                <a:gd name="T17" fmla="*/ 1074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9" h="1248">
                  <a:moveTo>
                    <a:pt x="1849" y="1074"/>
                  </a:moveTo>
                  <a:cubicBezTo>
                    <a:pt x="1849" y="174"/>
                    <a:pt x="1849" y="174"/>
                    <a:pt x="1849" y="174"/>
                  </a:cubicBezTo>
                  <a:cubicBezTo>
                    <a:pt x="1849" y="78"/>
                    <a:pt x="1771" y="0"/>
                    <a:pt x="1675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79" y="0"/>
                    <a:pt x="0" y="78"/>
                    <a:pt x="0" y="174"/>
                  </a:cubicBezTo>
                  <a:cubicBezTo>
                    <a:pt x="0" y="1074"/>
                    <a:pt x="0" y="1074"/>
                    <a:pt x="0" y="1074"/>
                  </a:cubicBezTo>
                  <a:cubicBezTo>
                    <a:pt x="0" y="1170"/>
                    <a:pt x="79" y="1248"/>
                    <a:pt x="174" y="1248"/>
                  </a:cubicBezTo>
                  <a:cubicBezTo>
                    <a:pt x="1675" y="1248"/>
                    <a:pt x="1675" y="1248"/>
                    <a:pt x="1675" y="1248"/>
                  </a:cubicBezTo>
                  <a:cubicBezTo>
                    <a:pt x="1771" y="1248"/>
                    <a:pt x="1849" y="1170"/>
                    <a:pt x="1849" y="1074"/>
                  </a:cubicBezTo>
                  <a:close/>
                </a:path>
              </a:pathLst>
            </a:custGeom>
            <a:solidFill>
              <a:srgbClr val="00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Freeform 14"/>
            <p:cNvSpPr>
              <a:spLocks/>
            </p:cNvSpPr>
            <p:nvPr/>
          </p:nvSpPr>
          <p:spPr bwMode="auto">
            <a:xfrm>
              <a:off x="3212687" y="3484921"/>
              <a:ext cx="2770322" cy="1538475"/>
            </a:xfrm>
            <a:custGeom>
              <a:avLst/>
              <a:gdLst>
                <a:gd name="T0" fmla="*/ 1527 w 1527"/>
                <a:gd name="T1" fmla="*/ 848 h 848"/>
                <a:gd name="T2" fmla="*/ 0 w 1527"/>
                <a:gd name="T3" fmla="*/ 0 h 848"/>
                <a:gd name="T4" fmla="*/ 1352 w 1527"/>
                <a:gd name="T5" fmla="*/ 0 h 848"/>
                <a:gd name="T6" fmla="*/ 1527 w 1527"/>
                <a:gd name="T7" fmla="*/ 174 h 848"/>
                <a:gd name="T8" fmla="*/ 1527 w 1527"/>
                <a:gd name="T9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7" h="848">
                  <a:moveTo>
                    <a:pt x="1527" y="84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52" y="0"/>
                    <a:pt x="1352" y="0"/>
                    <a:pt x="1352" y="0"/>
                  </a:cubicBezTo>
                  <a:cubicBezTo>
                    <a:pt x="1448" y="0"/>
                    <a:pt x="1527" y="78"/>
                    <a:pt x="1527" y="174"/>
                  </a:cubicBezTo>
                  <a:lnTo>
                    <a:pt x="1527" y="848"/>
                  </a:lnTo>
                  <a:close/>
                </a:path>
              </a:pathLst>
            </a:custGeom>
            <a:solidFill>
              <a:srgbClr val="5E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Freeform 15"/>
            <p:cNvSpPr>
              <a:spLocks/>
            </p:cNvSpPr>
            <p:nvPr/>
          </p:nvSpPr>
          <p:spPr bwMode="auto">
            <a:xfrm>
              <a:off x="3152175" y="3496806"/>
              <a:ext cx="2447694" cy="2077075"/>
            </a:xfrm>
            <a:custGeom>
              <a:avLst/>
              <a:gdLst>
                <a:gd name="T0" fmla="*/ 918 w 918"/>
                <a:gd name="T1" fmla="*/ 0 h 779"/>
                <a:gd name="T2" fmla="*/ 712 w 918"/>
                <a:gd name="T3" fmla="*/ 347 h 779"/>
                <a:gd name="T4" fmla="*/ 399 w 918"/>
                <a:gd name="T5" fmla="*/ 389 h 779"/>
                <a:gd name="T6" fmla="*/ 193 w 918"/>
                <a:gd name="T7" fmla="*/ 779 h 779"/>
                <a:gd name="T8" fmla="*/ 0 w 918"/>
                <a:gd name="T9" fmla="*/ 779 h 779"/>
                <a:gd name="T10" fmla="*/ 0 w 918"/>
                <a:gd name="T11" fmla="*/ 725 h 779"/>
                <a:gd name="T12" fmla="*/ 288 w 918"/>
                <a:gd name="T13" fmla="*/ 303 h 779"/>
                <a:gd name="T14" fmla="*/ 638 w 918"/>
                <a:gd name="T15" fmla="*/ 264 h 779"/>
                <a:gd name="T16" fmla="*/ 813 w 918"/>
                <a:gd name="T17" fmla="*/ 0 h 779"/>
                <a:gd name="T18" fmla="*/ 918 w 918"/>
                <a:gd name="T19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8" h="779">
                  <a:moveTo>
                    <a:pt x="918" y="0"/>
                  </a:moveTo>
                  <a:lnTo>
                    <a:pt x="712" y="347"/>
                  </a:lnTo>
                  <a:lnTo>
                    <a:pt x="399" y="389"/>
                  </a:lnTo>
                  <a:lnTo>
                    <a:pt x="193" y="779"/>
                  </a:lnTo>
                  <a:lnTo>
                    <a:pt x="0" y="779"/>
                  </a:lnTo>
                  <a:lnTo>
                    <a:pt x="0" y="725"/>
                  </a:lnTo>
                  <a:lnTo>
                    <a:pt x="288" y="303"/>
                  </a:lnTo>
                  <a:lnTo>
                    <a:pt x="638" y="264"/>
                  </a:lnTo>
                  <a:lnTo>
                    <a:pt x="813" y="0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00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Freeform 16"/>
            <p:cNvSpPr>
              <a:spLocks/>
            </p:cNvSpPr>
            <p:nvPr/>
          </p:nvSpPr>
          <p:spPr bwMode="auto">
            <a:xfrm>
              <a:off x="3183468" y="3659680"/>
              <a:ext cx="2599676" cy="1914201"/>
            </a:xfrm>
            <a:custGeom>
              <a:avLst/>
              <a:gdLst>
                <a:gd name="T0" fmla="*/ 1432 w 1432"/>
                <a:gd name="T1" fmla="*/ 1038 h 1042"/>
                <a:gd name="T2" fmla="*/ 1432 w 1432"/>
                <a:gd name="T3" fmla="*/ 4 h 1042"/>
                <a:gd name="T4" fmla="*/ 1429 w 1432"/>
                <a:gd name="T5" fmla="*/ 0 h 1042"/>
                <a:gd name="T6" fmla="*/ 4 w 1432"/>
                <a:gd name="T7" fmla="*/ 0 h 1042"/>
                <a:gd name="T8" fmla="*/ 0 w 1432"/>
                <a:gd name="T9" fmla="*/ 4 h 1042"/>
                <a:gd name="T10" fmla="*/ 0 w 1432"/>
                <a:gd name="T11" fmla="*/ 1038 h 1042"/>
                <a:gd name="T12" fmla="*/ 4 w 1432"/>
                <a:gd name="T13" fmla="*/ 1042 h 1042"/>
                <a:gd name="T14" fmla="*/ 1429 w 1432"/>
                <a:gd name="T15" fmla="*/ 1042 h 1042"/>
                <a:gd name="T16" fmla="*/ 1432 w 1432"/>
                <a:gd name="T17" fmla="*/ 1038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2" h="1042">
                  <a:moveTo>
                    <a:pt x="1432" y="1038"/>
                  </a:moveTo>
                  <a:cubicBezTo>
                    <a:pt x="1432" y="4"/>
                    <a:pt x="1432" y="4"/>
                    <a:pt x="1432" y="4"/>
                  </a:cubicBezTo>
                  <a:cubicBezTo>
                    <a:pt x="1432" y="2"/>
                    <a:pt x="1431" y="0"/>
                    <a:pt x="142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0" y="1040"/>
                    <a:pt x="2" y="1042"/>
                    <a:pt x="4" y="1042"/>
                  </a:cubicBezTo>
                  <a:cubicBezTo>
                    <a:pt x="1429" y="1042"/>
                    <a:pt x="1429" y="1042"/>
                    <a:pt x="1429" y="1042"/>
                  </a:cubicBezTo>
                  <a:cubicBezTo>
                    <a:pt x="1431" y="1042"/>
                    <a:pt x="1432" y="1040"/>
                    <a:pt x="1432" y="10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Oval 18"/>
            <p:cNvSpPr>
              <a:spLocks noChangeArrowheads="1"/>
            </p:cNvSpPr>
            <p:nvPr/>
          </p:nvSpPr>
          <p:spPr bwMode="auto">
            <a:xfrm>
              <a:off x="2768223" y="4534125"/>
              <a:ext cx="162647" cy="165313"/>
            </a:xfrm>
            <a:prstGeom prst="ellipse">
              <a:avLst/>
            </a:prstGeom>
            <a:solidFill>
              <a:srgbClr val="5E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" name="Freeform 66"/>
            <p:cNvSpPr>
              <a:spLocks/>
            </p:cNvSpPr>
            <p:nvPr/>
          </p:nvSpPr>
          <p:spPr bwMode="auto">
            <a:xfrm>
              <a:off x="1873903" y="4060529"/>
              <a:ext cx="911886" cy="994543"/>
            </a:xfrm>
            <a:custGeom>
              <a:avLst/>
              <a:gdLst>
                <a:gd name="T0" fmla="*/ 449 w 503"/>
                <a:gd name="T1" fmla="*/ 24 h 548"/>
                <a:gd name="T2" fmla="*/ 361 w 503"/>
                <a:gd name="T3" fmla="*/ 25 h 548"/>
                <a:gd name="T4" fmla="*/ 69 w 503"/>
                <a:gd name="T5" fmla="*/ 324 h 548"/>
                <a:gd name="T6" fmla="*/ 43 w 503"/>
                <a:gd name="T7" fmla="*/ 506 h 548"/>
                <a:gd name="T8" fmla="*/ 43 w 503"/>
                <a:gd name="T9" fmla="*/ 506 h 548"/>
                <a:gd name="T10" fmla="*/ 196 w 503"/>
                <a:gd name="T11" fmla="*/ 505 h 548"/>
                <a:gd name="T12" fmla="*/ 436 w 503"/>
                <a:gd name="T13" fmla="*/ 258 h 548"/>
                <a:gd name="T14" fmla="*/ 449 w 503"/>
                <a:gd name="T15" fmla="*/ 2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3" h="548">
                  <a:moveTo>
                    <a:pt x="449" y="24"/>
                  </a:moveTo>
                  <a:cubicBezTo>
                    <a:pt x="425" y="0"/>
                    <a:pt x="385" y="0"/>
                    <a:pt x="361" y="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28" y="367"/>
                    <a:pt x="0" y="464"/>
                    <a:pt x="43" y="506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85" y="548"/>
                    <a:pt x="154" y="547"/>
                    <a:pt x="196" y="505"/>
                  </a:cubicBezTo>
                  <a:cubicBezTo>
                    <a:pt x="436" y="258"/>
                    <a:pt x="436" y="258"/>
                    <a:pt x="436" y="258"/>
                  </a:cubicBezTo>
                  <a:cubicBezTo>
                    <a:pt x="503" y="189"/>
                    <a:pt x="502" y="75"/>
                    <a:pt x="449" y="24"/>
                  </a:cubicBez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" name="Freeform 67"/>
            <p:cNvSpPr>
              <a:spLocks/>
            </p:cNvSpPr>
            <p:nvPr/>
          </p:nvSpPr>
          <p:spPr bwMode="auto">
            <a:xfrm>
              <a:off x="1862907" y="4697782"/>
              <a:ext cx="773236" cy="855894"/>
            </a:xfrm>
            <a:custGeom>
              <a:avLst/>
              <a:gdLst>
                <a:gd name="T0" fmla="*/ 122 w 426"/>
                <a:gd name="T1" fmla="*/ 33 h 472"/>
                <a:gd name="T2" fmla="*/ 50 w 426"/>
                <a:gd name="T3" fmla="*/ 295 h 472"/>
                <a:gd name="T4" fmla="*/ 303 w 426"/>
                <a:gd name="T5" fmla="*/ 439 h 472"/>
                <a:gd name="T6" fmla="*/ 376 w 426"/>
                <a:gd name="T7" fmla="*/ 176 h 472"/>
                <a:gd name="T8" fmla="*/ 122 w 426"/>
                <a:gd name="T9" fmla="*/ 3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472">
                  <a:moveTo>
                    <a:pt x="122" y="33"/>
                  </a:moveTo>
                  <a:cubicBezTo>
                    <a:pt x="32" y="66"/>
                    <a:pt x="0" y="183"/>
                    <a:pt x="50" y="295"/>
                  </a:cubicBezTo>
                  <a:cubicBezTo>
                    <a:pt x="100" y="407"/>
                    <a:pt x="213" y="472"/>
                    <a:pt x="303" y="439"/>
                  </a:cubicBezTo>
                  <a:cubicBezTo>
                    <a:pt x="393" y="406"/>
                    <a:pt x="426" y="288"/>
                    <a:pt x="376" y="176"/>
                  </a:cubicBezTo>
                  <a:cubicBezTo>
                    <a:pt x="326" y="64"/>
                    <a:pt x="212" y="0"/>
                    <a:pt x="122" y="33"/>
                  </a:cubicBez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Freeform 68"/>
            <p:cNvSpPr>
              <a:spLocks/>
            </p:cNvSpPr>
            <p:nvPr/>
          </p:nvSpPr>
          <p:spPr bwMode="auto">
            <a:xfrm>
              <a:off x="2415168" y="4067195"/>
              <a:ext cx="242637" cy="245303"/>
            </a:xfrm>
            <a:custGeom>
              <a:avLst/>
              <a:gdLst>
                <a:gd name="T0" fmla="*/ 0 w 134"/>
                <a:gd name="T1" fmla="*/ 93 h 134"/>
                <a:gd name="T2" fmla="*/ 95 w 134"/>
                <a:gd name="T3" fmla="*/ 134 h 134"/>
                <a:gd name="T4" fmla="*/ 92 w 134"/>
                <a:gd name="T5" fmla="*/ 0 h 134"/>
                <a:gd name="T6" fmla="*/ 0 w 134"/>
                <a:gd name="T7" fmla="*/ 9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4">
                  <a:moveTo>
                    <a:pt x="0" y="93"/>
                  </a:moveTo>
                  <a:cubicBezTo>
                    <a:pt x="41" y="117"/>
                    <a:pt x="60" y="126"/>
                    <a:pt x="95" y="134"/>
                  </a:cubicBezTo>
                  <a:cubicBezTo>
                    <a:pt x="134" y="94"/>
                    <a:pt x="129" y="18"/>
                    <a:pt x="92" y="0"/>
                  </a:cubicBezTo>
                  <a:cubicBezTo>
                    <a:pt x="70" y="8"/>
                    <a:pt x="18" y="72"/>
                    <a:pt x="0" y="93"/>
                  </a:cubicBezTo>
                  <a:close/>
                </a:path>
              </a:pathLst>
            </a:custGeom>
            <a:solidFill>
              <a:srgbClr val="F7E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" name="Freeform 17"/>
            <p:cNvSpPr>
              <a:spLocks/>
            </p:cNvSpPr>
            <p:nvPr/>
          </p:nvSpPr>
          <p:spPr bwMode="auto">
            <a:xfrm>
              <a:off x="3175659" y="3659681"/>
              <a:ext cx="2333043" cy="1914201"/>
            </a:xfrm>
            <a:custGeom>
              <a:avLst/>
              <a:gdLst>
                <a:gd name="T0" fmla="*/ 1287 w 1287"/>
                <a:gd name="T1" fmla="*/ 0 h 1042"/>
                <a:gd name="T2" fmla="*/ 1126 w 1287"/>
                <a:gd name="T3" fmla="*/ 0 h 1042"/>
                <a:gd name="T4" fmla="*/ 937 w 1287"/>
                <a:gd name="T5" fmla="*/ 286 h 1042"/>
                <a:gd name="T6" fmla="*/ 423 w 1287"/>
                <a:gd name="T7" fmla="*/ 343 h 1042"/>
                <a:gd name="T8" fmla="*/ 0 w 1287"/>
                <a:gd name="T9" fmla="*/ 963 h 1042"/>
                <a:gd name="T10" fmla="*/ 0 w 1287"/>
                <a:gd name="T11" fmla="*/ 1038 h 1042"/>
                <a:gd name="T12" fmla="*/ 3 w 1287"/>
                <a:gd name="T13" fmla="*/ 1042 h 1042"/>
                <a:gd name="T14" fmla="*/ 283 w 1287"/>
                <a:gd name="T15" fmla="*/ 1042 h 1042"/>
                <a:gd name="T16" fmla="*/ 586 w 1287"/>
                <a:gd name="T17" fmla="*/ 469 h 1042"/>
                <a:gd name="T18" fmla="*/ 1046 w 1287"/>
                <a:gd name="T19" fmla="*/ 408 h 1042"/>
                <a:gd name="T20" fmla="*/ 1287 w 1287"/>
                <a:gd name="T21" fmla="*/ 0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7" h="1042">
                  <a:moveTo>
                    <a:pt x="1287" y="0"/>
                  </a:moveTo>
                  <a:cubicBezTo>
                    <a:pt x="1126" y="0"/>
                    <a:pt x="1126" y="0"/>
                    <a:pt x="1126" y="0"/>
                  </a:cubicBezTo>
                  <a:cubicBezTo>
                    <a:pt x="937" y="286"/>
                    <a:pt x="937" y="286"/>
                    <a:pt x="937" y="286"/>
                  </a:cubicBezTo>
                  <a:cubicBezTo>
                    <a:pt x="423" y="343"/>
                    <a:pt x="423" y="343"/>
                    <a:pt x="423" y="343"/>
                  </a:cubicBezTo>
                  <a:cubicBezTo>
                    <a:pt x="0" y="963"/>
                    <a:pt x="0" y="963"/>
                    <a:pt x="0" y="963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0" y="1040"/>
                    <a:pt x="1" y="1042"/>
                    <a:pt x="3" y="1042"/>
                  </a:cubicBezTo>
                  <a:cubicBezTo>
                    <a:pt x="283" y="1042"/>
                    <a:pt x="283" y="1042"/>
                    <a:pt x="283" y="1042"/>
                  </a:cubicBezTo>
                  <a:cubicBezTo>
                    <a:pt x="586" y="469"/>
                    <a:pt x="586" y="469"/>
                    <a:pt x="586" y="469"/>
                  </a:cubicBezTo>
                  <a:cubicBezTo>
                    <a:pt x="1046" y="408"/>
                    <a:pt x="1046" y="408"/>
                    <a:pt x="1046" y="408"/>
                  </a:cubicBezTo>
                  <a:lnTo>
                    <a:pt x="128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" name="Freeform 23"/>
            <p:cNvSpPr>
              <a:spLocks/>
            </p:cNvSpPr>
            <p:nvPr/>
          </p:nvSpPr>
          <p:spPr bwMode="auto">
            <a:xfrm>
              <a:off x="3175659" y="1992993"/>
              <a:ext cx="3026290" cy="3580886"/>
            </a:xfrm>
            <a:custGeom>
              <a:avLst/>
              <a:gdLst>
                <a:gd name="T0" fmla="*/ 1135 w 1135"/>
                <a:gd name="T1" fmla="*/ 185 h 1343"/>
                <a:gd name="T2" fmla="*/ 1133 w 1135"/>
                <a:gd name="T3" fmla="*/ 296 h 1343"/>
                <a:gd name="T4" fmla="*/ 1034 w 1135"/>
                <a:gd name="T5" fmla="*/ 242 h 1343"/>
                <a:gd name="T6" fmla="*/ 712 w 1135"/>
                <a:gd name="T7" fmla="*/ 857 h 1343"/>
                <a:gd name="T8" fmla="*/ 399 w 1135"/>
                <a:gd name="T9" fmla="*/ 903 h 1343"/>
                <a:gd name="T10" fmla="*/ 192 w 1135"/>
                <a:gd name="T11" fmla="*/ 1343 h 1343"/>
                <a:gd name="T12" fmla="*/ 0 w 1135"/>
                <a:gd name="T13" fmla="*/ 1343 h 1343"/>
                <a:gd name="T14" fmla="*/ 0 w 1135"/>
                <a:gd name="T15" fmla="*/ 1283 h 1343"/>
                <a:gd name="T16" fmla="*/ 287 w 1135"/>
                <a:gd name="T17" fmla="*/ 807 h 1343"/>
                <a:gd name="T18" fmla="*/ 637 w 1135"/>
                <a:gd name="T19" fmla="*/ 763 h 1343"/>
                <a:gd name="T20" fmla="*/ 965 w 1135"/>
                <a:gd name="T21" fmla="*/ 205 h 1343"/>
                <a:gd name="T22" fmla="*/ 867 w 1135"/>
                <a:gd name="T23" fmla="*/ 152 h 1343"/>
                <a:gd name="T24" fmla="*/ 1135 w 1135"/>
                <a:gd name="T25" fmla="*/ 0 h 1343"/>
                <a:gd name="T26" fmla="*/ 1135 w 1135"/>
                <a:gd name="T27" fmla="*/ 117 h 1343"/>
                <a:gd name="T28" fmla="*/ 1135 w 1135"/>
                <a:gd name="T29" fmla="*/ 185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5" h="1343">
                  <a:moveTo>
                    <a:pt x="1135" y="185"/>
                  </a:moveTo>
                  <a:lnTo>
                    <a:pt x="1133" y="296"/>
                  </a:lnTo>
                  <a:lnTo>
                    <a:pt x="1034" y="242"/>
                  </a:lnTo>
                  <a:lnTo>
                    <a:pt x="712" y="857"/>
                  </a:lnTo>
                  <a:lnTo>
                    <a:pt x="399" y="903"/>
                  </a:lnTo>
                  <a:lnTo>
                    <a:pt x="192" y="1343"/>
                  </a:lnTo>
                  <a:lnTo>
                    <a:pt x="0" y="1343"/>
                  </a:lnTo>
                  <a:lnTo>
                    <a:pt x="0" y="1283"/>
                  </a:lnTo>
                  <a:lnTo>
                    <a:pt x="287" y="807"/>
                  </a:lnTo>
                  <a:lnTo>
                    <a:pt x="637" y="763"/>
                  </a:lnTo>
                  <a:lnTo>
                    <a:pt x="965" y="205"/>
                  </a:lnTo>
                  <a:lnTo>
                    <a:pt x="867" y="152"/>
                  </a:lnTo>
                  <a:lnTo>
                    <a:pt x="1135" y="0"/>
                  </a:lnTo>
                  <a:lnTo>
                    <a:pt x="1135" y="117"/>
                  </a:lnTo>
                  <a:lnTo>
                    <a:pt x="1135" y="185"/>
                  </a:lnTo>
                  <a:close/>
                </a:path>
              </a:pathLst>
            </a:custGeom>
            <a:solidFill>
              <a:srgbClr val="7ACDE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Freeform 25"/>
            <p:cNvSpPr>
              <a:spLocks/>
            </p:cNvSpPr>
            <p:nvPr/>
          </p:nvSpPr>
          <p:spPr bwMode="auto">
            <a:xfrm>
              <a:off x="5828505" y="5658960"/>
              <a:ext cx="968953" cy="822437"/>
            </a:xfrm>
            <a:custGeom>
              <a:avLst/>
              <a:gdLst>
                <a:gd name="T0" fmla="*/ 108 w 720"/>
                <a:gd name="T1" fmla="*/ 491 h 694"/>
                <a:gd name="T2" fmla="*/ 601 w 720"/>
                <a:gd name="T3" fmla="*/ 153 h 694"/>
                <a:gd name="T4" fmla="*/ 108 w 720"/>
                <a:gd name="T5" fmla="*/ 491 h 694"/>
                <a:gd name="connsiteX0" fmla="*/ 224 w 6709"/>
                <a:gd name="connsiteY0" fmla="*/ 5648 h 6535"/>
                <a:gd name="connsiteX1" fmla="*/ 6434 w 6709"/>
                <a:gd name="connsiteY1" fmla="*/ 587 h 6535"/>
                <a:gd name="connsiteX2" fmla="*/ 224 w 6709"/>
                <a:gd name="connsiteY2" fmla="*/ 5648 h 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9" h="6535">
                  <a:moveTo>
                    <a:pt x="224" y="5648"/>
                  </a:moveTo>
                  <a:cubicBezTo>
                    <a:pt x="-1276" y="2910"/>
                    <a:pt x="5226" y="-1618"/>
                    <a:pt x="6434" y="587"/>
                  </a:cubicBezTo>
                  <a:cubicBezTo>
                    <a:pt x="8087" y="3584"/>
                    <a:pt x="1835" y="8573"/>
                    <a:pt x="224" y="5648"/>
                  </a:cubicBezTo>
                  <a:close/>
                </a:path>
              </a:pathLst>
            </a:custGeom>
            <a:solidFill>
              <a:srgbClr val="4444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" name="Freeform 26"/>
            <p:cNvSpPr>
              <a:spLocks/>
            </p:cNvSpPr>
            <p:nvPr/>
          </p:nvSpPr>
          <p:spPr bwMode="auto">
            <a:xfrm>
              <a:off x="5829661" y="5618271"/>
              <a:ext cx="906171" cy="728377"/>
            </a:xfrm>
            <a:custGeom>
              <a:avLst/>
              <a:gdLst>
                <a:gd name="T0" fmla="*/ 100 w 668"/>
                <a:gd name="T1" fmla="*/ 454 h 643"/>
                <a:gd name="T2" fmla="*/ 558 w 668"/>
                <a:gd name="T3" fmla="*/ 141 h 643"/>
                <a:gd name="T4" fmla="*/ 100 w 668"/>
                <a:gd name="T5" fmla="*/ 454 h 643"/>
                <a:gd name="connsiteX0" fmla="*/ 210 w 7158"/>
                <a:gd name="connsiteY0" fmla="*/ 5749 h 6629"/>
                <a:gd name="connsiteX1" fmla="*/ 6901 w 7158"/>
                <a:gd name="connsiteY1" fmla="*/ 572 h 6629"/>
                <a:gd name="connsiteX2" fmla="*/ 210 w 7158"/>
                <a:gd name="connsiteY2" fmla="*/ 5749 h 6629"/>
                <a:gd name="connsiteX0" fmla="*/ 281 w 10435"/>
                <a:gd name="connsiteY0" fmla="*/ 8015 h 9430"/>
                <a:gd name="connsiteX1" fmla="*/ 10090 w 10435"/>
                <a:gd name="connsiteY1" fmla="*/ 931 h 9430"/>
                <a:gd name="connsiteX2" fmla="*/ 281 w 10435"/>
                <a:gd name="connsiteY2" fmla="*/ 8015 h 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35" h="9430">
                  <a:moveTo>
                    <a:pt x="281" y="8015"/>
                  </a:moveTo>
                  <a:cubicBezTo>
                    <a:pt x="-1810" y="3885"/>
                    <a:pt x="8418" y="-2377"/>
                    <a:pt x="10090" y="931"/>
                  </a:cubicBezTo>
                  <a:cubicBezTo>
                    <a:pt x="12391" y="5458"/>
                    <a:pt x="2540" y="12449"/>
                    <a:pt x="281" y="8015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prstClr val="black"/>
                  </a:solidFill>
                  <a:cs typeface="+mn-ea"/>
                  <a:sym typeface="Arial" panose="020B0604020202020204" pitchFamily="34" charset="0"/>
                </a:rPr>
                <a:t>z</a:t>
              </a:r>
            </a:p>
          </p:txBody>
        </p:sp>
        <p:sp>
          <p:nvSpPr>
            <p:cNvPr id="184" name="Freeform 27"/>
            <p:cNvSpPr>
              <a:spLocks/>
            </p:cNvSpPr>
            <p:nvPr/>
          </p:nvSpPr>
          <p:spPr bwMode="auto">
            <a:xfrm>
              <a:off x="5711314" y="5288893"/>
              <a:ext cx="1343832" cy="1351832"/>
            </a:xfrm>
            <a:custGeom>
              <a:avLst/>
              <a:gdLst>
                <a:gd name="T0" fmla="*/ 270 w 504"/>
                <a:gd name="T1" fmla="*/ 0 h 507"/>
                <a:gd name="T2" fmla="*/ 504 w 504"/>
                <a:gd name="T3" fmla="*/ 411 h 507"/>
                <a:gd name="T4" fmla="*/ 479 w 504"/>
                <a:gd name="T5" fmla="*/ 507 h 507"/>
                <a:gd name="T6" fmla="*/ 136 w 504"/>
                <a:gd name="T7" fmla="*/ 424 h 507"/>
                <a:gd name="T8" fmla="*/ 0 w 504"/>
                <a:gd name="T9" fmla="*/ 184 h 507"/>
                <a:gd name="T10" fmla="*/ 270 w 504"/>
                <a:gd name="T11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507">
                  <a:moveTo>
                    <a:pt x="270" y="0"/>
                  </a:moveTo>
                  <a:lnTo>
                    <a:pt x="504" y="411"/>
                  </a:lnTo>
                  <a:lnTo>
                    <a:pt x="479" y="507"/>
                  </a:lnTo>
                  <a:lnTo>
                    <a:pt x="136" y="424"/>
                  </a:lnTo>
                  <a:lnTo>
                    <a:pt x="0" y="18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Freeform 28"/>
            <p:cNvSpPr>
              <a:spLocks/>
            </p:cNvSpPr>
            <p:nvPr/>
          </p:nvSpPr>
          <p:spPr bwMode="auto">
            <a:xfrm>
              <a:off x="5883293" y="5518667"/>
              <a:ext cx="1205183" cy="1101197"/>
            </a:xfrm>
            <a:custGeom>
              <a:avLst/>
              <a:gdLst>
                <a:gd name="T0" fmla="*/ 373 w 664"/>
                <a:gd name="T1" fmla="*/ 0 h 607"/>
                <a:gd name="T2" fmla="*/ 664 w 664"/>
                <a:gd name="T3" fmla="*/ 515 h 607"/>
                <a:gd name="T4" fmla="*/ 640 w 664"/>
                <a:gd name="T5" fmla="*/ 607 h 607"/>
                <a:gd name="T6" fmla="*/ 430 w 664"/>
                <a:gd name="T7" fmla="*/ 238 h 607"/>
                <a:gd name="T8" fmla="*/ 62 w 664"/>
                <a:gd name="T9" fmla="*/ 424 h 607"/>
                <a:gd name="T10" fmla="*/ 0 w 664"/>
                <a:gd name="T11" fmla="*/ 323 h 607"/>
                <a:gd name="T12" fmla="*/ 332 w 664"/>
                <a:gd name="T13" fmla="*/ 158 h 607"/>
                <a:gd name="T14" fmla="*/ 373 w 664"/>
                <a:gd name="T15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4" h="607">
                  <a:moveTo>
                    <a:pt x="373" y="0"/>
                  </a:moveTo>
                  <a:cubicBezTo>
                    <a:pt x="664" y="515"/>
                    <a:pt x="664" y="515"/>
                    <a:pt x="664" y="515"/>
                  </a:cubicBezTo>
                  <a:cubicBezTo>
                    <a:pt x="640" y="607"/>
                    <a:pt x="640" y="607"/>
                    <a:pt x="640" y="607"/>
                  </a:cubicBezTo>
                  <a:cubicBezTo>
                    <a:pt x="430" y="238"/>
                    <a:pt x="430" y="238"/>
                    <a:pt x="430" y="238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128" y="320"/>
                    <a:pt x="244" y="290"/>
                    <a:pt x="332" y="158"/>
                  </a:cubicBezTo>
                  <a:cubicBezTo>
                    <a:pt x="368" y="105"/>
                    <a:pt x="375" y="55"/>
                    <a:pt x="373" y="0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" name="Freeform 29"/>
            <p:cNvSpPr>
              <a:spLocks/>
            </p:cNvSpPr>
            <p:nvPr/>
          </p:nvSpPr>
          <p:spPr bwMode="auto">
            <a:xfrm>
              <a:off x="5867294" y="5686645"/>
              <a:ext cx="1253177" cy="1138525"/>
            </a:xfrm>
            <a:custGeom>
              <a:avLst/>
              <a:gdLst>
                <a:gd name="T0" fmla="*/ 458 w 690"/>
                <a:gd name="T1" fmla="*/ 0 h 628"/>
                <a:gd name="T2" fmla="*/ 690 w 690"/>
                <a:gd name="T3" fmla="*/ 408 h 628"/>
                <a:gd name="T4" fmla="*/ 633 w 690"/>
                <a:gd name="T5" fmla="*/ 628 h 628"/>
                <a:gd name="T6" fmla="*/ 107 w 690"/>
                <a:gd name="T7" fmla="*/ 501 h 628"/>
                <a:gd name="T8" fmla="*/ 0 w 690"/>
                <a:gd name="T9" fmla="*/ 313 h 628"/>
                <a:gd name="T10" fmla="*/ 287 w 690"/>
                <a:gd name="T11" fmla="*/ 219 h 628"/>
                <a:gd name="T12" fmla="*/ 458 w 690"/>
                <a:gd name="T13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628">
                  <a:moveTo>
                    <a:pt x="458" y="0"/>
                  </a:moveTo>
                  <a:cubicBezTo>
                    <a:pt x="690" y="408"/>
                    <a:pt x="690" y="408"/>
                    <a:pt x="690" y="408"/>
                  </a:cubicBezTo>
                  <a:cubicBezTo>
                    <a:pt x="633" y="628"/>
                    <a:pt x="633" y="628"/>
                    <a:pt x="633" y="628"/>
                  </a:cubicBezTo>
                  <a:cubicBezTo>
                    <a:pt x="107" y="501"/>
                    <a:pt x="107" y="501"/>
                    <a:pt x="107" y="501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115" y="305"/>
                    <a:pt x="211" y="273"/>
                    <a:pt x="287" y="219"/>
                  </a:cubicBezTo>
                  <a:cubicBezTo>
                    <a:pt x="362" y="167"/>
                    <a:pt x="418" y="93"/>
                    <a:pt x="458" y="0"/>
                  </a:cubicBezTo>
                  <a:close/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" name="Freeform 30"/>
            <p:cNvSpPr>
              <a:spLocks/>
            </p:cNvSpPr>
            <p:nvPr/>
          </p:nvSpPr>
          <p:spPr bwMode="auto">
            <a:xfrm>
              <a:off x="5867294" y="5755970"/>
              <a:ext cx="1651202" cy="1803667"/>
            </a:xfrm>
            <a:custGeom>
              <a:avLst/>
              <a:gdLst>
                <a:gd name="T0" fmla="*/ 494 w 711"/>
                <a:gd name="T1" fmla="*/ 0 h 975"/>
                <a:gd name="T2" fmla="*/ 711 w 711"/>
                <a:gd name="T3" fmla="*/ 377 h 975"/>
                <a:gd name="T4" fmla="*/ 711 w 711"/>
                <a:gd name="T5" fmla="*/ 975 h 975"/>
                <a:gd name="T6" fmla="*/ 458 w 711"/>
                <a:gd name="T7" fmla="*/ 975 h 975"/>
                <a:gd name="T8" fmla="*/ 0 w 711"/>
                <a:gd name="T9" fmla="*/ 338 h 975"/>
                <a:gd name="T10" fmla="*/ 310 w 711"/>
                <a:gd name="T11" fmla="*/ 237 h 975"/>
                <a:gd name="T12" fmla="*/ 494 w 711"/>
                <a:gd name="T13" fmla="*/ 0 h 975"/>
                <a:gd name="connsiteX0" fmla="*/ 6948 w 12795"/>
                <a:gd name="connsiteY0" fmla="*/ 0 h 10777"/>
                <a:gd name="connsiteX1" fmla="*/ 12795 w 12795"/>
                <a:gd name="connsiteY1" fmla="*/ 7260 h 10777"/>
                <a:gd name="connsiteX2" fmla="*/ 10000 w 12795"/>
                <a:gd name="connsiteY2" fmla="*/ 10000 h 10777"/>
                <a:gd name="connsiteX3" fmla="*/ 6442 w 12795"/>
                <a:gd name="connsiteY3" fmla="*/ 10000 h 10777"/>
                <a:gd name="connsiteX4" fmla="*/ 0 w 12795"/>
                <a:gd name="connsiteY4" fmla="*/ 3467 h 10777"/>
                <a:gd name="connsiteX5" fmla="*/ 4360 w 12795"/>
                <a:gd name="connsiteY5" fmla="*/ 2431 h 10777"/>
                <a:gd name="connsiteX6" fmla="*/ 6948 w 12795"/>
                <a:gd name="connsiteY6" fmla="*/ 0 h 10777"/>
                <a:gd name="connsiteX0" fmla="*/ 6948 w 12795"/>
                <a:gd name="connsiteY0" fmla="*/ 0 h 10203"/>
                <a:gd name="connsiteX1" fmla="*/ 12795 w 12795"/>
                <a:gd name="connsiteY1" fmla="*/ 7260 h 10203"/>
                <a:gd name="connsiteX2" fmla="*/ 10000 w 12795"/>
                <a:gd name="connsiteY2" fmla="*/ 10000 h 10203"/>
                <a:gd name="connsiteX3" fmla="*/ 6442 w 12795"/>
                <a:gd name="connsiteY3" fmla="*/ 10000 h 10203"/>
                <a:gd name="connsiteX4" fmla="*/ 0 w 12795"/>
                <a:gd name="connsiteY4" fmla="*/ 3467 h 10203"/>
                <a:gd name="connsiteX5" fmla="*/ 4360 w 12795"/>
                <a:gd name="connsiteY5" fmla="*/ 2431 h 10203"/>
                <a:gd name="connsiteX6" fmla="*/ 6948 w 12795"/>
                <a:gd name="connsiteY6" fmla="*/ 0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95" h="10203">
                  <a:moveTo>
                    <a:pt x="6948" y="0"/>
                  </a:moveTo>
                  <a:cubicBezTo>
                    <a:pt x="10000" y="3867"/>
                    <a:pt x="12795" y="7260"/>
                    <a:pt x="12795" y="7260"/>
                  </a:cubicBezTo>
                  <a:cubicBezTo>
                    <a:pt x="12339" y="8979"/>
                    <a:pt x="11059" y="9543"/>
                    <a:pt x="10000" y="10000"/>
                  </a:cubicBezTo>
                  <a:cubicBezTo>
                    <a:pt x="8941" y="10457"/>
                    <a:pt x="6442" y="10000"/>
                    <a:pt x="6442" y="10000"/>
                  </a:cubicBezTo>
                  <a:lnTo>
                    <a:pt x="0" y="3467"/>
                  </a:lnTo>
                  <a:cubicBezTo>
                    <a:pt x="1758" y="3374"/>
                    <a:pt x="3207" y="3026"/>
                    <a:pt x="4360" y="2431"/>
                  </a:cubicBezTo>
                  <a:cubicBezTo>
                    <a:pt x="5485" y="1846"/>
                    <a:pt x="6343" y="1036"/>
                    <a:pt x="6948" y="0"/>
                  </a:cubicBez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" name="Freeform 31"/>
            <p:cNvSpPr>
              <a:spLocks/>
            </p:cNvSpPr>
            <p:nvPr/>
          </p:nvSpPr>
          <p:spPr bwMode="auto">
            <a:xfrm>
              <a:off x="4787550" y="4917889"/>
              <a:ext cx="890556" cy="946549"/>
            </a:xfrm>
            <a:custGeom>
              <a:avLst/>
              <a:gdLst>
                <a:gd name="T0" fmla="*/ 33 w 491"/>
                <a:gd name="T1" fmla="*/ 35 h 522"/>
                <a:gd name="T2" fmla="*/ 18 w 491"/>
                <a:gd name="T3" fmla="*/ 110 h 522"/>
                <a:gd name="T4" fmla="*/ 213 w 491"/>
                <a:gd name="T5" fmla="*/ 358 h 522"/>
                <a:gd name="T6" fmla="*/ 448 w 491"/>
                <a:gd name="T7" fmla="*/ 493 h 522"/>
                <a:gd name="T8" fmla="*/ 389 w 491"/>
                <a:gd name="T9" fmla="*/ 284 h 522"/>
                <a:gd name="T10" fmla="*/ 229 w 491"/>
                <a:gd name="T11" fmla="*/ 90 h 522"/>
                <a:gd name="T12" fmla="*/ 33 w 491"/>
                <a:gd name="T13" fmla="*/ 3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1" h="522">
                  <a:moveTo>
                    <a:pt x="33" y="35"/>
                  </a:moveTo>
                  <a:cubicBezTo>
                    <a:pt x="8" y="52"/>
                    <a:pt x="0" y="87"/>
                    <a:pt x="18" y="110"/>
                  </a:cubicBezTo>
                  <a:cubicBezTo>
                    <a:pt x="213" y="358"/>
                    <a:pt x="213" y="358"/>
                    <a:pt x="213" y="358"/>
                  </a:cubicBezTo>
                  <a:cubicBezTo>
                    <a:pt x="245" y="399"/>
                    <a:pt x="405" y="522"/>
                    <a:pt x="448" y="493"/>
                  </a:cubicBezTo>
                  <a:cubicBezTo>
                    <a:pt x="491" y="465"/>
                    <a:pt x="421" y="324"/>
                    <a:pt x="389" y="284"/>
                  </a:cubicBezTo>
                  <a:cubicBezTo>
                    <a:pt x="229" y="90"/>
                    <a:pt x="229" y="90"/>
                    <a:pt x="229" y="90"/>
                  </a:cubicBezTo>
                  <a:cubicBezTo>
                    <a:pt x="175" y="25"/>
                    <a:pt x="86" y="0"/>
                    <a:pt x="33" y="35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" name="Freeform 32"/>
            <p:cNvSpPr>
              <a:spLocks/>
            </p:cNvSpPr>
            <p:nvPr/>
          </p:nvSpPr>
          <p:spPr bwMode="auto">
            <a:xfrm>
              <a:off x="4794228" y="5021395"/>
              <a:ext cx="207974" cy="213307"/>
            </a:xfrm>
            <a:custGeom>
              <a:avLst/>
              <a:gdLst>
                <a:gd name="T0" fmla="*/ 69 w 114"/>
                <a:gd name="T1" fmla="*/ 117 h 117"/>
                <a:gd name="T2" fmla="*/ 114 w 114"/>
                <a:gd name="T3" fmla="*/ 49 h 117"/>
                <a:gd name="T4" fmla="*/ 0 w 114"/>
                <a:gd name="T5" fmla="*/ 27 h 117"/>
                <a:gd name="T6" fmla="*/ 69 w 114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7">
                  <a:moveTo>
                    <a:pt x="69" y="117"/>
                  </a:moveTo>
                  <a:cubicBezTo>
                    <a:pt x="97" y="87"/>
                    <a:pt x="101" y="77"/>
                    <a:pt x="114" y="49"/>
                  </a:cubicBezTo>
                  <a:cubicBezTo>
                    <a:pt x="87" y="9"/>
                    <a:pt x="22" y="0"/>
                    <a:pt x="0" y="27"/>
                  </a:cubicBezTo>
                  <a:cubicBezTo>
                    <a:pt x="5" y="48"/>
                    <a:pt x="54" y="104"/>
                    <a:pt x="69" y="117"/>
                  </a:cubicBezTo>
                  <a:close/>
                </a:path>
              </a:pathLst>
            </a:custGeom>
            <a:solidFill>
              <a:srgbClr val="E0B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" name="Freeform 33"/>
            <p:cNvSpPr>
              <a:spLocks/>
            </p:cNvSpPr>
            <p:nvPr/>
          </p:nvSpPr>
          <p:spPr bwMode="auto">
            <a:xfrm>
              <a:off x="4635570" y="3973527"/>
              <a:ext cx="1949091" cy="2095738"/>
            </a:xfrm>
            <a:custGeom>
              <a:avLst/>
              <a:gdLst>
                <a:gd name="T0" fmla="*/ 230 w 1075"/>
                <a:gd name="T1" fmla="*/ 102 h 1155"/>
                <a:gd name="T2" fmla="*/ 341 w 1075"/>
                <a:gd name="T3" fmla="*/ 330 h 1155"/>
                <a:gd name="T4" fmla="*/ 514 w 1075"/>
                <a:gd name="T5" fmla="*/ 306 h 1155"/>
                <a:gd name="T6" fmla="*/ 677 w 1075"/>
                <a:gd name="T7" fmla="*/ 255 h 1155"/>
                <a:gd name="T8" fmla="*/ 845 w 1075"/>
                <a:gd name="T9" fmla="*/ 244 h 1155"/>
                <a:gd name="T10" fmla="*/ 1021 w 1075"/>
                <a:gd name="T11" fmla="*/ 596 h 1155"/>
                <a:gd name="T12" fmla="*/ 1029 w 1075"/>
                <a:gd name="T13" fmla="*/ 992 h 1155"/>
                <a:gd name="T14" fmla="*/ 859 w 1075"/>
                <a:gd name="T15" fmla="*/ 1027 h 1155"/>
                <a:gd name="T16" fmla="*/ 638 w 1075"/>
                <a:gd name="T17" fmla="*/ 1092 h 1155"/>
                <a:gd name="T18" fmla="*/ 472 w 1075"/>
                <a:gd name="T19" fmla="*/ 969 h 1155"/>
                <a:gd name="T20" fmla="*/ 64 w 1075"/>
                <a:gd name="T21" fmla="*/ 183 h 1155"/>
                <a:gd name="T22" fmla="*/ 230 w 1075"/>
                <a:gd name="T23" fmla="*/ 102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5" h="1155">
                  <a:moveTo>
                    <a:pt x="230" y="102"/>
                  </a:moveTo>
                  <a:cubicBezTo>
                    <a:pt x="341" y="330"/>
                    <a:pt x="341" y="330"/>
                    <a:pt x="341" y="330"/>
                  </a:cubicBezTo>
                  <a:cubicBezTo>
                    <a:pt x="352" y="253"/>
                    <a:pt x="468" y="235"/>
                    <a:pt x="514" y="306"/>
                  </a:cubicBezTo>
                  <a:cubicBezTo>
                    <a:pt x="514" y="225"/>
                    <a:pt x="623" y="199"/>
                    <a:pt x="677" y="255"/>
                  </a:cubicBezTo>
                  <a:cubicBezTo>
                    <a:pt x="689" y="180"/>
                    <a:pt x="806" y="168"/>
                    <a:pt x="845" y="244"/>
                  </a:cubicBezTo>
                  <a:cubicBezTo>
                    <a:pt x="1021" y="596"/>
                    <a:pt x="1021" y="596"/>
                    <a:pt x="1021" y="596"/>
                  </a:cubicBezTo>
                  <a:cubicBezTo>
                    <a:pt x="1075" y="704"/>
                    <a:pt x="1058" y="918"/>
                    <a:pt x="1029" y="992"/>
                  </a:cubicBezTo>
                  <a:cubicBezTo>
                    <a:pt x="1001" y="1061"/>
                    <a:pt x="904" y="994"/>
                    <a:pt x="859" y="1027"/>
                  </a:cubicBezTo>
                  <a:cubicBezTo>
                    <a:pt x="783" y="1081"/>
                    <a:pt x="745" y="1155"/>
                    <a:pt x="638" y="1092"/>
                  </a:cubicBezTo>
                  <a:cubicBezTo>
                    <a:pt x="560" y="1046"/>
                    <a:pt x="499" y="1021"/>
                    <a:pt x="472" y="969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0" y="60"/>
                    <a:pt x="180" y="0"/>
                    <a:pt x="230" y="102"/>
                  </a:cubicBez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" name="Freeform 34"/>
            <p:cNvSpPr>
              <a:spLocks/>
            </p:cNvSpPr>
            <p:nvPr/>
          </p:nvSpPr>
          <p:spPr bwMode="auto">
            <a:xfrm>
              <a:off x="4704895" y="4034479"/>
              <a:ext cx="343958" cy="319960"/>
            </a:xfrm>
            <a:custGeom>
              <a:avLst/>
              <a:gdLst>
                <a:gd name="T0" fmla="*/ 171 w 190"/>
                <a:gd name="T1" fmla="*/ 75 h 177"/>
                <a:gd name="T2" fmla="*/ 190 w 190"/>
                <a:gd name="T3" fmla="*/ 115 h 177"/>
                <a:gd name="T4" fmla="*/ 63 w 190"/>
                <a:gd name="T5" fmla="*/ 177 h 177"/>
                <a:gd name="T6" fmla="*/ 45 w 190"/>
                <a:gd name="T7" fmla="*/ 140 h 177"/>
                <a:gd name="T8" fmla="*/ 171 w 190"/>
                <a:gd name="T9" fmla="*/ 7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77">
                  <a:moveTo>
                    <a:pt x="171" y="75"/>
                  </a:moveTo>
                  <a:cubicBezTo>
                    <a:pt x="190" y="115"/>
                    <a:pt x="190" y="115"/>
                    <a:pt x="190" y="115"/>
                  </a:cubicBezTo>
                  <a:cubicBezTo>
                    <a:pt x="161" y="144"/>
                    <a:pt x="115" y="169"/>
                    <a:pt x="63" y="177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0" y="49"/>
                    <a:pt x="133" y="0"/>
                    <a:pt x="171" y="75"/>
                  </a:cubicBezTo>
                  <a:close/>
                </a:path>
              </a:pathLst>
            </a:custGeom>
            <a:solidFill>
              <a:srgbClr val="F7E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" name="Freeform 35"/>
            <p:cNvSpPr>
              <a:spLocks/>
            </p:cNvSpPr>
            <p:nvPr/>
          </p:nvSpPr>
          <p:spPr bwMode="auto">
            <a:xfrm>
              <a:off x="5833522" y="4410833"/>
              <a:ext cx="149315" cy="242637"/>
            </a:xfrm>
            <a:custGeom>
              <a:avLst/>
              <a:gdLst>
                <a:gd name="T0" fmla="*/ 83 w 83"/>
                <a:gd name="T1" fmla="*/ 133 h 133"/>
                <a:gd name="T2" fmla="*/ 19 w 83"/>
                <a:gd name="T3" fmla="*/ 0 h 133"/>
                <a:gd name="T4" fmla="*/ 16 w 83"/>
                <a:gd name="T5" fmla="*/ 12 h 133"/>
                <a:gd name="T6" fmla="*/ 0 w 83"/>
                <a:gd name="T7" fmla="*/ 0 h 133"/>
                <a:gd name="T8" fmla="*/ 83 w 83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33">
                  <a:moveTo>
                    <a:pt x="83" y="133"/>
                  </a:moveTo>
                  <a:cubicBezTo>
                    <a:pt x="83" y="133"/>
                    <a:pt x="49" y="62"/>
                    <a:pt x="19" y="0"/>
                  </a:cubicBezTo>
                  <a:cubicBezTo>
                    <a:pt x="17" y="4"/>
                    <a:pt x="16" y="8"/>
                    <a:pt x="16" y="12"/>
                  </a:cubicBezTo>
                  <a:cubicBezTo>
                    <a:pt x="11" y="8"/>
                    <a:pt x="6" y="3"/>
                    <a:pt x="0" y="0"/>
                  </a:cubicBezTo>
                  <a:cubicBezTo>
                    <a:pt x="37" y="60"/>
                    <a:pt x="83" y="133"/>
                    <a:pt x="83" y="133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" name="Freeform 36"/>
            <p:cNvSpPr>
              <a:spLocks/>
            </p:cNvSpPr>
            <p:nvPr/>
          </p:nvSpPr>
          <p:spPr bwMode="auto">
            <a:xfrm>
              <a:off x="5245434" y="4550426"/>
              <a:ext cx="170645" cy="346623"/>
            </a:xfrm>
            <a:custGeom>
              <a:avLst/>
              <a:gdLst>
                <a:gd name="T0" fmla="*/ 0 w 94"/>
                <a:gd name="T1" fmla="*/ 20 h 191"/>
                <a:gd name="T2" fmla="*/ 6 w 94"/>
                <a:gd name="T3" fmla="*/ 0 h 191"/>
                <a:gd name="T4" fmla="*/ 94 w 94"/>
                <a:gd name="T5" fmla="*/ 191 h 191"/>
                <a:gd name="T6" fmla="*/ 0 w 94"/>
                <a:gd name="T7" fmla="*/ 22 h 191"/>
                <a:gd name="T8" fmla="*/ 0 w 94"/>
                <a:gd name="T9" fmla="*/ 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91">
                  <a:moveTo>
                    <a:pt x="0" y="20"/>
                  </a:moveTo>
                  <a:cubicBezTo>
                    <a:pt x="1" y="13"/>
                    <a:pt x="3" y="6"/>
                    <a:pt x="6" y="0"/>
                  </a:cubicBezTo>
                  <a:cubicBezTo>
                    <a:pt x="39" y="71"/>
                    <a:pt x="94" y="191"/>
                    <a:pt x="94" y="191"/>
                  </a:cubicBezTo>
                  <a:cubicBezTo>
                    <a:pt x="94" y="191"/>
                    <a:pt x="26" y="73"/>
                    <a:pt x="0" y="22"/>
                  </a:cubicBezTo>
                  <a:cubicBezTo>
                    <a:pt x="0" y="23"/>
                    <a:pt x="0" y="22"/>
                    <a:pt x="0" y="20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" name="Freeform 37"/>
            <p:cNvSpPr>
              <a:spLocks/>
            </p:cNvSpPr>
            <p:nvPr/>
          </p:nvSpPr>
          <p:spPr bwMode="auto">
            <a:xfrm>
              <a:off x="5525565" y="4488128"/>
              <a:ext cx="183978" cy="298629"/>
            </a:xfrm>
            <a:custGeom>
              <a:avLst/>
              <a:gdLst>
                <a:gd name="T0" fmla="*/ 0 w 101"/>
                <a:gd name="T1" fmla="*/ 0 h 164"/>
                <a:gd name="T2" fmla="*/ 24 w 101"/>
                <a:gd name="T3" fmla="*/ 25 h 164"/>
                <a:gd name="T4" fmla="*/ 25 w 101"/>
                <a:gd name="T5" fmla="*/ 10 h 164"/>
                <a:gd name="T6" fmla="*/ 101 w 101"/>
                <a:gd name="T7" fmla="*/ 164 h 164"/>
                <a:gd name="T8" fmla="*/ 0 w 101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64">
                  <a:moveTo>
                    <a:pt x="0" y="0"/>
                  </a:moveTo>
                  <a:cubicBezTo>
                    <a:pt x="9" y="7"/>
                    <a:pt x="17" y="15"/>
                    <a:pt x="24" y="25"/>
                  </a:cubicBezTo>
                  <a:cubicBezTo>
                    <a:pt x="24" y="20"/>
                    <a:pt x="25" y="15"/>
                    <a:pt x="25" y="10"/>
                  </a:cubicBezTo>
                  <a:cubicBezTo>
                    <a:pt x="59" y="79"/>
                    <a:pt x="101" y="164"/>
                    <a:pt x="101" y="164"/>
                  </a:cubicBezTo>
                  <a:cubicBezTo>
                    <a:pt x="101" y="164"/>
                    <a:pt x="38" y="63"/>
                    <a:pt x="0" y="0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25080" y="171450"/>
            <a:ext cx="250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pPr algn="ctr"/>
            <a:r>
              <a:rPr lang="zh-CN" altLang="en-US" dirty="0" smtClean="0"/>
              <a:t>单车业务流程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367990" y="171450"/>
            <a:ext cx="45719" cy="369332"/>
          </a:xfrm>
          <a:prstGeom prst="rect">
            <a:avLst/>
          </a:prstGeom>
          <a:solidFill>
            <a:srgbClr val="58B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/>
          <p:nvPr/>
        </p:nvSpPr>
        <p:spPr>
          <a:xfrm>
            <a:off x="1797698" y="2801295"/>
            <a:ext cx="2068529" cy="2667343"/>
          </a:xfrm>
          <a:prstGeom prst="rect">
            <a:avLst/>
          </a:prstGeom>
          <a:solidFill>
            <a:srgbClr val="878787">
              <a:alpha val="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bg-BG" kern="0">
              <a:solidFill>
                <a:srgbClr val="1CBB9F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grpSp>
        <p:nvGrpSpPr>
          <p:cNvPr id="3" name="Group 2出自【趣你的PPT】(微信:qunideppt)：最优质的PPT资源库"/>
          <p:cNvGrpSpPr/>
          <p:nvPr/>
        </p:nvGrpSpPr>
        <p:grpSpPr>
          <a:xfrm>
            <a:off x="1794689" y="1918172"/>
            <a:ext cx="2074546" cy="951171"/>
            <a:chOff x="1748969" y="1899884"/>
            <a:chExt cx="2074546" cy="951171"/>
          </a:xfrm>
          <a:solidFill>
            <a:srgbClr val="00AFF0"/>
          </a:solidFill>
        </p:grpSpPr>
        <p:sp>
          <p:nvSpPr>
            <p:cNvPr id="4" name="出自【趣你的PPT】(微信:qunideppt)：最优质的PPT资源库"/>
            <p:cNvSpPr/>
            <p:nvPr/>
          </p:nvSpPr>
          <p:spPr>
            <a:xfrm flipH="1">
              <a:off x="1748969" y="1899884"/>
              <a:ext cx="2074546" cy="878239"/>
            </a:xfrm>
            <a:prstGeom prst="snip1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bg-BG" kern="0">
                <a:solidFill>
                  <a:srgbClr val="1CBB9F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endParaRPr>
            </a:p>
          </p:txBody>
        </p:sp>
        <p:sp>
          <p:nvSpPr>
            <p:cNvPr id="5" name="出自【趣你的PPT】(微信:qunideppt)：最优质的PPT资源库"/>
            <p:cNvSpPr/>
            <p:nvPr/>
          </p:nvSpPr>
          <p:spPr>
            <a:xfrm rot="3600000">
              <a:off x="2704419" y="2698694"/>
              <a:ext cx="163647" cy="141076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bg-BG" kern="0" dirty="0">
                <a:solidFill>
                  <a:srgbClr val="1CBB9F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endParaRPr>
            </a:p>
          </p:txBody>
        </p:sp>
      </p:grpSp>
      <p:sp>
        <p:nvSpPr>
          <p:cNvPr id="6" name="出自【趣你的PPT】(微信:qunideppt)：最优质的PPT资源库"/>
          <p:cNvSpPr/>
          <p:nvPr/>
        </p:nvSpPr>
        <p:spPr>
          <a:xfrm>
            <a:off x="1797698" y="5483342"/>
            <a:ext cx="2068529" cy="40667"/>
          </a:xfrm>
          <a:prstGeom prst="rect">
            <a:avLst/>
          </a:prstGeom>
          <a:solidFill>
            <a:srgbClr val="00AF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bg-BG" kern="0">
              <a:solidFill>
                <a:srgbClr val="1CBB9F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4023440" y="2801295"/>
            <a:ext cx="2068529" cy="2667343"/>
          </a:xfrm>
          <a:prstGeom prst="rect">
            <a:avLst/>
          </a:prstGeom>
          <a:solidFill>
            <a:srgbClr val="878787">
              <a:alpha val="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bg-BG" kern="0">
              <a:solidFill>
                <a:srgbClr val="1CBB9F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grpSp>
        <p:nvGrpSpPr>
          <p:cNvPr id="8" name="Group 10出自【趣你的PPT】(微信:qunideppt)：最优质的PPT资源库"/>
          <p:cNvGrpSpPr/>
          <p:nvPr/>
        </p:nvGrpSpPr>
        <p:grpSpPr>
          <a:xfrm>
            <a:off x="4020431" y="1918172"/>
            <a:ext cx="2074546" cy="951171"/>
            <a:chOff x="3974711" y="1899884"/>
            <a:chExt cx="2074546" cy="951171"/>
          </a:xfrm>
          <a:solidFill>
            <a:srgbClr val="7ACDEF"/>
          </a:solidFill>
        </p:grpSpPr>
        <p:sp>
          <p:nvSpPr>
            <p:cNvPr id="9" name="出自【趣你的PPT】(微信:qunideppt)：最优质的PPT资源库"/>
            <p:cNvSpPr/>
            <p:nvPr/>
          </p:nvSpPr>
          <p:spPr>
            <a:xfrm flipH="1">
              <a:off x="3974711" y="1899884"/>
              <a:ext cx="2074546" cy="878239"/>
            </a:xfrm>
            <a:prstGeom prst="snip1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bg-BG" kern="0">
                <a:solidFill>
                  <a:srgbClr val="1CBB9F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endParaRPr>
            </a:p>
          </p:txBody>
        </p:sp>
        <p:sp>
          <p:nvSpPr>
            <p:cNvPr id="10" name="出自【趣你的PPT】(微信:qunideppt)：最优质的PPT资源库"/>
            <p:cNvSpPr/>
            <p:nvPr/>
          </p:nvSpPr>
          <p:spPr>
            <a:xfrm rot="3600000">
              <a:off x="4930161" y="2698694"/>
              <a:ext cx="163647" cy="141076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bg-BG" kern="0" dirty="0">
                <a:solidFill>
                  <a:srgbClr val="1CBB9F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endParaRPr>
            </a:p>
          </p:txBody>
        </p:sp>
      </p:grpSp>
      <p:sp>
        <p:nvSpPr>
          <p:cNvPr id="11" name="出自【趣你的PPT】(微信:qunideppt)：最优质的PPT资源库"/>
          <p:cNvSpPr/>
          <p:nvPr/>
        </p:nvSpPr>
        <p:spPr>
          <a:xfrm>
            <a:off x="4023440" y="5483342"/>
            <a:ext cx="2068529" cy="40667"/>
          </a:xfrm>
          <a:prstGeom prst="rect">
            <a:avLst/>
          </a:prstGeom>
          <a:solidFill>
            <a:srgbClr val="7ACD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bg-BG" kern="0">
              <a:solidFill>
                <a:srgbClr val="1CBB9F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2" name="出自【趣你的PPT】(微信:qunideppt)：最优质的PPT资源库"/>
          <p:cNvSpPr/>
          <p:nvPr/>
        </p:nvSpPr>
        <p:spPr>
          <a:xfrm>
            <a:off x="6249182" y="2801295"/>
            <a:ext cx="2068529" cy="2667343"/>
          </a:xfrm>
          <a:prstGeom prst="rect">
            <a:avLst/>
          </a:prstGeom>
          <a:solidFill>
            <a:srgbClr val="878787">
              <a:alpha val="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bg-BG" kern="0">
              <a:solidFill>
                <a:srgbClr val="1CBB9F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3" name="出自【趣你的PPT】(微信:qunideppt)：最优质的PPT资源库"/>
          <p:cNvSpPr/>
          <p:nvPr/>
        </p:nvSpPr>
        <p:spPr>
          <a:xfrm>
            <a:off x="6249182" y="5483342"/>
            <a:ext cx="2068529" cy="40667"/>
          </a:xfrm>
          <a:prstGeom prst="rect">
            <a:avLst/>
          </a:prstGeom>
          <a:solidFill>
            <a:srgbClr val="00AF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bg-BG" kern="0">
              <a:solidFill>
                <a:srgbClr val="1CBB9F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4" name="出自【趣你的PPT】(微信:qunideppt)：最优质的PPT资源库"/>
          <p:cNvSpPr/>
          <p:nvPr/>
        </p:nvSpPr>
        <p:spPr>
          <a:xfrm>
            <a:off x="8459978" y="2801295"/>
            <a:ext cx="2068529" cy="2667343"/>
          </a:xfrm>
          <a:prstGeom prst="rect">
            <a:avLst/>
          </a:prstGeom>
          <a:solidFill>
            <a:srgbClr val="878787">
              <a:alpha val="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bg-BG" kern="0">
              <a:solidFill>
                <a:srgbClr val="1CBB9F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5" name="出自【趣你的PPT】(微信:qunideppt)：最优质的PPT资源库"/>
          <p:cNvSpPr/>
          <p:nvPr/>
        </p:nvSpPr>
        <p:spPr>
          <a:xfrm>
            <a:off x="8459978" y="5483342"/>
            <a:ext cx="2068529" cy="40667"/>
          </a:xfrm>
          <a:prstGeom prst="rect">
            <a:avLst/>
          </a:prstGeom>
          <a:solidFill>
            <a:srgbClr val="7ACD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bg-BG" kern="0">
              <a:solidFill>
                <a:srgbClr val="1CBB9F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grpSp>
        <p:nvGrpSpPr>
          <p:cNvPr id="20" name="Group 31出自【趣你的PPT】(微信:qunideppt)：最优质的PPT资源库"/>
          <p:cNvGrpSpPr/>
          <p:nvPr/>
        </p:nvGrpSpPr>
        <p:grpSpPr>
          <a:xfrm>
            <a:off x="6246173" y="1918172"/>
            <a:ext cx="2074546" cy="959449"/>
            <a:chOff x="6200453" y="1899884"/>
            <a:chExt cx="2074546" cy="959449"/>
          </a:xfrm>
          <a:solidFill>
            <a:srgbClr val="00AFF0"/>
          </a:solidFill>
        </p:grpSpPr>
        <p:sp>
          <p:nvSpPr>
            <p:cNvPr id="21" name="出自【趣你的PPT】(微信:qunideppt)：最优质的PPT资源库"/>
            <p:cNvSpPr/>
            <p:nvPr/>
          </p:nvSpPr>
          <p:spPr>
            <a:xfrm flipH="1">
              <a:off x="6200453" y="1899884"/>
              <a:ext cx="2074546" cy="878239"/>
            </a:xfrm>
            <a:prstGeom prst="snip1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bg-BG" kern="0">
                <a:solidFill>
                  <a:srgbClr val="1CBB9F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endParaRPr>
            </a:p>
          </p:txBody>
        </p:sp>
        <p:sp>
          <p:nvSpPr>
            <p:cNvPr id="22" name="出自【趣你的PPT】(微信:qunideppt)：最优质的PPT资源库"/>
            <p:cNvSpPr/>
            <p:nvPr/>
          </p:nvSpPr>
          <p:spPr>
            <a:xfrm rot="3600000">
              <a:off x="7174191" y="2706972"/>
              <a:ext cx="163647" cy="141076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bg-BG" kern="0" dirty="0">
                <a:solidFill>
                  <a:srgbClr val="1CBB9F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endParaRPr>
            </a:p>
          </p:txBody>
        </p:sp>
      </p:grpSp>
      <p:grpSp>
        <p:nvGrpSpPr>
          <p:cNvPr id="23" name="Group 34出自【趣你的PPT】(微信:qunideppt)：最优质的PPT资源库"/>
          <p:cNvGrpSpPr/>
          <p:nvPr/>
        </p:nvGrpSpPr>
        <p:grpSpPr>
          <a:xfrm>
            <a:off x="8456969" y="1918172"/>
            <a:ext cx="2074546" cy="967414"/>
            <a:chOff x="8411249" y="1899884"/>
            <a:chExt cx="2074546" cy="967414"/>
          </a:xfrm>
          <a:solidFill>
            <a:srgbClr val="7ACDEF"/>
          </a:solidFill>
        </p:grpSpPr>
        <p:sp>
          <p:nvSpPr>
            <p:cNvPr id="24" name="出自【趣你的PPT】(微信:qunideppt)：最优质的PPT资源库"/>
            <p:cNvSpPr/>
            <p:nvPr/>
          </p:nvSpPr>
          <p:spPr>
            <a:xfrm flipH="1">
              <a:off x="8411249" y="1899884"/>
              <a:ext cx="2074546" cy="878239"/>
            </a:xfrm>
            <a:prstGeom prst="snip1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bg-BG" kern="0">
                <a:solidFill>
                  <a:srgbClr val="1CBB9F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endParaRPr>
            </a:p>
          </p:txBody>
        </p:sp>
        <p:sp>
          <p:nvSpPr>
            <p:cNvPr id="25" name="出自【趣你的PPT】(微信:qunideppt)：最优质的PPT资源库"/>
            <p:cNvSpPr/>
            <p:nvPr/>
          </p:nvSpPr>
          <p:spPr>
            <a:xfrm rot="3600000">
              <a:off x="9369595" y="2714937"/>
              <a:ext cx="163647" cy="141076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bg-BG" kern="0" dirty="0">
                <a:solidFill>
                  <a:srgbClr val="1CBB9F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endParaRPr>
            </a:p>
          </p:txBody>
        </p:sp>
      </p:grpSp>
      <p:sp>
        <p:nvSpPr>
          <p:cNvPr id="26" name="出自【趣你的PPT】(微信:qunideppt)：最优质的PPT资源库"/>
          <p:cNvSpPr txBox="1"/>
          <p:nvPr/>
        </p:nvSpPr>
        <p:spPr>
          <a:xfrm>
            <a:off x="2243465" y="2126458"/>
            <a:ext cx="1191942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white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重资产</a:t>
            </a:r>
            <a:endParaRPr lang="zh-CN" altLang="en-US" sz="2400" b="1" dirty="0">
              <a:solidFill>
                <a:prstClr val="white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27" name="出自【趣你的PPT】(微信:qunideppt)：最优质的PPT资源库"/>
          <p:cNvSpPr txBox="1"/>
          <p:nvPr/>
        </p:nvSpPr>
        <p:spPr>
          <a:xfrm>
            <a:off x="4469207" y="2126458"/>
            <a:ext cx="1191942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prstClr val="white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ofo</a:t>
            </a:r>
            <a:endParaRPr lang="zh-CN" altLang="en-US" sz="2400" b="1" dirty="0">
              <a:solidFill>
                <a:prstClr val="white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28" name="出自【趣你的PPT】(微信:qunideppt)：最优质的PPT资源库"/>
          <p:cNvSpPr txBox="1"/>
          <p:nvPr/>
        </p:nvSpPr>
        <p:spPr>
          <a:xfrm>
            <a:off x="6705763" y="2126458"/>
            <a:ext cx="119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white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节流</a:t>
            </a:r>
            <a:endParaRPr lang="zh-CN" altLang="en-US" sz="2400" b="1" dirty="0">
              <a:solidFill>
                <a:prstClr val="white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29" name="出自【趣你的PPT】(微信:qunideppt)：最优质的PPT资源库"/>
          <p:cNvSpPr txBox="1"/>
          <p:nvPr/>
        </p:nvSpPr>
        <p:spPr>
          <a:xfrm>
            <a:off x="8898271" y="2115016"/>
            <a:ext cx="119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white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开源</a:t>
            </a:r>
            <a:endParaRPr lang="zh-CN" altLang="en-US" sz="2400" b="1" dirty="0">
              <a:solidFill>
                <a:prstClr val="white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68543" y="3442468"/>
            <a:ext cx="1761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需解决好</a:t>
            </a:r>
            <a:r>
              <a:rPr lang="zh-CN" altLang="en-US" sz="1400" dirty="0" smtClean="0">
                <a:solidFill>
                  <a:srgbClr val="FF0000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押金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方面的问题，否则对于企业运营将形成较大风险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83385" y="3442468"/>
            <a:ext cx="17719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共享单车企业是重资产的</a:t>
            </a:r>
            <a:r>
              <a:rPr lang="zh-CN" altLang="en-US" sz="1400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模式</a:t>
            </a:r>
            <a:endParaRPr lang="en-US" altLang="zh-CN" sz="1400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追求</a:t>
            </a:r>
            <a:r>
              <a:rPr lang="zh-CN" altLang="en-US" sz="1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短期经济效益不可取</a:t>
            </a:r>
            <a:endParaRPr lang="en-US" altLang="zh-CN" sz="14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20806" y="3520673"/>
            <a:ext cx="1761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运用大</a:t>
            </a:r>
            <a:r>
              <a:rPr lang="zh-CN" altLang="en-US" sz="1400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数据</a:t>
            </a:r>
            <a:endParaRPr lang="en-US" altLang="zh-CN" sz="1400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精</a:t>
            </a:r>
            <a:r>
              <a:rPr lang="zh-CN" altLang="en-US" sz="1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准调度车辆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26261" y="3364763"/>
            <a:ext cx="1761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租金收入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广告收入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跨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界营销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变现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模式需要探索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9695" y="561844"/>
            <a:ext cx="48526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精细化</a:t>
            </a:r>
            <a:r>
              <a:rPr lang="zh-CN" altLang="en-US" sz="2800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运营是企业</a:t>
            </a:r>
            <a:r>
              <a:rPr lang="zh-CN" altLang="en-US" sz="28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的发展方向</a:t>
            </a:r>
          </a:p>
        </p:txBody>
      </p:sp>
    </p:spTree>
    <p:extLst>
      <p:ext uri="{BB962C8B-B14F-4D97-AF65-F5344CB8AC3E}">
        <p14:creationId xmlns:p14="http://schemas.microsoft.com/office/powerpoint/2010/main" val="26866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165677" y="1084744"/>
            <a:ext cx="189147" cy="189147"/>
          </a:xfrm>
          <a:prstGeom prst="ellipse">
            <a:avLst/>
          </a:prstGeom>
          <a:solidFill>
            <a:srgbClr val="F2C44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1515725" y="2036801"/>
            <a:ext cx="0" cy="1076325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676840" y="4772025"/>
            <a:ext cx="488837" cy="488837"/>
          </a:xfrm>
          <a:custGeom>
            <a:avLst/>
            <a:gdLst>
              <a:gd name="connsiteX0" fmla="*/ 387124 w 774248"/>
              <a:gd name="connsiteY0" fmla="*/ 0 h 774248"/>
              <a:gd name="connsiteX1" fmla="*/ 603569 w 774248"/>
              <a:gd name="connsiteY1" fmla="*/ 66115 h 774248"/>
              <a:gd name="connsiteX2" fmla="*/ 640316 w 774248"/>
              <a:gd name="connsiteY2" fmla="*/ 96434 h 774248"/>
              <a:gd name="connsiteX3" fmla="*/ 640316 w 774248"/>
              <a:gd name="connsiteY3" fmla="*/ 157232 h 774248"/>
              <a:gd name="connsiteX4" fmla="*/ 686035 w 774248"/>
              <a:gd name="connsiteY4" fmla="*/ 157232 h 774248"/>
              <a:gd name="connsiteX5" fmla="*/ 686035 w 774248"/>
              <a:gd name="connsiteY5" fmla="*/ 143896 h 774248"/>
              <a:gd name="connsiteX6" fmla="*/ 708133 w 774248"/>
              <a:gd name="connsiteY6" fmla="*/ 170679 h 774248"/>
              <a:gd name="connsiteX7" fmla="*/ 774248 w 774248"/>
              <a:gd name="connsiteY7" fmla="*/ 387124 h 774248"/>
              <a:gd name="connsiteX8" fmla="*/ 387124 w 774248"/>
              <a:gd name="connsiteY8" fmla="*/ 774248 h 774248"/>
              <a:gd name="connsiteX9" fmla="*/ 0 w 774248"/>
              <a:gd name="connsiteY9" fmla="*/ 387124 h 774248"/>
              <a:gd name="connsiteX10" fmla="*/ 387124 w 774248"/>
              <a:gd name="connsiteY10" fmla="*/ 0 h 774248"/>
              <a:gd name="connsiteX0-1" fmla="*/ 640316 w 774248"/>
              <a:gd name="connsiteY0-2" fmla="*/ 157232 h 774248"/>
              <a:gd name="connsiteX1-3" fmla="*/ 686035 w 774248"/>
              <a:gd name="connsiteY1-4" fmla="*/ 157232 h 774248"/>
              <a:gd name="connsiteX2-5" fmla="*/ 686035 w 774248"/>
              <a:gd name="connsiteY2-6" fmla="*/ 143896 h 774248"/>
              <a:gd name="connsiteX3-7" fmla="*/ 708133 w 774248"/>
              <a:gd name="connsiteY3-8" fmla="*/ 170679 h 774248"/>
              <a:gd name="connsiteX4-9" fmla="*/ 774248 w 774248"/>
              <a:gd name="connsiteY4-10" fmla="*/ 387124 h 774248"/>
              <a:gd name="connsiteX5-11" fmla="*/ 387124 w 774248"/>
              <a:gd name="connsiteY5-12" fmla="*/ 774248 h 774248"/>
              <a:gd name="connsiteX6-13" fmla="*/ 0 w 774248"/>
              <a:gd name="connsiteY6-14" fmla="*/ 387124 h 774248"/>
              <a:gd name="connsiteX7-15" fmla="*/ 387124 w 774248"/>
              <a:gd name="connsiteY7-16" fmla="*/ 0 h 774248"/>
              <a:gd name="connsiteX8-17" fmla="*/ 603569 w 774248"/>
              <a:gd name="connsiteY8-18" fmla="*/ 66115 h 774248"/>
              <a:gd name="connsiteX9-19" fmla="*/ 640316 w 774248"/>
              <a:gd name="connsiteY9-20" fmla="*/ 96434 h 774248"/>
              <a:gd name="connsiteX10-21" fmla="*/ 731756 w 774248"/>
              <a:gd name="connsiteY10-22" fmla="*/ 248672 h 774248"/>
              <a:gd name="connsiteX0-23" fmla="*/ 686035 w 774248"/>
              <a:gd name="connsiteY0-24" fmla="*/ 157232 h 774248"/>
              <a:gd name="connsiteX1-25" fmla="*/ 686035 w 774248"/>
              <a:gd name="connsiteY1-26" fmla="*/ 143896 h 774248"/>
              <a:gd name="connsiteX2-27" fmla="*/ 708133 w 774248"/>
              <a:gd name="connsiteY2-28" fmla="*/ 170679 h 774248"/>
              <a:gd name="connsiteX3-29" fmla="*/ 774248 w 774248"/>
              <a:gd name="connsiteY3-30" fmla="*/ 387124 h 774248"/>
              <a:gd name="connsiteX4-31" fmla="*/ 387124 w 774248"/>
              <a:gd name="connsiteY4-32" fmla="*/ 774248 h 774248"/>
              <a:gd name="connsiteX5-33" fmla="*/ 0 w 774248"/>
              <a:gd name="connsiteY5-34" fmla="*/ 387124 h 774248"/>
              <a:gd name="connsiteX6-35" fmla="*/ 387124 w 774248"/>
              <a:gd name="connsiteY6-36" fmla="*/ 0 h 774248"/>
              <a:gd name="connsiteX7-37" fmla="*/ 603569 w 774248"/>
              <a:gd name="connsiteY7-38" fmla="*/ 66115 h 774248"/>
              <a:gd name="connsiteX8-39" fmla="*/ 640316 w 774248"/>
              <a:gd name="connsiteY8-40" fmla="*/ 96434 h 774248"/>
              <a:gd name="connsiteX9-41" fmla="*/ 731756 w 774248"/>
              <a:gd name="connsiteY9-42" fmla="*/ 248672 h 774248"/>
              <a:gd name="connsiteX0-43" fmla="*/ 686035 w 774248"/>
              <a:gd name="connsiteY0-44" fmla="*/ 157232 h 774248"/>
              <a:gd name="connsiteX1-45" fmla="*/ 686035 w 774248"/>
              <a:gd name="connsiteY1-46" fmla="*/ 143896 h 774248"/>
              <a:gd name="connsiteX2-47" fmla="*/ 708133 w 774248"/>
              <a:gd name="connsiteY2-48" fmla="*/ 170679 h 774248"/>
              <a:gd name="connsiteX3-49" fmla="*/ 774248 w 774248"/>
              <a:gd name="connsiteY3-50" fmla="*/ 387124 h 774248"/>
              <a:gd name="connsiteX4-51" fmla="*/ 387124 w 774248"/>
              <a:gd name="connsiteY4-52" fmla="*/ 774248 h 774248"/>
              <a:gd name="connsiteX5-53" fmla="*/ 0 w 774248"/>
              <a:gd name="connsiteY5-54" fmla="*/ 387124 h 774248"/>
              <a:gd name="connsiteX6-55" fmla="*/ 387124 w 774248"/>
              <a:gd name="connsiteY6-56" fmla="*/ 0 h 774248"/>
              <a:gd name="connsiteX7-57" fmla="*/ 603569 w 774248"/>
              <a:gd name="connsiteY7-58" fmla="*/ 66115 h 774248"/>
              <a:gd name="connsiteX8-59" fmla="*/ 640316 w 774248"/>
              <a:gd name="connsiteY8-60" fmla="*/ 96434 h 774248"/>
              <a:gd name="connsiteX0-61" fmla="*/ 686035 w 774248"/>
              <a:gd name="connsiteY0-62" fmla="*/ 157232 h 774248"/>
              <a:gd name="connsiteX1-63" fmla="*/ 686035 w 774248"/>
              <a:gd name="connsiteY1-64" fmla="*/ 143896 h 774248"/>
              <a:gd name="connsiteX2-65" fmla="*/ 708133 w 774248"/>
              <a:gd name="connsiteY2-66" fmla="*/ 170679 h 774248"/>
              <a:gd name="connsiteX3-67" fmla="*/ 774248 w 774248"/>
              <a:gd name="connsiteY3-68" fmla="*/ 387124 h 774248"/>
              <a:gd name="connsiteX4-69" fmla="*/ 387124 w 774248"/>
              <a:gd name="connsiteY4-70" fmla="*/ 774248 h 774248"/>
              <a:gd name="connsiteX5-71" fmla="*/ 0 w 774248"/>
              <a:gd name="connsiteY5-72" fmla="*/ 387124 h 774248"/>
              <a:gd name="connsiteX6-73" fmla="*/ 387124 w 774248"/>
              <a:gd name="connsiteY6-74" fmla="*/ 0 h 774248"/>
              <a:gd name="connsiteX7-75" fmla="*/ 603569 w 774248"/>
              <a:gd name="connsiteY7-76" fmla="*/ 66115 h 774248"/>
              <a:gd name="connsiteX0-77" fmla="*/ 686035 w 774248"/>
              <a:gd name="connsiteY0-78" fmla="*/ 157232 h 774248"/>
              <a:gd name="connsiteX1-79" fmla="*/ 686035 w 774248"/>
              <a:gd name="connsiteY1-80" fmla="*/ 143896 h 774248"/>
              <a:gd name="connsiteX2-81" fmla="*/ 708133 w 774248"/>
              <a:gd name="connsiteY2-82" fmla="*/ 170679 h 774248"/>
              <a:gd name="connsiteX3-83" fmla="*/ 774248 w 774248"/>
              <a:gd name="connsiteY3-84" fmla="*/ 387124 h 774248"/>
              <a:gd name="connsiteX4-85" fmla="*/ 387124 w 774248"/>
              <a:gd name="connsiteY4-86" fmla="*/ 774248 h 774248"/>
              <a:gd name="connsiteX5-87" fmla="*/ 0 w 774248"/>
              <a:gd name="connsiteY5-88" fmla="*/ 387124 h 774248"/>
              <a:gd name="connsiteX6-89" fmla="*/ 387124 w 774248"/>
              <a:gd name="connsiteY6-90" fmla="*/ 0 h 774248"/>
              <a:gd name="connsiteX0-91" fmla="*/ 686035 w 774248"/>
              <a:gd name="connsiteY0-92" fmla="*/ 13336 h 630352"/>
              <a:gd name="connsiteX1-93" fmla="*/ 686035 w 774248"/>
              <a:gd name="connsiteY1-94" fmla="*/ 0 h 630352"/>
              <a:gd name="connsiteX2-95" fmla="*/ 708133 w 774248"/>
              <a:gd name="connsiteY2-96" fmla="*/ 26783 h 630352"/>
              <a:gd name="connsiteX3-97" fmla="*/ 774248 w 774248"/>
              <a:gd name="connsiteY3-98" fmla="*/ 243228 h 630352"/>
              <a:gd name="connsiteX4-99" fmla="*/ 387124 w 774248"/>
              <a:gd name="connsiteY4-100" fmla="*/ 630352 h 630352"/>
              <a:gd name="connsiteX5-101" fmla="*/ 0 w 774248"/>
              <a:gd name="connsiteY5-102" fmla="*/ 243228 h 630352"/>
              <a:gd name="connsiteX0-103" fmla="*/ 686035 w 774248"/>
              <a:gd name="connsiteY0-104" fmla="*/ 0 h 617016"/>
              <a:gd name="connsiteX1-105" fmla="*/ 708133 w 774248"/>
              <a:gd name="connsiteY1-106" fmla="*/ 13447 h 617016"/>
              <a:gd name="connsiteX2-107" fmla="*/ 774248 w 774248"/>
              <a:gd name="connsiteY2-108" fmla="*/ 229892 h 617016"/>
              <a:gd name="connsiteX3-109" fmla="*/ 387124 w 774248"/>
              <a:gd name="connsiteY3-110" fmla="*/ 617016 h 617016"/>
              <a:gd name="connsiteX4-111" fmla="*/ 0 w 774248"/>
              <a:gd name="connsiteY4-112" fmla="*/ 229892 h 617016"/>
              <a:gd name="connsiteX0-113" fmla="*/ 708133 w 774248"/>
              <a:gd name="connsiteY0-114" fmla="*/ 0 h 603569"/>
              <a:gd name="connsiteX1-115" fmla="*/ 774248 w 774248"/>
              <a:gd name="connsiteY1-116" fmla="*/ 216445 h 603569"/>
              <a:gd name="connsiteX2-117" fmla="*/ 387124 w 774248"/>
              <a:gd name="connsiteY2-118" fmla="*/ 603569 h 603569"/>
              <a:gd name="connsiteX3-119" fmla="*/ 0 w 774248"/>
              <a:gd name="connsiteY3-120" fmla="*/ 216445 h 603569"/>
              <a:gd name="connsiteX0-121" fmla="*/ 774248 w 774248"/>
              <a:gd name="connsiteY0-122" fmla="*/ 0 h 387124"/>
              <a:gd name="connsiteX1-123" fmla="*/ 387124 w 774248"/>
              <a:gd name="connsiteY1-124" fmla="*/ 387124 h 387124"/>
              <a:gd name="connsiteX2-125" fmla="*/ 0 w 774248"/>
              <a:gd name="connsiteY2-126" fmla="*/ 0 h 387124"/>
              <a:gd name="connsiteX0-127" fmla="*/ 387124 w 387124"/>
              <a:gd name="connsiteY0-128" fmla="*/ 387124 h 387124"/>
              <a:gd name="connsiteX1-129" fmla="*/ 0 w 387124"/>
              <a:gd name="connsiteY1-130" fmla="*/ 0 h 3871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7124" h="387124">
                <a:moveTo>
                  <a:pt x="387124" y="387124"/>
                </a:moveTo>
                <a:cubicBezTo>
                  <a:pt x="173321" y="387124"/>
                  <a:pt x="0" y="213803"/>
                  <a:pt x="0" y="0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8899343" y="5495771"/>
            <a:ext cx="910253" cy="101600"/>
          </a:xfrm>
          <a:prstGeom prst="roundRect">
            <a:avLst>
              <a:gd name="adj" fmla="val 5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8766756" y="5668619"/>
            <a:ext cx="818646" cy="101600"/>
          </a:xfrm>
          <a:prstGeom prst="roundRect">
            <a:avLst>
              <a:gd name="adj" fmla="val 5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8719342" y="5318256"/>
            <a:ext cx="568682" cy="101600"/>
          </a:xfrm>
          <a:prstGeom prst="roundRect">
            <a:avLst>
              <a:gd name="adj" fmla="val 5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766756" y="5495771"/>
            <a:ext cx="96933" cy="96933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>
            <a:off x="9354469" y="5318256"/>
            <a:ext cx="850336" cy="101600"/>
          </a:xfrm>
          <a:prstGeom prst="roundRect">
            <a:avLst>
              <a:gd name="adj" fmla="val 5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>
            <a:off x="10271250" y="5318256"/>
            <a:ext cx="424092" cy="101600"/>
          </a:xfrm>
          <a:prstGeom prst="roundRect">
            <a:avLst>
              <a:gd name="adj" fmla="val 5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9874069" y="5495771"/>
            <a:ext cx="103370" cy="101600"/>
          </a:xfrm>
          <a:prstGeom prst="roundRect">
            <a:avLst>
              <a:gd name="adj" fmla="val 5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/>
          <p:cNvSpPr/>
          <p:nvPr/>
        </p:nvSpPr>
        <p:spPr>
          <a:xfrm>
            <a:off x="10048976" y="5495771"/>
            <a:ext cx="757853" cy="101600"/>
          </a:xfrm>
          <a:prstGeom prst="roundRect">
            <a:avLst>
              <a:gd name="adj" fmla="val 5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9662574" y="5668619"/>
            <a:ext cx="1277243" cy="101600"/>
          </a:xfrm>
          <a:prstGeom prst="roundRect">
            <a:avLst>
              <a:gd name="adj" fmla="val 5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 rot="5400000">
            <a:off x="4588138" y="1508571"/>
            <a:ext cx="3155406" cy="4100852"/>
          </a:xfrm>
          <a:prstGeom prst="roundRect">
            <a:avLst>
              <a:gd name="adj" fmla="val 8495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B4EA2E5-A76C-477F-8438-D6D3BC718FFA}"/>
              </a:ext>
            </a:extLst>
          </p:cNvPr>
          <p:cNvSpPr/>
          <p:nvPr/>
        </p:nvSpPr>
        <p:spPr>
          <a:xfrm>
            <a:off x="3688238" y="258228"/>
            <a:ext cx="49552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spc="2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感谢您的观赏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F17FA9-908F-4E08-972D-EE3CBCA52C6C}"/>
              </a:ext>
            </a:extLst>
          </p:cNvPr>
          <p:cNvSpPr/>
          <p:nvPr/>
        </p:nvSpPr>
        <p:spPr>
          <a:xfrm>
            <a:off x="3817058" y="1390141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THANKS FOR YOUR WATCHING</a:t>
            </a:r>
            <a:endParaRPr lang="zh-CN" alt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2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149007" y="1214735"/>
            <a:ext cx="2727364" cy="553998"/>
            <a:chOff x="6149007" y="1588183"/>
            <a:chExt cx="2727364" cy="553998"/>
          </a:xfrm>
        </p:grpSpPr>
        <p:sp>
          <p:nvSpPr>
            <p:cNvPr id="3" name="文本框 2"/>
            <p:cNvSpPr txBox="1"/>
            <p:nvPr/>
          </p:nvSpPr>
          <p:spPr>
            <a:xfrm>
              <a:off x="6889830" y="1588183"/>
              <a:ext cx="19865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研究背景</a:t>
              </a:r>
              <a:endPara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6149007" y="1608282"/>
              <a:ext cx="624771" cy="508423"/>
            </a:xfrm>
            <a:custGeom>
              <a:avLst/>
              <a:gdLst>
                <a:gd name="T0" fmla="*/ 393 w 802"/>
                <a:gd name="T1" fmla="*/ 0 h 653"/>
                <a:gd name="T2" fmla="*/ 0 w 802"/>
                <a:gd name="T3" fmla="*/ 403 h 653"/>
                <a:gd name="T4" fmla="*/ 401 w 802"/>
                <a:gd name="T5" fmla="*/ 653 h 653"/>
                <a:gd name="T6" fmla="*/ 802 w 802"/>
                <a:gd name="T7" fmla="*/ 403 h 653"/>
                <a:gd name="T8" fmla="*/ 393 w 802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653">
                  <a:moveTo>
                    <a:pt x="393" y="0"/>
                  </a:moveTo>
                  <a:cubicBezTo>
                    <a:pt x="171" y="0"/>
                    <a:pt x="0" y="219"/>
                    <a:pt x="0" y="403"/>
                  </a:cubicBezTo>
                  <a:cubicBezTo>
                    <a:pt x="0" y="586"/>
                    <a:pt x="113" y="653"/>
                    <a:pt x="401" y="653"/>
                  </a:cubicBezTo>
                  <a:cubicBezTo>
                    <a:pt x="689" y="653"/>
                    <a:pt x="802" y="586"/>
                    <a:pt x="802" y="403"/>
                  </a:cubicBezTo>
                  <a:cubicBezTo>
                    <a:pt x="802" y="219"/>
                    <a:pt x="615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微软雅黑 Light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微软雅黑 Light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49007" y="2322962"/>
            <a:ext cx="2727364" cy="553998"/>
            <a:chOff x="6149007" y="2430082"/>
            <a:chExt cx="2727364" cy="553998"/>
          </a:xfrm>
        </p:grpSpPr>
        <p:sp>
          <p:nvSpPr>
            <p:cNvPr id="5" name="文本框 4"/>
            <p:cNvSpPr txBox="1"/>
            <p:nvPr/>
          </p:nvSpPr>
          <p:spPr>
            <a:xfrm>
              <a:off x="6889830" y="2430082"/>
              <a:ext cx="19865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产品分析</a:t>
              </a:r>
              <a:endPara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149007" y="2450181"/>
              <a:ext cx="624771" cy="508423"/>
            </a:xfrm>
            <a:custGeom>
              <a:avLst/>
              <a:gdLst>
                <a:gd name="T0" fmla="*/ 393 w 802"/>
                <a:gd name="T1" fmla="*/ 0 h 653"/>
                <a:gd name="T2" fmla="*/ 0 w 802"/>
                <a:gd name="T3" fmla="*/ 403 h 653"/>
                <a:gd name="T4" fmla="*/ 401 w 802"/>
                <a:gd name="T5" fmla="*/ 653 h 653"/>
                <a:gd name="T6" fmla="*/ 802 w 802"/>
                <a:gd name="T7" fmla="*/ 403 h 653"/>
                <a:gd name="T8" fmla="*/ 393 w 802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653">
                  <a:moveTo>
                    <a:pt x="393" y="0"/>
                  </a:moveTo>
                  <a:cubicBezTo>
                    <a:pt x="171" y="0"/>
                    <a:pt x="0" y="219"/>
                    <a:pt x="0" y="403"/>
                  </a:cubicBezTo>
                  <a:cubicBezTo>
                    <a:pt x="0" y="586"/>
                    <a:pt x="113" y="653"/>
                    <a:pt x="401" y="653"/>
                  </a:cubicBezTo>
                  <a:cubicBezTo>
                    <a:pt x="689" y="653"/>
                    <a:pt x="802" y="586"/>
                    <a:pt x="802" y="403"/>
                  </a:cubicBezTo>
                  <a:cubicBezTo>
                    <a:pt x="802" y="219"/>
                    <a:pt x="615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微软雅黑 Light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微软雅黑 Light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49007" y="3431189"/>
            <a:ext cx="2727364" cy="553998"/>
            <a:chOff x="6149007" y="3271981"/>
            <a:chExt cx="2727364" cy="553998"/>
          </a:xfrm>
        </p:grpSpPr>
        <p:sp>
          <p:nvSpPr>
            <p:cNvPr id="7" name="文本框 6"/>
            <p:cNvSpPr txBox="1"/>
            <p:nvPr/>
          </p:nvSpPr>
          <p:spPr>
            <a:xfrm>
              <a:off x="6889830" y="3271981"/>
              <a:ext cx="19865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运营分析</a:t>
              </a:r>
              <a:endPara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149007" y="3292080"/>
              <a:ext cx="624771" cy="508423"/>
            </a:xfrm>
            <a:custGeom>
              <a:avLst/>
              <a:gdLst>
                <a:gd name="T0" fmla="*/ 393 w 802"/>
                <a:gd name="T1" fmla="*/ 0 h 653"/>
                <a:gd name="T2" fmla="*/ 0 w 802"/>
                <a:gd name="T3" fmla="*/ 403 h 653"/>
                <a:gd name="T4" fmla="*/ 401 w 802"/>
                <a:gd name="T5" fmla="*/ 653 h 653"/>
                <a:gd name="T6" fmla="*/ 802 w 802"/>
                <a:gd name="T7" fmla="*/ 403 h 653"/>
                <a:gd name="T8" fmla="*/ 393 w 802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653">
                  <a:moveTo>
                    <a:pt x="393" y="0"/>
                  </a:moveTo>
                  <a:cubicBezTo>
                    <a:pt x="171" y="0"/>
                    <a:pt x="0" y="219"/>
                    <a:pt x="0" y="403"/>
                  </a:cubicBezTo>
                  <a:cubicBezTo>
                    <a:pt x="0" y="586"/>
                    <a:pt x="113" y="653"/>
                    <a:pt x="401" y="653"/>
                  </a:cubicBezTo>
                  <a:cubicBezTo>
                    <a:pt x="689" y="653"/>
                    <a:pt x="802" y="586"/>
                    <a:pt x="802" y="403"/>
                  </a:cubicBezTo>
                  <a:cubicBezTo>
                    <a:pt x="802" y="219"/>
                    <a:pt x="615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微软雅黑 Light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微软雅黑 Light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49007" y="4539416"/>
            <a:ext cx="2727364" cy="553998"/>
            <a:chOff x="6149007" y="4113880"/>
            <a:chExt cx="2727364" cy="553998"/>
          </a:xfrm>
        </p:grpSpPr>
        <p:sp>
          <p:nvSpPr>
            <p:cNvPr id="9" name="文本框 8"/>
            <p:cNvSpPr txBox="1"/>
            <p:nvPr/>
          </p:nvSpPr>
          <p:spPr>
            <a:xfrm>
              <a:off x="6889830" y="4113880"/>
              <a:ext cx="19865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初步总结</a:t>
              </a:r>
              <a:endPara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149007" y="4133979"/>
              <a:ext cx="624771" cy="508423"/>
            </a:xfrm>
            <a:custGeom>
              <a:avLst/>
              <a:gdLst>
                <a:gd name="T0" fmla="*/ 393 w 802"/>
                <a:gd name="T1" fmla="*/ 0 h 653"/>
                <a:gd name="T2" fmla="*/ 0 w 802"/>
                <a:gd name="T3" fmla="*/ 403 h 653"/>
                <a:gd name="T4" fmla="*/ 401 w 802"/>
                <a:gd name="T5" fmla="*/ 653 h 653"/>
                <a:gd name="T6" fmla="*/ 802 w 802"/>
                <a:gd name="T7" fmla="*/ 403 h 653"/>
                <a:gd name="T8" fmla="*/ 393 w 802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653">
                  <a:moveTo>
                    <a:pt x="393" y="0"/>
                  </a:moveTo>
                  <a:cubicBezTo>
                    <a:pt x="171" y="0"/>
                    <a:pt x="0" y="219"/>
                    <a:pt x="0" y="403"/>
                  </a:cubicBezTo>
                  <a:cubicBezTo>
                    <a:pt x="0" y="586"/>
                    <a:pt x="113" y="653"/>
                    <a:pt x="401" y="653"/>
                  </a:cubicBezTo>
                  <a:cubicBezTo>
                    <a:pt x="689" y="653"/>
                    <a:pt x="802" y="586"/>
                    <a:pt x="802" y="403"/>
                  </a:cubicBezTo>
                  <a:cubicBezTo>
                    <a:pt x="802" y="219"/>
                    <a:pt x="615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微软雅黑 Light"/>
                  <a:cs typeface="+mn-cs"/>
                </a:rPr>
                <a:t>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微软雅黑 Light"/>
                <a:cs typeface="+mn-cs"/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1565440" y="2467307"/>
            <a:ext cx="2382446" cy="1938766"/>
          </a:xfrm>
          <a:custGeom>
            <a:avLst/>
            <a:gdLst>
              <a:gd name="T0" fmla="*/ 393 w 802"/>
              <a:gd name="T1" fmla="*/ 0 h 653"/>
              <a:gd name="T2" fmla="*/ 0 w 802"/>
              <a:gd name="T3" fmla="*/ 403 h 653"/>
              <a:gd name="T4" fmla="*/ 401 w 802"/>
              <a:gd name="T5" fmla="*/ 653 h 653"/>
              <a:gd name="T6" fmla="*/ 802 w 802"/>
              <a:gd name="T7" fmla="*/ 403 h 653"/>
              <a:gd name="T8" fmla="*/ 393 w 802"/>
              <a:gd name="T9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2" h="653">
                <a:moveTo>
                  <a:pt x="393" y="0"/>
                </a:moveTo>
                <a:cubicBezTo>
                  <a:pt x="171" y="0"/>
                  <a:pt x="0" y="219"/>
                  <a:pt x="0" y="403"/>
                </a:cubicBezTo>
                <a:cubicBezTo>
                  <a:pt x="0" y="586"/>
                  <a:pt x="113" y="653"/>
                  <a:pt x="401" y="653"/>
                </a:cubicBezTo>
                <a:cubicBezTo>
                  <a:pt x="689" y="653"/>
                  <a:pt x="802" y="586"/>
                  <a:pt x="802" y="403"/>
                </a:cubicBezTo>
                <a:cubicBezTo>
                  <a:pt x="802" y="219"/>
                  <a:pt x="615" y="0"/>
                  <a:pt x="393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63D7A6"/>
                </a:solidFill>
                <a:effectLst/>
                <a:uLnTx/>
                <a:uFillTx/>
                <a:latin typeface="Segoe UI"/>
                <a:ea typeface="微软雅黑 Light"/>
                <a:cs typeface="+mn-cs"/>
              </a:rPr>
              <a:t>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46065" y="3777411"/>
            <a:ext cx="15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3D7A6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rPr>
              <a:t>CONTENT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3D7A6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0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3128" y="1927957"/>
            <a:ext cx="7155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研究</a:t>
            </a:r>
            <a:r>
              <a:rPr lang="zh-CN" altLang="en-US" sz="6000" b="1" dirty="0">
                <a:solidFill>
                  <a:srgbClr val="1C1C1C"/>
                </a:solidFill>
                <a:latin typeface="微软雅黑"/>
                <a:ea typeface="微软雅黑"/>
              </a:rPr>
              <a:t>背景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5429249" y="769680"/>
            <a:ext cx="1263413" cy="1028133"/>
          </a:xfrm>
          <a:custGeom>
            <a:avLst/>
            <a:gdLst>
              <a:gd name="T0" fmla="*/ 393 w 802"/>
              <a:gd name="T1" fmla="*/ 0 h 653"/>
              <a:gd name="T2" fmla="*/ 0 w 802"/>
              <a:gd name="T3" fmla="*/ 403 h 653"/>
              <a:gd name="T4" fmla="*/ 401 w 802"/>
              <a:gd name="T5" fmla="*/ 653 h 653"/>
              <a:gd name="T6" fmla="*/ 802 w 802"/>
              <a:gd name="T7" fmla="*/ 403 h 653"/>
              <a:gd name="T8" fmla="*/ 393 w 802"/>
              <a:gd name="T9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2" h="653">
                <a:moveTo>
                  <a:pt x="393" y="0"/>
                </a:moveTo>
                <a:cubicBezTo>
                  <a:pt x="171" y="0"/>
                  <a:pt x="0" y="219"/>
                  <a:pt x="0" y="403"/>
                </a:cubicBezTo>
                <a:cubicBezTo>
                  <a:pt x="0" y="586"/>
                  <a:pt x="113" y="653"/>
                  <a:pt x="401" y="653"/>
                </a:cubicBezTo>
                <a:cubicBezTo>
                  <a:pt x="689" y="653"/>
                  <a:pt x="802" y="586"/>
                  <a:pt x="802" y="403"/>
                </a:cubicBezTo>
                <a:cubicBezTo>
                  <a:pt x="802" y="219"/>
                  <a:pt x="615" y="0"/>
                  <a:pt x="3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noProof="0" dirty="0">
                <a:solidFill>
                  <a:srgbClr val="FFFFFF"/>
                </a:solidFill>
                <a:latin typeface="Segoe UI"/>
                <a:ea typeface="微软雅黑 Light"/>
              </a:rPr>
              <a:t>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微软雅黑 Light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47122" y="5251204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21212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竞品简介</a:t>
            </a:r>
            <a:endParaRPr lang="zh-CN" altLang="en-US" sz="2000" dirty="0">
              <a:solidFill>
                <a:srgbClr val="21212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7585" y="3921263"/>
            <a:ext cx="648321" cy="648282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8392981" y="3760859"/>
            <a:ext cx="1044575" cy="1367155"/>
            <a:chOff x="816025" y="4195312"/>
            <a:chExt cx="1044575" cy="1367238"/>
          </a:xfrm>
        </p:grpSpPr>
        <p:sp>
          <p:nvSpPr>
            <p:cNvPr id="28" name="椭圆 27"/>
            <p:cNvSpPr/>
            <p:nvPr/>
          </p:nvSpPr>
          <p:spPr>
            <a:xfrm>
              <a:off x="816025" y="4195312"/>
              <a:ext cx="1044575" cy="1044575"/>
            </a:xfrm>
            <a:prstGeom prst="ellipse">
              <a:avLst/>
            </a:prstGeom>
            <a:noFill/>
            <a:ln>
              <a:solidFill>
                <a:srgbClr val="262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95375" y="5091113"/>
              <a:ext cx="471437" cy="471437"/>
            </a:xfrm>
            <a:prstGeom prst="ellipse">
              <a:avLst/>
            </a:prstGeom>
            <a:solidFill>
              <a:srgbClr val="219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5666787" y="5247394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21212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分析目的</a:t>
            </a:r>
            <a:endParaRPr lang="zh-CN" altLang="en-US" sz="2000" dirty="0">
              <a:solidFill>
                <a:srgbClr val="21212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2331" y="4020125"/>
            <a:ext cx="549453" cy="549420"/>
          </a:xfrm>
          <a:prstGeom prst="rect">
            <a:avLst/>
          </a:prstGeom>
        </p:spPr>
      </p:pic>
      <p:sp>
        <p:nvSpPr>
          <p:cNvPr id="32" name="椭圆 31"/>
          <p:cNvSpPr/>
          <p:nvPr/>
        </p:nvSpPr>
        <p:spPr>
          <a:xfrm>
            <a:off x="5727886" y="3757049"/>
            <a:ext cx="1044575" cy="1044512"/>
          </a:xfrm>
          <a:prstGeom prst="ellipse">
            <a:avLst/>
          </a:prstGeom>
          <a:noFill/>
          <a:ln>
            <a:solidFill>
              <a:srgbClr val="262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07236" y="4652796"/>
            <a:ext cx="471437" cy="471408"/>
          </a:xfrm>
          <a:prstGeom prst="ellipse">
            <a:avLst/>
          </a:prstGeom>
          <a:solidFill>
            <a:srgbClr val="219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86452" y="5251204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21212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行业背景</a:t>
            </a:r>
            <a:endParaRPr lang="zh-CN" altLang="en-US" sz="2000" dirty="0">
              <a:solidFill>
                <a:srgbClr val="21212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2023" y="4047229"/>
            <a:ext cx="556300" cy="522316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3039296" y="3760859"/>
            <a:ext cx="1044575" cy="1367155"/>
            <a:chOff x="816025" y="4195312"/>
            <a:chExt cx="1044575" cy="1367238"/>
          </a:xfrm>
        </p:grpSpPr>
        <p:sp>
          <p:nvSpPr>
            <p:cNvPr id="37" name="椭圆 36"/>
            <p:cNvSpPr/>
            <p:nvPr/>
          </p:nvSpPr>
          <p:spPr>
            <a:xfrm>
              <a:off x="816025" y="4195312"/>
              <a:ext cx="1044575" cy="1044575"/>
            </a:xfrm>
            <a:prstGeom prst="ellipse">
              <a:avLst/>
            </a:prstGeom>
            <a:noFill/>
            <a:ln>
              <a:solidFill>
                <a:srgbClr val="262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14425" y="5091113"/>
              <a:ext cx="471437" cy="471437"/>
            </a:xfrm>
            <a:prstGeom prst="ellipse">
              <a:avLst/>
            </a:prstGeom>
            <a:solidFill>
              <a:srgbClr val="219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3284309" y="4700927"/>
            <a:ext cx="57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950113" y="4700927"/>
            <a:ext cx="57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615917" y="4700927"/>
            <a:ext cx="57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出自【趣你的PPT】(微信:qunideppt)：最优质的PPT资源库"/>
          <p:cNvGrpSpPr/>
          <p:nvPr/>
        </p:nvGrpSpPr>
        <p:grpSpPr>
          <a:xfrm>
            <a:off x="3962185" y="1020419"/>
            <a:ext cx="4085777" cy="4085016"/>
            <a:chOff x="3747583" y="1388661"/>
            <a:chExt cx="4516784" cy="4515943"/>
          </a:xfrm>
        </p:grpSpPr>
        <p:sp>
          <p:nvSpPr>
            <p:cNvPr id="6" name="出自【趣你的PPT】(微信:qunideppt)：最优质的PPT资源库"/>
            <p:cNvSpPr>
              <a:spLocks noChangeArrowheads="1"/>
            </p:cNvSpPr>
            <p:nvPr/>
          </p:nvSpPr>
          <p:spPr bwMode="auto">
            <a:xfrm rot="13978264">
              <a:off x="3764390" y="3030598"/>
              <a:ext cx="2306750" cy="2340364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7ACDEF"/>
            </a:solidFill>
            <a:ln>
              <a:noFill/>
            </a:ln>
            <a:effectLst/>
          </p:spPr>
          <p:txBody>
            <a:bodyPr wrap="none" lIns="121910" tIns="60955" rIns="121910" bIns="60955" anchor="ctr"/>
            <a:lstStyle/>
            <a:p>
              <a:pPr defTabSz="544047">
                <a:defRPr/>
              </a:pPr>
              <a:endParaRPr lang="en-US" sz="2149" kern="0">
                <a:solidFill>
                  <a:srgbClr val="E2E3E9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150696" y="1388661"/>
              <a:ext cx="4113671" cy="4515943"/>
              <a:chOff x="4150696" y="1388661"/>
              <a:chExt cx="4113671" cy="4515943"/>
            </a:xfrm>
          </p:grpSpPr>
          <p:sp>
            <p:nvSpPr>
              <p:cNvPr id="8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 rot="19397468">
                <a:off x="4312428" y="1388661"/>
                <a:ext cx="2307051" cy="2340059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rgbClr val="00AFF0"/>
              </a:solidFill>
              <a:ln>
                <a:noFill/>
              </a:ln>
              <a:effectLst/>
            </p:spPr>
            <p:txBody>
              <a:bodyPr wrap="none" lIns="121910" tIns="60955" rIns="121910" bIns="60955" anchor="ctr"/>
              <a:lstStyle/>
              <a:p>
                <a:pPr defTabSz="544047">
                  <a:defRPr/>
                </a:pPr>
                <a:endParaRPr lang="en-US" sz="2149" kern="0">
                  <a:solidFill>
                    <a:srgbClr val="E2E3E9"/>
                  </a:solidFill>
                </a:endParaRPr>
              </a:p>
            </p:txBody>
          </p:sp>
          <p:sp>
            <p:nvSpPr>
              <p:cNvPr id="9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 rot="3202081">
                <a:off x="5940810" y="1933755"/>
                <a:ext cx="2306750" cy="2340364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rgbClr val="7ACDEF"/>
              </a:solidFill>
              <a:ln>
                <a:noFill/>
              </a:ln>
              <a:effectLst/>
            </p:spPr>
            <p:txBody>
              <a:bodyPr wrap="none" lIns="121910" tIns="60955" rIns="121910" bIns="60955" anchor="ctr"/>
              <a:lstStyle/>
              <a:p>
                <a:pPr defTabSz="544047">
                  <a:defRPr/>
                </a:pPr>
                <a:endParaRPr lang="en-US" sz="2149" kern="0">
                  <a:solidFill>
                    <a:srgbClr val="E2E3E9"/>
                  </a:solidFill>
                </a:endParaRPr>
              </a:p>
            </p:txBody>
          </p:sp>
          <p:sp>
            <p:nvSpPr>
              <p:cNvPr id="10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 rot="8579122">
                <a:off x="5391610" y="3564545"/>
                <a:ext cx="2307051" cy="2340059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rgbClr val="00AFF0"/>
              </a:solidFill>
              <a:ln>
                <a:noFill/>
              </a:ln>
              <a:effectLst/>
            </p:spPr>
            <p:txBody>
              <a:bodyPr wrap="none" lIns="121910" tIns="60955" rIns="121910" bIns="60955" anchor="ctr"/>
              <a:lstStyle/>
              <a:p>
                <a:pPr defTabSz="544047">
                  <a:defRPr/>
                </a:pPr>
                <a:endParaRPr lang="en-US" sz="2149" kern="0">
                  <a:solidFill>
                    <a:srgbClr val="E2E3E9"/>
                  </a:solidFill>
                </a:endParaRPr>
              </a:p>
            </p:txBody>
          </p:sp>
          <p:sp>
            <p:nvSpPr>
              <p:cNvPr id="11" name="出自【趣你的PPT】(微信:qunideppt)：最优质的PPT资源库"/>
              <p:cNvSpPr txBox="1"/>
              <p:nvPr/>
            </p:nvSpPr>
            <p:spPr>
              <a:xfrm>
                <a:off x="4688681" y="1930482"/>
                <a:ext cx="1458687" cy="1054713"/>
              </a:xfrm>
              <a:prstGeom prst="rect">
                <a:avLst/>
              </a:prstGeom>
              <a:noFill/>
            </p:spPr>
            <p:txBody>
              <a:bodyPr wrap="square" lIns="121884" tIns="60941" rIns="121884" bIns="60941" rtlCol="0">
                <a:spAutoFit/>
              </a:bodyPr>
              <a:lstStyle/>
              <a:p>
                <a:pPr algn="ctr" defTabSz="544047"/>
                <a:r>
                  <a:rPr lang="en-US" altLang="zh-CN" sz="5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Black"/>
                  </a:rPr>
                  <a:t>P</a:t>
                </a:r>
                <a:endParaRPr lang="ru-RU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Black"/>
                </a:endParaRPr>
              </a:p>
            </p:txBody>
          </p:sp>
          <p:sp>
            <p:nvSpPr>
              <p:cNvPr id="12" name="出自【趣你的PPT】(微信:qunideppt)：最优质的PPT资源库"/>
              <p:cNvSpPr txBox="1"/>
              <p:nvPr/>
            </p:nvSpPr>
            <p:spPr>
              <a:xfrm>
                <a:off x="5796295" y="4430153"/>
                <a:ext cx="1458687" cy="954069"/>
              </a:xfrm>
              <a:prstGeom prst="rect">
                <a:avLst/>
              </a:prstGeom>
              <a:noFill/>
            </p:spPr>
            <p:txBody>
              <a:bodyPr wrap="square" lIns="121884" tIns="60941" rIns="121884" bIns="60941" rtlCol="0">
                <a:spAutoFit/>
              </a:bodyPr>
              <a:lstStyle/>
              <a:p>
                <a:pPr algn="ctr" defTabSz="544047"/>
                <a:r>
                  <a:rPr lang="en-US" sz="5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Black"/>
                  </a:rPr>
                  <a:t>T</a:t>
                </a:r>
                <a:endParaRPr lang="ru-RU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Black"/>
                </a:endParaRPr>
              </a:p>
            </p:txBody>
          </p:sp>
          <p:sp>
            <p:nvSpPr>
              <p:cNvPr id="13" name="出自【趣你的PPT】(微信:qunideppt)：最优质的PPT资源库"/>
              <p:cNvSpPr txBox="1"/>
              <p:nvPr/>
            </p:nvSpPr>
            <p:spPr>
              <a:xfrm>
                <a:off x="6498510" y="2663220"/>
                <a:ext cx="1458687" cy="1054713"/>
              </a:xfrm>
              <a:prstGeom prst="rect">
                <a:avLst/>
              </a:prstGeom>
              <a:noFill/>
            </p:spPr>
            <p:txBody>
              <a:bodyPr wrap="square" lIns="121884" tIns="60941" rIns="121884" bIns="60941" rtlCol="0">
                <a:spAutoFit/>
              </a:bodyPr>
              <a:lstStyle/>
              <a:p>
                <a:pPr algn="ctr" defTabSz="544047"/>
                <a:r>
                  <a:rPr lang="en-US" altLang="zh-CN" sz="5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Black"/>
                  </a:rPr>
                  <a:t>E</a:t>
                </a:r>
                <a:endParaRPr lang="ru-RU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Black"/>
                </a:endParaRPr>
              </a:p>
            </p:txBody>
          </p:sp>
          <p:sp>
            <p:nvSpPr>
              <p:cNvPr id="14" name="出自【趣你的PPT】(微信:qunideppt)：最优质的PPT资源库"/>
              <p:cNvSpPr txBox="1"/>
              <p:nvPr/>
            </p:nvSpPr>
            <p:spPr>
              <a:xfrm>
                <a:off x="4150696" y="3709168"/>
                <a:ext cx="1458687" cy="1054713"/>
              </a:xfrm>
              <a:prstGeom prst="rect">
                <a:avLst/>
              </a:prstGeom>
              <a:noFill/>
            </p:spPr>
            <p:txBody>
              <a:bodyPr wrap="square" lIns="121884" tIns="60941" rIns="121884" bIns="60941" rtlCol="0">
                <a:spAutoFit/>
              </a:bodyPr>
              <a:lstStyle/>
              <a:p>
                <a:pPr algn="ctr" defTabSz="544047"/>
                <a:r>
                  <a:rPr lang="en-US" sz="54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Black"/>
                  </a:rPr>
                  <a:t>S</a:t>
                </a:r>
                <a:endParaRPr lang="ru-RU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Black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234176" y="1484634"/>
            <a:ext cx="3980103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2015</a:t>
            </a:r>
            <a:r>
              <a:rPr lang="zh-CN" altLang="en-US" sz="1400" b="1" dirty="0" smtClean="0"/>
              <a:t>年“共享经济”被正式纳入国家政策中</a:t>
            </a:r>
            <a:endParaRPr lang="en-US" altLang="zh-CN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多地政府出台政策支持共享单车发展和规范共享单车使用行为</a:t>
            </a:r>
            <a:endParaRPr lang="en-US" altLang="zh-CN" sz="1400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多</a:t>
            </a:r>
            <a:r>
              <a:rPr lang="zh-CN" altLang="en-US" sz="1400" b="1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地政府限制</a:t>
            </a:r>
            <a:r>
              <a:rPr lang="zh-CN" altLang="en-US" sz="1400" b="1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市内共享单车投放</a:t>
            </a:r>
            <a:r>
              <a:rPr lang="zh-CN" altLang="en-US" sz="1400" b="1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总量</a:t>
            </a:r>
            <a:endParaRPr lang="en-US" altLang="zh-CN" sz="1400" b="1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29" name="出自【趣你的PPT】(微信:qunideppt)：最优质的PPT资源库"/>
          <p:cNvSpPr txBox="1"/>
          <p:nvPr/>
        </p:nvSpPr>
        <p:spPr>
          <a:xfrm>
            <a:off x="1345839" y="955605"/>
            <a:ext cx="175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政治环境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4176" y="3771681"/>
            <a:ext cx="4147428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随着社会环保意识、健康意识加强，消费者偏向绿色、经济、健康的骑行代步，这为共享单车的发展提供了市场条件。</a:t>
            </a:r>
            <a:endParaRPr lang="en-US" altLang="zh-CN" sz="1400" dirty="0" smtClean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共享单车的使用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缓解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城市交通拥堵，解决居民最后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公里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出行，降低了自行车丢失风险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31" name="出自【趣你的PPT】(微信:qunideppt)：最优质的PPT资源库"/>
          <p:cNvSpPr txBox="1"/>
          <p:nvPr/>
        </p:nvSpPr>
        <p:spPr>
          <a:xfrm>
            <a:off x="1589406" y="3257975"/>
            <a:ext cx="1269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社会环境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65690" y="1484634"/>
            <a:ext cx="186884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查询隔年共享单车市场规模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图表形式呈现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出自【趣你的PPT】(微信:qunideppt)：最优质的PPT资源库"/>
          <p:cNvSpPr txBox="1"/>
          <p:nvPr/>
        </p:nvSpPr>
        <p:spPr>
          <a:xfrm>
            <a:off x="9547329" y="955605"/>
            <a:ext cx="1269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经济环境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587" y="3527847"/>
            <a:ext cx="4421897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技术要求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单车制造技术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移动支付技术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定位车辆技术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LBS(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地理位置服务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3G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网络与云端保持通信技术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利用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大数据预测各个运营网格的共享单车供需需求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精准调度车辆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解决现有车辆淤积、坏损率高的问题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保障车况良好的车辆出现在市民需要的地方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出自【趣你的PPT】(微信:qunideppt)：最优质的PPT资源库"/>
          <p:cNvSpPr txBox="1"/>
          <p:nvPr/>
        </p:nvSpPr>
        <p:spPr>
          <a:xfrm>
            <a:off x="9394537" y="3127424"/>
            <a:ext cx="1269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技术环境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0776" y="171450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1.1 </a:t>
            </a:r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行业背景</a:t>
            </a:r>
            <a:endParaRPr lang="zh-CN" alt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7990" y="171450"/>
            <a:ext cx="45719" cy="369332"/>
          </a:xfrm>
          <a:prstGeom prst="rect">
            <a:avLst/>
          </a:prstGeom>
          <a:solidFill>
            <a:srgbClr val="58B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/>
          <p:nvPr/>
        </p:nvSpPr>
        <p:spPr>
          <a:xfrm>
            <a:off x="5366795" y="1504709"/>
            <a:ext cx="1643605" cy="1122744"/>
          </a:xfrm>
          <a:prstGeom prst="rect">
            <a:avLst/>
          </a:prstGeom>
          <a:solidFill>
            <a:srgbClr val="00AF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出自【趣你的PPT】(微信:qunideppt)：最优质的PPT资源库"/>
          <p:cNvSpPr/>
          <p:nvPr/>
        </p:nvSpPr>
        <p:spPr>
          <a:xfrm>
            <a:off x="5366795" y="2627453"/>
            <a:ext cx="1643605" cy="1122744"/>
          </a:xfrm>
          <a:prstGeom prst="rect">
            <a:avLst/>
          </a:prstGeom>
          <a:solidFill>
            <a:srgbClr val="7ACDE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出自【趣你的PPT】(微信:qunideppt)：最优质的PPT资源库"/>
          <p:cNvSpPr/>
          <p:nvPr/>
        </p:nvSpPr>
        <p:spPr>
          <a:xfrm>
            <a:off x="5366795" y="3750197"/>
            <a:ext cx="1643605" cy="1122744"/>
          </a:xfrm>
          <a:prstGeom prst="rect">
            <a:avLst/>
          </a:prstGeom>
          <a:solidFill>
            <a:srgbClr val="00AF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>
            <a:off x="5366795" y="4872941"/>
            <a:ext cx="1643605" cy="1122744"/>
          </a:xfrm>
          <a:prstGeom prst="rect">
            <a:avLst/>
          </a:prstGeom>
          <a:solidFill>
            <a:srgbClr val="7ACDE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7010400" y="1504709"/>
            <a:ext cx="5181600" cy="1122744"/>
          </a:xfrm>
          <a:prstGeom prst="rect">
            <a:avLst/>
          </a:prstGeom>
          <a:solidFill>
            <a:srgbClr val="7A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0" y="2627453"/>
            <a:ext cx="5366795" cy="1122744"/>
          </a:xfrm>
          <a:prstGeom prst="rect">
            <a:avLst/>
          </a:prstGeom>
          <a:solidFill>
            <a:srgbClr val="00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>
            <a:off x="7010400" y="3750197"/>
            <a:ext cx="5181600" cy="1122744"/>
          </a:xfrm>
          <a:prstGeom prst="rect">
            <a:avLst/>
          </a:prstGeom>
          <a:solidFill>
            <a:srgbClr val="7A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>
            <a:off x="0" y="4872941"/>
            <a:ext cx="5366795" cy="1122744"/>
          </a:xfrm>
          <a:prstGeom prst="rect">
            <a:avLst/>
          </a:prstGeom>
          <a:solidFill>
            <a:srgbClr val="00A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>
          <a:xfrm>
            <a:off x="5910805" y="1892461"/>
            <a:ext cx="555585" cy="34724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出自【趣你的PPT】(微信:qunideppt)：最优质的PPT资源库"/>
          <p:cNvSpPr/>
          <p:nvPr/>
        </p:nvSpPr>
        <p:spPr>
          <a:xfrm flipH="1">
            <a:off x="5910804" y="3015205"/>
            <a:ext cx="555585" cy="34724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出自【趣你的PPT】(微信:qunideppt)：最优质的PPT资源库"/>
          <p:cNvSpPr/>
          <p:nvPr/>
        </p:nvSpPr>
        <p:spPr>
          <a:xfrm>
            <a:off x="5910805" y="4137948"/>
            <a:ext cx="555585" cy="34724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出自【趣你的PPT】(微信:qunideppt)：最优质的PPT资源库"/>
          <p:cNvSpPr/>
          <p:nvPr/>
        </p:nvSpPr>
        <p:spPr>
          <a:xfrm flipH="1">
            <a:off x="5910804" y="5260692"/>
            <a:ext cx="555585" cy="34724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4" name="Group 13出自【趣你的PPT】(微信:qunideppt)：最优质的PPT资源库"/>
          <p:cNvGrpSpPr/>
          <p:nvPr/>
        </p:nvGrpSpPr>
        <p:grpSpPr>
          <a:xfrm>
            <a:off x="2841353" y="1558249"/>
            <a:ext cx="2672056" cy="1015663"/>
            <a:chOff x="2841353" y="1558249"/>
            <a:chExt cx="2672056" cy="1015663"/>
          </a:xfrm>
        </p:grpSpPr>
        <p:sp>
          <p:nvSpPr>
            <p:cNvPr id="15" name="出自【趣你的PPT】(微信:qunideppt)：最优质的PPT资源库"/>
            <p:cNvSpPr txBox="1"/>
            <p:nvPr/>
          </p:nvSpPr>
          <p:spPr>
            <a:xfrm>
              <a:off x="4163032" y="1558249"/>
              <a:ext cx="13503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出自【趣你的PPT】(微信:qunideppt)：最优质的PPT资源库"/>
            <p:cNvSpPr txBox="1"/>
            <p:nvPr/>
          </p:nvSpPr>
          <p:spPr>
            <a:xfrm>
              <a:off x="2841353" y="1997294"/>
              <a:ext cx="1469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17出自【趣你的PPT】(微信:qunideppt)：最优质的PPT资源库"/>
          <p:cNvGrpSpPr/>
          <p:nvPr/>
        </p:nvGrpSpPr>
        <p:grpSpPr>
          <a:xfrm>
            <a:off x="2852928" y="3786685"/>
            <a:ext cx="2672056" cy="1015663"/>
            <a:chOff x="2841353" y="1581399"/>
            <a:chExt cx="2672056" cy="1015663"/>
          </a:xfrm>
        </p:grpSpPr>
        <p:sp>
          <p:nvSpPr>
            <p:cNvPr id="19" name="出自【趣你的PPT】(微信:qunideppt)：最优质的PPT资源库"/>
            <p:cNvSpPr txBox="1"/>
            <p:nvPr/>
          </p:nvSpPr>
          <p:spPr>
            <a:xfrm>
              <a:off x="4163032" y="1581399"/>
              <a:ext cx="13503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出自【趣你的PPT】(微信:qunideppt)：最优质的PPT资源库"/>
            <p:cNvSpPr txBox="1"/>
            <p:nvPr/>
          </p:nvSpPr>
          <p:spPr>
            <a:xfrm>
              <a:off x="2841353" y="1997294"/>
              <a:ext cx="1469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0出自【趣你的PPT】(微信:qunideppt)：最优质的PPT资源库"/>
          <p:cNvGrpSpPr/>
          <p:nvPr/>
        </p:nvGrpSpPr>
        <p:grpSpPr>
          <a:xfrm>
            <a:off x="7168589" y="2771022"/>
            <a:ext cx="2458772" cy="1015663"/>
            <a:chOff x="4163032" y="1558249"/>
            <a:chExt cx="2458772" cy="1015663"/>
          </a:xfrm>
        </p:grpSpPr>
        <p:sp>
          <p:nvSpPr>
            <p:cNvPr id="22" name="出自【趣你的PPT】(微信:qunideppt)：最优质的PPT资源库"/>
            <p:cNvSpPr txBox="1"/>
            <p:nvPr/>
          </p:nvSpPr>
          <p:spPr>
            <a:xfrm>
              <a:off x="4163032" y="1558249"/>
              <a:ext cx="13503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出自【趣你的PPT】(微信:qunideppt)：最优质的PPT资源库"/>
            <p:cNvSpPr txBox="1"/>
            <p:nvPr/>
          </p:nvSpPr>
          <p:spPr>
            <a:xfrm>
              <a:off x="5151820" y="1955328"/>
              <a:ext cx="1469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Group 23出自【趣你的PPT】(微信:qunideppt)：最优质的PPT资源库"/>
          <p:cNvGrpSpPr/>
          <p:nvPr/>
        </p:nvGrpSpPr>
        <p:grpSpPr>
          <a:xfrm>
            <a:off x="7168589" y="4993372"/>
            <a:ext cx="2458772" cy="1015663"/>
            <a:chOff x="4163032" y="1558249"/>
            <a:chExt cx="2458772" cy="1015663"/>
          </a:xfrm>
        </p:grpSpPr>
        <p:sp>
          <p:nvSpPr>
            <p:cNvPr id="25" name="出自【趣你的PPT】(微信:qunideppt)：最优质的PPT资源库"/>
            <p:cNvSpPr txBox="1"/>
            <p:nvPr/>
          </p:nvSpPr>
          <p:spPr>
            <a:xfrm>
              <a:off x="4163032" y="1558249"/>
              <a:ext cx="13503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出自【趣你的PPT】(微信:qunideppt)：最优质的PPT资源库"/>
            <p:cNvSpPr txBox="1"/>
            <p:nvPr/>
          </p:nvSpPr>
          <p:spPr>
            <a:xfrm>
              <a:off x="5151820" y="1955328"/>
              <a:ext cx="1469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7407796" y="1832826"/>
            <a:ext cx="4173507" cy="396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初步了解共享出行大行业</a:t>
            </a:r>
          </a:p>
        </p:txBody>
      </p:sp>
      <p:sp>
        <p:nvSpPr>
          <p:cNvPr id="32" name="矩形 31"/>
          <p:cNvSpPr/>
          <p:nvPr/>
        </p:nvSpPr>
        <p:spPr>
          <a:xfrm>
            <a:off x="1022144" y="3007125"/>
            <a:ext cx="417350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初步了解共享出行领域的玩家</a:t>
            </a:r>
            <a:endParaRPr lang="zh-CN" altLang="en-US" dirty="0">
              <a:solidFill>
                <a:schemeClr val="bg1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22144" y="5251811"/>
            <a:ext cx="417350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入职</a:t>
            </a:r>
            <a:r>
              <a:rPr lang="zh-CN" altLang="en-US" dirty="0" smtClean="0">
                <a:solidFill>
                  <a:schemeClr val="bg1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哈</a:t>
            </a:r>
            <a:r>
              <a:rPr lang="zh-CN" altLang="en-US" dirty="0">
                <a:solidFill>
                  <a:schemeClr val="bg1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啰出行数据</a:t>
            </a:r>
            <a:r>
              <a:rPr lang="zh-CN" altLang="en-US" dirty="0" smtClean="0">
                <a:solidFill>
                  <a:schemeClr val="bg1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运营团队做</a:t>
            </a:r>
            <a:r>
              <a:rPr lang="zh-CN" altLang="en-US" dirty="0">
                <a:solidFill>
                  <a:schemeClr val="bg1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准备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70776" y="171450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en-US" altLang="zh-CN" dirty="0"/>
              <a:t>1.2 </a:t>
            </a:r>
            <a:r>
              <a:rPr lang="zh-CN" altLang="en-US" dirty="0"/>
              <a:t>分析目的</a:t>
            </a:r>
          </a:p>
        </p:txBody>
      </p:sp>
      <p:sp>
        <p:nvSpPr>
          <p:cNvPr id="35" name="矩形 34"/>
          <p:cNvSpPr/>
          <p:nvPr/>
        </p:nvSpPr>
        <p:spPr>
          <a:xfrm>
            <a:off x="367990" y="171450"/>
            <a:ext cx="45719" cy="369332"/>
          </a:xfrm>
          <a:prstGeom prst="rect">
            <a:avLst/>
          </a:prstGeom>
          <a:solidFill>
            <a:srgbClr val="58B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407796" y="4163218"/>
            <a:ext cx="4173507" cy="396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初步了解业务流程</a:t>
            </a:r>
            <a:endParaRPr lang="zh-CN" altLang="en-US" dirty="0">
              <a:solidFill>
                <a:schemeClr val="bg1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3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0776" y="171450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en-US" altLang="zh-CN" dirty="0"/>
              <a:t>1.3 </a:t>
            </a:r>
            <a:r>
              <a:rPr lang="zh-CN" altLang="en-US" dirty="0"/>
              <a:t>竞品简介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367990" y="171450"/>
            <a:ext cx="45719" cy="369332"/>
          </a:xfrm>
          <a:prstGeom prst="rect">
            <a:avLst/>
          </a:prstGeom>
          <a:solidFill>
            <a:srgbClr val="58B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0775" y="6278136"/>
            <a:ext cx="36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数据来源：百度百科、各公司官网</a:t>
            </a:r>
            <a:endParaRPr lang="zh-CN" alt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30301"/>
              </p:ext>
            </p:extLst>
          </p:nvPr>
        </p:nvGraphicFramePr>
        <p:xfrm>
          <a:off x="838200" y="848702"/>
          <a:ext cx="10515600" cy="4641140"/>
        </p:xfrm>
        <a:graphic>
          <a:graphicData uri="http://schemas.openxmlformats.org/drawingml/2006/table">
            <a:tbl>
              <a:tblPr/>
              <a:tblGrid>
                <a:gridCol w="1252206">
                  <a:extLst>
                    <a:ext uri="{9D8B030D-6E8A-4147-A177-3AD203B41FA5}">
                      <a16:colId xmlns:a16="http://schemas.microsoft.com/office/drawing/2014/main" val="1907681259"/>
                    </a:ext>
                  </a:extLst>
                </a:gridCol>
                <a:gridCol w="1135040">
                  <a:extLst>
                    <a:ext uri="{9D8B030D-6E8A-4147-A177-3AD203B41FA5}">
                      <a16:colId xmlns:a16="http://schemas.microsoft.com/office/drawing/2014/main" val="1673018506"/>
                    </a:ext>
                  </a:extLst>
                </a:gridCol>
                <a:gridCol w="2255435">
                  <a:extLst>
                    <a:ext uri="{9D8B030D-6E8A-4147-A177-3AD203B41FA5}">
                      <a16:colId xmlns:a16="http://schemas.microsoft.com/office/drawing/2014/main" val="2895311738"/>
                    </a:ext>
                  </a:extLst>
                </a:gridCol>
                <a:gridCol w="1493860">
                  <a:extLst>
                    <a:ext uri="{9D8B030D-6E8A-4147-A177-3AD203B41FA5}">
                      <a16:colId xmlns:a16="http://schemas.microsoft.com/office/drawing/2014/main" val="207095503"/>
                    </a:ext>
                  </a:extLst>
                </a:gridCol>
                <a:gridCol w="2284726">
                  <a:extLst>
                    <a:ext uri="{9D8B030D-6E8A-4147-A177-3AD203B41FA5}">
                      <a16:colId xmlns:a16="http://schemas.microsoft.com/office/drawing/2014/main" val="3980621174"/>
                    </a:ext>
                  </a:extLst>
                </a:gridCol>
                <a:gridCol w="1340080">
                  <a:extLst>
                    <a:ext uri="{9D8B030D-6E8A-4147-A177-3AD203B41FA5}">
                      <a16:colId xmlns:a16="http://schemas.microsoft.com/office/drawing/2014/main" val="4198986338"/>
                    </a:ext>
                  </a:extLst>
                </a:gridCol>
                <a:gridCol w="754253">
                  <a:extLst>
                    <a:ext uri="{9D8B030D-6E8A-4147-A177-3AD203B41FA5}">
                      <a16:colId xmlns:a16="http://schemas.microsoft.com/office/drawing/2014/main" val="389942059"/>
                    </a:ext>
                  </a:extLst>
                </a:gridCol>
              </a:tblGrid>
              <a:tr h="183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产品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上线时间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首次上线城市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运营企业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其他产品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登陆方式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保险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7377"/>
                  </a:ext>
                </a:extLst>
              </a:tr>
              <a:tr h="681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ofo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小黄车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2015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年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日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在北大成功获得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2000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量共享单车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北京拜克洛克科技有限公司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公主车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沙滩车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二八车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ofoAPP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滴滴出行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　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357555"/>
                  </a:ext>
                </a:extLst>
              </a:tr>
              <a:tr h="9088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哈啰单车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2016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年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12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日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厦门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上海钧正网络科技有限公司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助力车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景区车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顺风车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哈啰出行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APP</a:t>
                      </a:r>
                      <a:b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支付宝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333333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2016/12/26</a:t>
                      </a:r>
                      <a:br>
                        <a:rPr lang="en-US" altLang="zh-CN" sz="1400" b="0" i="0" u="none" strike="noStrike">
                          <a:solidFill>
                            <a:srgbClr val="333333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333333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与中国平安达成合作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329263"/>
                  </a:ext>
                </a:extLst>
              </a:tr>
              <a:tr h="9088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美团单车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（摩拜单车）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2016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年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4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22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日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申城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美团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LBS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平台单车事业部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mobike lite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风轻扬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美团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APP</a:t>
                      </a:r>
                      <a:b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摩拜单车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APP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因车辆故障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质量缺陷或瑕疵，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方可赔偿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17147"/>
                  </a:ext>
                </a:extLst>
              </a:tr>
              <a:tr h="15905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青桔单车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2018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年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25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日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成都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滴滴出行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ofo</a:t>
                      </a:r>
                      <a:b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小蓝单车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出租车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专车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滴滴快车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代驾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大巴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滴滴出行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APP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微信小程序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共享单车</a:t>
                      </a:r>
                      <a:br>
                        <a:rPr lang="zh-CN" altLang="en-US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意外伤害保险、</a:t>
                      </a:r>
                      <a:br>
                        <a:rPr lang="zh-CN" altLang="en-US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意外伤害保险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508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9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3128" y="1927957"/>
            <a:ext cx="7155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产品分析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5429249" y="769680"/>
            <a:ext cx="1263413" cy="1028133"/>
          </a:xfrm>
          <a:custGeom>
            <a:avLst/>
            <a:gdLst>
              <a:gd name="T0" fmla="*/ 393 w 802"/>
              <a:gd name="T1" fmla="*/ 0 h 653"/>
              <a:gd name="T2" fmla="*/ 0 w 802"/>
              <a:gd name="T3" fmla="*/ 403 h 653"/>
              <a:gd name="T4" fmla="*/ 401 w 802"/>
              <a:gd name="T5" fmla="*/ 653 h 653"/>
              <a:gd name="T6" fmla="*/ 802 w 802"/>
              <a:gd name="T7" fmla="*/ 403 h 653"/>
              <a:gd name="T8" fmla="*/ 393 w 802"/>
              <a:gd name="T9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2" h="653">
                <a:moveTo>
                  <a:pt x="393" y="0"/>
                </a:moveTo>
                <a:cubicBezTo>
                  <a:pt x="171" y="0"/>
                  <a:pt x="0" y="219"/>
                  <a:pt x="0" y="403"/>
                </a:cubicBezTo>
                <a:cubicBezTo>
                  <a:pt x="0" y="586"/>
                  <a:pt x="113" y="653"/>
                  <a:pt x="401" y="653"/>
                </a:cubicBezTo>
                <a:cubicBezTo>
                  <a:pt x="689" y="653"/>
                  <a:pt x="802" y="586"/>
                  <a:pt x="802" y="403"/>
                </a:cubicBezTo>
                <a:cubicBezTo>
                  <a:pt x="802" y="219"/>
                  <a:pt x="615" y="0"/>
                  <a:pt x="3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dirty="0">
                <a:solidFill>
                  <a:srgbClr val="FFFFFF"/>
                </a:solidFill>
                <a:latin typeface="Segoe UI"/>
                <a:ea typeface="微软雅黑 Light"/>
              </a:rPr>
              <a:t>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微软雅黑 Light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47122" y="52512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21212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软件对比</a:t>
            </a:r>
            <a:endParaRPr lang="zh-CN" altLang="en-US" sz="2000" dirty="0">
              <a:solidFill>
                <a:srgbClr val="21212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7585" y="3921263"/>
            <a:ext cx="648321" cy="64828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392981" y="3760859"/>
            <a:ext cx="1044575" cy="1367155"/>
            <a:chOff x="816025" y="4195312"/>
            <a:chExt cx="1044575" cy="1367238"/>
          </a:xfrm>
        </p:grpSpPr>
        <p:sp>
          <p:nvSpPr>
            <p:cNvPr id="9" name="椭圆 8"/>
            <p:cNvSpPr/>
            <p:nvPr/>
          </p:nvSpPr>
          <p:spPr>
            <a:xfrm>
              <a:off x="816025" y="4195312"/>
              <a:ext cx="1044575" cy="1044575"/>
            </a:xfrm>
            <a:prstGeom prst="ellipse">
              <a:avLst/>
            </a:prstGeom>
            <a:noFill/>
            <a:ln>
              <a:solidFill>
                <a:srgbClr val="262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95375" y="5091113"/>
              <a:ext cx="471437" cy="471437"/>
            </a:xfrm>
            <a:prstGeom prst="ellipse">
              <a:avLst/>
            </a:prstGeom>
            <a:solidFill>
              <a:srgbClr val="219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666787" y="5247394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21212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硬件对比</a:t>
            </a:r>
            <a:endParaRPr lang="zh-CN" altLang="en-US" sz="2000" dirty="0">
              <a:solidFill>
                <a:srgbClr val="21212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2331" y="4020125"/>
            <a:ext cx="549453" cy="54942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5727886" y="3757049"/>
            <a:ext cx="1044575" cy="1044512"/>
          </a:xfrm>
          <a:prstGeom prst="ellipse">
            <a:avLst/>
          </a:prstGeom>
          <a:noFill/>
          <a:ln>
            <a:solidFill>
              <a:srgbClr val="262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007236" y="4652796"/>
            <a:ext cx="471437" cy="471408"/>
          </a:xfrm>
          <a:prstGeom prst="ellipse">
            <a:avLst/>
          </a:prstGeom>
          <a:solidFill>
            <a:srgbClr val="219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86452" y="5251204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21212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数据对比</a:t>
            </a:r>
            <a:endParaRPr lang="zh-CN" altLang="en-US" sz="2000" dirty="0">
              <a:solidFill>
                <a:srgbClr val="21212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2023" y="4047229"/>
            <a:ext cx="556300" cy="52231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039296" y="3760859"/>
            <a:ext cx="1044575" cy="1367155"/>
            <a:chOff x="816025" y="4195312"/>
            <a:chExt cx="1044575" cy="1367238"/>
          </a:xfrm>
        </p:grpSpPr>
        <p:sp>
          <p:nvSpPr>
            <p:cNvPr id="23" name="椭圆 22"/>
            <p:cNvSpPr/>
            <p:nvPr/>
          </p:nvSpPr>
          <p:spPr>
            <a:xfrm>
              <a:off x="816025" y="4195312"/>
              <a:ext cx="1044575" cy="1044575"/>
            </a:xfrm>
            <a:prstGeom prst="ellipse">
              <a:avLst/>
            </a:prstGeom>
            <a:noFill/>
            <a:ln>
              <a:solidFill>
                <a:srgbClr val="262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14425" y="5091113"/>
              <a:ext cx="471437" cy="471437"/>
            </a:xfrm>
            <a:prstGeom prst="ellipse">
              <a:avLst/>
            </a:prstGeom>
            <a:solidFill>
              <a:srgbClr val="219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284309" y="4700927"/>
            <a:ext cx="57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50113" y="4700927"/>
            <a:ext cx="57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15917" y="4700927"/>
            <a:ext cx="57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8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0776" y="171450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en-US" altLang="zh-CN" dirty="0"/>
              <a:t>2.1 </a:t>
            </a:r>
            <a:r>
              <a:rPr lang="zh-CN" altLang="en-US" dirty="0"/>
              <a:t>数据对比</a:t>
            </a:r>
          </a:p>
        </p:txBody>
      </p:sp>
      <p:sp>
        <p:nvSpPr>
          <p:cNvPr id="3" name="矩形 2"/>
          <p:cNvSpPr/>
          <p:nvPr/>
        </p:nvSpPr>
        <p:spPr>
          <a:xfrm>
            <a:off x="367990" y="171450"/>
            <a:ext cx="45719" cy="369332"/>
          </a:xfrm>
          <a:prstGeom prst="rect">
            <a:avLst/>
          </a:prstGeom>
          <a:solidFill>
            <a:srgbClr val="58B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776" y="6278136"/>
            <a:ext cx="183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数据来源：</a:t>
            </a:r>
            <a:endParaRPr lang="zh-CN" alt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7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0776" y="171450"/>
            <a:ext cx="2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r>
              <a:rPr lang="en-US" altLang="zh-CN" dirty="0"/>
              <a:t>2.2 </a:t>
            </a:r>
            <a:r>
              <a:rPr lang="zh-CN" altLang="en-US" dirty="0"/>
              <a:t>产品硬件</a:t>
            </a:r>
            <a:r>
              <a:rPr lang="en-US" altLang="zh-CN" dirty="0"/>
              <a:t>-</a:t>
            </a:r>
            <a:r>
              <a:rPr lang="zh-CN" altLang="en-US" dirty="0"/>
              <a:t>技术含量</a:t>
            </a:r>
          </a:p>
        </p:txBody>
      </p:sp>
      <p:sp>
        <p:nvSpPr>
          <p:cNvPr id="3" name="矩形 2"/>
          <p:cNvSpPr/>
          <p:nvPr/>
        </p:nvSpPr>
        <p:spPr>
          <a:xfrm>
            <a:off x="367990" y="171450"/>
            <a:ext cx="45719" cy="369332"/>
          </a:xfrm>
          <a:prstGeom prst="rect">
            <a:avLst/>
          </a:prstGeom>
          <a:solidFill>
            <a:srgbClr val="58B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0775" y="6278136"/>
            <a:ext cx="36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数据来源：百度百科、各公司官网</a:t>
            </a:r>
            <a:endParaRPr lang="zh-CN" alt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74225"/>
              </p:ext>
            </p:extLst>
          </p:nvPr>
        </p:nvGraphicFramePr>
        <p:xfrm>
          <a:off x="672790" y="819723"/>
          <a:ext cx="10909299" cy="4531719"/>
        </p:xfrm>
        <a:graphic>
          <a:graphicData uri="http://schemas.openxmlformats.org/drawingml/2006/table">
            <a:tbl>
              <a:tblPr/>
              <a:tblGrid>
                <a:gridCol w="1088325">
                  <a:extLst>
                    <a:ext uri="{9D8B030D-6E8A-4147-A177-3AD203B41FA5}">
                      <a16:colId xmlns:a16="http://schemas.microsoft.com/office/drawing/2014/main" val="2026594375"/>
                    </a:ext>
                  </a:extLst>
                </a:gridCol>
                <a:gridCol w="1864045">
                  <a:extLst>
                    <a:ext uri="{9D8B030D-6E8A-4147-A177-3AD203B41FA5}">
                      <a16:colId xmlns:a16="http://schemas.microsoft.com/office/drawing/2014/main" val="2354646153"/>
                    </a:ext>
                  </a:extLst>
                </a:gridCol>
                <a:gridCol w="1759845">
                  <a:extLst>
                    <a:ext uri="{9D8B030D-6E8A-4147-A177-3AD203B41FA5}">
                      <a16:colId xmlns:a16="http://schemas.microsoft.com/office/drawing/2014/main" val="1247509708"/>
                    </a:ext>
                  </a:extLst>
                </a:gridCol>
                <a:gridCol w="1736689">
                  <a:extLst>
                    <a:ext uri="{9D8B030D-6E8A-4147-A177-3AD203B41FA5}">
                      <a16:colId xmlns:a16="http://schemas.microsoft.com/office/drawing/2014/main" val="3021022433"/>
                    </a:ext>
                  </a:extLst>
                </a:gridCol>
                <a:gridCol w="2141916">
                  <a:extLst>
                    <a:ext uri="{9D8B030D-6E8A-4147-A177-3AD203B41FA5}">
                      <a16:colId xmlns:a16="http://schemas.microsoft.com/office/drawing/2014/main" val="1194900880"/>
                    </a:ext>
                  </a:extLst>
                </a:gridCol>
                <a:gridCol w="2318479">
                  <a:extLst>
                    <a:ext uri="{9D8B030D-6E8A-4147-A177-3AD203B41FA5}">
                      <a16:colId xmlns:a16="http://schemas.microsoft.com/office/drawing/2014/main" val="1926707098"/>
                    </a:ext>
                  </a:extLst>
                </a:gridCol>
              </a:tblGrid>
              <a:tr h="3256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产品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刹车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轮胎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通信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定位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其它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128859"/>
                  </a:ext>
                </a:extLst>
              </a:tr>
              <a:tr h="130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ofo Curve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前轮夹刹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后轮报刹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主打超轻跑鞋理念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PU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实心内胎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+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传统外胎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GMS</a:t>
                      </a:r>
                      <a:b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NFC</a:t>
                      </a:r>
                      <a:b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蓝牙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手机靠近开锁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GPS</a:t>
                      </a:r>
                      <a:b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北斗定位系统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车架一体式护链罩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123333"/>
                  </a:ext>
                </a:extLst>
              </a:tr>
              <a:tr h="13024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哈啰单车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3.5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双刹车系统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前鼓刹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+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后随动闸制动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免维护发泡实心轮胎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智能语音系统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GPS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模块、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SIM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卡、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六轴陀螺仪等硬件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进行双向通信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GPS+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北斗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+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基站三重定位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真空一体发泡坐垫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可调节座椅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全铝合金车架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09285"/>
                  </a:ext>
                </a:extLst>
              </a:tr>
              <a:tr h="11786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美团单车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7.0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前后轴承花鼓刹车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可达到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5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年免维护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橙色蜂窝状实心轮胎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GMS、GPRS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通信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GPS</a:t>
                      </a:r>
                      <a:b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北斗定位系统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轴传动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单摆臂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银色车筐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座椅可调节（但需要扳手）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205019"/>
                  </a:ext>
                </a:extLst>
              </a:tr>
              <a:tr h="4226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青桔单车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柱拉杆式锁紧方式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　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　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　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宋体 CN SemiBold" panose="02020600000000000000" pitchFamily="18" charset="-122"/>
                          <a:ea typeface="思源宋体 CN SemiBold" panose="02020600000000000000" pitchFamily="18" charset="-122"/>
                        </a:rPr>
                        <a:t>三面折角形反光片</a:t>
                      </a:r>
                    </a:p>
                  </a:txBody>
                  <a:tcPr marL="8372" marR="8372" marT="83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02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6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823</Words>
  <Application>Microsoft Office PowerPoint</Application>
  <PresentationFormat>宽屏</PresentationFormat>
  <Paragraphs>240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Roboto Black</vt:lpstr>
      <vt:lpstr>等线</vt:lpstr>
      <vt:lpstr>等线 Light</vt:lpstr>
      <vt:lpstr>汉仪小麦体简</vt:lpstr>
      <vt:lpstr>思源宋体 CN SemiBold</vt:lpstr>
      <vt:lpstr>微软雅黑</vt:lpstr>
      <vt:lpstr>微软雅黑 Light</vt:lpstr>
      <vt:lpstr>Arial</vt:lpstr>
      <vt:lpstr>Segoe UI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儒冠多误身</dc:creator>
  <cp:lastModifiedBy>儒冠多误身</cp:lastModifiedBy>
  <cp:revision>485</cp:revision>
  <dcterms:created xsi:type="dcterms:W3CDTF">2019-04-22T02:00:14Z</dcterms:created>
  <dcterms:modified xsi:type="dcterms:W3CDTF">2019-04-23T06:59:37Z</dcterms:modified>
</cp:coreProperties>
</file>