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16" r:id="rId5"/>
    <p:sldId id="326" r:id="rId6"/>
    <p:sldId id="353" r:id="rId7"/>
    <p:sldId id="350" r:id="rId8"/>
    <p:sldId id="351" r:id="rId9"/>
    <p:sldId id="352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38" r:id="rId19"/>
    <p:sldId id="348" r:id="rId20"/>
    <p:sldId id="349" r:id="rId21"/>
    <p:sldId id="339" r:id="rId22"/>
    <p:sldId id="365" r:id="rId23"/>
    <p:sldId id="364" r:id="rId24"/>
    <p:sldId id="336" r:id="rId25"/>
    <p:sldId id="344" r:id="rId26"/>
    <p:sldId id="345" r:id="rId27"/>
    <p:sldId id="346" r:id="rId28"/>
    <p:sldId id="347" r:id="rId29"/>
    <p:sldId id="363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FF00"/>
    <a:srgbClr val="00FFFF"/>
    <a:srgbClr val="DDDDD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5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Title: Module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1-Oct-2011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7206-71B1-4AD7-A340-3DEC33BB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302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86" y="265393"/>
            <a:ext cx="6583680" cy="49377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7786" y="5336086"/>
            <a:ext cx="6583680" cy="35661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none" lIns="91440" tIns="45720" rIns="91440" bIns="45720" rtlCol="0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1CC83459-E90D-48E0-A791-06DC861E02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9789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itchFamily="34" charset="0"/>
        <a:ea typeface="Segoe UI" pitchFamily="34" charset="0"/>
        <a:cs typeface="Segoe UI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itchFamily="34" charset="0"/>
        <a:ea typeface="Segoe UI" pitchFamily="34" charset="0"/>
        <a:cs typeface="Segoe UI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9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Tasks</a:t>
            </a:r>
          </a:p>
        </p:txBody>
      </p:sp>
      <p:sp>
        <p:nvSpPr>
          <p:cNvPr id="38915" name="Rectangle 1104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2/16/2009</a:t>
            </a:r>
          </a:p>
        </p:txBody>
      </p:sp>
      <p:sp>
        <p:nvSpPr>
          <p:cNvPr id="38916" name="Rectangle 110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What’s New .in .NET 4.0  © 2009 Rock Solid Knowledge Ltd</a:t>
            </a:r>
            <a:endParaRPr lang="en-US" dirty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72456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177" y="4342892"/>
            <a:ext cx="5487646" cy="411456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Tasks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12/01/2009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What’s New in .NET 4.0 © 2009 Rock Solid Knowledge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2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177" y="4342892"/>
            <a:ext cx="5487646" cy="411456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Tasks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12/01/2009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What’s New in .NET 4.0 © 2009 Rock Solid Knowledge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9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Tasks</a:t>
            </a:r>
          </a:p>
        </p:txBody>
      </p:sp>
      <p:sp>
        <p:nvSpPr>
          <p:cNvPr id="39939" name="Rectangle 1104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2/16/2009</a:t>
            </a:r>
          </a:p>
        </p:txBody>
      </p:sp>
      <p:sp>
        <p:nvSpPr>
          <p:cNvPr id="39940" name="Rectangle 110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What’s New .in .NET 4.0  © 2009 Rock Solid Knowledge Ltd</a:t>
            </a:r>
            <a:endParaRPr lang="en-US" dirty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491009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9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1:  Iterators and Anonymous Methods</a:t>
            </a:r>
          </a:p>
        </p:txBody>
      </p:sp>
      <p:sp>
        <p:nvSpPr>
          <p:cNvPr id="40963" name="Rectangle 1104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2/16/2009</a:t>
            </a:r>
          </a:p>
        </p:txBody>
      </p:sp>
      <p:sp>
        <p:nvSpPr>
          <p:cNvPr id="40964" name="Rectangle 110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Guerrilla .NET © 2009 Education Experiences Inc.</a:t>
            </a: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23961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Course Title: Module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DevelopMentor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1-Oct-2011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0425"/>
            <a:ext cx="82296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0"/>
            <a:ext cx="82296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10" y="5908288"/>
            <a:ext cx="40100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8" y="-987"/>
            <a:ext cx="9144000" cy="54864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559261" cy="369332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>
            <a:lvl1pPr algn="l">
              <a:defRPr sz="24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9"/>
            <a:ext cx="8503920" cy="13716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sz="2400" b="0">
                <a:latin typeface="+mn-lt"/>
                <a:cs typeface="Arial" pitchFamily="34" charset="0"/>
              </a:defRPr>
            </a:lvl1pPr>
            <a:lvl2pPr>
              <a:buClr>
                <a:srgbClr val="000000"/>
              </a:buClr>
              <a:defRPr sz="2000" b="0">
                <a:latin typeface="+mn-lt"/>
                <a:cs typeface="Arial" pitchFamily="34" charset="0"/>
              </a:defRPr>
            </a:lvl2pPr>
            <a:lvl3pPr>
              <a:buClr>
                <a:srgbClr val="000000"/>
              </a:buClr>
              <a:defRPr sz="2000" b="0">
                <a:latin typeface="+mn-lt"/>
                <a:cs typeface="Arial" pitchFamily="34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8" y="543596"/>
            <a:ext cx="9144000" cy="0"/>
          </a:xfrm>
          <a:prstGeom prst="line">
            <a:avLst/>
          </a:prstGeom>
          <a:ln w="5080">
            <a:solidFill>
              <a:schemeClr val="accent5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Mark\Documents\Business\DevelopMentor\Courseware\Templates\V6\dm-airplane-no-bor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393" y="90453"/>
            <a:ext cx="37091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tk.com/p/the-revenge-of-the-ie-box-model" TargetMode="External"/><Relationship Id="rId4" Type="http://schemas.openxmlformats.org/officeDocument/2006/relationships/hyperlink" Target="http://nicolasgallagher.com/micro-clearfix-hack/" TargetMode="External"/><Relationship Id="rId5" Type="http://schemas.openxmlformats.org/officeDocument/2006/relationships/hyperlink" Target="http://css-tricks.com/fluid-width-equal-height-columns/" TargetMode="External"/><Relationship Id="rId6" Type="http://schemas.openxmlformats.org/officeDocument/2006/relationships/hyperlink" Target="http://philipwalton.github.io/solved-by-flexbox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responsiveimages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scottjehl/picturefi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ookapart.com/products/responsive-web-design" TargetMode="External"/><Relationship Id="rId4" Type="http://schemas.openxmlformats.org/officeDocument/2006/relationships/hyperlink" Target="http://alistapart.com/article/responsive-web-desig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130425"/>
            <a:ext cx="7772400" cy="1360488"/>
          </a:xfrm>
        </p:spPr>
        <p:txBody>
          <a:bodyPr/>
          <a:lstStyle/>
          <a:p>
            <a:pPr algn="ctr"/>
            <a:r>
              <a:rPr lang="en-GB" dirty="0" smtClean="0"/>
              <a:t>Responsive Web Design</a:t>
            </a:r>
            <a:endParaRPr lang="en-US" dirty="0" smtClean="0"/>
          </a:p>
        </p:txBody>
      </p:sp>
      <p:sp>
        <p:nvSpPr>
          <p:cNvPr id="13314" name="Rectangle 5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00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2288607" cy="369332"/>
          </a:xfrm>
        </p:spPr>
        <p:txBody>
          <a:bodyPr/>
          <a:lstStyle/>
          <a:p>
            <a:r>
              <a:rPr lang="en-GB" dirty="0" smtClean="0"/>
              <a:t>Media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“if statements” for CSS files</a:t>
            </a:r>
          </a:p>
          <a:p>
            <a:r>
              <a:rPr lang="en-US" dirty="0" smtClean="0"/>
              <a:t>Query a dozen different “media features” that describe characteristics of current device</a:t>
            </a:r>
          </a:p>
          <a:p>
            <a:r>
              <a:rPr lang="en-US" dirty="0" smtClean="0"/>
              <a:t>Supports usual logical operators</a:t>
            </a:r>
          </a:p>
          <a:p>
            <a:pPr lvl="1"/>
            <a:r>
              <a:rPr lang="en-US" dirty="0" smtClean="0"/>
              <a:t>not, and, or</a:t>
            </a:r>
          </a:p>
          <a:p>
            <a:r>
              <a:rPr lang="en-US" dirty="0"/>
              <a:t>Extends @media at-rules from CSS 2.1</a:t>
            </a:r>
          </a:p>
          <a:p>
            <a:pPr marL="0" indent="0">
              <a:buNone/>
            </a:pPr>
            <a:endParaRPr lang="en-US" dirty="0" smtClean="0"/>
          </a:p>
          <a:p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4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2009084" cy="369332"/>
          </a:xfrm>
        </p:spPr>
        <p:txBody>
          <a:bodyPr/>
          <a:lstStyle/>
          <a:p>
            <a:r>
              <a:rPr lang="en-GB" dirty="0" smtClean="0"/>
              <a:t>Media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CSS 2.1 defined a set of media types for targeting specific devices:</a:t>
            </a:r>
          </a:p>
          <a:p>
            <a:pPr lvl="1"/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braille</a:t>
            </a:r>
          </a:p>
          <a:p>
            <a:pPr lvl="1"/>
            <a:r>
              <a:rPr lang="en-US" dirty="0" smtClean="0"/>
              <a:t>embossed</a:t>
            </a:r>
          </a:p>
          <a:p>
            <a:pPr lvl="1"/>
            <a:r>
              <a:rPr lang="en-US" dirty="0" smtClean="0"/>
              <a:t>handheld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screen</a:t>
            </a:r>
          </a:p>
          <a:p>
            <a:pPr lvl="1"/>
            <a:r>
              <a:rPr lang="en-US" dirty="0" smtClean="0"/>
              <a:t>speech</a:t>
            </a:r>
          </a:p>
          <a:p>
            <a:pPr lvl="1"/>
            <a:r>
              <a:rPr lang="en-US" dirty="0" err="1" smtClean="0"/>
              <a:t>tty</a:t>
            </a:r>
            <a:endParaRPr lang="en-US" dirty="0" smtClean="0"/>
          </a:p>
          <a:p>
            <a:pPr lvl="1"/>
            <a:r>
              <a:rPr lang="en-US" dirty="0" err="1" smtClean="0"/>
              <a:t>tv</a:t>
            </a:r>
            <a:endParaRPr lang="en-US" dirty="0" smtClean="0"/>
          </a:p>
          <a:p>
            <a:pPr marL="0" indent="0">
              <a:buNone/>
            </a:pPr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8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460803" cy="369332"/>
          </a:xfrm>
        </p:spPr>
        <p:txBody>
          <a:bodyPr/>
          <a:lstStyle/>
          <a:p>
            <a:r>
              <a:rPr lang="en-GB" dirty="0" smtClean="0"/>
              <a:t>Inline @media at-rules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Media-dependent rules can be declared inside @media blocks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996" y="1774390"/>
            <a:ext cx="7762009" cy="258532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#annoying-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advertisment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position: fixed;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@media print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#annoying-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advertisment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display: none;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8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631346" cy="369332"/>
          </a:xfrm>
        </p:spPr>
        <p:txBody>
          <a:bodyPr/>
          <a:lstStyle/>
          <a:p>
            <a:r>
              <a:rPr lang="en-GB" dirty="0" smtClean="0"/>
              <a:t>Media-dependent Style </a:t>
            </a:r>
            <a:r>
              <a:rPr lang="en-GB" dirty="0"/>
              <a:t>S</a:t>
            </a:r>
            <a:r>
              <a:rPr lang="en-GB" dirty="0" smtClean="0"/>
              <a:t>heets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onditionally load style sheets with @import at-rules: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&lt;link&gt; elements from HTML: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996" y="1482290"/>
            <a:ext cx="7762009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@import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print.css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') print;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996" y="2879290"/>
            <a:ext cx="7762009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&lt;link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print.css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 media="print"&gt;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366523" cy="369332"/>
          </a:xfrm>
        </p:spPr>
        <p:txBody>
          <a:bodyPr/>
          <a:lstStyle/>
          <a:p>
            <a:r>
              <a:rPr lang="en-GB" dirty="0" smtClean="0"/>
              <a:t>Browser Support for Media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Too many variations in device types and incomplete browser implementations spawned an alternate approach</a:t>
            </a:r>
          </a:p>
          <a:p>
            <a:pPr lvl="1"/>
            <a:r>
              <a:rPr lang="x-none" dirty="0" smtClean="0"/>
              <a:t>media queries introduced in CSS3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46300"/>
            <a:ext cx="8839200" cy="36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479889" cy="369332"/>
          </a:xfrm>
        </p:spPr>
        <p:txBody>
          <a:bodyPr/>
          <a:lstStyle/>
          <a:p>
            <a:r>
              <a:rPr lang="en-GB" dirty="0" smtClean="0"/>
              <a:t>Extended Media </a:t>
            </a:r>
            <a:r>
              <a:rPr lang="en-GB" dirty="0"/>
              <a:t>T</a:t>
            </a:r>
            <a:r>
              <a:rPr lang="en-GB" dirty="0" smtClean="0"/>
              <a:t>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Media queries give style sheet authors the ability to inspect the physical characteristics of the rendering device</a:t>
            </a:r>
          </a:p>
          <a:p>
            <a:pPr lvl="1"/>
            <a:r>
              <a:rPr lang="en-US" dirty="0" smtClean="0"/>
              <a:t>media queries are specified in same places as media types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prefix expression with “</a:t>
            </a:r>
            <a:r>
              <a:rPr lang="en-US" dirty="0"/>
              <a:t>not” to </a:t>
            </a:r>
            <a:r>
              <a:rPr lang="en-US" dirty="0" smtClean="0"/>
              <a:t>negate</a:t>
            </a:r>
            <a:endParaRPr lang="en-US" dirty="0"/>
          </a:p>
          <a:p>
            <a:pPr lvl="1"/>
            <a:r>
              <a:rPr lang="en-US" dirty="0" smtClean="0"/>
              <a:t>use “and” keyword as many to chain expressions</a:t>
            </a:r>
          </a:p>
          <a:p>
            <a:pPr lvl="1"/>
            <a:r>
              <a:rPr lang="en-US" dirty="0" smtClean="0"/>
              <a:t>use “,” to separate alternate queries (like a logical OR)</a:t>
            </a:r>
          </a:p>
          <a:p>
            <a:pPr lvl="1"/>
            <a:r>
              <a:rPr lang="en-US" dirty="0" smtClean="0"/>
              <a:t>media type and leading “and” can be omitted (same as “all and”)</a:t>
            </a:r>
          </a:p>
          <a:p>
            <a:pPr lvl="1"/>
            <a:r>
              <a:rPr lang="en-US" dirty="0" smtClean="0"/>
              <a:t>prefix with “only” to hide from older browsers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90996" y="2282390"/>
            <a:ext cx="7762009" cy="14773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@media screen and (max-width: 767px)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#side-bar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display: none;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2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2425363" cy="369332"/>
          </a:xfrm>
        </p:spPr>
        <p:txBody>
          <a:bodyPr/>
          <a:lstStyle/>
          <a:p>
            <a:r>
              <a:rPr lang="en-GB" dirty="0" smtClean="0"/>
              <a:t>Media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Media features that can be tested: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x-none" dirty="0" smtClean="0"/>
              <a:t>height</a:t>
            </a:r>
          </a:p>
          <a:p>
            <a:pPr lvl="1"/>
            <a:r>
              <a:rPr lang="x-none" dirty="0" smtClean="0"/>
              <a:t>device-width</a:t>
            </a:r>
          </a:p>
          <a:p>
            <a:pPr lvl="1"/>
            <a:r>
              <a:rPr lang="x-none" dirty="0" smtClean="0"/>
              <a:t>device-height</a:t>
            </a:r>
          </a:p>
          <a:p>
            <a:pPr lvl="1"/>
            <a:r>
              <a:rPr lang="x-none" dirty="0" smtClean="0"/>
              <a:t>orientation</a:t>
            </a:r>
          </a:p>
          <a:p>
            <a:pPr lvl="1"/>
            <a:r>
              <a:rPr lang="x-none" dirty="0" smtClean="0"/>
              <a:t>aspect-ratio</a:t>
            </a:r>
          </a:p>
          <a:p>
            <a:pPr lvl="1"/>
            <a:r>
              <a:rPr lang="x-none" dirty="0" smtClean="0"/>
              <a:t>device-aspect-ratio</a:t>
            </a:r>
          </a:p>
          <a:p>
            <a:pPr lvl="1"/>
            <a:r>
              <a:rPr lang="x-none" dirty="0" smtClean="0"/>
              <a:t>color</a:t>
            </a:r>
          </a:p>
          <a:p>
            <a:pPr lvl="1"/>
            <a:r>
              <a:rPr lang="x-none" dirty="0" smtClean="0"/>
              <a:t>color-index</a:t>
            </a:r>
          </a:p>
          <a:p>
            <a:pPr lvl="1"/>
            <a:r>
              <a:rPr lang="en-US" dirty="0"/>
              <a:t>m</a:t>
            </a:r>
            <a:r>
              <a:rPr lang="x-none" dirty="0" smtClean="0"/>
              <a:t>onochrome</a:t>
            </a:r>
          </a:p>
          <a:p>
            <a:pPr lvl="1"/>
            <a:r>
              <a:rPr lang="x-none" dirty="0" smtClean="0"/>
              <a:t>resolution</a:t>
            </a:r>
          </a:p>
          <a:p>
            <a:pPr lvl="1"/>
            <a:r>
              <a:rPr lang="x-none" dirty="0" smtClean="0"/>
              <a:t>scan</a:t>
            </a:r>
          </a:p>
          <a:p>
            <a:pPr lvl="1"/>
            <a:r>
              <a:rPr lang="x-none" dirty="0" smtClean="0"/>
              <a:t>grid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8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314730" cy="369332"/>
          </a:xfrm>
        </p:spPr>
        <p:txBody>
          <a:bodyPr/>
          <a:lstStyle/>
          <a:p>
            <a:r>
              <a:rPr lang="en-GB" dirty="0" smtClean="0"/>
              <a:t>Min and Max </a:t>
            </a:r>
            <a:r>
              <a:rPr lang="en-GB" dirty="0"/>
              <a:t>P</a:t>
            </a:r>
            <a:r>
              <a:rPr lang="en-GB" dirty="0" smtClean="0"/>
              <a:t>refixes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x-none" dirty="0" smtClean="0"/>
              <a:t>Most media features allow “min-” and “max-” prefixes</a:t>
            </a:r>
          </a:p>
          <a:p>
            <a:pPr lvl="1"/>
            <a:r>
              <a:rPr lang="x-none" dirty="0" smtClean="0"/>
              <a:t>“min-” = “greater than or equal to”</a:t>
            </a:r>
          </a:p>
          <a:p>
            <a:pPr lvl="1"/>
            <a:r>
              <a:rPr lang="x-none" dirty="0" smtClean="0"/>
              <a:t>“max-” = “less than or equal to”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90996" y="2180790"/>
            <a:ext cx="7762009" cy="14773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(width: 768px)     { /* width == 768px */ 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 (max-width: 768px)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width &lt;= 768px */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 (min-width: 768px)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/* width &gt;= 768px */ }</a:t>
            </a:r>
          </a:p>
        </p:txBody>
      </p:sp>
    </p:spTree>
    <p:extLst>
      <p:ext uri="{BB962C8B-B14F-4D97-AF65-F5344CB8AC3E}">
        <p14:creationId xmlns:p14="http://schemas.microsoft.com/office/powerpoint/2010/main" val="21324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1809059" cy="369332"/>
          </a:xfrm>
        </p:spPr>
        <p:txBody>
          <a:bodyPr/>
          <a:lstStyle/>
          <a:p>
            <a:r>
              <a:rPr lang="en-GB" dirty="0" smtClean="0"/>
              <a:t>Fluid Grids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Fluid grid column widths scale with browser width</a:t>
            </a:r>
          </a:p>
          <a:p>
            <a:pPr lvl="1"/>
            <a:r>
              <a:rPr lang="en-US" dirty="0" smtClean="0"/>
              <a:t>use % for widths</a:t>
            </a:r>
          </a:p>
          <a:p>
            <a:pPr lvl="1"/>
            <a:r>
              <a:rPr lang="en-US" dirty="0" smtClean="0"/>
              <a:t>use media queries to break columns at specific widths</a:t>
            </a:r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6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327149" cy="369332"/>
          </a:xfrm>
        </p:spPr>
        <p:txBody>
          <a:bodyPr/>
          <a:lstStyle/>
          <a:p>
            <a:r>
              <a:rPr lang="en-GB" dirty="0" smtClean="0"/>
              <a:t>Typical Layout on Desktop Devices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14400"/>
            <a:ext cx="812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42587" y="752648"/>
            <a:ext cx="8503920" cy="3933651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b="1" dirty="0" smtClean="0"/>
              <a:t>Responsive Web Design</a:t>
            </a:r>
          </a:p>
          <a:p>
            <a:r>
              <a:rPr lang="en-US" dirty="0" smtClean="0"/>
              <a:t>Control </a:t>
            </a:r>
            <a:r>
              <a:rPr lang="en-US" b="1" dirty="0" smtClean="0"/>
              <a:t>viewport</a:t>
            </a:r>
            <a:r>
              <a:rPr lang="en-US" dirty="0" smtClean="0"/>
              <a:t> on mobile devices</a:t>
            </a:r>
          </a:p>
          <a:p>
            <a:r>
              <a:rPr lang="en-US" dirty="0" smtClean="0"/>
              <a:t>Respond to device features with </a:t>
            </a:r>
            <a:r>
              <a:rPr lang="en-US" b="1" dirty="0" smtClean="0"/>
              <a:t>media queries</a:t>
            </a:r>
          </a:p>
          <a:p>
            <a:r>
              <a:rPr lang="en-US" dirty="0" smtClean="0"/>
              <a:t>Organize content in </a:t>
            </a:r>
            <a:r>
              <a:rPr lang="en-US" b="1" dirty="0" smtClean="0"/>
              <a:t>fluid grids</a:t>
            </a:r>
          </a:p>
          <a:p>
            <a:r>
              <a:rPr lang="en-US" dirty="0" smtClean="0"/>
              <a:t>Maintain image aspect ratios with </a:t>
            </a:r>
            <a:r>
              <a:rPr lang="en-US" b="1" dirty="0" smtClean="0"/>
              <a:t>flexible images</a:t>
            </a:r>
          </a:p>
          <a:p>
            <a:r>
              <a:rPr lang="en-US" dirty="0" smtClean="0"/>
              <a:t>Serve </a:t>
            </a:r>
            <a:r>
              <a:rPr lang="en-US" b="1" dirty="0" smtClean="0"/>
              <a:t>high-resolution images</a:t>
            </a:r>
            <a:r>
              <a:rPr lang="en-US" dirty="0" smtClean="0"/>
              <a:t> to high-resolution devices</a:t>
            </a:r>
          </a:p>
        </p:txBody>
      </p:sp>
      <p:sp>
        <p:nvSpPr>
          <p:cNvPr id="14338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087451" cy="369332"/>
          </a:xfrm>
        </p:spPr>
        <p:txBody>
          <a:bodyPr/>
          <a:lstStyle/>
          <a:p>
            <a:r>
              <a:rPr lang="en-GB" dirty="0" smtClean="0"/>
              <a:t>Typical Layout on Mobile Devices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753" y="825500"/>
            <a:ext cx="319849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2350523" cy="369332"/>
          </a:xfrm>
        </p:spPr>
        <p:txBody>
          <a:bodyPr/>
          <a:lstStyle/>
          <a:p>
            <a:r>
              <a:rPr lang="en-GB" dirty="0" smtClean="0"/>
              <a:t>Fluid Grid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Set box-sizing to border-box</a:t>
            </a:r>
          </a:p>
          <a:p>
            <a:pPr lvl="1"/>
            <a:r>
              <a:rPr lang="en-US" dirty="0">
                <a:hlinkClick r:id="rId3"/>
              </a:rPr>
              <a:t>http://www.jefftk.com/p/the-revenge-of-the-ie-box-</a:t>
            </a:r>
            <a:r>
              <a:rPr lang="en-US" dirty="0" smtClean="0">
                <a:hlinkClick r:id="rId3"/>
              </a:rPr>
              <a:t>model</a:t>
            </a:r>
            <a:endParaRPr lang="en-US" dirty="0" smtClean="0"/>
          </a:p>
          <a:p>
            <a:pPr lvl="1"/>
            <a:r>
              <a:rPr lang="en-US" dirty="0" smtClean="0"/>
              <a:t>width will include content, padding, and border (but not margin)</a:t>
            </a:r>
          </a:p>
          <a:p>
            <a:pPr lvl="1"/>
            <a:r>
              <a:rPr lang="en-US" dirty="0" smtClean="0"/>
              <a:t>math becomes much easier</a:t>
            </a:r>
          </a:p>
          <a:p>
            <a:r>
              <a:rPr lang="en-US" dirty="0" smtClean="0"/>
              <a:t>If using floats for columns, use micro </a:t>
            </a:r>
            <a:r>
              <a:rPr lang="en-US" dirty="0" err="1" smtClean="0"/>
              <a:t>clearfix</a:t>
            </a:r>
            <a:r>
              <a:rPr lang="en-US" dirty="0" smtClean="0"/>
              <a:t> hack to avoid </a:t>
            </a:r>
            <a:r>
              <a:rPr lang="en-US" dirty="0" err="1" smtClean="0"/>
              <a:t>unsemantic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>
                <a:hlinkClick r:id="rId4"/>
              </a:rPr>
              <a:t>http://nicolasgallagher.com/micro-clearfix-hack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Many options for equal height columns</a:t>
            </a:r>
          </a:p>
          <a:p>
            <a:pPr lvl="1"/>
            <a:r>
              <a:rPr lang="en-US" dirty="0">
                <a:hlinkClick r:id="rId5"/>
              </a:rPr>
              <a:t>http://css-tricks.com/fluid-width-equal-height-columns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 err="1" smtClean="0"/>
              <a:t>Flexbox</a:t>
            </a:r>
            <a:r>
              <a:rPr lang="en-US" dirty="0" smtClean="0"/>
              <a:t> is coming soon</a:t>
            </a:r>
          </a:p>
          <a:p>
            <a:pPr lvl="1"/>
            <a:r>
              <a:rPr lang="en-US" dirty="0">
                <a:hlinkClick r:id="rId6"/>
              </a:rPr>
              <a:t>http://philipwalton.github.io/solved-by-flexbox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all of this will become much </a:t>
            </a:r>
            <a:r>
              <a:rPr lang="en-US" dirty="0" smtClean="0"/>
              <a:t>easier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7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194655" cy="369332"/>
          </a:xfrm>
        </p:spPr>
        <p:txBody>
          <a:bodyPr/>
          <a:lstStyle/>
          <a:p>
            <a:r>
              <a:rPr lang="en-GB" dirty="0" smtClean="0"/>
              <a:t>Setting Break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Let content dictate break points</a:t>
            </a:r>
          </a:p>
          <a:p>
            <a:pPr lvl="1"/>
            <a:r>
              <a:rPr lang="en-US" dirty="0" smtClean="0"/>
              <a:t>there are too many variations in too many devices to account for all of them</a:t>
            </a:r>
          </a:p>
          <a:p>
            <a:r>
              <a:rPr lang="en-US" dirty="0" smtClean="0"/>
              <a:t>Use proportional break points (with ems) to enforce typographic rules</a:t>
            </a:r>
          </a:p>
          <a:p>
            <a:pPr lvl="1"/>
            <a:r>
              <a:rPr lang="en-US" dirty="0" smtClean="0"/>
              <a:t>works even when use scales pages</a:t>
            </a:r>
          </a:p>
          <a:p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8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2476910" cy="369332"/>
          </a:xfrm>
        </p:spPr>
        <p:txBody>
          <a:bodyPr/>
          <a:lstStyle/>
          <a:p>
            <a:r>
              <a:rPr lang="en-GB" dirty="0" smtClean="0"/>
              <a:t>Flexible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Images that maintain their aspect ratio as they flex</a:t>
            </a:r>
          </a:p>
          <a:p>
            <a:pPr lvl="1"/>
            <a:r>
              <a:rPr lang="en-US" dirty="0" smtClean="0"/>
              <a:t>set max-width to 100%</a:t>
            </a:r>
          </a:p>
          <a:p>
            <a:pPr lvl="1"/>
            <a:r>
              <a:rPr lang="en-US" dirty="0" smtClean="0"/>
              <a:t>do NOT set height (or set to auto)</a:t>
            </a:r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5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221378" cy="369332"/>
          </a:xfrm>
        </p:spPr>
        <p:txBody>
          <a:bodyPr/>
          <a:lstStyle/>
          <a:p>
            <a:r>
              <a:rPr lang="en-GB" dirty="0" smtClean="0"/>
              <a:t>High Pixel Density Displays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x-none" dirty="0" smtClean="0"/>
              <a:t>Not all pixels are the same</a:t>
            </a:r>
          </a:p>
          <a:p>
            <a:pPr lvl="1"/>
            <a:r>
              <a:rPr lang="x-none" dirty="0" smtClean="0"/>
              <a:t>standard </a:t>
            </a:r>
            <a:r>
              <a:rPr lang="x-none" i="1" dirty="0" smtClean="0"/>
              <a:t>was</a:t>
            </a:r>
            <a:r>
              <a:rPr lang="x-none" dirty="0" smtClean="0"/>
              <a:t> 96dpi (dots or pixels per inch)</a:t>
            </a:r>
          </a:p>
          <a:p>
            <a:pPr lvl="1"/>
            <a:r>
              <a:rPr lang="x-none" dirty="0" smtClean="0"/>
              <a:t>Apple’s “retina” is marketing speak for 192dpi</a:t>
            </a:r>
          </a:p>
          <a:p>
            <a:pPr lvl="1"/>
            <a:r>
              <a:rPr lang="x-none" dirty="0"/>
              <a:t>m</a:t>
            </a:r>
            <a:r>
              <a:rPr lang="x-none" dirty="0" smtClean="0"/>
              <a:t>any Android devices also have high pixel density displays</a:t>
            </a:r>
          </a:p>
          <a:p>
            <a:r>
              <a:rPr lang="x-none" dirty="0" smtClean="0"/>
              <a:t>CSS defines rules for reference pixels</a:t>
            </a:r>
          </a:p>
          <a:p>
            <a:pPr lvl="1"/>
            <a:r>
              <a:rPr lang="x-none" dirty="0" smtClean="0"/>
              <a:t>different devices report different pixel densities</a:t>
            </a:r>
            <a:r>
              <a:rPr lang="x-none" dirty="0"/>
              <a:t> </a:t>
            </a:r>
            <a:r>
              <a:rPr lang="x-none" dirty="0" smtClean="0"/>
              <a:t>according to this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1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383806" cy="369332"/>
          </a:xfrm>
        </p:spPr>
        <p:txBody>
          <a:bodyPr/>
          <a:lstStyle/>
          <a:p>
            <a:r>
              <a:rPr lang="en-GB" dirty="0" smtClean="0"/>
              <a:t>Multiple Images with Media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Media queries can be used to load background images appropriate for the current device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WebKit</a:t>
            </a:r>
            <a:r>
              <a:rPr lang="en-US" dirty="0" smtClean="0"/>
              <a:t>-based browsers still require querying the proprietary “device-pixel-ratio” feature</a:t>
            </a:r>
          </a:p>
          <a:p>
            <a:pPr lvl="1"/>
            <a:r>
              <a:rPr lang="en-US" dirty="0" smtClean="0"/>
              <a:t>standard feature for this (supported by most other browsers)  is to query “resolution”</a:t>
            </a:r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90996" y="3158690"/>
            <a:ext cx="7762009" cy="17543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only screen and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-min-device-pixel-ratio: 2),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(min-resolution: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192dpi)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/* High-res rules go here. */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716706" cy="369332"/>
          </a:xfrm>
        </p:spPr>
        <p:txBody>
          <a:bodyPr/>
          <a:lstStyle/>
          <a:p>
            <a:r>
              <a:rPr lang="en-GB" dirty="0" smtClean="0"/>
              <a:t>Multiple Images with image-set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err="1" smtClean="0"/>
              <a:t>WebKit</a:t>
            </a:r>
            <a:r>
              <a:rPr lang="en-US" dirty="0" smtClean="0"/>
              <a:t>-based browsers have support for image-set() function</a:t>
            </a:r>
          </a:p>
          <a:p>
            <a:pPr lvl="1"/>
            <a:r>
              <a:rPr lang="en-US" dirty="0" smtClean="0"/>
              <a:t>only usable from CSS</a:t>
            </a:r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90996" y="2434790"/>
            <a:ext cx="7762009" cy="12003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background-image: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-image-set(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lowRes.png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1x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highRes.png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2x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927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186813" cy="369332"/>
          </a:xfrm>
        </p:spPr>
        <p:txBody>
          <a:bodyPr/>
          <a:lstStyle/>
          <a:p>
            <a:r>
              <a:rPr lang="en-GB" dirty="0" smtClean="0"/>
              <a:t>Multiple Images with </a:t>
            </a:r>
            <a:r>
              <a:rPr lang="en-GB" dirty="0" err="1" smtClean="0"/>
              <a:t>srcset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Browsers are starting to add </a:t>
            </a:r>
            <a:r>
              <a:rPr lang="en-US" dirty="0" err="1" smtClean="0"/>
              <a:t>srcset</a:t>
            </a:r>
            <a:r>
              <a:rPr lang="en-US" dirty="0" smtClean="0"/>
              <a:t> attributes on &lt;</a:t>
            </a:r>
            <a:r>
              <a:rPr lang="en-US" dirty="0" err="1" smtClean="0"/>
              <a:t>img</a:t>
            </a:r>
            <a:r>
              <a:rPr lang="en-US" dirty="0" smtClean="0"/>
              <a:t>&gt; elements</a:t>
            </a:r>
          </a:p>
          <a:p>
            <a:pPr lvl="1"/>
            <a:r>
              <a:rPr lang="en-US" dirty="0" smtClean="0"/>
              <a:t>similar to image-set() in CSS</a:t>
            </a:r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90996" y="2434790"/>
            <a:ext cx="7762009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fallback.jpg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alt=""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small.jpg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640w 1x, small-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hd.jpg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640w 2x,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med.jpg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1x, med-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hd.jpg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2x"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81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914149" cy="369332"/>
          </a:xfrm>
        </p:spPr>
        <p:txBody>
          <a:bodyPr/>
          <a:lstStyle/>
          <a:p>
            <a:r>
              <a:rPr lang="en-GB" dirty="0" smtClean="0"/>
              <a:t>Multiple Images with &lt;picture&gt;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Community pushing adoption of new &lt;picture&gt; element</a:t>
            </a:r>
          </a:p>
          <a:p>
            <a:pPr lvl="1"/>
            <a:r>
              <a:rPr lang="en-US" dirty="0">
                <a:hlinkClick r:id="rId3"/>
              </a:rPr>
              <a:t>http://responsiveimages.org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90996" y="2091890"/>
            <a:ext cx="7762009" cy="17543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picture&gt;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&lt;source media="(min-width: 40em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)"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1x, big-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hd.jpg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2x"&gt;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&lt;source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small.jpg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1x, small-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hd.jpg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2x"&gt;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fallback.jpg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alt=""&gt;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&lt;/picture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1587093" cy="369332"/>
          </a:xfrm>
        </p:spPr>
        <p:txBody>
          <a:bodyPr/>
          <a:lstStyle/>
          <a:p>
            <a:r>
              <a:rPr lang="en-GB" dirty="0" err="1" smtClean="0"/>
              <a:t>Picturefill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err="1" smtClean="0"/>
              <a:t>Polyfill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 err="1" smtClean="0"/>
              <a:t>mimcs</a:t>
            </a:r>
            <a:r>
              <a:rPr lang="en-US" dirty="0" smtClean="0"/>
              <a:t> proposed &lt;picture&gt; element</a:t>
            </a:r>
          </a:p>
          <a:p>
            <a:pPr lvl="1"/>
            <a:r>
              <a:rPr lang="en-US" dirty="0">
                <a:hlinkClick r:id="rId3"/>
              </a:rPr>
              <a:t>https://github.com/scottjehl/</a:t>
            </a:r>
            <a:r>
              <a:rPr lang="en-US" dirty="0" smtClean="0">
                <a:hlinkClick r:id="rId3"/>
              </a:rPr>
              <a:t>picturefill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90996" y="2091890"/>
            <a:ext cx="7762009" cy="310854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&lt;span data-picture data-alt="A giant stone face at The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Bayon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temple in Angkor Thom, Cambodia"&gt;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&lt;span data-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small.jpg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"&gt;&lt;/span&gt;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&lt;span data-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medium.jpg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    data-media="(min-width: 400px)"&gt;&lt;/span&gt;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&lt;span data-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large.jpg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     data-media="(min-width: 800px)"&gt;&lt;/span&gt;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&lt;span data-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extralarge.jpg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data-media="(min-width: 1000px)"&gt;&lt;/span&gt;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&lt;!-- Fallback content for non-JS browsers. Same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as the initial, unqualified source element. --&gt;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noscript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small.jpg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alt="A giant stone face at The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Bayon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temple in Angkor Thom, Cambodia"&gt;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noscript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34221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121414" cy="369332"/>
          </a:xfrm>
        </p:spPr>
        <p:txBody>
          <a:bodyPr/>
          <a:lstStyle/>
          <a:p>
            <a:r>
              <a:rPr lang="en-GB" dirty="0" smtClean="0"/>
              <a:t>What </a:t>
            </a:r>
            <a:r>
              <a:rPr lang="en-GB" dirty="0"/>
              <a:t>is </a:t>
            </a:r>
            <a:r>
              <a:rPr lang="en-GB" dirty="0" smtClean="0"/>
              <a:t>Responsive Web Design?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GB" dirty="0" smtClean="0"/>
              <a:t>Coined in 2010 by Ethan </a:t>
            </a:r>
            <a:r>
              <a:rPr lang="en-GB" dirty="0" err="1" smtClean="0"/>
              <a:t>Marcotte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700"/>
            <a:ext cx="9144000" cy="42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1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242587" y="752648"/>
            <a:ext cx="8503920" cy="3451051"/>
          </a:xfrm>
        </p:spPr>
        <p:txBody>
          <a:bodyPr/>
          <a:lstStyle/>
          <a:p>
            <a:r>
              <a:rPr lang="en-US" dirty="0" smtClean="0"/>
              <a:t>Responsive Web Design allows a single app to respond to the needs of many devices with:</a:t>
            </a:r>
          </a:p>
          <a:p>
            <a:pPr lvl="1"/>
            <a:r>
              <a:rPr lang="en-US" dirty="0" smtClean="0"/>
              <a:t>fluid grids</a:t>
            </a:r>
          </a:p>
          <a:p>
            <a:pPr lvl="1"/>
            <a:r>
              <a:rPr lang="en-US" dirty="0" smtClean="0"/>
              <a:t>flexible images</a:t>
            </a:r>
          </a:p>
          <a:p>
            <a:pPr lvl="1"/>
            <a:r>
              <a:rPr lang="en-US" dirty="0" smtClean="0"/>
              <a:t>media queries</a:t>
            </a:r>
          </a:p>
          <a:p>
            <a:r>
              <a:rPr lang="en-US" dirty="0" smtClean="0"/>
              <a:t>Mobile first approach to design ensures content should be accessible to most users</a:t>
            </a:r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976366" cy="369332"/>
          </a:xfrm>
        </p:spPr>
        <p:txBody>
          <a:bodyPr/>
          <a:lstStyle/>
          <a:p>
            <a:r>
              <a:rPr lang="en-GB" dirty="0" smtClean="0"/>
              <a:t>Reading About Responsive Web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Short book available for purchase: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://www.abookapart.com/products/responsive-web-</a:t>
            </a:r>
            <a:r>
              <a:rPr lang="en-US" dirty="0" smtClean="0">
                <a:hlinkClick r:id="rId3"/>
              </a:rPr>
              <a:t>design</a:t>
            </a:r>
            <a:endParaRPr lang="en-US" dirty="0" smtClean="0"/>
          </a:p>
          <a:p>
            <a:r>
              <a:rPr lang="en-US" dirty="0" smtClean="0"/>
              <a:t>Shorter article by the same author:</a:t>
            </a:r>
          </a:p>
          <a:p>
            <a:pPr lvl="1"/>
            <a:r>
              <a:rPr lang="en-US" dirty="0">
                <a:hlinkClick r:id="rId4"/>
              </a:rPr>
              <a:t>http://alistapart.com/article/responsive-web-</a:t>
            </a:r>
            <a:r>
              <a:rPr lang="en-US" dirty="0" smtClean="0">
                <a:hlinkClick r:id="rId4"/>
              </a:rPr>
              <a:t>design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3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138997" cy="369332"/>
          </a:xfrm>
        </p:spPr>
        <p:txBody>
          <a:bodyPr/>
          <a:lstStyle/>
          <a:p>
            <a:r>
              <a:rPr lang="en-GB" dirty="0" smtClean="0"/>
              <a:t>Pillars of Responsive Web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Fluid grids</a:t>
            </a:r>
          </a:p>
          <a:p>
            <a:pPr lvl="1"/>
            <a:r>
              <a:rPr lang="en-US" dirty="0" smtClean="0"/>
              <a:t>grid-based designs that scale with browser width</a:t>
            </a:r>
          </a:p>
          <a:p>
            <a:r>
              <a:rPr lang="en-US" dirty="0" smtClean="0"/>
              <a:t>Flexible images</a:t>
            </a:r>
          </a:p>
          <a:p>
            <a:pPr lvl="1"/>
            <a:r>
              <a:rPr lang="en-US" dirty="0" smtClean="0"/>
              <a:t>images that maintain aspect ratios as grid scales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added in CSS3 to specify device-specific CSS rules</a:t>
            </a:r>
          </a:p>
          <a:p>
            <a:pPr marL="0" indent="0">
              <a:buNone/>
            </a:pPr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1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082895" cy="369332"/>
          </a:xfrm>
        </p:spPr>
        <p:txBody>
          <a:bodyPr/>
          <a:lstStyle/>
          <a:p>
            <a:r>
              <a:rPr lang="en-GB" dirty="0" smtClean="0"/>
              <a:t>Thinking Differently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“Fluid </a:t>
            </a:r>
            <a:r>
              <a:rPr lang="en-US" dirty="0"/>
              <a:t>grids, flexible images, and media queries are the three technical ingredients for responsive web design, </a:t>
            </a:r>
            <a:r>
              <a:rPr lang="en-US" b="1" dirty="0"/>
              <a:t>but it also requires a different way of thinking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practicing Responsive Web Design involves a “mobile first” design philosophy</a:t>
            </a:r>
          </a:p>
          <a:p>
            <a:r>
              <a:rPr lang="en-US" dirty="0" smtClean="0"/>
              <a:t>Mobile devices are the primary means of accessing the Web for many (soon to be most) people</a:t>
            </a:r>
          </a:p>
          <a:p>
            <a:pPr lvl="1"/>
            <a:r>
              <a:rPr lang="en-US" dirty="0" smtClean="0"/>
              <a:t>starting design for constrained devices ensures content will always be accessible</a:t>
            </a:r>
          </a:p>
          <a:p>
            <a:pPr lvl="1"/>
            <a:r>
              <a:rPr lang="en-US" dirty="0" smtClean="0"/>
              <a:t>easier to add than to remove</a:t>
            </a:r>
          </a:p>
          <a:p>
            <a:pPr marL="0" indent="0">
              <a:buNone/>
            </a:pPr>
            <a:endParaRPr lang="x-non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1649911" cy="369332"/>
          </a:xfrm>
        </p:spPr>
        <p:txBody>
          <a:bodyPr/>
          <a:lstStyle/>
          <a:p>
            <a:r>
              <a:rPr lang="en-GB" dirty="0" smtClean="0"/>
              <a:t>Viewports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Viewports on desktop browsers is visible area of page</a:t>
            </a:r>
          </a:p>
          <a:p>
            <a:pPr lvl="1"/>
            <a:r>
              <a:rPr lang="en-US" dirty="0" smtClean="0"/>
              <a:t>resizing browser window changes viewport size</a:t>
            </a:r>
          </a:p>
          <a:p>
            <a:r>
              <a:rPr lang="en-US" dirty="0" smtClean="0"/>
              <a:t>Viewports on mobile browsers are virtual</a:t>
            </a:r>
          </a:p>
          <a:p>
            <a:pPr lvl="1"/>
            <a:r>
              <a:rPr lang="en-US" dirty="0" smtClean="0"/>
              <a:t>can be large or smaller than current visible area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1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906989" cy="369332"/>
          </a:xfrm>
        </p:spPr>
        <p:txBody>
          <a:bodyPr/>
          <a:lstStyle/>
          <a:p>
            <a:r>
              <a:rPr lang="en-GB" dirty="0" smtClean="0"/>
              <a:t>Default Viewport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x-none" dirty="0" smtClean="0"/>
              <a:t>Mobile browsers default to a viewport width of 980px</a:t>
            </a:r>
          </a:p>
          <a:p>
            <a:pPr lvl="1"/>
            <a:r>
              <a:rPr lang="x-none" dirty="0" smtClean="0"/>
              <a:t>assuming most sites were designed for desktop sizes</a:t>
            </a:r>
          </a:p>
          <a:p>
            <a:pPr lvl="1"/>
            <a:r>
              <a:rPr lang="x-none" dirty="0" smtClean="0"/>
              <a:t>brower “zooms out” to fit entire viewport on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116196"/>
            <a:ext cx="4191000" cy="44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282843" cy="369332"/>
          </a:xfrm>
        </p:spPr>
        <p:txBody>
          <a:bodyPr/>
          <a:lstStyle/>
          <a:p>
            <a:r>
              <a:rPr lang="en-GB" dirty="0" smtClean="0"/>
              <a:t>Changing Viewport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938977"/>
          </a:xfrm>
        </p:spPr>
        <p:txBody>
          <a:bodyPr/>
          <a:lstStyle/>
          <a:p>
            <a:r>
              <a:rPr lang="en-US" dirty="0" smtClean="0"/>
              <a:t>Mobile browsers look for &lt;meta name=“viewport”&gt; elements in &lt;head&gt;</a:t>
            </a:r>
          </a:p>
          <a:p>
            <a:pPr lvl="1"/>
            <a:r>
              <a:rPr lang="en-US" dirty="0" smtClean="0"/>
              <a:t>settings in content attribute override default viewport settings</a:t>
            </a:r>
          </a:p>
          <a:p>
            <a:pPr lvl="1"/>
            <a:r>
              <a:rPr lang="en-US" dirty="0" smtClean="0"/>
              <a:t>used to set viewport width to device width</a:t>
            </a:r>
          </a:p>
          <a:p>
            <a:pPr lvl="1"/>
            <a:r>
              <a:rPr lang="en-US" dirty="0" smtClean="0"/>
              <a:t>prevents browser from “zooming out”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90996" y="3082490"/>
            <a:ext cx="7762009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&lt;meta name="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viewport"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content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="width=device-width, initial-scale=1.0"&gt;</a:t>
            </a:r>
          </a:p>
        </p:txBody>
      </p:sp>
    </p:spTree>
    <p:extLst>
      <p:ext uri="{BB962C8B-B14F-4D97-AF65-F5344CB8AC3E}">
        <p14:creationId xmlns:p14="http://schemas.microsoft.com/office/powerpoint/2010/main" val="297648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D8D8D8"/>
      </a:dk2>
      <a:lt2>
        <a:srgbClr val="FFFFFF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0000FF"/>
      </a:hlink>
      <a:folHlink>
        <a:srgbClr val="0000FF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M Requir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20317</TotalTime>
  <Words>2052</Words>
  <Application>Microsoft Macintosh PowerPoint</Application>
  <PresentationFormat>On-screen Show (4:3)</PresentationFormat>
  <Paragraphs>354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Responsive Web Design</vt:lpstr>
      <vt:lpstr>Objectives</vt:lpstr>
      <vt:lpstr>What is Responsive Web Design?</vt:lpstr>
      <vt:lpstr>Reading About Responsive Web Design</vt:lpstr>
      <vt:lpstr>Pillars of Responsive Web Design</vt:lpstr>
      <vt:lpstr>Thinking Differently</vt:lpstr>
      <vt:lpstr>Viewports</vt:lpstr>
      <vt:lpstr>Default Viewport Settings</vt:lpstr>
      <vt:lpstr>Changing Viewport Settings</vt:lpstr>
      <vt:lpstr>Media Queries</vt:lpstr>
      <vt:lpstr>Media Types</vt:lpstr>
      <vt:lpstr>Inline @media at-rules</vt:lpstr>
      <vt:lpstr>Media-dependent Style Sheets</vt:lpstr>
      <vt:lpstr>Browser Support for Media Queries</vt:lpstr>
      <vt:lpstr>Extended Media Types</vt:lpstr>
      <vt:lpstr>Media Features</vt:lpstr>
      <vt:lpstr>Min and Max Prefixes</vt:lpstr>
      <vt:lpstr>Fluid Grids</vt:lpstr>
      <vt:lpstr>Typical Layout on Desktop Devices</vt:lpstr>
      <vt:lpstr>Typical Layout on Mobile Devices</vt:lpstr>
      <vt:lpstr>Fluid Grid Tips</vt:lpstr>
      <vt:lpstr>Setting Break Points</vt:lpstr>
      <vt:lpstr>Flexible Images</vt:lpstr>
      <vt:lpstr>High Pixel Density Displays</vt:lpstr>
      <vt:lpstr>Multiple Images with Media Queries</vt:lpstr>
      <vt:lpstr>Multiple Images with image-set</vt:lpstr>
      <vt:lpstr>Multiple Images with srcset</vt:lpstr>
      <vt:lpstr>Multiple Images with &lt;picture&gt; element</vt:lpstr>
      <vt:lpstr>Picturefill</vt:lpstr>
      <vt:lpstr>Summary</vt:lpstr>
    </vt:vector>
  </TitlesOfParts>
  <Manager/>
  <Company>DevelopMentor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DevelopMentor</dc:title>
  <dc:subject/>
  <dc:creator>Jason Diamond</dc:creator>
  <cp:keywords/>
  <dc:description/>
  <cp:lastModifiedBy>Jason Diamond</cp:lastModifiedBy>
  <cp:revision>194</cp:revision>
  <dcterms:created xsi:type="dcterms:W3CDTF">2011-07-19T03:03:11Z</dcterms:created>
  <dcterms:modified xsi:type="dcterms:W3CDTF">2014-02-24T18:02:19Z</dcterms:modified>
  <cp:category/>
</cp:coreProperties>
</file>