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4" r:id="rId2"/>
    <p:sldMasterId id="2147483860" r:id="rId3"/>
  </p:sldMasterIdLst>
  <p:notesMasterIdLst>
    <p:notesMasterId r:id="rId35"/>
  </p:notesMasterIdLst>
  <p:sldIdLst>
    <p:sldId id="287" r:id="rId4"/>
    <p:sldId id="274" r:id="rId5"/>
    <p:sldId id="289" r:id="rId6"/>
    <p:sldId id="276" r:id="rId7"/>
    <p:sldId id="290" r:id="rId8"/>
    <p:sldId id="291" r:id="rId9"/>
    <p:sldId id="277" r:id="rId10"/>
    <p:sldId id="278" r:id="rId11"/>
    <p:sldId id="292" r:id="rId12"/>
    <p:sldId id="279" r:id="rId13"/>
    <p:sldId id="293" r:id="rId14"/>
    <p:sldId id="280" r:id="rId15"/>
    <p:sldId id="294" r:id="rId16"/>
    <p:sldId id="281" r:id="rId17"/>
    <p:sldId id="282" r:id="rId18"/>
    <p:sldId id="295" r:id="rId19"/>
    <p:sldId id="283" r:id="rId20"/>
    <p:sldId id="296" r:id="rId21"/>
    <p:sldId id="297" r:id="rId22"/>
    <p:sldId id="284" r:id="rId23"/>
    <p:sldId id="298" r:id="rId24"/>
    <p:sldId id="285" r:id="rId25"/>
    <p:sldId id="286" r:id="rId26"/>
    <p:sldId id="300" r:id="rId27"/>
    <p:sldId id="299" r:id="rId28"/>
    <p:sldId id="301" r:id="rId29"/>
    <p:sldId id="302" r:id="rId30"/>
    <p:sldId id="303" r:id="rId31"/>
    <p:sldId id="304" r:id="rId32"/>
    <p:sldId id="305" r:id="rId33"/>
    <p:sldId id="288" r:id="rId3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39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59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7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5998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197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397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596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0E9F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590" autoAdjust="0"/>
  </p:normalViewPr>
  <p:slideViewPr>
    <p:cSldViewPr snapToGrid="0">
      <p:cViewPr varScale="1">
        <p:scale>
          <a:sx n="41" d="100"/>
          <a:sy n="41" d="100"/>
        </p:scale>
        <p:origin x="-120" y="-12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8DF7DB-A1F7-4977-9EA1-ED7415715769}" type="datetimeFigureOut">
              <a:rPr lang="zh-CN" altLang="en-US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0B86696-C28D-4352-AAE9-8E915FADB3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03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5E773AC3-5ADA-4285-A5D5-D3E9B39ABBC0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5E773AC3-5ADA-4285-A5D5-D3E9B39ABBC0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2DCFEEA5-6B29-4B8D-81CA-429DA31DF2E6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2DCFEEA5-6B29-4B8D-81CA-429DA31DF2E6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0F8D69EF-0ED0-464B-873E-7B629E1BF3BD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0F8D69EF-0ED0-464B-873E-7B629E1BF3BD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12195175" cy="685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47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7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6931" indent="0">
              <a:buNone/>
              <a:defRPr sz="2800"/>
            </a:lvl2pPr>
            <a:lvl3pPr marL="914532" indent="0">
              <a:buNone/>
              <a:defRPr sz="2400"/>
            </a:lvl3pPr>
            <a:lvl4pPr marL="1371462" indent="0">
              <a:buNone/>
              <a:defRPr sz="2000"/>
            </a:lvl4pPr>
            <a:lvl5pPr marL="1828393" indent="0">
              <a:buNone/>
              <a:defRPr sz="2000"/>
            </a:lvl5pPr>
            <a:lvl6pPr marL="2285996" indent="0">
              <a:buNone/>
              <a:defRPr sz="2000"/>
            </a:lvl6pPr>
            <a:lvl7pPr marL="2742925" indent="0">
              <a:buNone/>
              <a:defRPr sz="2000"/>
            </a:lvl7pPr>
            <a:lvl8pPr marL="3199856" indent="0">
              <a:buNone/>
              <a:defRPr sz="2000"/>
            </a:lvl8pPr>
            <a:lvl9pPr marL="3657459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6931" indent="0">
              <a:buNone/>
              <a:defRPr sz="1800"/>
            </a:lvl2pPr>
            <a:lvl3pPr marL="914532" indent="0">
              <a:buNone/>
              <a:defRPr sz="1600"/>
            </a:lvl3pPr>
            <a:lvl4pPr marL="1371462" indent="0">
              <a:buNone/>
              <a:defRPr sz="1400"/>
            </a:lvl4pPr>
            <a:lvl5pPr marL="1828393" indent="0">
              <a:buNone/>
              <a:defRPr sz="1400"/>
            </a:lvl5pPr>
            <a:lvl6pPr marL="2285996" indent="0">
              <a:buNone/>
              <a:defRPr sz="1400"/>
            </a:lvl6pPr>
            <a:lvl7pPr marL="2742925" indent="0">
              <a:buNone/>
              <a:defRPr sz="1400"/>
            </a:lvl7pPr>
            <a:lvl8pPr marL="3199856" indent="0">
              <a:buNone/>
              <a:defRPr sz="1400"/>
            </a:lvl8pPr>
            <a:lvl9pPr marL="3657459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5371C292-A972-4BAF-BAC2-ACD5A7596F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2CE27021-7E19-4147-9B23-C9C21D5E2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6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121" y="273850"/>
            <a:ext cx="2743118" cy="585164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71" y="273850"/>
            <a:ext cx="8070327" cy="5851644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25E7F5AD-01E3-4FBA-8B93-8309CA80A9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7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931" indent="0" algn="ctr">
              <a:buNone/>
              <a:defRPr sz="2000"/>
            </a:lvl2pPr>
            <a:lvl3pPr marL="914533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395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2928" indent="0" algn="ctr">
              <a:buNone/>
              <a:defRPr sz="1600"/>
            </a:lvl7pPr>
            <a:lvl8pPr marL="3199859" indent="0" algn="ctr">
              <a:buNone/>
              <a:defRPr sz="1600"/>
            </a:lvl8pPr>
            <a:lvl9pPr marL="365746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FC43C-838A-46A6-A61B-0423F20A3FD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8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11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9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3E6E8-9F81-464D-9A38-CD4B155802F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68" y="1599419"/>
            <a:ext cx="5376508" cy="45260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6" y="1599419"/>
            <a:ext cx="5376508" cy="45260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6DFD-9AA6-4A7F-BADD-2341292ECAD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6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7" y="1778440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6931" indent="0">
              <a:buNone/>
              <a:defRPr sz="2400"/>
            </a:lvl2pPr>
            <a:lvl3pPr marL="914533" indent="0">
              <a:buNone/>
              <a:defRPr sz="2000"/>
            </a:lvl3pPr>
            <a:lvl4pPr marL="1371464" indent="0">
              <a:buNone/>
              <a:defRPr sz="1800"/>
            </a:lvl4pPr>
            <a:lvl5pPr marL="1828395" indent="0">
              <a:buNone/>
              <a:defRPr sz="1800"/>
            </a:lvl5pPr>
            <a:lvl6pPr marL="2285998" indent="0">
              <a:buNone/>
              <a:defRPr sz="1800"/>
            </a:lvl6pPr>
            <a:lvl7pPr marL="2742928" indent="0">
              <a:buNone/>
              <a:defRPr sz="1800"/>
            </a:lvl7pPr>
            <a:lvl8pPr marL="3199859" indent="0">
              <a:buNone/>
              <a:defRPr sz="1800"/>
            </a:lvl8pPr>
            <a:lvl9pPr marL="3657462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7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40" y="1778440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6931" indent="0">
              <a:buNone/>
              <a:defRPr sz="2400"/>
            </a:lvl2pPr>
            <a:lvl3pPr marL="914533" indent="0">
              <a:buNone/>
              <a:defRPr sz="2000"/>
            </a:lvl3pPr>
            <a:lvl4pPr marL="1371464" indent="0">
              <a:buNone/>
              <a:defRPr sz="1800"/>
            </a:lvl4pPr>
            <a:lvl5pPr marL="1828395" indent="0">
              <a:buNone/>
              <a:defRPr sz="1800"/>
            </a:lvl5pPr>
            <a:lvl6pPr marL="2285998" indent="0">
              <a:buNone/>
              <a:defRPr sz="1800"/>
            </a:lvl6pPr>
            <a:lvl7pPr marL="2742928" indent="0">
              <a:buNone/>
              <a:defRPr sz="1800"/>
            </a:lvl7pPr>
            <a:lvl8pPr marL="3199859" indent="0">
              <a:buNone/>
              <a:defRPr sz="1800"/>
            </a:lvl8pPr>
            <a:lvl9pPr marL="3657462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40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C77A8-9508-48F1-BFE1-B74AA5C4591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55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B24B4-8BE2-47BC-9087-D875E76E22D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80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23EE-5A50-42F6-B262-3950BE9F43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5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7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931" indent="0" algn="ctr">
              <a:buNone/>
              <a:defRPr sz="2000"/>
            </a:lvl2pPr>
            <a:lvl3pPr marL="914532" indent="0" algn="ctr">
              <a:buNone/>
              <a:defRPr sz="1800"/>
            </a:lvl3pPr>
            <a:lvl4pPr marL="1371462" indent="0" algn="ctr">
              <a:buNone/>
              <a:defRPr sz="1600"/>
            </a:lvl4pPr>
            <a:lvl5pPr marL="1828393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2925" indent="0" algn="ctr">
              <a:buNone/>
              <a:defRPr sz="1600"/>
            </a:lvl7pPr>
            <a:lvl8pPr marL="3199856" indent="0" algn="ctr">
              <a:buNone/>
              <a:defRPr sz="1600"/>
            </a:lvl8pPr>
            <a:lvl9pPr marL="3657459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B67E45D-78A1-4A17-AB49-DC94A3996F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2" y="457207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31" indent="0">
              <a:buNone/>
              <a:defRPr sz="1400"/>
            </a:lvl2pPr>
            <a:lvl3pPr marL="914533" indent="0">
              <a:buNone/>
              <a:defRPr sz="1200"/>
            </a:lvl3pPr>
            <a:lvl4pPr marL="1371464" indent="0">
              <a:buNone/>
              <a:defRPr sz="1000"/>
            </a:lvl4pPr>
            <a:lvl5pPr marL="1828395" indent="0">
              <a:buNone/>
              <a:defRPr sz="1000"/>
            </a:lvl5pPr>
            <a:lvl6pPr marL="2285998" indent="0">
              <a:buNone/>
              <a:defRPr sz="1000"/>
            </a:lvl6pPr>
            <a:lvl7pPr marL="2742928" indent="0">
              <a:buNone/>
              <a:defRPr sz="1000"/>
            </a:lvl7pPr>
            <a:lvl8pPr marL="3199859" indent="0">
              <a:buNone/>
              <a:defRPr sz="1000"/>
            </a:lvl8pPr>
            <a:lvl9pPr marL="365746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A0AD-7CF4-4CFA-A372-679FA1A928D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3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7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6931" indent="0">
              <a:buNone/>
              <a:defRPr sz="2800"/>
            </a:lvl2pPr>
            <a:lvl3pPr marL="914533" indent="0">
              <a:buNone/>
              <a:defRPr sz="2400"/>
            </a:lvl3pPr>
            <a:lvl4pPr marL="1371464" indent="0">
              <a:buNone/>
              <a:defRPr sz="2000"/>
            </a:lvl4pPr>
            <a:lvl5pPr marL="1828395" indent="0">
              <a:buNone/>
              <a:defRPr sz="2000"/>
            </a:lvl5pPr>
            <a:lvl6pPr marL="2285998" indent="0">
              <a:buNone/>
              <a:defRPr sz="2000"/>
            </a:lvl6pPr>
            <a:lvl7pPr marL="2742928" indent="0">
              <a:buNone/>
              <a:defRPr sz="2000"/>
            </a:lvl7pPr>
            <a:lvl8pPr marL="3199859" indent="0">
              <a:buNone/>
              <a:defRPr sz="2000"/>
            </a:lvl8pPr>
            <a:lvl9pPr marL="3657462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6931" indent="0">
              <a:buNone/>
              <a:defRPr sz="1800"/>
            </a:lvl2pPr>
            <a:lvl3pPr marL="914533" indent="0">
              <a:buNone/>
              <a:defRPr sz="1600"/>
            </a:lvl3pPr>
            <a:lvl4pPr marL="1371464" indent="0">
              <a:buNone/>
              <a:defRPr sz="1400"/>
            </a:lvl4pPr>
            <a:lvl5pPr marL="1828395" indent="0">
              <a:buNone/>
              <a:defRPr sz="1400"/>
            </a:lvl5pPr>
            <a:lvl6pPr marL="2285998" indent="0">
              <a:buNone/>
              <a:defRPr sz="1400"/>
            </a:lvl6pPr>
            <a:lvl7pPr marL="2742928" indent="0">
              <a:buNone/>
              <a:defRPr sz="1400"/>
            </a:lvl7pPr>
            <a:lvl8pPr marL="3199859" indent="0">
              <a:buNone/>
              <a:defRPr sz="1400"/>
            </a:lvl8pPr>
            <a:lvl9pPr marL="3657462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BC872-F073-40AC-BAF6-ED257A4208B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40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769C8-EAA8-4700-B6A6-BF65EB3E83F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56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120" y="273850"/>
            <a:ext cx="2743118" cy="585164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70" y="273850"/>
            <a:ext cx="8070327" cy="5851644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843A4-4694-457B-89AC-FE01F2E6008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67DEBE2D-ED61-40FA-AA23-CE0E3AC71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2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9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2BAB427-2AA1-4547-BA4F-C28615401D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68" y="1599420"/>
            <a:ext cx="5376508" cy="45260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6" y="1599420"/>
            <a:ext cx="5376508" cy="45260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889FD665-1F81-4C7A-8F87-20A603D54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7" y="1778441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6931" indent="0">
              <a:buNone/>
              <a:defRPr sz="2400"/>
            </a:lvl2pPr>
            <a:lvl3pPr marL="914532" indent="0">
              <a:buNone/>
              <a:defRPr sz="2000"/>
            </a:lvl3pPr>
            <a:lvl4pPr marL="1371462" indent="0">
              <a:buNone/>
              <a:defRPr sz="1800"/>
            </a:lvl4pPr>
            <a:lvl5pPr marL="1828393" indent="0">
              <a:buNone/>
              <a:defRPr sz="1800"/>
            </a:lvl5pPr>
            <a:lvl6pPr marL="2285996" indent="0">
              <a:buNone/>
              <a:defRPr sz="1800"/>
            </a:lvl6pPr>
            <a:lvl7pPr marL="2742925" indent="0">
              <a:buNone/>
              <a:defRPr sz="1800"/>
            </a:lvl7pPr>
            <a:lvl8pPr marL="3199856" indent="0">
              <a:buNone/>
              <a:defRPr sz="1800"/>
            </a:lvl8pPr>
            <a:lvl9pPr marL="3657459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7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40" y="1778441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6931" indent="0">
              <a:buNone/>
              <a:defRPr sz="2400"/>
            </a:lvl2pPr>
            <a:lvl3pPr marL="914532" indent="0">
              <a:buNone/>
              <a:defRPr sz="2000"/>
            </a:lvl3pPr>
            <a:lvl4pPr marL="1371462" indent="0">
              <a:buNone/>
              <a:defRPr sz="1800"/>
            </a:lvl4pPr>
            <a:lvl5pPr marL="1828393" indent="0">
              <a:buNone/>
              <a:defRPr sz="1800"/>
            </a:lvl5pPr>
            <a:lvl6pPr marL="2285996" indent="0">
              <a:buNone/>
              <a:defRPr sz="1800"/>
            </a:lvl6pPr>
            <a:lvl7pPr marL="2742925" indent="0">
              <a:buNone/>
              <a:defRPr sz="1800"/>
            </a:lvl7pPr>
            <a:lvl8pPr marL="3199856" indent="0">
              <a:buNone/>
              <a:defRPr sz="1800"/>
            </a:lvl8pPr>
            <a:lvl9pPr marL="3657459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40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C8638C7F-5A14-4F4E-A218-4FD7E0F50E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31AAA37A-B6F6-4844-93E2-9C6C9D42C9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0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E4DF0F0B-A0AB-4754-9B22-8174CAD41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7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31" indent="0">
              <a:buNone/>
              <a:defRPr sz="1400"/>
            </a:lvl2pPr>
            <a:lvl3pPr marL="914532" indent="0">
              <a:buNone/>
              <a:defRPr sz="1200"/>
            </a:lvl3pPr>
            <a:lvl4pPr marL="1371462" indent="0">
              <a:buNone/>
              <a:defRPr sz="1000"/>
            </a:lvl4pPr>
            <a:lvl5pPr marL="1828393" indent="0">
              <a:buNone/>
              <a:defRPr sz="1000"/>
            </a:lvl5pPr>
            <a:lvl6pPr marL="2285996" indent="0">
              <a:buNone/>
              <a:defRPr sz="1000"/>
            </a:lvl6pPr>
            <a:lvl7pPr marL="2742925" indent="0">
              <a:buNone/>
              <a:defRPr sz="1000"/>
            </a:lvl7pPr>
            <a:lvl8pPr marL="3199856" indent="0">
              <a:buNone/>
              <a:defRPr sz="1000"/>
            </a:lvl8pPr>
            <a:lvl9pPr marL="3657459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5ACF3A2C-43D4-473B-A33C-B00CCA513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39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59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798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95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9"/>
            <a:ext cx="109728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36" tIns="40969" rIns="81936" bIns="409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9570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36" tIns="40969" rIns="81936" bIns="40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572" name="日期占位符 10957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6" tIns="40969" rIns="81936" bIns="40969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30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9573" name="页脚占位符 109572"/>
          <p:cNvSpPr>
            <a:spLocks noGrp="1"/>
          </p:cNvSpPr>
          <p:nvPr>
            <p:ph type="ftr" sz="quarter" idx="3"/>
          </p:nvPr>
        </p:nvSpPr>
        <p:spPr>
          <a:xfrm>
            <a:off x="4165601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6" tIns="40969" rIns="81936" bIns="40969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30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9574" name="灯片编号占位符 10957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6" tIns="40969" rIns="81936" bIns="40969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E26388-A1CF-4F0C-8267-6B18DE1513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817562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17562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17562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17562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17562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83809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67617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451426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935234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6388" indent="-306388" algn="l" defTabSz="817562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5162" lvl="1" indent="-254000" algn="l" defTabSz="817562" rtl="0" eaLnBrk="0" fontAlgn="base" hangingPunct="0">
        <a:spcBef>
          <a:spcPct val="20000"/>
        </a:spcBef>
        <a:spcAft>
          <a:spcPct val="0"/>
        </a:spcAft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37" lvl="2" indent="-204788" algn="l" defTabSz="817562" rtl="0" eaLnBrk="0" fontAlgn="base" hangingPunct="0">
        <a:spcBef>
          <a:spcPct val="20000"/>
        </a:spcBef>
        <a:spcAft>
          <a:spcPct val="0"/>
        </a:spcAft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2" lvl="3" indent="-204788" algn="l" defTabSz="817562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43086" lvl="4" indent="-203200" algn="l" defTabSz="817562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60948" lvl="5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44756" lvl="6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28565" lvl="7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2373" lvl="8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3809" lvl="1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67617" lvl="2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51426" lvl="3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35234" lvl="4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19043" lvl="5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02851" lvl="6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86660" lvl="7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70468" lvl="8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95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771" y="273857"/>
            <a:ext cx="10972465" cy="1144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1937" tIns="40969" rIns="81937" bIns="40969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9570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771" y="1599419"/>
            <a:ext cx="10972465" cy="45260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1937" tIns="40969" rIns="81937" bIns="40969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9572" name="日期占位符 109571"/>
          <p:cNvSpPr>
            <a:spLocks noGrp="1"/>
          </p:cNvSpPr>
          <p:nvPr>
            <p:ph type="dt" sz="half" idx="2"/>
          </p:nvPr>
        </p:nvSpPr>
        <p:spPr>
          <a:xfrm>
            <a:off x="609773" y="6244779"/>
            <a:ext cx="2843904" cy="477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7" tIns="40969" rIns="81937" bIns="40969" numCol="1" anchor="t" anchorCtr="0" compatLnSpc="1"/>
          <a:lstStyle>
            <a:lvl1pPr>
              <a:defRPr sz="1300" noProof="1"/>
            </a:lvl1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3" name="页脚占位符 109572"/>
          <p:cNvSpPr>
            <a:spLocks noGrp="1"/>
          </p:cNvSpPr>
          <p:nvPr>
            <p:ph type="ftr" sz="quarter" idx="3"/>
          </p:nvPr>
        </p:nvSpPr>
        <p:spPr>
          <a:xfrm>
            <a:off x="4165912" y="6244779"/>
            <a:ext cx="3860184" cy="477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7" tIns="40969" rIns="81937" bIns="40969" numCol="1" anchor="t" anchorCtr="0" compatLnSpc="1"/>
          <a:lstStyle>
            <a:lvl1pPr algn="ctr">
              <a:defRPr sz="1300" noProof="1"/>
            </a:lvl1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4" name="灯片编号占位符 109573"/>
          <p:cNvSpPr>
            <a:spLocks noGrp="1"/>
          </p:cNvSpPr>
          <p:nvPr>
            <p:ph type="sldNum" sz="quarter" idx="4"/>
          </p:nvPr>
        </p:nvSpPr>
        <p:spPr>
          <a:xfrm>
            <a:off x="8738332" y="6244779"/>
            <a:ext cx="2843904" cy="477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7" tIns="40969" rIns="81937" bIns="40969" numCol="1" anchor="t" anchorCtr="0" compatLnSpc="1"/>
          <a:lstStyle>
            <a:lvl1pPr algn="r">
              <a:defRPr sz="1300"/>
            </a:lvl1pPr>
          </a:lstStyle>
          <a:p>
            <a:pPr eaLnBrk="1" hangingPunct="1">
              <a:buFont typeface="Arial" panose="020B0604020202020204" pitchFamily="34" charset="0"/>
              <a:buNone/>
            </a:pPr>
            <a:fld id="{9388B17A-4F73-40A8-9AF6-7D41D8ACE03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2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ctr" defTabSz="819116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19116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19116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19116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19116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83809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67618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451427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935236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7756" indent="-307756" algn="l" defTabSz="819116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5237" lvl="1" indent="-255344" algn="l" defTabSz="819116" rtl="0" eaLnBrk="0" fontAlgn="base" hangingPunct="0">
        <a:spcBef>
          <a:spcPct val="20000"/>
        </a:spcBef>
        <a:spcAft>
          <a:spcPct val="0"/>
        </a:spcAft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734" lvl="2" indent="-204947" algn="l" defTabSz="819116" rtl="0" eaLnBrk="0" fontAlgn="base" hangingPunct="0">
        <a:spcBef>
          <a:spcPct val="20000"/>
        </a:spcBef>
        <a:spcAft>
          <a:spcPct val="0"/>
        </a:spcAft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4628" lvl="3" indent="-204947" algn="l" defTabSz="819116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178" lvl="4" indent="-203603" algn="l" defTabSz="819116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950" lvl="5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44759" lvl="6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28568" lvl="7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2377" lvl="8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3809" lvl="1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67618" lvl="2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51427" lvl="3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35236" lvl="4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19045" lvl="5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02854" lvl="6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86663" lvl="7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70472" lvl="8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bemeiza.com/img/aHR0cDovL3d3dy5jbmFydHMubmV0L3VwbG9hZGltYWdlcy9jd2ViL25ld3MvMjAxMi0xMS8yMDEyLTExLTAzLzIwMTItMTEtMDNfMDEzNDUyMzUuanB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526"/>
            <a:ext cx="92392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06956" y="711790"/>
            <a:ext cx="1072577" cy="6048054"/>
          </a:xfrm>
          <a:prstGeom prst="rect">
            <a:avLst/>
          </a:prstGeom>
          <a:noFill/>
        </p:spPr>
        <p:txBody>
          <a:bodyPr vert="eaVert"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57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法门的基础和次第</a:t>
            </a:r>
            <a:endParaRPr lang="en-US" altLang="zh-CN" sz="57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40" name="Picture 4" descr="E:\5-占察相关\占察\logo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5410200"/>
            <a:ext cx="1254125" cy="12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组合 9"/>
          <p:cNvGrpSpPr>
            <a:grpSpLocks/>
          </p:cNvGrpSpPr>
          <p:nvPr/>
        </p:nvGrpSpPr>
        <p:grpSpPr bwMode="auto">
          <a:xfrm>
            <a:off x="296864" y="5118101"/>
            <a:ext cx="390525" cy="1541463"/>
            <a:chOff x="8560268" y="428607"/>
            <a:chExt cx="369450" cy="1941425"/>
          </a:xfrm>
        </p:grpSpPr>
        <p:sp>
          <p:nvSpPr>
            <p:cNvPr id="11" name="椭圆 10"/>
            <p:cNvSpPr/>
            <p:nvPr/>
          </p:nvSpPr>
          <p:spPr>
            <a:xfrm>
              <a:off x="8572283" y="428607"/>
              <a:ext cx="357435" cy="427873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占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8566275" y="902467"/>
              <a:ext cx="357435" cy="47985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察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8560268" y="1422313"/>
              <a:ext cx="357435" cy="427873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讲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560268" y="1890174"/>
              <a:ext cx="357435" cy="47985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堂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817346" y="-104364"/>
            <a:ext cx="934078" cy="6365448"/>
          </a:xfrm>
          <a:prstGeom prst="rect">
            <a:avLst/>
          </a:prstGeom>
          <a:noFill/>
        </p:spPr>
        <p:txBody>
          <a:bodyPr vert="eaVert"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浅谈学习占察善恶业报</a:t>
            </a:r>
            <a:endParaRPr lang="en-US" altLang="zh-CN" sz="48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222251" y="180976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222251" y="608014"/>
            <a:ext cx="11442699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戒恶口。得成就八种净业。一言不乖度。二言皆利益三言必契理。四言词美妙。五言可承领。六言则信用。七言无可讥。八言尽爱乐。</a:t>
            </a:r>
          </a:p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犯恶口。不成就八种净业。一言常乖度。二言不利益。三言不契理。四言词粗犷。五言难承领。六言不信用。七言多可讥。八言尽不乐。</a:t>
            </a:r>
          </a:p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戒绮语。得成就三种决定。一定为智人所爱。二定能以智。如实答问。三定于人天威德最胜。无有虚妄。</a:t>
            </a:r>
          </a:p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犯绮语。不成就三种决定。一定为智人所诃。二定难以智。如实答问。三定于人天威德。难最胜。定有虚妄。附四分律酒戒一条</a:t>
            </a:r>
          </a:p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222251" y="180976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222251" y="608014"/>
            <a:ext cx="1144269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</a:t>
            </a:r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戒酒。得成就十种无过失法。一颜色不恶。二不少力。三眼视明。四现无嗔恚相。五不坏田业资生法。六不致疾病。七不益斗讼。八无名称恶名流布。九智慧不减少。十身坏命终。不堕三恶道。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犯酒。得成就十种过失法。一颜色恶。二少力。三眼视不明。四现嗔恚相。五能坏田业资生法。六增致疾病。七能益斗讼。八名称恶名流布。九智慧减少。十身坏命终。堕三恶道。</a:t>
            </a:r>
          </a:p>
        </p:txBody>
      </p:sp>
    </p:spTree>
    <p:extLst>
      <p:ext uri="{BB962C8B-B14F-4D97-AF65-F5344CB8AC3E}">
        <p14:creationId xmlns:p14="http://schemas.microsoft.com/office/powerpoint/2010/main" val="17398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xfrm>
            <a:off x="222251" y="311151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222251" y="882651"/>
            <a:ext cx="11442699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戒贪欲。得成就五种自在。一三业自在。诸根具足。二财物自在。一切怨贼不夺。三福德自在。随欲物备。四王位自在。珍奇皆奉。五所获胜物。过本所求。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犯贪欲。不成就五种自在。一三业不净。诸根不足。二财物不自在。一切怨贼能夺。三福德不自在。随欲难物备。四王位不自在。珍奇难皆奉。五所获劣物。非本所求。</a:t>
            </a:r>
          </a:p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xfrm>
            <a:off x="222251" y="311151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222251" y="882651"/>
            <a:ext cx="1144269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</a:t>
            </a:r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戒嗔恚。得八种喜悦心法。一无损恼心。二无嗔恚心。三无诤讼心。四柔和质直心。五得圣慈心。六常作利益安众生心。七身相端严。众共尊敬。八以和忍故。速生梵世。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犯嗔恚。不得八种喜悦心法。一有损恼心。二有嗔恚心。三有诤讼心。四粗犷謟曲心。五得凡害心。六不作利益安众生心。七身相不端严。众共不敬。八以粗犷故。速生恶趣。</a:t>
            </a:r>
          </a:p>
        </p:txBody>
      </p:sp>
    </p:spTree>
    <p:extLst>
      <p:ext uri="{BB962C8B-B14F-4D97-AF65-F5344CB8AC3E}">
        <p14:creationId xmlns:p14="http://schemas.microsoft.com/office/powerpoint/2010/main" val="4161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374648" y="164124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0" y="638418"/>
            <a:ext cx="116527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戒邪痴见。得成就十功德法。一得真善意乐。真善等侣。二深信因果。宁损身命。终不作恶。三惟归依佛。非余天等。四直心正见。永离一切吉凶疑网。五常生人天。不更恶道。六无量福慧转转增胜。七永离邪道。行于圣道。八不起身见。舍诸恶业。九住无碍见。十不堕诸难。</a:t>
            </a:r>
          </a:p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邪痴见。不成就十功德法。一失真善意乐。真善等侣。二不信因果。宁损身命终作恶。三惟归依外道余天等。四曲心邪见。难离一切吉凶疑网。五常生恶趣。不更善道。六无量邪慧。转转增胜。七永离正道行于非道。八常起身见。舍诸善业。九住有碍见。十常堕诸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247651" y="117476"/>
            <a:ext cx="1128712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据长阿含卷九‘十上经’、中阿含卷二十九‘八难经’等载，八难即：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在地狱难，众生因恶业所感，堕于地狱，长夜冥冥而受苦无间，不得见佛闻法。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在饿鬼难，饿鬼有三种：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业最重之饿鬼，长劫不闻浆水之名。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业次重之饿鬼，唯在人间伺求荡涤脓血粪秽。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(3)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业轻之饿鬼，时或一饱，加以刀杖驱逼，填河塞海，受苦无量。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三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在畜生难，畜生种类不一，亦各随因受报，或为人畜养，或居山海等处，常受鞭打杀害，或互相吞啖，受苦无穷</a:t>
            </a:r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247651" y="117476"/>
            <a:ext cx="11287125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四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在长寿天难，此天以五百劫为寿，即色界第四禅中之无想天。无想者，以其心想不行，如冰鱼蛰虫，外道修行多生其处，而障于见佛闻法。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五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在边地之郁单越难，郁单越，译为胜处，生此处者，其人寿千岁，命无中夭，贪着享乐而不受教化，是以圣人不出其中，不得见佛闻法。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六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盲聋喑哑难，此等人虽生中国（指古印度中部摩竭陀国一带），而业障深重，盲聋喑哑，诸根不具，虽值佛出世，而不能见佛闻法。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七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世智辩聪难，谓虽聪利，唯务耽习外道经书，不信出世正法。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八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生在佛前佛后难，谓由业重缘薄，生在佛前佛后，不得见佛闻法。</a:t>
            </a:r>
            <a:endParaRPr lang="zh-CN" altLang="zh-CN" sz="36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9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247651" y="457200"/>
            <a:ext cx="112871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中论，观因缘品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：“一切所有缘，皆摄在四缘，以是四缘，万物得生”。</a:t>
            </a:r>
            <a:endParaRPr lang="en-US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实际上在我们日常生活常中，所认为的一切事物一切现象，都是依著因缘而生，依因缘而灭。像我们用的用具、物品、器具，乃至于穿的衣服、吃的钦食，都是依人工材料等多缘而成，缺一缘则不成。所以说，因缘聚舍而成一切法，因缘聚离一切法就灭了</a:t>
            </a:r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247651" y="457200"/>
            <a:ext cx="112871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楞伽经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上的缘起偈颂：‘因缘顺世同，佛不如是说，因缘即世间，如乾达婆城。’此偈涵义很深，因缘生世同，佛不这么说；因缘不生世间，佛也不这么说。不是因缘生世间，因缘即世间。世间是什么样的呢？像乾达婆城似的。乾达婆城，即海市蜃楼，海里看似有座城，实际上没有的，一种幻景而已。大体上说，一切有为法必须具四缘，即‘因缘’、‘所缘缘’、‘次第缘’、‘增上缘’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4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64123" y="204179"/>
            <a:ext cx="1145198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‘四缘生诸法，更无第五缘。’ ‘因缘’主要说因，他能够变成果，因为有因必有果，要想转变恩业果，那你因的力量必须特别的强，才能转变。因果要不成，因果律也就不存在，那我们讲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善恶业报经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就不成立了。并且一切的果报是一个根本的因，是我们从生依著阿赖耶识中所含藏的种子，这个种子就是根本因。‘次第缘’，是说从世间上一切事物来看因果是相续的，经过很多的次序，父母缘，生长缘，钦食，衣服等缘具足了，少一个也不行，这就是‘次第缘’，又名‘等间缘’</a:t>
            </a:r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2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xfrm>
            <a:off x="222251" y="130175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222251" y="566739"/>
            <a:ext cx="11442699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如是我闻。一时，佛在娑竭罗龙宫，与八千大比丘众、三万二千菩萨摩诃萨俱。尔时，世尊告龙王言。一切众生，心想异故，造业亦异，由是故有诸趣轮转。龙 王，汝见此会及大海中，形色种类，各别不耶？如是一切，靡不由心，造善不善，身业语业意业所致。而心无色，不可见取，但是虚妄，诸法集起，毕竟无主，无我 我所。虽各随业，所现不同，而实于中，无有作者，故一切法皆不思议。自性如幻，智者知已，应修善业，以是所生蕴处界等，皆悉端正，见者无厌</a:t>
            </a:r>
            <a:r>
              <a:rPr lang="zh-CN" altLang="en-US" sz="40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zh-CN" sz="40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247651" y="184151"/>
            <a:ext cx="11498872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‘所缘缘’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，缘就是外在的条件，你心所缘虑的，所分别的外界境界相，即心意识中形成的各种现象。‘增上缘’，只是帮助促成诸法生起的条件，增上了才能发生作用。增上就是作用义。‘因缘’、‘所缘缘’、‘次第缘’、‘增上缘’这四缘，是一切有为法生起的必要的倏件，少一缘都不成。心法就是说心里的活动，后念一定是依照前一念而起的，后念一定助长前一念。前念因生，后念果生，没有前因就没有后果。前念是后念的因，后念是前念的果。因缘和合，辗转相依，才能够成立起来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247651" y="329101"/>
            <a:ext cx="11287125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总的来说，一般有为法的生起，必须得具备“因缘、缘缘、次第缘、增上缘”这四种缘。在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〈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中论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〉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里头有句偈颂：“因缘次第缘，缘缘增上缘，四缘生诸法，更无第五缘。”“因缘”就是因，因缘能办成它自己的果，有了“因缘”必然产生相应的果报，所以当我们讲果报的时候，这就是果报的根本原因，根本原因是什么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?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唯识宗讲阿赖耶识，阿赖耶识含藏了一切种子，又叫种子识，这就是“因缘”。</a:t>
            </a:r>
          </a:p>
          <a:p>
            <a:r>
              <a:rPr lang="zh-CN" altLang="en-US" sz="28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41523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247651" y="563563"/>
            <a:ext cx="112871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“次第缘”就是“等无间缘”，从时间上来看，因果相续，因成了果，果马上又成了因，因又成了果，也就是因果相续不断。“等无间”就是中间没有一点空隙，不间隔的意思，就是“等无间”，就是形容这个缘一点都不间断。好比人的肉体灭了，灭了好像间断了、没有了，它处马上就又生了。当时的气一咽，他又在另一个世界出现了，这就说明了无间，无间就是“等无间缘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247651" y="93664"/>
            <a:ext cx="11287125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“缘缘”，还可以说“所缘缘”。“缘缘”就是从内缘缘到外缘，就是外在的“缘缘”，“所缘缘”就是外在的条件。缘虑，从相上说就是我们心识所思虑的，所缘别的，所分别的，外边的境像就叫“所缘缘”。这个缘有两种，一种亲缘、一种疏缘。</a:t>
            </a: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“亲所缘缘”为外面的讯息，在你心识之中形成了一种主观的影像，在你心里头成了一个影子，落到你的心识成了一个影像，这是“亲所缘缘”。</a:t>
            </a: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247651" y="492248"/>
            <a:ext cx="11287125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“疏所缘缘”是指在你的第六意识，就是我们现在这个妄想，在六识之外有一个实体所执的外境，有时候我们一生中见不到这个境界，这就是我们经常说的“法尘”。以前收摄的影子、收摄的事物，落到你的识里头，就成了“所缘缘”的一个对象，所缘的一个条件。</a:t>
            </a: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4406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70097"/>
            <a:ext cx="11475426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第四种“增上缘”，是帮助一切诸法生起的各种条件。生起一法不是一件很简单的事情，要有很多的条件来助成，增上生起，给它做缘，这叫“增上缘”。我们平常讲，因缘生的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!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这很笼统，要是分析起来，就有这四种缘，也就是增上的作用。“增上缘”像中药的药引子，我们吃中药的话，每一味药都抓好了，或者搁三片姜或者搁几颗红枣，“增上缘”就是帮助你的药力快一点达到，帮助你的缘很快的成就，这就是“增上缘”。</a:t>
            </a:r>
            <a:endParaRPr lang="en-US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3200" dirty="0" smtClean="0">
              <a:solidFill>
                <a:srgbClr val="FFFF00"/>
              </a:solidFill>
            </a:endParaRPr>
          </a:p>
          <a:p>
            <a:r>
              <a:rPr lang="en-US" altLang="zh-CN" sz="3200" dirty="0" smtClean="0">
                <a:solidFill>
                  <a:srgbClr val="FFFF00"/>
                </a:solidFill>
              </a:rPr>
              <a:t>—</a:t>
            </a:r>
            <a:r>
              <a:rPr lang="zh-CN" altLang="zh-CN" sz="3200" dirty="0">
                <a:solidFill>
                  <a:srgbClr val="FFFF00"/>
                </a:solidFill>
              </a:rPr>
              <a:t>梦参老法师开示</a:t>
            </a:r>
          </a:p>
          <a:p>
            <a:endParaRPr lang="zh-CN" altLang="en-US" sz="24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问：为什么有人为善而得祸？有人作恶而享福？</a:t>
            </a:r>
          </a:p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印光大师开示：手书备悉。世间愚人，不知因果。见为善而得祸，便谓善不可为。见作恶而得福，便谓恶不可戒。不知祸福之来，有近有远，迟早不定。</a:t>
            </a:r>
          </a:p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近则人俱得见。远则或隔生隔若干生，非具宿命通者，不能悉知。今设一喻，以期易知。作善作恶，如种谷然。其人虽善，以前生所作不能无过，故今日所受不能无逆。今生之身，名为报身。</a:t>
            </a:r>
            <a:endParaRPr lang="zh-CN" altLang="en-US" sz="24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3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以今生之为男为女，或好或丑，以及寿、夭、贫、富、智、愚、康、病等，乃前生之所作所为所感之报，故名此身为报身。谓其为前世所作之果报之身，以前世之因，为今生之果。今生虽善，前世之业重，不能即得其为善之报，而先得其前世之恶报。</a:t>
            </a:r>
          </a:p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如人去年未种谷，今年虽勤劳耕种于未收获之前，亦不免于无粮。此无粮，非因今年之勤劳而无也。今年之无粮，乃去年不下种所致。今年既勤耕种，则收获后及明年则有粮矣。</a:t>
            </a:r>
          </a:p>
        </p:txBody>
      </p:sp>
    </p:spTree>
    <p:extLst>
      <p:ext uri="{BB962C8B-B14F-4D97-AF65-F5344CB8AC3E}">
        <p14:creationId xmlns:p14="http://schemas.microsoft.com/office/powerpoint/2010/main" val="31049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为恶之人，尚未受祸，以有余福未尽。如人去年勤耕种，今年不耕种，而仍不至饥饿，乃去年之所余。吃完，则今年未种，将无所食矣。须知善人得恶报，使不为善，其恶报当更甚。由作善，而恶报随之减轻。恶人得善报，使不为恶，其善果当更大。由作恶，善报亦随之减轻。世人于衣食供身之物，悉知预备，不致临时失措。</a:t>
            </a:r>
          </a:p>
        </p:txBody>
      </p:sp>
    </p:spTree>
    <p:extLst>
      <p:ext uri="{BB962C8B-B14F-4D97-AF65-F5344CB8AC3E}">
        <p14:creationId xmlns:p14="http://schemas.microsoft.com/office/powerpoint/2010/main" val="33972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而于关于身心性命之事，不但不知预修，且以人之预修者为痴，而以己之肆志纵情，恣行淫杀，为有福，为有智。不知世间盲聋喑痖残废无依之人，与牛马猪羊或为人服役，或充人口腹者，皆此种自以为有福有智之人，所得其福智之真实好报耳。</a:t>
            </a:r>
          </a:p>
        </p:txBody>
      </p:sp>
    </p:spTree>
    <p:extLst>
      <p:ext uri="{BB962C8B-B14F-4D97-AF65-F5344CB8AC3E}">
        <p14:creationId xmlns:p14="http://schemas.microsoft.com/office/powerpoint/2010/main" val="7977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xfrm>
            <a:off x="222251" y="130175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222251" y="566739"/>
            <a:ext cx="1144269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b="1" dirty="0" smtClean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龙王</a:t>
            </a:r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，汝观佛 身，从百千亿福德所生，诸相庄严，光明显曜，蔽诸大众，设无量亿自在梵王，悉不复现，其有瞻仰如来身者，岂不目眩。汝又观此诸大菩萨，妙色严净，一切皆由 修习善业福德而生。又诸天龙八部众等大威势者，亦因善业福德所生。今大海中所有众生，形色粗鄙，或大或小，皆由自心种种想念，作身语意诸不善业，是故随 业，各自受报。汝今常应如是修学，亦令众生了达因果，修习善业。汝当于此，正见不动，勿复堕在断常见中，于诸福田，欢喜敬养，是故汝等，亦得人天尊敬供养。</a:t>
            </a:r>
            <a:endParaRPr lang="zh-CN" altLang="zh-CN" sz="36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修行之人，须具决烈之心。任彼诮谤，我总了无疑虑。若闻人诮谤，便生退心，此种人亦是前生善根浮浅所致。不以佛所说者为依归，而以愚夫愚妇所说者为根据。固当长在生死轮回中，永受三途之苦。而欲得人天之身尚难，况了生死超凡入圣，以至成佛之大利益乎。</a:t>
            </a:r>
          </a:p>
        </p:txBody>
      </p:sp>
    </p:spTree>
    <p:extLst>
      <p:ext uri="{BB962C8B-B14F-4D97-AF65-F5344CB8AC3E}">
        <p14:creationId xmlns:p14="http://schemas.microsoft.com/office/powerpoint/2010/main" val="10330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g5.duitang.com/uploads/item/201410/12/20141012004037_iLfkN.thumb.700_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7975"/>
            <a:ext cx="12192001" cy="571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52901" y="1371427"/>
            <a:ext cx="8255774" cy="3321951"/>
          </a:xfrm>
          <a:prstGeom prst="rect">
            <a:avLst/>
          </a:prstGeom>
          <a:noFill/>
          <a:ln>
            <a:noFill/>
          </a:ln>
        </p:spPr>
        <p:txBody>
          <a:bodyPr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随喜闻法</a:t>
            </a:r>
            <a:endParaRPr lang="en-US" altLang="zh-CN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南无阿弥陀佛</a:t>
            </a:r>
            <a:endParaRPr lang="en-US" altLang="zh-CN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南无地藏菩萨摩诃萨</a:t>
            </a:r>
          </a:p>
        </p:txBody>
      </p:sp>
    </p:spTree>
    <p:extLst>
      <p:ext uri="{BB962C8B-B14F-4D97-AF65-F5344CB8AC3E}">
        <p14:creationId xmlns:p14="http://schemas.microsoft.com/office/powerpoint/2010/main" val="16680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xfrm>
            <a:off x="222251" y="130175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222251" y="566738"/>
            <a:ext cx="1144269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龙王，当知菩萨有一法，能断一切诸恶道苦。何等为一？谓于昼夜，常念思惟观察善法，令诸善法念念增长，不容毫分不善间杂，是即能令诸恶永断，善法圆 满，常得亲近诸佛菩萨及余圣众。言善法者，谓人天身、声闻菩提、独觉菩提、无上菩提，皆依此法，以为根本，而得成就，故名善法。此法即是十善业道。</a:t>
            </a:r>
            <a:endParaRPr lang="zh-CN" altLang="zh-CN" sz="4000" b="1" dirty="0">
              <a:solidFill>
                <a:srgbClr val="FFFFCC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xfrm>
            <a:off x="222251" y="130175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05379" y="546823"/>
            <a:ext cx="11442699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戒杀生。得成十种离恼法。一于诸众生普施无畏。二常于众生。起大慈心。三永断一切嗔恚习气。四身常无病。五寿命长远。六恒为非人之所守护。七常无恶梦。寝觉快乐。八灭除怨结众怨自解。九无恶道怖。十命终生天。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杀生。得成十种恼法。一于诸众生普施有畏。二常于众生。起大害心。三难断一切嗔恚习气。四身常有病。五寿命短促。六恒为非人之所恼害。七常有恶梦。寝觉不乐。八难除怨结众恐不解。九有恶道怖。十命终恶趣。</a:t>
            </a:r>
          </a:p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26994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222251" y="247650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222251" y="971551"/>
            <a:ext cx="11442699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戒偷盗。得成十种可保信法。一资财盈积。王贼水火及非爱子。不能散灭。二多人爱念。三人不欺负。四十方赞美。五不忧损害。六善名流布。七处众无畏。八财命色力安乐。辩才具足无缺。九常怀施意。十命终生天。</a:t>
            </a:r>
          </a:p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偷盗。得成十种不可保信法。一资财纵盈积。王贼水火。及非爱子。皆能散灭。二多人不爱念。三人能欺负。四十方毁谤。五常忧损害。六恶名流布。七处众有畏。八财命色力不安乐。辩才不足有缺。九不怀施意。十命终恶趣。</a:t>
            </a:r>
          </a:p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5816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222251" y="247650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222251" y="971551"/>
            <a:ext cx="1144269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</a:t>
            </a:r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戒邪淫。得四种智人所赞法。一诸根调顺。二永离喧掉。三世所称叹。四妻莫能侵。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犯邪淫。得四种智人不赞法。一诸根不调顺。二不离喧掉。三世所厌恶。四妻常能侵。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xfrm>
            <a:off x="222251" y="180976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222251" y="608014"/>
            <a:ext cx="11442699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戒妄语。得八种人天所赞法。一口常清净。舌根优钵花香。二为诸世间之所信服。三发言诚证。人天敬重。四常以爱语。安慰众生。五得胜意乐。三业清净。六言无误失。心常欢喜。七发言尊重人天奉行。八智慧乃殊胜。无能制伏。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妄语。得八种人天不赞法。一口常不净。舌根臭秽薰蒸。二为诸世间之所不服。三发言不诚证。人天不敬重。四常以恶语。恼害众生。五得劣意业。三业不净。六言常误失。心常忧愁。七发言轻浮。人天不奉行。八智慧乃下劣。人能制伏。</a:t>
            </a:r>
          </a:p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xfrm>
            <a:off x="222251" y="180976"/>
            <a:ext cx="11442699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222251" y="608014"/>
            <a:ext cx="1144269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</a:t>
            </a:r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戒两舌。得五种不可坏法。一得不坏身。无能害故。二得不坏眷属。无能破故。三得不境信。顺本业故。四得不坏法行。所修坚固故。五得不坏善知识。不诳惑故。</a:t>
            </a:r>
          </a:p>
          <a:p>
            <a:r>
              <a:rPr lang="zh-CN" altLang="en-US" sz="40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犯两舌。得五种可坏法。一得能坏身。有能害故。二得能坏眷属。有能破故。三得能坏信。违本业故。四得能坏法行。所修不坚固故。五得能坏善知识。常诳惑故。</a:t>
            </a:r>
          </a:p>
        </p:txBody>
      </p:sp>
    </p:spTree>
    <p:extLst>
      <p:ext uri="{BB962C8B-B14F-4D97-AF65-F5344CB8AC3E}">
        <p14:creationId xmlns:p14="http://schemas.microsoft.com/office/powerpoint/2010/main" val="39013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演示文稿17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17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演示文稿17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17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2372</Words>
  <Application>Microsoft Office PowerPoint</Application>
  <PresentationFormat>自定义</PresentationFormat>
  <Paragraphs>93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Arial</vt:lpstr>
      <vt:lpstr>Franklin Gothic Medium</vt:lpstr>
      <vt:lpstr>微软雅黑</vt:lpstr>
      <vt:lpstr>Franklin Gothic Book</vt:lpstr>
      <vt:lpstr>黑体</vt:lpstr>
      <vt:lpstr>宋体</vt:lpstr>
      <vt:lpstr>华文行楷</vt:lpstr>
      <vt:lpstr>华文中宋</vt:lpstr>
      <vt:lpstr>Office 主题​​</vt:lpstr>
      <vt:lpstr>演示文稿176</vt:lpstr>
      <vt:lpstr>1_演示文稿176</vt:lpstr>
      <vt:lpstr>PowerPoint 演示文稿</vt:lpstr>
      <vt:lpstr>十善业道经</vt:lpstr>
      <vt:lpstr>十善业道经</vt:lpstr>
      <vt:lpstr>十善业道经</vt:lpstr>
      <vt:lpstr>十善业道经</vt:lpstr>
      <vt:lpstr>十善业道经</vt:lpstr>
      <vt:lpstr>十善业道经</vt:lpstr>
      <vt:lpstr>十善业道经</vt:lpstr>
      <vt:lpstr>十善业道经</vt:lpstr>
      <vt:lpstr>十善业道经</vt:lpstr>
      <vt:lpstr>十善业道经</vt:lpstr>
      <vt:lpstr>十善业道经</vt:lpstr>
      <vt:lpstr>十善业道经</vt:lpstr>
      <vt:lpstr>十善业道经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nmdzpsmhs</cp:lastModifiedBy>
  <cp:revision>108</cp:revision>
  <dcterms:created xsi:type="dcterms:W3CDTF">2016-11-06T12:00:58Z</dcterms:created>
  <dcterms:modified xsi:type="dcterms:W3CDTF">2018-10-14T06:00:36Z</dcterms:modified>
</cp:coreProperties>
</file>