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7" r:id="rId2"/>
    <p:sldId id="281" r:id="rId3"/>
    <p:sldId id="282" r:id="rId4"/>
    <p:sldId id="324" r:id="rId5"/>
    <p:sldId id="313" r:id="rId6"/>
    <p:sldId id="314" r:id="rId7"/>
    <p:sldId id="315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21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288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3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5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7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5998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197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397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596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9FE"/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590" autoAdjust="0"/>
  </p:normalViewPr>
  <p:slideViewPr>
    <p:cSldViewPr snapToGrid="0">
      <p:cViewPr varScale="1">
        <p:scale>
          <a:sx n="84" d="100"/>
          <a:sy n="84" d="100"/>
        </p:scale>
        <p:origin x="-3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8DF7DB-A1F7-4977-9EA1-ED7415715769}" type="datetimeFigureOut">
              <a:rPr lang="zh-CN" altLang="en-US"/>
              <a:pPr>
                <a:defRPr/>
              </a:pPr>
              <a:t>2018/11/4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B86696-C28D-4352-AAE9-8E915FADB3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03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3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0" y="1589"/>
            <a:ext cx="12189175" cy="685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7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67DEBE2D-ED61-40FA-AA23-CE0E3AC71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2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8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3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5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79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6"/>
            <a:ext cx="92392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06956" y="711790"/>
            <a:ext cx="1072577" cy="6048054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57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所产生的各种病症</a:t>
            </a:r>
            <a:endParaRPr lang="en-US" altLang="zh-CN" sz="57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40" name="Picture 4" descr="E:\5-占察相关\占察\logo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5410200"/>
            <a:ext cx="1254125" cy="12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组合 9"/>
          <p:cNvGrpSpPr>
            <a:grpSpLocks/>
          </p:cNvGrpSpPr>
          <p:nvPr/>
        </p:nvGrpSpPr>
        <p:grpSpPr bwMode="auto">
          <a:xfrm>
            <a:off x="296864" y="5118101"/>
            <a:ext cx="390525" cy="1541463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283" y="428607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275" y="902467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313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0174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817346" y="-104364"/>
            <a:ext cx="934078" cy="6365448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漫谈不善学习占察净土</a:t>
            </a:r>
            <a:endParaRPr lang="en-US" altLang="zh-CN" sz="48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265482"/>
            <a:ext cx="1147542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吾常谓欲得佛法实益，须向恭敬中求。有一分恭敬，则灭一分罪业，增一分福慧；有十分恭敬，则灭十分罪业，增十分福慧。若全无恭敬，虽种远因，其亵慢之罪，有不堪设想者。凡见一切信心人，皆须以此意告之。此系从初心至究竟之决定实义。若当作腐僧迂谈，便为自暴自弃，岂特孤负印光，实为孤负自己也已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40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40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3200" b="1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1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节选自印光大师：复高邵麟居士书四</a:t>
            </a:r>
            <a:endParaRPr lang="zh-CN" altLang="en-US" sz="3200" b="1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1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265482"/>
            <a:ext cx="11475426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念佛一法，乃至简至易、至广至大之法。必须恳切志诚之极，方能感应道交，即生亲获实益。若懒惰懈怠，毫无敬畏，虽种远因，而亵慢之罪，有不堪设想者。纵令得生人天，断难高预海会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40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40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至于佛像当作真佛看，不可作土木铜铁等看。经典乃三世诸佛之师，如来法身舍利，亦当作真佛看，不可作纸墨等看。对经像时，当如忠臣之奉圣主，孝子之读遗嘱。能如是，则无业障而不消，无福慧而不足矣。</a:t>
            </a:r>
          </a:p>
          <a:p>
            <a:endParaRPr lang="en-US" altLang="zh-CN" sz="40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0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96148"/>
            <a:ext cx="11475426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现今士大夫学佛者多，然率皆读其文，解其义，取其供给口头，以博一通家之名而已。至于恭敬志诚，依教修持者，诚为难得其人。余常谓欲得佛法实益，须向恭敬中求。有一分恭敬，则消一分罪业，增一分福慧。有十分恭敬，则消十分罪业，增十分福慧。若无恭敬而致亵慢，则罪业愈增，而福慧愈减矣。哀哉！凡遇知交，当谆谆以此意告之，乃莫大之法施也。净土法门若信得及，何善如之！若己智有不了，即当仰信诸佛诸祖诚言，断不可有一念疑心，疑则与佛相背，临终定难感通矣</a:t>
            </a:r>
            <a:r>
              <a:rPr lang="zh-CN" altLang="en-US" sz="2800" b="1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。 </a:t>
            </a:r>
            <a:endParaRPr lang="en-US" altLang="zh-CN" sz="2800" b="1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b="1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800" b="1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节选自印光大师：复邓伯诚居士书一</a:t>
            </a:r>
            <a:endParaRPr lang="en-US" altLang="zh-CN" sz="2800" b="1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5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1066992"/>
            <a:ext cx="1147542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入道多门，唯人志趣，了无一定之法。其一定者，曰诚，曰恭敬。此二事，虽尽未来际诸佛出世，皆不能易也。而吾人以博地凡夫，欲顿消业累，速证无生，不致力于此，譬如木无根而欲茂，鸟无翼而欲飞，其可得乎？！</a:t>
            </a:r>
            <a:endParaRPr lang="en-US" altLang="zh-CN" sz="3200" b="1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1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79969"/>
            <a:ext cx="1147542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世欲读书，绝无敬畏。晨起则不加盥漱，登厕则不行洗濯。或置座榻，或作枕头。夜卧而观，则与亵衣聚；对案而读，则与杂物乱堆。视圣贤之语言，同破坏之故纸，漫不介意，毫无敬容。念佛一法，乃至简至易，至广至大之法。必须恳切志诚之极，方能感应道交，即生亲获实益。若懒惰懈怠，毫无敬畏，虽种远因，而亵慢之罪，有不堪设想者也。　</a:t>
            </a:r>
            <a:endParaRPr lang="en-US" altLang="zh-CN" sz="3200" b="1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4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141302"/>
            <a:ext cx="11475426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经典乃三世诸佛之师，如来法身舍利，亦当作真佛看，不可作纸墨等看。对经象时，当如忠臣之奉圣主，孝子之读遗嘱。能如是，则无业障而不消，无福慧而不足矣。</a:t>
            </a:r>
          </a:p>
          <a:p>
            <a:endParaRPr lang="zh-CN" altLang="en-US" sz="3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3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现今士大夫学佛者多，然率皆读其文，解其义，取其供给口头，以博一通家之名而已。至于恭敬志诚，依教修持者，诚为难得其人。余常谓，欲得佛法实益，须向恭敬中求。有一分恭敬，则消一分罪业，增一分福慧；有十分恭敬，则消十分罪业，增十分福慧。若无恭敬而致亵慢，则罪业愈增，而福慧愈减矣。哀哉！</a:t>
            </a:r>
          </a:p>
        </p:txBody>
      </p:sp>
    </p:spTree>
    <p:extLst>
      <p:ext uri="{BB962C8B-B14F-4D97-AF65-F5344CB8AC3E}">
        <p14:creationId xmlns:p14="http://schemas.microsoft.com/office/powerpoint/2010/main" val="33823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976679"/>
            <a:ext cx="1147542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礼诵持念，种种修持，皆当以诚敬为主。诚敬若极，经中所说功德，纵在凡夫地不能圆得，而其所得，亦已难思难议。若无诚敬，则与唱戏相同，其苦乐悲欢，皆属假妆，不由中出。纵有功德，亦不过人天痴福而已；而此痴福，必倚之以造恶业，其将来之苦，何有了期！</a:t>
            </a:r>
          </a:p>
        </p:txBody>
      </p:sp>
    </p:spTree>
    <p:extLst>
      <p:ext uri="{BB962C8B-B14F-4D97-AF65-F5344CB8AC3E}">
        <p14:creationId xmlns:p14="http://schemas.microsoft.com/office/powerpoint/2010/main" val="597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76768" y="389902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病症二：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9643" y="1586685"/>
            <a:ext cx="11559824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急躁忿怒症：</a:t>
            </a:r>
            <a:r>
              <a:rPr lang="zh-CN" altLang="en-US" sz="44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一忿随烦恼暴怒之心名忿。谓对现前一切违情之境。即发暴怒。恼乱其心。是名忿随烦恼。二恨随烦恼恨即怨恨。谓由忿怒不舍。结诸怨恨。恼乱其心。是名恨随烦恼</a:t>
            </a:r>
            <a:r>
              <a:rPr lang="zh-CN" altLang="en-US" sz="44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1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90311" y="378773"/>
            <a:ext cx="11652738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endParaRPr lang="en-US" altLang="zh-CN" sz="36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又</a:t>
            </a:r>
            <a:r>
              <a:rPr lang="zh-CN" altLang="en-US" sz="4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应别复系心供养我地藏菩萨摩诃萨，以当称名，若默诵念，一心告言：南无地藏菩萨摩诃萨。如是称名，满足至千</a:t>
            </a:r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虽已普供三宝，而我地藏，正为行人决疑之主，故应系心别供也。称名须至千念者，令积善根，成机感故，亦表一念具千法故。</a:t>
            </a:r>
            <a:endParaRPr lang="en-US" altLang="zh-CN" sz="40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90311" y="-388871"/>
            <a:ext cx="11652738" cy="68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endParaRPr lang="en-US" altLang="zh-CN" sz="36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</a:t>
            </a:r>
            <a:r>
              <a:rPr lang="zh-CN" altLang="en-US" sz="4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千念已，而作是言：地藏菩萨摩诃萨，大慈大悲，惟愿护念我，及一切众生，速除诸障，增长净信，令今所观称实相应</a:t>
            </a:r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虽为自决所疑，必云及一切众生者，念念不忘众生，乃可扣感菩萨大慈悲也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作</a:t>
            </a:r>
            <a:r>
              <a:rPr lang="zh-CN" altLang="en-US" sz="4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此语已，然后手执木轮，于净物上而傍掷之</a:t>
            </a:r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初明依法自占竟。</a:t>
            </a:r>
            <a:endParaRPr lang="en-US" altLang="zh-CN" sz="40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3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74648" y="164124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病症一：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0" y="638418"/>
            <a:ext cx="1165273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轻慢随意症</a:t>
            </a:r>
            <a:r>
              <a:rPr lang="zh-CN" altLang="en-US" sz="36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：轻视次第，小看法门。</a:t>
            </a:r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按照自己的想法随意地乱学乱修乱占卜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36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成</a:t>
            </a:r>
            <a:r>
              <a:rPr lang="zh-CN" altLang="en-US" sz="36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唯识论六卷八页云：云何为慢？恃己于他，高举为性。能障不慢，生苦为业。谓若有慢；于德有德，心不谦下。由此生死轮转无穷，受诸苦故。</a:t>
            </a:r>
          </a:p>
          <a:p>
            <a:r>
              <a:rPr lang="zh-CN" altLang="en-US" sz="36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杂集论一卷十三页云：慢者：依止萨迦耶见，高举为体；不敬苦生所依为业。不敬者：谓于师长及有德所、而生憍傲。苦生者：谓生后有故。</a:t>
            </a:r>
          </a:p>
          <a:p>
            <a:endParaRPr lang="en-US" altLang="zh-CN" sz="36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90311" y="-388871"/>
            <a:ext cx="11652738" cy="68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endParaRPr lang="en-US" altLang="zh-CN" sz="36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如是欲自观法。若欲观他，皆亦如是应知。</a:t>
            </a:r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初心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之人，未知宿命，故须自观以决疑悔。未得他心道眼，故欲观他，</a:t>
            </a:r>
            <a:endParaRPr lang="en-US" altLang="zh-CN" sz="40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如此占法，随心所观主念之事，若数合与意相当者，无有乖错，若其所掷所合之数，数与心所观主念之事不相当者，谓不至心，名为虚</a:t>
            </a:r>
            <a:r>
              <a:rPr lang="zh-CN" altLang="en-US" sz="4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谬。</a:t>
            </a:r>
            <a:endParaRPr lang="en-US" altLang="zh-CN" sz="40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但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能至心，无不相当，有不相当，秖因不至心耳。</a:t>
            </a:r>
            <a:endParaRPr lang="en-US" altLang="zh-CN" sz="40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0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我们很多道友掷数字，掷了好多次不相应，为什么？地藏菩萨说你不至心，自己感觉很至心。刚开始不见得能至心，因为心里浮躁不安，还不知道至心到什么程度？我们说要像念地藏菩萨也好，念观世音菩萨也好，念阿弥陀佛圣号也好，要达到一心不乱。这个一心不乱就有多种解释。没有散乱心但不是定心。粗的散乱没有了，细的散乱不停，还体察不到。细的散乱心还包括耐心。</a:t>
            </a:r>
            <a:endParaRPr lang="zh-CN" altLang="en-US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0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一个不相应，两个不相应，就烦了，生厌烦心怎么能达到至心呢？先要有耐烦心，坐下来心里刚定或刚拜过佛，这种法门从来没做过，一做就很着急，马上想得到不行的。或者礼或者拜或者念，持诵完了，应当静一下，把六个数字轮拿到手中的时候，供养一下，祈祷一下，要求什么还得表白！</a:t>
            </a:r>
            <a:endParaRPr lang="zh-CN" altLang="en-US" sz="4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3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你看我们等庙里打斋供众，维那师都给你表白一下，起头就说你是什么地方人，或南瞻部洲，美利坚合众国或中华民国你得念地点。今天为什么做这个佛事？得说一下，要先这样的祈祷一下，我现在至心至诚的，以大悲心为众生，要是为自己则以惭愧心表白了之后，寂寂静静的旁掷。不相应就把这轮再供一下，不超过十次，绝对相应，越来心越沉静，越表白越诚恳。</a:t>
            </a:r>
            <a:endParaRPr lang="zh-CN" altLang="en-US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菩萨没加持就着急了，一着急就诚恳了。不要浮躁，我们众生心特别浮躁，什么事想马上就到是不可能的。必须有耐心，一次不成，再来一次，反正就在那尽管求不起来，绝对给你，一次不成，两次不成，还要有勇猛心和持久心</a:t>
            </a:r>
            <a:r>
              <a:rPr lang="zh-CN" altLang="en-US" sz="4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44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4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4000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4000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梦</a:t>
            </a:r>
            <a:r>
              <a:rPr lang="zh-CN" altLang="en-US" sz="40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参老和尚占察经讲记第一版</a:t>
            </a:r>
          </a:p>
        </p:txBody>
      </p:sp>
    </p:spTree>
    <p:extLst>
      <p:ext uri="{BB962C8B-B14F-4D97-AF65-F5344CB8AC3E}">
        <p14:creationId xmlns:p14="http://schemas.microsoft.com/office/powerpoint/2010/main" val="15792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660593"/>
            <a:ext cx="1147542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梦参法师：“绝不懈怠，一个钟头、两个钟头不现，三个钟头，反正今天不现相绝不起来。这是跟地藏菩萨较量功夫呢！看至心不至心，较量地藏菩萨应不应？诚恳不诚恳，你不赐，我就紧著求，直到赐了为止。学佛的人要想成道，要没有这种精神，求不到！”</a:t>
            </a:r>
            <a:endParaRPr lang="zh-CN" altLang="en-US" sz="4000" dirty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76768" y="389902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病症三：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9643" y="886773"/>
            <a:ext cx="11559824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盲目症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44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不知道如何正确使用占察法宝，完全没有主见，一问三不知</a:t>
            </a:r>
            <a:r>
              <a:rPr lang="zh-CN" altLang="en-US" sz="44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4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有信无解行则愚，具之则为智信、深信</a:t>
            </a:r>
            <a:r>
              <a:rPr lang="en-US" altLang="zh-CN" sz="40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;</a:t>
            </a:r>
            <a:r>
              <a:rPr lang="zh-CN" altLang="en-US" sz="40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有解无信，行则狂虚，具之则为正解、实解</a:t>
            </a:r>
            <a:r>
              <a:rPr lang="en-US" altLang="zh-CN" sz="40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;</a:t>
            </a:r>
            <a:r>
              <a:rPr lang="zh-CN" altLang="en-US" sz="40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有行无信，解则杂劣，具之则为净行、胜行。若具智信、深信、正解、实解、净行、胜行，则入学佛初门，否则终在佛门外绕，不能入门</a:t>
            </a:r>
            <a:r>
              <a:rPr lang="zh-CN" altLang="en-US" sz="4000" b="1" dirty="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b="1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4000" b="1" dirty="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en-US" altLang="zh-CN" sz="3600" b="1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3600" b="1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见海刊五卷三期</a:t>
            </a:r>
            <a:r>
              <a:rPr lang="en-US" altLang="zh-CN" sz="3600" b="1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3600" b="1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太虚大师</a:t>
            </a:r>
            <a:endParaRPr lang="en-US" altLang="zh-CN" sz="36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5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383821" y="728729"/>
            <a:ext cx="11110871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endParaRPr lang="en-US" altLang="zh-CN" sz="4000" b="1" dirty="0" smtClean="0">
              <a:solidFill>
                <a:prstClr val="white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至诚殷重，仰手傍掷，谛观谛察，乃知相应与不相应，具如经说。须先自熟玩经文，知其大意，方可掷轮。否则自无细心，反疑轮为虚设，为罪多矣。</a:t>
            </a:r>
            <a:endParaRPr lang="en-US" altLang="zh-CN" sz="44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4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304800" y="660593"/>
            <a:ext cx="1118729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汝于净土修法，尚未了了。</a:t>
            </a:r>
            <a:r>
              <a:rPr lang="zh-CN" altLang="en-US" sz="4800" dirty="0">
                <a:solidFill>
                  <a:srgbClr val="90E9FE"/>
                </a:solidFill>
                <a:latin typeface="宋体" pitchFamily="2" charset="-122"/>
                <a:ea typeface="宋体" pitchFamily="2" charset="-122"/>
              </a:rPr>
              <a:t>当唯以翻阅研究净土为事。</a:t>
            </a:r>
            <a:r>
              <a:rPr lang="zh-CN" altLang="en-US" sz="48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半日学解，半日学行。</a:t>
            </a:r>
            <a:r>
              <a:rPr lang="zh-CN" altLang="en-US" sz="4800" dirty="0">
                <a:solidFill>
                  <a:srgbClr val="90E9FE"/>
                </a:solidFill>
                <a:latin typeface="宋体" pitchFamily="2" charset="-122"/>
                <a:ea typeface="宋体" pitchFamily="2" charset="-122"/>
              </a:rPr>
              <a:t>必期于彻头彻尾，了无疑惑而后已</a:t>
            </a:r>
            <a:r>
              <a:rPr lang="zh-CN" altLang="en-US" sz="4800" dirty="0" smtClean="0">
                <a:solidFill>
                  <a:srgbClr val="90E9FE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4800" dirty="0" smtClean="0">
              <a:solidFill>
                <a:srgbClr val="90E9FE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4000" dirty="0" smtClean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4000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4000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印光</a:t>
            </a:r>
            <a:r>
              <a:rPr lang="zh-CN" altLang="en-US" sz="40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大师开示</a:t>
            </a:r>
            <a:endParaRPr lang="zh-CN" altLang="en-US" sz="3600" dirty="0">
              <a:solidFill>
                <a:srgbClr val="FFC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7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265482"/>
            <a:ext cx="11475426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窃谓净土一法，为诸法之归宿，乃用吾人依之以自利利他者。何得不先研究得极无可疑，不被一切经教知识语言所摇夺？而泛泛然研究其他经典，则愈研究愈将净土看得寻常矣。若先知净土之所以，再研究其余经论，则愈研究愈将净土看得高深矣</a:t>
            </a:r>
            <a:r>
              <a:rPr lang="zh-CN" altLang="en-US" sz="4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44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4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新编全本印光法师文钞</a:t>
            </a:r>
            <a:r>
              <a:rPr lang="en-US" altLang="zh-CN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卷二十三第</a:t>
            </a:r>
            <a:r>
              <a:rPr lang="en-US" altLang="zh-CN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80</a:t>
            </a:r>
            <a:r>
              <a:rPr lang="zh-CN" altLang="en-US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页 复金慧畅居士书）</a:t>
            </a:r>
          </a:p>
        </p:txBody>
      </p:sp>
    </p:spTree>
    <p:extLst>
      <p:ext uri="{BB962C8B-B14F-4D97-AF65-F5344CB8AC3E}">
        <p14:creationId xmlns:p14="http://schemas.microsoft.com/office/powerpoint/2010/main" val="14456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247651" y="365832"/>
            <a:ext cx="1128712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古人云，</a:t>
            </a:r>
            <a:r>
              <a:rPr lang="zh-CN" altLang="en-US" sz="4000" b="1" dirty="0">
                <a:solidFill>
                  <a:srgbClr val="90E9FE"/>
                </a:solidFill>
                <a:latin typeface="宋体" pitchFamily="2" charset="-122"/>
                <a:ea typeface="宋体" pitchFamily="2" charset="-122"/>
              </a:rPr>
              <a:t>下人不深</a:t>
            </a:r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，不得其真。非曰深下于人，人则尽心教导也。以自己不能生恭敬心，纵人肯教，自己心中有傲慢象相障，不得其益。譬如高山顶上，不存滴水，故不能受滋润也。不但学佛如是，即世间学一材一艺亦如是。世间只身口之活计，佛法则性道之本源，其关系轻重，固天渊相悬也。</a:t>
            </a:r>
          </a:p>
          <a:p>
            <a:r>
              <a:rPr lang="en-US" altLang="zh-CN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印光</a:t>
            </a: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大师开示</a:t>
            </a:r>
            <a:endParaRPr lang="zh-CN" altLang="en-US" sz="32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76768" y="389902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病症三：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9643" y="886773"/>
            <a:ext cx="11559824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空虚症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心里不踏实，好像没得到什么，感受不到如法修行的法喜，内心非常空虚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4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endParaRPr lang="en-US" altLang="zh-CN" sz="48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又依此相，能破坏众生邪见疑网，转向正道，到安隐处，是故名轮</a:t>
            </a:r>
            <a:r>
              <a:rPr lang="zh-CN" altLang="en-US" sz="44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华文中宋" pitchFamily="2" charset="-122"/>
                <a:ea typeface="华文中宋" pitchFamily="2" charset="-122"/>
              </a:rPr>
              <a:t>示正因缘，故破邪见，显示善恶业报差别，故坏疑网，令行八圣道中，得到涅槃最安隐处也。</a:t>
            </a:r>
          </a:p>
        </p:txBody>
      </p:sp>
    </p:spTree>
    <p:extLst>
      <p:ext uri="{BB962C8B-B14F-4D97-AF65-F5344CB8AC3E}">
        <p14:creationId xmlns:p14="http://schemas.microsoft.com/office/powerpoint/2010/main" val="3861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265482"/>
            <a:ext cx="11475426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然人生世间，不可无所作为。但自尽谊尽分，决不于谊分之外，有所觊觎。士、农、工、商，各务其业，以为养身养家之本。随分随力，执持佛号，决志求生。凡有力能及之种种善事，或出资，或出言，为之赞助。否则，发随喜心，亦属功德。以此培植福田，作往生之助行。如顺水扬帆，更加橹棹，其到岸也，不更快乎</a:t>
            </a:r>
            <a:r>
              <a:rPr lang="en-US" altLang="zh-CN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? </a:t>
            </a:r>
            <a:endParaRPr lang="zh-CN" altLang="en-US" sz="4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600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600" dirty="0" smtClean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节选</a:t>
            </a:r>
            <a:r>
              <a:rPr lang="zh-CN" altLang="en-US" sz="3600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rPr>
              <a:t>自印光大师：“复宁波某居士书” </a:t>
            </a:r>
          </a:p>
        </p:txBody>
      </p:sp>
    </p:spTree>
    <p:extLst>
      <p:ext uri="{BB962C8B-B14F-4D97-AF65-F5344CB8AC3E}">
        <p14:creationId xmlns:p14="http://schemas.microsoft.com/office/powerpoint/2010/main" val="1366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85939" y="107680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十种佛事：</a:t>
            </a:r>
            <a:r>
              <a:rPr lang="en-US" altLang="zh-CN" sz="3200" b="1" dirty="0" smtClean="0">
                <a:solidFill>
                  <a:schemeClr val="bg1"/>
                </a:solidFill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</a:rPr>
            </a:b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559395"/>
            <a:ext cx="11367911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佛子。诸佛世尊。于一切世界一切时。有十种佛事。</a:t>
            </a:r>
            <a:r>
              <a:rPr lang="en-US" altLang="zh-CN" sz="4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	</a:t>
            </a:r>
            <a:endParaRPr lang="en-US" altLang="zh-CN" sz="48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占察善恶业报经里，释迦牟尼佛告诉我们，地藏菩萨摩诃萨从十亿劫来，在娑婆世界救度众生，曾说：“虽复普游一切刹土，常起功业，而于五浊恶世，化益偏厚，亦依本愿力所熏习故，及因众生应受化业故也。彼从十一劫来，庄严此世界，成熟众生。”说明地藏菩萨在一切世界、一切时做各种利益众生的事。</a:t>
            </a:r>
            <a:endParaRPr lang="zh-CN" altLang="en-US" sz="36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3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232017"/>
            <a:ext cx="11367911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有十种佛事，这种佛事有十个方面，这也是占察法门和净土法门的体现。</a:t>
            </a:r>
            <a:r>
              <a:rPr lang="en-US" altLang="zh-CN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称赞净土佛摄受经</a:t>
            </a:r>
            <a:r>
              <a:rPr lang="en-US" altLang="zh-CN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中说：“由彼如来恒放无量无边妙光，遍照一切十方佛土，施作佛事无有障碍”。</a:t>
            </a:r>
            <a:r>
              <a:rPr lang="en-US" altLang="zh-CN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占察善恶业报经</a:t>
            </a:r>
            <a:r>
              <a:rPr lang="en-US" altLang="zh-CN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中也谈到，地藏菩萨摩诃萨在一切世界一切时做佛事普度众生。这样的佛事共有十方面</a:t>
            </a:r>
            <a:r>
              <a:rPr lang="zh-CN" altLang="en-US" sz="4000" dirty="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40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一者若有众生。专心忆念。则现其前</a:t>
            </a:r>
            <a:r>
              <a:rPr lang="zh-CN" altLang="en-US" sz="4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4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232017"/>
            <a:ext cx="1136791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二者</a:t>
            </a:r>
            <a:r>
              <a:rPr lang="zh-CN" altLang="en-US" sz="4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若有众生。心不调顺。则为说法</a:t>
            </a:r>
            <a:r>
              <a:rPr lang="zh-CN" altLang="en-US" sz="4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0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又是菩萨，名为善安慰说者，所谓巧说深法，能善开导初学发意求大乘者，令不怯弱。</a:t>
            </a:r>
            <a:endParaRPr lang="zh-CN" altLang="en-US" sz="48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华文中宋" pitchFamily="2" charset="-122"/>
                <a:ea typeface="华文中宋" pitchFamily="2" charset="-122"/>
              </a:rPr>
              <a:t>即指下文善巧说法，及进趣大乘方便，占察三种轮相法也。二别释竟。</a:t>
            </a:r>
          </a:p>
        </p:txBody>
      </p:sp>
    </p:spTree>
    <p:extLst>
      <p:ext uri="{BB962C8B-B14F-4D97-AF65-F5344CB8AC3E}">
        <p14:creationId xmlns:p14="http://schemas.microsoft.com/office/powerpoint/2010/main" val="5637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232017"/>
            <a:ext cx="11367911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三者若有众生。能生净信。必令获得无量善根</a:t>
            </a:r>
            <a:r>
              <a:rPr lang="zh-CN" altLang="en-US" sz="4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四者若有众生。能入法位。悉皆现证。无不了知</a:t>
            </a:r>
            <a:r>
              <a:rPr lang="zh-CN" altLang="en-US" sz="4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五者教化众生。无有疲厌。</a:t>
            </a:r>
            <a:endParaRPr lang="en-US" altLang="zh-CN" sz="4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0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六者游诸佛刹。往来无碍。</a:t>
            </a:r>
          </a:p>
        </p:txBody>
      </p:sp>
    </p:spTree>
    <p:extLst>
      <p:ext uri="{BB962C8B-B14F-4D97-AF65-F5344CB8AC3E}">
        <p14:creationId xmlns:p14="http://schemas.microsoft.com/office/powerpoint/2010/main" val="21099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7" y="162910"/>
            <a:ext cx="11367911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七者大悲不舍一切众生。</a:t>
            </a:r>
            <a:endParaRPr lang="en-US" altLang="zh-CN" sz="4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八者现变化身。恒不断绝</a:t>
            </a:r>
            <a:r>
              <a:rPr lang="zh-CN" altLang="en-US" sz="4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4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念佛一法，乃背尘合觉，返本归元之第一妙法。于在家人分上，更为亲切。以在家人身在世网，事务多端。摄心参禅，及静室诵经等，或势不能为，或力不暇及。唯念佛一法，最为方便。早晚于佛前随分随力，礼拜持念，回向发愿。除此之外，行住坐卧，语默动静，穿衣吃饭，一切时，一切处，皆好念。但于洁净处，恭敬时，或出声，或默念，皆可。</a:t>
            </a:r>
          </a:p>
        </p:txBody>
      </p:sp>
    </p:spTree>
    <p:extLst>
      <p:ext uri="{BB962C8B-B14F-4D97-AF65-F5344CB8AC3E}">
        <p14:creationId xmlns:p14="http://schemas.microsoft.com/office/powerpoint/2010/main" val="960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14489" y="162910"/>
            <a:ext cx="11266309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若至不洁净处，（如登厕等。）或不恭敬时，（如睡眠洗浴等。）但宜默念，不宜出声。非此时处不可念也。睡出声念，不但不恭敬，又且伤气，久则成病。默念功德，与常时一样。所谓念兹在兹，造次必于是，颠沛必于是也。居士既能发露忏悔。于净土法门，最易相应。所谓心净则佛土净也。然既知非，又肯发露忏悔，必须改过迁善。若不改过迁善，则所谓忏悔者，仍是空谈，不得实益。</a:t>
            </a:r>
          </a:p>
          <a:p>
            <a:r>
              <a:rPr lang="en-US" altLang="zh-CN" sz="32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32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印光</a:t>
            </a:r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大师开示</a:t>
            </a:r>
          </a:p>
        </p:txBody>
      </p:sp>
    </p:spTree>
    <p:extLst>
      <p:ext uri="{BB962C8B-B14F-4D97-AF65-F5344CB8AC3E}">
        <p14:creationId xmlns:p14="http://schemas.microsoft.com/office/powerpoint/2010/main" val="10065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7" y="162910"/>
            <a:ext cx="11367911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dirty="0">
                <a:solidFill>
                  <a:prstClr val="white"/>
                </a:solidFill>
                <a:latin typeface="华文中宋" pitchFamily="2" charset="-122"/>
                <a:ea typeface="华文中宋" pitchFamily="2" charset="-122"/>
              </a:rPr>
              <a:t>九者神通自在。未尝休息。</a:t>
            </a:r>
            <a:endParaRPr lang="en-US" altLang="zh-CN" sz="4400" dirty="0" smtClean="0">
              <a:solidFill>
                <a:prstClr val="white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4400" dirty="0" smtClean="0">
              <a:solidFill>
                <a:prstClr val="white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400" dirty="0">
                <a:solidFill>
                  <a:prstClr val="white"/>
                </a:solidFill>
                <a:latin typeface="华文中宋" pitchFamily="2" charset="-122"/>
                <a:ea typeface="华文中宋" pitchFamily="2" charset="-122"/>
              </a:rPr>
              <a:t>十者安住法界。能遍观察。</a:t>
            </a:r>
            <a:endParaRPr lang="en-US" altLang="zh-CN" sz="4400" dirty="0" smtClean="0">
              <a:solidFill>
                <a:prstClr val="white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200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现</a:t>
            </a:r>
            <a:r>
              <a:rPr lang="zh-CN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作如是等无量无数异类之身。为诸有情如应说法。随其所应安置三乘不退转位</a:t>
            </a:r>
            <a:r>
              <a:rPr lang="zh-CN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3600" dirty="0" smtClean="0">
              <a:solidFill>
                <a:schemeClr val="accent4">
                  <a:lumMod val="60000"/>
                  <a:lumOff val="4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600" dirty="0">
              <a:solidFill>
                <a:schemeClr val="accent4">
                  <a:lumMod val="60000"/>
                  <a:lumOff val="4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现</a:t>
            </a:r>
            <a:r>
              <a:rPr lang="zh-CN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变化身，恒无断绝 </a:t>
            </a:r>
            <a:endParaRPr lang="en-US" altLang="zh-CN" sz="3600" dirty="0" smtClean="0">
              <a:solidFill>
                <a:schemeClr val="accent4">
                  <a:lumMod val="60000"/>
                  <a:lumOff val="4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200" dirty="0">
              <a:solidFill>
                <a:schemeClr val="accent4">
                  <a:lumMod val="60000"/>
                  <a:lumOff val="4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——《</a:t>
            </a:r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华严经</a:t>
            </a:r>
            <a:r>
              <a:rPr lang="en-US" altLang="zh-CN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》 </a:t>
            </a:r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4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7975"/>
            <a:ext cx="12192001" cy="571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52901" y="1371427"/>
            <a:ext cx="8255774" cy="3321951"/>
          </a:xfrm>
          <a:prstGeom prst="rect">
            <a:avLst/>
          </a:prstGeom>
          <a:noFill/>
          <a:ln>
            <a:noFill/>
          </a:ln>
        </p:spPr>
        <p:txBody>
          <a:bodyPr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</a:p>
        </p:txBody>
      </p:sp>
    </p:spTree>
    <p:extLst>
      <p:ext uri="{BB962C8B-B14F-4D97-AF65-F5344CB8AC3E}">
        <p14:creationId xmlns:p14="http://schemas.microsoft.com/office/powerpoint/2010/main" val="16680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0" y="51396"/>
            <a:ext cx="11652738" cy="951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若佛弟子，但当学习如此相法，至心归依，所观之事，无不成者</a:t>
            </a:r>
            <a:r>
              <a:rPr lang="zh-CN" altLang="en-US" sz="36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36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初始</a:t>
            </a:r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学习求愿至心，未离散动，未伏障种。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经云。一者至诚心。至者真。诚者实。欲明一切众生身口意业所修解行必须真实心中作。不得外现贤善精进之相。内怀虚假。贪嗔邪伪奸诈百端。恶性难侵事同蛇蝎。虽起三业。名为杂毒之善。亦名虚假之行。不名真实业也。若作如此安心起行者。纵使苦励身心。日夜十二时急走急作。如炙头燃者。众名杂毒之善。欲回此杂毒之行求生彼佛净土者。此必不可也。何以故。正由彼阿弥陀佛因中行菩萨行时。乃至一念一刹那三业所修皆是真实心中作。凡所施为趣求。亦皆真实。</a:t>
            </a:r>
          </a:p>
          <a:p>
            <a:endParaRPr lang="en-US" altLang="zh-CN" sz="36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600" b="1" dirty="0" smtClean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175171"/>
            <a:ext cx="1147542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</a:t>
            </a:r>
            <a:r>
              <a:rPr lang="zh-CN" altLang="en-US" sz="36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问曰。今欲劝人往生者。未知若为安心起行作业。定得往生彼国土也。答曰。必欲生彼国土者。如观经说者。具三心必得往生。何等为三。一者至诚心。所谓身业礼拜彼佛。口业赞叹称扬彼佛。意业专念观察彼佛。凡起三业。必须真实。故名至诚心。二者深心。即是真实信心。信知自身是具足烦恼凡夫。善根薄少。流转三界。不出火宅。今信知弥陀本弘誓愿。及称名号。下至十声一声等。定得往生。乃至一念无有疑心。故名深心。三者回向发愿心。所作一切善根悉皆回愿往生。故名回向发愿心。具此三心必得生也。若少一心即不得生。如观经具说。应</a:t>
            </a:r>
            <a:r>
              <a:rPr lang="zh-CN" altLang="en-US" sz="3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知。</a:t>
            </a:r>
            <a:endParaRPr lang="zh-CN" altLang="en-US" sz="36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3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所谓三宝，有自性三宝及住持三宝二种。佛是觉悟的意思，所谓自性佛，是指自心本具离念灵知的真如佛性。法是指法轨和模范，所谓自性法，是指自心本具的道德仁义等懿范。僧是清净的意思，所谓自性僧，是指自心本具的清净无染的净行。这是自性三宝。</a:t>
            </a:r>
            <a:endParaRPr lang="zh-CN" altLang="en-US" sz="44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所谓住持三宝：释迦牟尼佛在世时是佛宝，佛灭度后，所有泥金合土、木雕、彩印的佛像，都应恭敬如佛。佛所说离欲清净诸法，凡三藏十二部诸经典，都是法宝。出家受具足戒，修持净行，都是僧宝。</a:t>
            </a:r>
            <a:endParaRPr lang="zh-CN" altLang="en-US" sz="44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5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4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“归”是归投的意思，如水归海，如客归家。“依”是依托的意思，如子依母，如渡依舟。人在生死大海中，若不依归自性三宝与住持三宝，就无法出此大苦。若肯发志诚恳切心，归依三宝，如法修行，就可出生死苦海，了生脱死。</a:t>
            </a:r>
            <a:endParaRPr lang="zh-CN" altLang="en-US" sz="44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265482"/>
            <a:ext cx="1147542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譬如我们失足堕海，狂涛汹涌，有灭顶之忧。在这千钧一发生死存亡之际，忽有船来，即便趋登，这就是归投的意义。由于了解自性三宝，从此克己修身，战兢惕厉。再求住持三宝及十方三世一切三宝，便可消除恶业，增长善根，即生成办道业，永脱生死轮回。譬如遇险登船，安坐到岸。过去的凶险已脱，现在得重庆更生，无限利益，由此而得，这就是依托的意义。世事纷扰，烦恼万端，处此生死大海，众生当都以三宝为船。既得归依，鼓棹扬帆，不懈不退，自能径登彼岸，永臻安乐。</a:t>
            </a:r>
            <a:endParaRPr lang="zh-CN" altLang="en-US" sz="40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3692</Words>
  <Application>Microsoft Office PowerPoint</Application>
  <PresentationFormat>自定义</PresentationFormat>
  <Paragraphs>150</Paragraphs>
  <Slides>39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PowerPoint 演示文稿</vt:lpstr>
      <vt:lpstr>病症一：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病症二：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病症三： </vt:lpstr>
      <vt:lpstr>PowerPoint 演示文稿</vt:lpstr>
      <vt:lpstr>PowerPoint 演示文稿</vt:lpstr>
      <vt:lpstr>PowerPoint 演示文稿</vt:lpstr>
      <vt:lpstr>病症三： </vt:lpstr>
      <vt:lpstr>PowerPoint 演示文稿</vt:lpstr>
      <vt:lpstr>十种佛事：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nmamtf</cp:lastModifiedBy>
  <cp:revision>123</cp:revision>
  <dcterms:created xsi:type="dcterms:W3CDTF">2016-11-06T12:00:58Z</dcterms:created>
  <dcterms:modified xsi:type="dcterms:W3CDTF">2018-11-04T05:55:01Z</dcterms:modified>
</cp:coreProperties>
</file>