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87" r:id="rId2"/>
    <p:sldId id="367" r:id="rId3"/>
    <p:sldId id="368" r:id="rId4"/>
    <p:sldId id="365" r:id="rId5"/>
    <p:sldId id="370" r:id="rId6"/>
    <p:sldId id="353" r:id="rId7"/>
    <p:sldId id="372" r:id="rId8"/>
    <p:sldId id="373" r:id="rId9"/>
    <p:sldId id="374" r:id="rId10"/>
    <p:sldId id="375" r:id="rId11"/>
    <p:sldId id="376" r:id="rId12"/>
    <p:sldId id="377" r:id="rId13"/>
    <p:sldId id="378" r:id="rId14"/>
    <p:sldId id="379" r:id="rId15"/>
    <p:sldId id="380" r:id="rId16"/>
    <p:sldId id="381" r:id="rId17"/>
    <p:sldId id="382" r:id="rId18"/>
    <p:sldId id="383" r:id="rId19"/>
    <p:sldId id="384" r:id="rId20"/>
    <p:sldId id="385" r:id="rId21"/>
    <p:sldId id="386" r:id="rId22"/>
    <p:sldId id="387" r:id="rId23"/>
    <p:sldId id="389" r:id="rId24"/>
    <p:sldId id="388" r:id="rId25"/>
    <p:sldId id="390" r:id="rId26"/>
    <p:sldId id="369" r:id="rId27"/>
    <p:sldId id="392" r:id="rId28"/>
    <p:sldId id="393" r:id="rId29"/>
    <p:sldId id="394" r:id="rId30"/>
    <p:sldId id="395" r:id="rId31"/>
    <p:sldId id="391" r:id="rId32"/>
    <p:sldId id="397" r:id="rId33"/>
    <p:sldId id="398" r:id="rId34"/>
    <p:sldId id="396" r:id="rId35"/>
    <p:sldId id="349" r:id="rId36"/>
    <p:sldId id="350" r:id="rId37"/>
    <p:sldId id="399" r:id="rId38"/>
    <p:sldId id="351" r:id="rId39"/>
    <p:sldId id="400" r:id="rId40"/>
    <p:sldId id="352" r:id="rId41"/>
    <p:sldId id="354" r:id="rId42"/>
    <p:sldId id="401" r:id="rId43"/>
    <p:sldId id="402" r:id="rId44"/>
    <p:sldId id="403" r:id="rId45"/>
    <p:sldId id="404" r:id="rId46"/>
    <p:sldId id="405" r:id="rId47"/>
    <p:sldId id="406" r:id="rId48"/>
    <p:sldId id="407" r:id="rId49"/>
    <p:sldId id="408" r:id="rId50"/>
    <p:sldId id="409" r:id="rId51"/>
    <p:sldId id="410" r:id="rId52"/>
    <p:sldId id="411" r:id="rId53"/>
    <p:sldId id="412" r:id="rId54"/>
    <p:sldId id="413" r:id="rId55"/>
    <p:sldId id="414" r:id="rId56"/>
    <p:sldId id="415" r:id="rId57"/>
    <p:sldId id="416" r:id="rId58"/>
    <p:sldId id="288" r:id="rId5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1pPr>
    <a:lvl2pPr marL="4572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2pPr>
    <a:lvl3pPr marL="914399"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3pPr>
    <a:lvl4pPr marL="1371599"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4pPr>
    <a:lvl5pPr marL="1828798"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5pPr>
    <a:lvl6pPr marL="2285998" algn="l" defTabSz="914399" rtl="0" eaLnBrk="1" latinLnBrk="0" hangingPunct="1">
      <a:defRPr kern="1200">
        <a:solidFill>
          <a:schemeClr val="tx1"/>
        </a:solidFill>
        <a:latin typeface="等线" pitchFamily="2" charset="-122"/>
        <a:ea typeface="等线" pitchFamily="2" charset="-122"/>
        <a:cs typeface="+mn-cs"/>
      </a:defRPr>
    </a:lvl6pPr>
    <a:lvl7pPr marL="2743197" algn="l" defTabSz="914399" rtl="0" eaLnBrk="1" latinLnBrk="0" hangingPunct="1">
      <a:defRPr kern="1200">
        <a:solidFill>
          <a:schemeClr val="tx1"/>
        </a:solidFill>
        <a:latin typeface="等线" pitchFamily="2" charset="-122"/>
        <a:ea typeface="等线" pitchFamily="2" charset="-122"/>
        <a:cs typeface="+mn-cs"/>
      </a:defRPr>
    </a:lvl7pPr>
    <a:lvl8pPr marL="3200397" algn="l" defTabSz="914399" rtl="0" eaLnBrk="1" latinLnBrk="0" hangingPunct="1">
      <a:defRPr kern="1200">
        <a:solidFill>
          <a:schemeClr val="tx1"/>
        </a:solidFill>
        <a:latin typeface="等线" pitchFamily="2" charset="-122"/>
        <a:ea typeface="等线" pitchFamily="2" charset="-122"/>
        <a:cs typeface="+mn-cs"/>
      </a:defRPr>
    </a:lvl8pPr>
    <a:lvl9pPr marL="3657596" algn="l" defTabSz="914399" rtl="0" eaLnBrk="1" latinLnBrk="0" hangingPunct="1">
      <a:defRPr kern="1200">
        <a:solidFill>
          <a:schemeClr val="tx1"/>
        </a:solidFill>
        <a:latin typeface="等线" pitchFamily="2" charset="-122"/>
        <a:ea typeface="等线"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E9FE"/>
    <a:srgbClr val="FFFFCC"/>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9" autoAdjust="0"/>
    <p:restoredTop sz="94602" autoAdjust="0"/>
  </p:normalViewPr>
  <p:slideViewPr>
    <p:cSldViewPr snapToGrid="0">
      <p:cViewPr varScale="1">
        <p:scale>
          <a:sx n="92" d="100"/>
          <a:sy n="92" d="100"/>
        </p:scale>
        <p:origin x="-108" y="-228"/>
      </p:cViewPr>
      <p:guideLst>
        <p:guide orient="horz" pos="2160"/>
        <p:guide pos="3840"/>
      </p:guideLst>
    </p:cSldViewPr>
  </p:slideViewPr>
  <p:outlineViewPr>
    <p:cViewPr>
      <p:scale>
        <a:sx n="33" d="100"/>
        <a:sy n="33" d="100"/>
      </p:scale>
      <p:origin x="0" y="59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298DF7DB-A1F7-4977-9EA1-ED7415715769}" type="datetimeFigureOut">
              <a:rPr lang="zh-CN" altLang="en-US"/>
              <a:pPr>
                <a:defRPr/>
              </a:pPr>
              <a:t>2018/12/2</a:t>
            </a:fld>
            <a:endParaRPr lang="zh-CN" altLang="en-US"/>
          </a:p>
        </p:txBody>
      </p:sp>
      <p:sp>
        <p:nvSpPr>
          <p:cNvPr id="4" name="幻灯片图像占位符 3">
            <a:extLst>
              <a:ext uri="{FF2B5EF4-FFF2-40B4-BE49-F238E27FC236}"/>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A0B86696-C28D-4352-AAE9-8E915FADB360}" type="slidenum">
              <a:rPr lang="zh-CN" altLang="en-US"/>
              <a:pPr>
                <a:defRPr/>
              </a:pPr>
              <a:t>‹#›</a:t>
            </a:fld>
            <a:endParaRPr lang="zh-CN" altLang="en-US"/>
          </a:p>
        </p:txBody>
      </p:sp>
    </p:spTree>
    <p:extLst>
      <p:ext uri="{BB962C8B-B14F-4D97-AF65-F5344CB8AC3E}">
        <p14:creationId xmlns:p14="http://schemas.microsoft.com/office/powerpoint/2010/main" val="15910032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399" algn="l" rtl="0" eaLnBrk="0" fontAlgn="base" hangingPunct="0">
      <a:spcBef>
        <a:spcPct val="30000"/>
      </a:spcBef>
      <a:spcAft>
        <a:spcPct val="0"/>
      </a:spcAft>
      <a:defRPr sz="1200" kern="1200">
        <a:solidFill>
          <a:schemeClr val="tx1"/>
        </a:solidFill>
        <a:latin typeface="+mn-lt"/>
        <a:ea typeface="+mn-ea"/>
        <a:cs typeface="+mn-cs"/>
      </a:defRPr>
    </a:lvl3pPr>
    <a:lvl4pPr marL="1371599" algn="l" rtl="0" eaLnBrk="0" fontAlgn="base" hangingPunct="0">
      <a:spcBef>
        <a:spcPct val="30000"/>
      </a:spcBef>
      <a:spcAft>
        <a:spcPct val="0"/>
      </a:spcAft>
      <a:defRPr sz="1200" kern="1200">
        <a:solidFill>
          <a:schemeClr val="tx1"/>
        </a:solidFill>
        <a:latin typeface="+mn-lt"/>
        <a:ea typeface="+mn-ea"/>
        <a:cs typeface="+mn-cs"/>
      </a:defRPr>
    </a:lvl4pPr>
    <a:lvl5pPr marL="1828798" algn="l" rtl="0" eaLnBrk="0" fontAlgn="base" hangingPunct="0">
      <a:spcBef>
        <a:spcPct val="30000"/>
      </a:spcBef>
      <a:spcAft>
        <a:spcPct val="0"/>
      </a:spcAft>
      <a:defRPr sz="1200" kern="1200">
        <a:solidFill>
          <a:schemeClr val="tx1"/>
        </a:solidFill>
        <a:latin typeface="+mn-lt"/>
        <a:ea typeface="+mn-ea"/>
        <a:cs typeface="+mn-cs"/>
      </a:defRPr>
    </a:lvl5pPr>
    <a:lvl6pPr marL="2285998" algn="l" defTabSz="914399" rtl="0" eaLnBrk="1" latinLnBrk="0" hangingPunct="1">
      <a:defRPr sz="1200" kern="1200">
        <a:solidFill>
          <a:schemeClr val="tx1"/>
        </a:solidFill>
        <a:latin typeface="+mn-lt"/>
        <a:ea typeface="+mn-ea"/>
        <a:cs typeface="+mn-cs"/>
      </a:defRPr>
    </a:lvl6pPr>
    <a:lvl7pPr marL="2743197" algn="l" defTabSz="914399" rtl="0" eaLnBrk="1" latinLnBrk="0" hangingPunct="1">
      <a:defRPr sz="1200" kern="1200">
        <a:solidFill>
          <a:schemeClr val="tx1"/>
        </a:solidFill>
        <a:latin typeface="+mn-lt"/>
        <a:ea typeface="+mn-ea"/>
        <a:cs typeface="+mn-cs"/>
      </a:defRPr>
    </a:lvl7pPr>
    <a:lvl8pPr marL="3200397" algn="l" defTabSz="914399" rtl="0" eaLnBrk="1" latinLnBrk="0" hangingPunct="1">
      <a:defRPr sz="1200" kern="1200">
        <a:solidFill>
          <a:schemeClr val="tx1"/>
        </a:solidFill>
        <a:latin typeface="+mn-lt"/>
        <a:ea typeface="+mn-ea"/>
        <a:cs typeface="+mn-cs"/>
      </a:defRPr>
    </a:lvl8pPr>
    <a:lvl9pPr marL="3657596" algn="l" defTabSz="91439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2</a:t>
            </a:fld>
            <a:endParaRPr lang="zh-CN" altLang="en-US"/>
          </a:p>
        </p:txBody>
      </p:sp>
    </p:spTree>
    <p:extLst>
      <p:ext uri="{BB962C8B-B14F-4D97-AF65-F5344CB8AC3E}">
        <p14:creationId xmlns:p14="http://schemas.microsoft.com/office/powerpoint/2010/main" val="371863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13</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14</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15</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16</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17</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18</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19</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20</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21</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22</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3</a:t>
            </a:fld>
            <a:endParaRPr lang="zh-CN" altLang="en-US"/>
          </a:p>
        </p:txBody>
      </p:sp>
    </p:spTree>
    <p:extLst>
      <p:ext uri="{BB962C8B-B14F-4D97-AF65-F5344CB8AC3E}">
        <p14:creationId xmlns:p14="http://schemas.microsoft.com/office/powerpoint/2010/main" val="3718639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23</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24</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25</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53</a:t>
            </a:fld>
            <a:endParaRPr lang="zh-CN" altLang="en-US"/>
          </a:p>
        </p:txBody>
      </p:sp>
    </p:spTree>
    <p:extLst>
      <p:ext uri="{BB962C8B-B14F-4D97-AF65-F5344CB8AC3E}">
        <p14:creationId xmlns:p14="http://schemas.microsoft.com/office/powerpoint/2010/main" val="40532377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54</a:t>
            </a:fld>
            <a:endParaRPr lang="zh-CN" altLang="en-US"/>
          </a:p>
        </p:txBody>
      </p:sp>
    </p:spTree>
    <p:extLst>
      <p:ext uri="{BB962C8B-B14F-4D97-AF65-F5344CB8AC3E}">
        <p14:creationId xmlns:p14="http://schemas.microsoft.com/office/powerpoint/2010/main" val="2211343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6</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7</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8</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9</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10</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11</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12</a:t>
            </a:fld>
            <a:endParaRPr lang="zh-CN" altLang="en-US"/>
          </a:p>
        </p:txBody>
      </p:sp>
    </p:spTree>
    <p:extLst>
      <p:ext uri="{BB962C8B-B14F-4D97-AF65-F5344CB8AC3E}">
        <p14:creationId xmlns:p14="http://schemas.microsoft.com/office/powerpoint/2010/main" val="3324847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3000" y="1589"/>
            <a:ext cx="12189175" cy="6856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9"/>
            <a:ext cx="10972801" cy="1143000"/>
          </a:xfrm>
          <a:prstGeom prst="rect">
            <a:avLst/>
          </a:prstGeom>
        </p:spPr>
        <p:txBody>
          <a:bodyPr lIns="91440" tIns="45720" rIns="91440" bIns="45720"/>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4374730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1"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1"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9571"/>
          <p:cNvSpPr>
            <a:spLocks noGrp="1"/>
          </p:cNvSpPr>
          <p:nvPr>
            <p:ph type="dt" sz="half" idx="10"/>
          </p:nvPr>
        </p:nvSpPr>
        <p:spPr>
          <a:xfrm>
            <a:off x="609600" y="6245225"/>
            <a:ext cx="2844800" cy="476250"/>
          </a:xfrm>
          <a:prstGeom prst="rect">
            <a:avLst/>
          </a:prstGeom>
        </p:spPr>
        <p:txBody>
          <a:bodyPr/>
          <a:lstStyle>
            <a:lvl1pPr eaLnBrk="0" hangingPunct="0">
              <a:buFontTx/>
              <a:buNone/>
              <a:defRPr>
                <a:latin typeface="等线" pitchFamily="2" charset="-122"/>
                <a:ea typeface="等线" pitchFamily="2" charset="-122"/>
              </a:defRPr>
            </a:lvl1pPr>
          </a:lstStyle>
          <a:p>
            <a:pPr>
              <a:defRPr/>
            </a:pPr>
            <a:endParaRPr lang="zh-CN" altLang="en-US"/>
          </a:p>
        </p:txBody>
      </p:sp>
      <p:sp>
        <p:nvSpPr>
          <p:cNvPr id="5" name="页脚占位符 109572"/>
          <p:cNvSpPr>
            <a:spLocks noGrp="1"/>
          </p:cNvSpPr>
          <p:nvPr>
            <p:ph type="ftr" sz="quarter" idx="11"/>
          </p:nvPr>
        </p:nvSpPr>
        <p:spPr>
          <a:xfrm>
            <a:off x="4165601" y="6245225"/>
            <a:ext cx="3860800" cy="476250"/>
          </a:xfrm>
          <a:prstGeom prst="rect">
            <a:avLst/>
          </a:prstGeom>
        </p:spPr>
        <p:txBody>
          <a:bodyPr/>
          <a:lstStyle>
            <a:lvl1pPr eaLnBrk="0" hangingPunct="0">
              <a:buFontTx/>
              <a:buNone/>
              <a:defRPr>
                <a:latin typeface="等线" pitchFamily="2" charset="-122"/>
                <a:ea typeface="等线" pitchFamily="2" charset="-122"/>
              </a:defRPr>
            </a:lvl1pPr>
          </a:lstStyle>
          <a:p>
            <a:pPr>
              <a:defRPr/>
            </a:pPr>
            <a:endParaRPr lang="zh-CN" altLang="en-US"/>
          </a:p>
        </p:txBody>
      </p:sp>
      <p:sp>
        <p:nvSpPr>
          <p:cNvPr id="6" name="灯片编号占位符 109573"/>
          <p:cNvSpPr>
            <a:spLocks noGrp="1"/>
          </p:cNvSpPr>
          <p:nvPr>
            <p:ph type="sldNum" sz="quarter" idx="12"/>
          </p:nvPr>
        </p:nvSpPr>
        <p:spPr>
          <a:xfrm>
            <a:off x="8737600" y="6245225"/>
            <a:ext cx="2844800" cy="476250"/>
          </a:xfrm>
          <a:prstGeom prst="rect">
            <a:avLst/>
          </a:prstGeom>
        </p:spPr>
        <p:txBody>
          <a:bodyPr/>
          <a:lstStyle>
            <a:lvl1pPr eaLnBrk="0" hangingPunct="0">
              <a:buFontTx/>
              <a:buNone/>
              <a:defRPr>
                <a:latin typeface="等线" pitchFamily="2" charset="-122"/>
                <a:ea typeface="等线" pitchFamily="2" charset="-122"/>
              </a:defRPr>
            </a:lvl1pPr>
          </a:lstStyle>
          <a:p>
            <a:pPr>
              <a:defRPr/>
            </a:pPr>
            <a:fld id="{67DEBE2D-ED61-40FA-AA23-CE0E3AC71069}" type="slidenum">
              <a:rPr lang="zh-CN" altLang="en-US"/>
              <a:pPr>
                <a:defRPr/>
              </a:pPr>
              <a:t>‹#›</a:t>
            </a:fld>
            <a:endParaRPr lang="zh-CN" altLang="en-US"/>
          </a:p>
        </p:txBody>
      </p:sp>
    </p:spTree>
    <p:extLst>
      <p:ext uri="{BB962C8B-B14F-4D97-AF65-F5344CB8AC3E}">
        <p14:creationId xmlns:p14="http://schemas.microsoft.com/office/powerpoint/2010/main" val="39475219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48" r:id="rId1"/>
    <p:sldLayoutId id="2147483881" r:id="rId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Franklin Gothic Medium" pitchFamily="34" charset="0"/>
          <a:ea typeface="微软雅黑" pitchFamily="34" charset="-122"/>
        </a:defRPr>
      </a:lvl2pPr>
      <a:lvl3pPr algn="l" rtl="0" eaLnBrk="0" fontAlgn="base" hangingPunct="0">
        <a:lnSpc>
          <a:spcPct val="90000"/>
        </a:lnSpc>
        <a:spcBef>
          <a:spcPct val="0"/>
        </a:spcBef>
        <a:spcAft>
          <a:spcPct val="0"/>
        </a:spcAft>
        <a:defRPr sz="4400">
          <a:solidFill>
            <a:schemeClr val="tx1"/>
          </a:solidFill>
          <a:latin typeface="Franklin Gothic Medium" pitchFamily="34" charset="0"/>
          <a:ea typeface="微软雅黑" pitchFamily="34" charset="-122"/>
        </a:defRPr>
      </a:lvl3pPr>
      <a:lvl4pPr algn="l" rtl="0" eaLnBrk="0" fontAlgn="base" hangingPunct="0">
        <a:lnSpc>
          <a:spcPct val="90000"/>
        </a:lnSpc>
        <a:spcBef>
          <a:spcPct val="0"/>
        </a:spcBef>
        <a:spcAft>
          <a:spcPct val="0"/>
        </a:spcAft>
        <a:defRPr sz="4400">
          <a:solidFill>
            <a:schemeClr val="tx1"/>
          </a:solidFill>
          <a:latin typeface="Franklin Gothic Medium" pitchFamily="34" charset="0"/>
          <a:ea typeface="微软雅黑" pitchFamily="34" charset="-122"/>
        </a:defRPr>
      </a:lvl4pPr>
      <a:lvl5pPr algn="l" rtl="0" eaLnBrk="0" fontAlgn="base" hangingPunct="0">
        <a:lnSpc>
          <a:spcPct val="90000"/>
        </a:lnSpc>
        <a:spcBef>
          <a:spcPct val="0"/>
        </a:spcBef>
        <a:spcAft>
          <a:spcPct val="0"/>
        </a:spcAft>
        <a:defRPr sz="4400">
          <a:solidFill>
            <a:schemeClr val="tx1"/>
          </a:solidFill>
          <a:latin typeface="Franklin Gothic Medium" pitchFamily="34" charset="0"/>
          <a:ea typeface="微软雅黑" pitchFamily="34"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399"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599"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798"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799" indent="-228600" algn="l" rtl="0" eaLnBrk="0" fontAlgn="base" hangingPunct="0">
        <a:lnSpc>
          <a:spcPct val="90000"/>
        </a:lnSpc>
        <a:spcBef>
          <a:spcPts val="499"/>
        </a:spcBef>
        <a:spcAft>
          <a:spcPct val="0"/>
        </a:spcAft>
        <a:buFont typeface="Arial" pitchFamily="34" charset="0"/>
        <a:buChar char="•"/>
        <a:defRPr sz="2400" kern="1200">
          <a:solidFill>
            <a:schemeClr val="tx1"/>
          </a:solidFill>
          <a:latin typeface="+mn-lt"/>
          <a:ea typeface="+mn-ea"/>
          <a:cs typeface="+mn-cs"/>
        </a:defRPr>
      </a:lvl2pPr>
      <a:lvl3pPr marL="1142999" indent="-228600" algn="l" rtl="0" eaLnBrk="0" fontAlgn="base" hangingPunct="0">
        <a:lnSpc>
          <a:spcPct val="90000"/>
        </a:lnSpc>
        <a:spcBef>
          <a:spcPts val="499"/>
        </a:spcBef>
        <a:spcAft>
          <a:spcPct val="0"/>
        </a:spcAft>
        <a:buFont typeface="Arial" pitchFamily="34" charset="0"/>
        <a:buChar char="•"/>
        <a:defRPr sz="2000" kern="1200">
          <a:solidFill>
            <a:schemeClr val="tx1"/>
          </a:solidFill>
          <a:latin typeface="+mn-lt"/>
          <a:ea typeface="+mn-ea"/>
          <a:cs typeface="+mn-cs"/>
        </a:defRPr>
      </a:lvl3pPr>
      <a:lvl4pPr marL="1600198" indent="-228600" algn="l" rtl="0" eaLnBrk="0" fontAlgn="base" hangingPunct="0">
        <a:lnSpc>
          <a:spcPct val="90000"/>
        </a:lnSpc>
        <a:spcBef>
          <a:spcPts val="499"/>
        </a:spcBef>
        <a:spcAft>
          <a:spcPct val="0"/>
        </a:spcAft>
        <a:buFont typeface="Arial" pitchFamily="34" charset="0"/>
        <a:buChar char="•"/>
        <a:defRPr kern="1200">
          <a:solidFill>
            <a:schemeClr val="tx1"/>
          </a:solidFill>
          <a:latin typeface="+mn-lt"/>
          <a:ea typeface="+mn-ea"/>
          <a:cs typeface="+mn-cs"/>
        </a:defRPr>
      </a:lvl4pPr>
      <a:lvl5pPr marL="2057398" indent="-228600" algn="l" rtl="0" eaLnBrk="0" fontAlgn="base" hangingPunct="0">
        <a:lnSpc>
          <a:spcPct val="90000"/>
        </a:lnSpc>
        <a:spcBef>
          <a:spcPts val="499"/>
        </a:spcBef>
        <a:spcAft>
          <a:spcPct val="0"/>
        </a:spcAft>
        <a:buFont typeface="Arial" pitchFamily="34" charset="0"/>
        <a:buChar char="•"/>
        <a:defRPr kern="1200">
          <a:solidFill>
            <a:schemeClr val="tx1"/>
          </a:solidFill>
          <a:latin typeface="+mn-lt"/>
          <a:ea typeface="+mn-ea"/>
          <a:cs typeface="+mn-cs"/>
        </a:defRPr>
      </a:lvl5pPr>
      <a:lvl6pPr marL="2514597" indent="-228600" algn="l" defTabSz="914399"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797" indent="-228600" algn="l" defTabSz="914399"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997" indent="-228600" algn="l" defTabSz="914399"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6196" indent="-228600" algn="l" defTabSz="914399"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99" rtl="0" eaLnBrk="1" latinLnBrk="0" hangingPunct="1">
        <a:defRPr sz="1800" kern="1200">
          <a:solidFill>
            <a:schemeClr val="tx1"/>
          </a:solidFill>
          <a:latin typeface="+mn-lt"/>
          <a:ea typeface="+mn-ea"/>
          <a:cs typeface="+mn-cs"/>
        </a:defRPr>
      </a:lvl1pPr>
      <a:lvl2pPr marL="457200" algn="l" defTabSz="914399" rtl="0" eaLnBrk="1" latinLnBrk="0" hangingPunct="1">
        <a:defRPr sz="1800" kern="1200">
          <a:solidFill>
            <a:schemeClr val="tx1"/>
          </a:solidFill>
          <a:latin typeface="+mn-lt"/>
          <a:ea typeface="+mn-ea"/>
          <a:cs typeface="+mn-cs"/>
        </a:defRPr>
      </a:lvl2pPr>
      <a:lvl3pPr marL="914399" algn="l" defTabSz="914399" rtl="0" eaLnBrk="1" latinLnBrk="0" hangingPunct="1">
        <a:defRPr sz="1800" kern="1200">
          <a:solidFill>
            <a:schemeClr val="tx1"/>
          </a:solidFill>
          <a:latin typeface="+mn-lt"/>
          <a:ea typeface="+mn-ea"/>
          <a:cs typeface="+mn-cs"/>
        </a:defRPr>
      </a:lvl3pPr>
      <a:lvl4pPr marL="1371599" algn="l" defTabSz="914399" rtl="0" eaLnBrk="1" latinLnBrk="0" hangingPunct="1">
        <a:defRPr sz="1800" kern="1200">
          <a:solidFill>
            <a:schemeClr val="tx1"/>
          </a:solidFill>
          <a:latin typeface="+mn-lt"/>
          <a:ea typeface="+mn-ea"/>
          <a:cs typeface="+mn-cs"/>
        </a:defRPr>
      </a:lvl4pPr>
      <a:lvl5pPr marL="1828798" algn="l" defTabSz="914399" rtl="0" eaLnBrk="1" latinLnBrk="0" hangingPunct="1">
        <a:defRPr sz="1800" kern="1200">
          <a:solidFill>
            <a:schemeClr val="tx1"/>
          </a:solidFill>
          <a:latin typeface="+mn-lt"/>
          <a:ea typeface="+mn-ea"/>
          <a:cs typeface="+mn-cs"/>
        </a:defRPr>
      </a:lvl5pPr>
      <a:lvl6pPr marL="2285998" algn="l" defTabSz="914399" rtl="0" eaLnBrk="1" latinLnBrk="0" hangingPunct="1">
        <a:defRPr sz="1800" kern="1200">
          <a:solidFill>
            <a:schemeClr val="tx1"/>
          </a:solidFill>
          <a:latin typeface="+mn-lt"/>
          <a:ea typeface="+mn-ea"/>
          <a:cs typeface="+mn-cs"/>
        </a:defRPr>
      </a:lvl6pPr>
      <a:lvl7pPr marL="2743197" algn="l" defTabSz="914399" rtl="0" eaLnBrk="1" latinLnBrk="0" hangingPunct="1">
        <a:defRPr sz="1800" kern="1200">
          <a:solidFill>
            <a:schemeClr val="tx1"/>
          </a:solidFill>
          <a:latin typeface="+mn-lt"/>
          <a:ea typeface="+mn-ea"/>
          <a:cs typeface="+mn-cs"/>
        </a:defRPr>
      </a:lvl7pPr>
      <a:lvl8pPr marL="3200397" algn="l" defTabSz="914399" rtl="0" eaLnBrk="1" latinLnBrk="0" hangingPunct="1">
        <a:defRPr sz="1800" kern="1200">
          <a:solidFill>
            <a:schemeClr val="tx1"/>
          </a:solidFill>
          <a:latin typeface="+mn-lt"/>
          <a:ea typeface="+mn-ea"/>
          <a:cs typeface="+mn-cs"/>
        </a:defRPr>
      </a:lvl8pPr>
      <a:lvl9pPr marL="3657596" algn="l" defTabSz="9143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38" name="Picture 2" descr="http://www.bemeiza.com/img/aHR0cDovL3d3dy5jbmFydHMubmV0L3VwbG9hZGltYWdlcy9jd2ViL25ld3MvMjAxMi0xMS8yMDEyLTExLTAzLzIwMTItMTEtMDNfMDEzNDUyMzUuanB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0" y="9526"/>
            <a:ext cx="9239250" cy="68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06956" y="711790"/>
            <a:ext cx="1072577" cy="6048054"/>
          </a:xfrm>
          <a:prstGeom prst="rect">
            <a:avLst/>
          </a:prstGeom>
          <a:noFill/>
        </p:spPr>
        <p:txBody>
          <a:bodyPr vert="eaVert" wrap="none" lIns="96762" tIns="48381" rIns="96762" bIns="48381">
            <a:spAutoFit/>
          </a:bodyPr>
          <a:lstStyle/>
          <a:p>
            <a:pPr algn="ctr" eaLnBrk="1" hangingPunct="1">
              <a:buFont typeface="Arial" panose="020B0604020202020204" pitchFamily="34" charset="0"/>
              <a:buNone/>
              <a:defRPr/>
            </a:pPr>
            <a:r>
              <a:rPr lang="zh-CN" altLang="en-US" sz="5700" b="1" dirty="0">
                <a:ln w="12700" cmpd="sng">
                  <a:solidFill>
                    <a:srgbClr val="FFFFFF"/>
                  </a:solidFill>
                  <a:prstDash val="solid"/>
                  <a:miter lim="800000"/>
                </a:ln>
                <a:solidFill>
                  <a:srgbClr val="00206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所产生的各种病症</a:t>
            </a:r>
            <a:endParaRPr lang="en-US" altLang="zh-CN" sz="5700" b="1" dirty="0">
              <a:ln w="12700" cmpd="sng">
                <a:solidFill>
                  <a:srgbClr val="FFFFFF"/>
                </a:solidFill>
                <a:prstDash val="solid"/>
                <a:miter lim="800000"/>
              </a:ln>
              <a:solidFill>
                <a:srgbClr val="00206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pic>
        <p:nvPicPr>
          <p:cNvPr id="14340" name="Picture 4" descr="E:\5-占察相关\占察\logo-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5601" y="5410200"/>
            <a:ext cx="1254125" cy="1255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1" name="组合 9"/>
          <p:cNvGrpSpPr>
            <a:grpSpLocks/>
          </p:cNvGrpSpPr>
          <p:nvPr/>
        </p:nvGrpSpPr>
        <p:grpSpPr bwMode="auto">
          <a:xfrm>
            <a:off x="296864" y="5118101"/>
            <a:ext cx="390525" cy="1541463"/>
            <a:chOff x="8560268" y="428607"/>
            <a:chExt cx="369450" cy="1941425"/>
          </a:xfrm>
        </p:grpSpPr>
        <p:sp>
          <p:nvSpPr>
            <p:cNvPr id="11" name="椭圆 10"/>
            <p:cNvSpPr/>
            <p:nvPr/>
          </p:nvSpPr>
          <p:spPr>
            <a:xfrm>
              <a:off x="8572283" y="428607"/>
              <a:ext cx="357435" cy="427873"/>
            </a:xfrm>
            <a:prstGeom prst="ellipse">
              <a:avLst/>
            </a:prstGeom>
            <a:noFill/>
            <a:ln w="3175">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zh-CN" altLang="en-US" sz="2100" b="1" dirty="0">
                  <a:solidFill>
                    <a:srgbClr val="CC6600"/>
                  </a:solidFill>
                  <a:latin typeface="华文行楷" panose="02010800040101010101" pitchFamily="2" charset="-122"/>
                  <a:ea typeface="华文行楷" panose="02010800040101010101" pitchFamily="2" charset="-122"/>
                </a:rPr>
                <a:t>占</a:t>
              </a:r>
            </a:p>
          </p:txBody>
        </p:sp>
        <p:sp>
          <p:nvSpPr>
            <p:cNvPr id="12" name="椭圆 11"/>
            <p:cNvSpPr/>
            <p:nvPr/>
          </p:nvSpPr>
          <p:spPr>
            <a:xfrm>
              <a:off x="8566275" y="902467"/>
              <a:ext cx="357435" cy="479858"/>
            </a:xfrm>
            <a:prstGeom prst="ellipse">
              <a:avLst/>
            </a:prstGeom>
            <a:noFill/>
            <a:ln w="3175">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zh-CN" altLang="en-US" sz="2100" b="1" dirty="0">
                  <a:solidFill>
                    <a:srgbClr val="CC6600"/>
                  </a:solidFill>
                  <a:latin typeface="华文行楷" panose="02010800040101010101" pitchFamily="2" charset="-122"/>
                  <a:ea typeface="华文行楷" panose="02010800040101010101" pitchFamily="2" charset="-122"/>
                </a:rPr>
                <a:t>察</a:t>
              </a:r>
            </a:p>
          </p:txBody>
        </p:sp>
        <p:sp>
          <p:nvSpPr>
            <p:cNvPr id="13" name="椭圆 12"/>
            <p:cNvSpPr/>
            <p:nvPr/>
          </p:nvSpPr>
          <p:spPr>
            <a:xfrm>
              <a:off x="8560268" y="1422313"/>
              <a:ext cx="357435" cy="427873"/>
            </a:xfrm>
            <a:prstGeom prst="ellipse">
              <a:avLst/>
            </a:prstGeom>
            <a:noFill/>
            <a:ln w="3175">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zh-CN" altLang="en-US" sz="2100" b="1" dirty="0">
                  <a:solidFill>
                    <a:srgbClr val="CC6600"/>
                  </a:solidFill>
                  <a:latin typeface="华文行楷" panose="02010800040101010101" pitchFamily="2" charset="-122"/>
                  <a:ea typeface="华文行楷" panose="02010800040101010101" pitchFamily="2" charset="-122"/>
                </a:rPr>
                <a:t>讲</a:t>
              </a:r>
            </a:p>
          </p:txBody>
        </p:sp>
        <p:sp>
          <p:nvSpPr>
            <p:cNvPr id="14" name="椭圆 13"/>
            <p:cNvSpPr/>
            <p:nvPr/>
          </p:nvSpPr>
          <p:spPr>
            <a:xfrm>
              <a:off x="8560268" y="1890174"/>
              <a:ext cx="357435" cy="479858"/>
            </a:xfrm>
            <a:prstGeom prst="ellipse">
              <a:avLst/>
            </a:prstGeom>
            <a:noFill/>
            <a:ln w="3175">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zh-CN" altLang="en-US" sz="2100" b="1" dirty="0">
                  <a:solidFill>
                    <a:srgbClr val="CC6600"/>
                  </a:solidFill>
                  <a:latin typeface="华文行楷" panose="02010800040101010101" pitchFamily="2" charset="-122"/>
                  <a:ea typeface="华文行楷" panose="02010800040101010101" pitchFamily="2" charset="-122"/>
                </a:rPr>
                <a:t>堂</a:t>
              </a:r>
            </a:p>
          </p:txBody>
        </p:sp>
      </p:grpSp>
      <p:sp>
        <p:nvSpPr>
          <p:cNvPr id="20" name="矩形 19"/>
          <p:cNvSpPr/>
          <p:nvPr/>
        </p:nvSpPr>
        <p:spPr>
          <a:xfrm>
            <a:off x="1817346" y="-104364"/>
            <a:ext cx="934078" cy="6365448"/>
          </a:xfrm>
          <a:prstGeom prst="rect">
            <a:avLst/>
          </a:prstGeom>
          <a:noFill/>
        </p:spPr>
        <p:txBody>
          <a:bodyPr vert="eaVert" wrap="none" lIns="96762" tIns="48381" rIns="96762" bIns="48381">
            <a:spAutoFit/>
          </a:bodyPr>
          <a:lstStyle/>
          <a:p>
            <a:pPr algn="ctr" eaLnBrk="1" hangingPunct="1">
              <a:buFont typeface="Arial" panose="020B0604020202020204" pitchFamily="34" charset="0"/>
              <a:buNone/>
              <a:defRPr/>
            </a:pPr>
            <a:r>
              <a:rPr lang="zh-CN" altLang="en-US" sz="4800" b="1" dirty="0">
                <a:ln w="12700" cmpd="sng">
                  <a:solidFill>
                    <a:srgbClr val="FFFFFF"/>
                  </a:solidFill>
                  <a:prstDash val="solid"/>
                  <a:miter lim="800000"/>
                </a:ln>
                <a:solidFill>
                  <a:srgbClr val="00206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漫谈不善学习占察净土</a:t>
            </a:r>
            <a:endParaRPr lang="en-US" altLang="zh-CN" sz="4800" b="1" dirty="0">
              <a:ln w="12700" cmpd="sng">
                <a:solidFill>
                  <a:srgbClr val="FFFFFF"/>
                </a:solidFill>
                <a:prstDash val="solid"/>
                <a:miter lim="800000"/>
              </a:ln>
              <a:solidFill>
                <a:srgbClr val="002060"/>
              </a:solidFill>
              <a:effectLst>
                <a:outerShdw blurRad="38100" dist="38100" dir="2700000" algn="tl" rotWithShape="0">
                  <a:srgbClr val="000000">
                    <a:alpha val="43137"/>
                  </a:srgbClr>
                </a:outerShdw>
              </a:effectLst>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41753" y="510784"/>
            <a:ext cx="11496066"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dirty="0" smtClean="0">
                <a:solidFill>
                  <a:srgbClr val="FFFF00"/>
                </a:solidFill>
                <a:latin typeface="华文中宋" pitchFamily="2" charset="-122"/>
                <a:ea typeface="华文中宋" pitchFamily="2" charset="-122"/>
              </a:rPr>
              <a:t>若</a:t>
            </a:r>
            <a:r>
              <a:rPr lang="zh-CN" altLang="en-US" sz="4800" dirty="0">
                <a:solidFill>
                  <a:srgbClr val="FFFF00"/>
                </a:solidFill>
                <a:latin typeface="华文中宋" pitchFamily="2" charset="-122"/>
                <a:ea typeface="华文中宋" pitchFamily="2" charset="-122"/>
              </a:rPr>
              <a:t>知此界之苦，则厌离娑婆之心，自油然而生。若知彼界之乐，则欣求极乐之念，必勃然而起。由是诸恶莫作，众善奉行，以培其基址。再加以至诚恳切，持佛名号，求生西方。则可出此娑婆，生彼极乐。为弥陀之真子，作海会之良朋</a:t>
            </a:r>
            <a:r>
              <a:rPr lang="zh-CN" altLang="en-US" sz="4800" dirty="0" smtClean="0">
                <a:solidFill>
                  <a:srgbClr val="FFFF00"/>
                </a:solidFill>
                <a:latin typeface="华文中宋" pitchFamily="2" charset="-122"/>
                <a:ea typeface="华文中宋" pitchFamily="2" charset="-122"/>
              </a:rPr>
              <a:t>矣。</a:t>
            </a:r>
            <a:endParaRPr lang="en-US" altLang="zh-CN" sz="4800" dirty="0" smtClean="0">
              <a:solidFill>
                <a:srgbClr val="FFFF00"/>
              </a:solidFill>
              <a:latin typeface="华文中宋" pitchFamily="2" charset="-122"/>
              <a:ea typeface="华文中宋" pitchFamily="2" charset="-122"/>
            </a:endParaRPr>
          </a:p>
          <a:p>
            <a:endParaRPr lang="en-US" altLang="zh-CN" sz="4000" dirty="0" smtClean="0">
              <a:solidFill>
                <a:srgbClr val="FFC000"/>
              </a:solidFill>
              <a:latin typeface="华文中宋" pitchFamily="2" charset="-122"/>
              <a:ea typeface="华文中宋" pitchFamily="2" charset="-122"/>
            </a:endParaRPr>
          </a:p>
          <a:p>
            <a:r>
              <a:rPr lang="en-US" altLang="zh-CN" sz="4000" dirty="0">
                <a:solidFill>
                  <a:srgbClr val="FFC000"/>
                </a:solidFill>
                <a:latin typeface="华文中宋" pitchFamily="2" charset="-122"/>
                <a:ea typeface="华文中宋" pitchFamily="2" charset="-122"/>
              </a:rPr>
              <a:t> </a:t>
            </a:r>
            <a:r>
              <a:rPr lang="en-US" altLang="zh-CN" sz="4000" dirty="0" smtClean="0">
                <a:solidFill>
                  <a:srgbClr val="FFC000"/>
                </a:solidFill>
                <a:latin typeface="华文中宋" pitchFamily="2" charset="-122"/>
                <a:ea typeface="华文中宋" pitchFamily="2" charset="-122"/>
              </a:rPr>
              <a:t>                                         </a:t>
            </a:r>
            <a:r>
              <a:rPr lang="zh-CN" altLang="en-US" sz="4000" dirty="0" smtClean="0">
                <a:solidFill>
                  <a:srgbClr val="FFC000"/>
                </a:solidFill>
                <a:latin typeface="华文中宋" pitchFamily="2" charset="-122"/>
                <a:ea typeface="华文中宋" pitchFamily="2" charset="-122"/>
              </a:rPr>
              <a:t>（印光大师开示）</a:t>
            </a:r>
            <a:endParaRPr lang="en-US" altLang="zh-CN" sz="2800" dirty="0" smtClean="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2810493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462693699"/>
              </p:ext>
            </p:extLst>
          </p:nvPr>
        </p:nvGraphicFramePr>
        <p:xfrm>
          <a:off x="249382" y="135083"/>
          <a:ext cx="11076710" cy="6546273"/>
        </p:xfrm>
        <a:graphic>
          <a:graphicData uri="http://schemas.openxmlformats.org/drawingml/2006/table">
            <a:tbl>
              <a:tblPr firstRow="1" bandRow="1">
                <a:tableStyleId>{5C22544A-7EE6-4342-B048-85BDC9FD1C3A}</a:tableStyleId>
              </a:tblPr>
              <a:tblGrid>
                <a:gridCol w="796725"/>
                <a:gridCol w="2995956"/>
                <a:gridCol w="7284029"/>
              </a:tblGrid>
              <a:tr h="480753">
                <a:tc>
                  <a:txBody>
                    <a:bodyPr/>
                    <a:lstStyle/>
                    <a:p>
                      <a:endParaRPr lang="zh-CN" altLang="en-US" dirty="0"/>
                    </a:p>
                  </a:txBody>
                  <a:tcPr>
                    <a:noFill/>
                  </a:tcPr>
                </a:tc>
                <a:tc>
                  <a:txBody>
                    <a:bodyPr/>
                    <a:lstStyle/>
                    <a:p>
                      <a:r>
                        <a:rPr lang="zh-CN" altLang="en-US" sz="2400" dirty="0" smtClean="0">
                          <a:solidFill>
                            <a:srgbClr val="FFC000"/>
                          </a:solidFill>
                        </a:rPr>
                        <a:t>娑婆苦</a:t>
                      </a:r>
                      <a:endParaRPr lang="zh-CN" altLang="en-US" sz="2400" dirty="0">
                        <a:solidFill>
                          <a:srgbClr val="FFC000"/>
                        </a:solidFill>
                      </a:endParaRPr>
                    </a:p>
                  </a:txBody>
                  <a:tcPr>
                    <a:noFill/>
                  </a:tcPr>
                </a:tc>
                <a:tc>
                  <a:txBody>
                    <a:bodyPr/>
                    <a:lstStyle/>
                    <a:p>
                      <a:r>
                        <a:rPr lang="zh-CN" altLang="en-US" sz="2400" dirty="0" smtClean="0">
                          <a:solidFill>
                            <a:srgbClr val="FFC000"/>
                          </a:solidFill>
                        </a:rPr>
                        <a:t>极乐乐</a:t>
                      </a:r>
                      <a:endParaRPr lang="zh-CN" altLang="en-US" sz="2400" dirty="0">
                        <a:solidFill>
                          <a:srgbClr val="FFC000"/>
                        </a:solidFill>
                      </a:endParaRPr>
                    </a:p>
                  </a:txBody>
                  <a:tcPr>
                    <a:noFill/>
                  </a:tcPr>
                </a:tc>
              </a:tr>
              <a:tr h="551018">
                <a:tc>
                  <a:txBody>
                    <a:bodyPr/>
                    <a:lstStyle/>
                    <a:p>
                      <a:r>
                        <a:rPr lang="zh-CN" altLang="en-US" sz="3200" b="1" dirty="0" smtClean="0">
                          <a:solidFill>
                            <a:schemeClr val="bg1"/>
                          </a:solidFill>
                          <a:latin typeface="华文中宋" pitchFamily="2" charset="-122"/>
                          <a:ea typeface="华文中宋" pitchFamily="2" charset="-122"/>
                        </a:rPr>
                        <a:t>一</a:t>
                      </a:r>
                      <a:endParaRPr lang="zh-CN" altLang="en-US" sz="3200" dirty="0"/>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不常值佛苦</a:t>
                      </a:r>
                      <a:endParaRPr lang="zh-CN" altLang="en-US" sz="3200" b="1" kern="1200" dirty="0">
                        <a:solidFill>
                          <a:schemeClr val="lt1"/>
                        </a:solidFill>
                        <a:latin typeface="+mn-lt"/>
                        <a:ea typeface="+mn-ea"/>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花开见佛，常得亲近之乐</a:t>
                      </a:r>
                      <a:endParaRPr lang="zh-CN" altLang="en-US" sz="3200" b="1" kern="1200" dirty="0">
                        <a:solidFill>
                          <a:schemeClr val="lt1"/>
                        </a:solidFill>
                        <a:latin typeface="+mn-lt"/>
                        <a:ea typeface="+mn-ea"/>
                        <a:cs typeface="+mn-cs"/>
                      </a:endParaRPr>
                    </a:p>
                  </a:txBody>
                  <a:tcPr>
                    <a:noFill/>
                  </a:tcPr>
                </a:tc>
              </a:tr>
              <a:tr h="425729">
                <a:tc>
                  <a:txBody>
                    <a:bodyPr/>
                    <a:lstStyle/>
                    <a:p>
                      <a:r>
                        <a:rPr lang="zh-CN" altLang="en-US" sz="3400" b="1" dirty="0" smtClean="0">
                          <a:solidFill>
                            <a:schemeClr val="bg1"/>
                          </a:solidFill>
                          <a:latin typeface="华文中宋" pitchFamily="2" charset="-122"/>
                          <a:ea typeface="华文中宋" pitchFamily="2" charset="-122"/>
                        </a:rPr>
                        <a:t>二</a:t>
                      </a:r>
                      <a:endParaRPr lang="zh-CN" altLang="en-US" sz="3400" dirty="0" smtClean="0"/>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不闻说法苦</a:t>
                      </a:r>
                      <a:endParaRPr lang="zh-CN" altLang="en-US" sz="3200" b="1" kern="1200" dirty="0">
                        <a:solidFill>
                          <a:schemeClr val="lt1"/>
                        </a:solidFill>
                        <a:latin typeface="+mn-lt"/>
                        <a:ea typeface="+mn-ea"/>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水鸟森林皆宣妙法之乐</a:t>
                      </a:r>
                      <a:endParaRPr lang="zh-CN" altLang="en-US" sz="3200" b="1" kern="1200" dirty="0">
                        <a:solidFill>
                          <a:schemeClr val="lt1"/>
                        </a:solidFill>
                        <a:latin typeface="+mn-lt"/>
                        <a:ea typeface="+mn-ea"/>
                        <a:cs typeface="+mn-cs"/>
                      </a:endParaRPr>
                    </a:p>
                  </a:txBody>
                  <a:tcPr>
                    <a:noFill/>
                  </a:tcPr>
                </a:tc>
              </a:tr>
              <a:tr h="425729">
                <a:tc>
                  <a:txBody>
                    <a:bodyPr/>
                    <a:lstStyle/>
                    <a:p>
                      <a:pPr marL="0" algn="l" defTabSz="914399" rtl="0" eaLnBrk="1" latinLnBrk="0" hangingPunct="1"/>
                      <a:r>
                        <a:rPr lang="zh-CN" altLang="en-US" sz="3400" b="1" kern="1200" dirty="0" smtClean="0">
                          <a:solidFill>
                            <a:schemeClr val="bg1"/>
                          </a:solidFill>
                          <a:latin typeface="华文中宋" pitchFamily="2" charset="-122"/>
                          <a:ea typeface="华文中宋" pitchFamily="2" charset="-122"/>
                          <a:cs typeface="+mn-cs"/>
                        </a:rPr>
                        <a:t>三</a:t>
                      </a: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恶友牵缠苦</a:t>
                      </a:r>
                      <a:endParaRPr lang="zh-CN" altLang="en-US" sz="3200" b="1" kern="1200" dirty="0">
                        <a:solidFill>
                          <a:schemeClr val="lt1"/>
                        </a:solidFill>
                        <a:latin typeface="+mn-lt"/>
                        <a:ea typeface="+mn-ea"/>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诸上善人俱会一处之乐</a:t>
                      </a:r>
                      <a:endParaRPr lang="zh-CN" altLang="en-US" sz="3200" b="1" kern="1200" dirty="0">
                        <a:solidFill>
                          <a:schemeClr val="lt1"/>
                        </a:solidFill>
                        <a:latin typeface="+mn-lt"/>
                        <a:ea typeface="+mn-ea"/>
                        <a:cs typeface="+mn-cs"/>
                      </a:endParaRPr>
                    </a:p>
                  </a:txBody>
                  <a:tcPr>
                    <a:noFill/>
                  </a:tcPr>
                </a:tc>
              </a:tr>
              <a:tr h="425729">
                <a:tc>
                  <a:txBody>
                    <a:bodyPr/>
                    <a:lstStyle/>
                    <a:p>
                      <a:pPr marL="0" algn="l" defTabSz="914399" rtl="0" eaLnBrk="1" latinLnBrk="0" hangingPunct="1"/>
                      <a:r>
                        <a:rPr lang="zh-CN" altLang="en-US" sz="3400" b="1" kern="1200" dirty="0" smtClean="0">
                          <a:solidFill>
                            <a:schemeClr val="bg1"/>
                          </a:solidFill>
                          <a:latin typeface="华文中宋" pitchFamily="2" charset="-122"/>
                          <a:ea typeface="华文中宋" pitchFamily="2" charset="-122"/>
                          <a:cs typeface="+mn-cs"/>
                        </a:rPr>
                        <a:t>四</a:t>
                      </a:r>
                      <a:endParaRPr lang="zh-CN" altLang="en-US" sz="3400" b="1" kern="1200" dirty="0">
                        <a:solidFill>
                          <a:schemeClr val="bg1"/>
                        </a:solidFill>
                        <a:latin typeface="华文中宋" pitchFamily="2" charset="-122"/>
                        <a:ea typeface="华文中宋" pitchFamily="2" charset="-122"/>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群魔恼乱苦</a:t>
                      </a:r>
                      <a:endParaRPr lang="zh-CN" altLang="en-US" sz="3200" b="1" kern="1200" dirty="0">
                        <a:solidFill>
                          <a:schemeClr val="lt1"/>
                        </a:solidFill>
                        <a:latin typeface="+mn-lt"/>
                        <a:ea typeface="+mn-ea"/>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诸佛护念，远离魔事之乐</a:t>
                      </a:r>
                      <a:endParaRPr lang="zh-CN" altLang="en-US" sz="3200" b="1" kern="1200" dirty="0">
                        <a:solidFill>
                          <a:schemeClr val="lt1"/>
                        </a:solidFill>
                        <a:latin typeface="+mn-lt"/>
                        <a:ea typeface="+mn-ea"/>
                        <a:cs typeface="+mn-cs"/>
                      </a:endParaRPr>
                    </a:p>
                  </a:txBody>
                  <a:tcPr>
                    <a:noFill/>
                  </a:tcPr>
                </a:tc>
              </a:tr>
              <a:tr h="425729">
                <a:tc>
                  <a:txBody>
                    <a:bodyPr/>
                    <a:lstStyle/>
                    <a:p>
                      <a:pPr marL="0" algn="l" defTabSz="914399" rtl="0" eaLnBrk="1" latinLnBrk="0" hangingPunct="1"/>
                      <a:r>
                        <a:rPr lang="zh-CN" altLang="en-US" sz="3400" b="1" kern="1200" dirty="0" smtClean="0">
                          <a:solidFill>
                            <a:schemeClr val="bg1"/>
                          </a:solidFill>
                          <a:latin typeface="华文中宋" pitchFamily="2" charset="-122"/>
                          <a:ea typeface="华文中宋" pitchFamily="2" charset="-122"/>
                          <a:cs typeface="+mn-cs"/>
                        </a:rPr>
                        <a:t>五</a:t>
                      </a:r>
                      <a:endParaRPr lang="zh-CN" altLang="en-US" sz="3400" b="1" kern="1200" dirty="0">
                        <a:solidFill>
                          <a:schemeClr val="bg1"/>
                        </a:solidFill>
                        <a:latin typeface="华文中宋" pitchFamily="2" charset="-122"/>
                        <a:ea typeface="华文中宋" pitchFamily="2" charset="-122"/>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轮回不息苦</a:t>
                      </a:r>
                      <a:endParaRPr lang="zh-CN" altLang="en-US" sz="3200" b="1" kern="1200" dirty="0">
                        <a:solidFill>
                          <a:schemeClr val="lt1"/>
                        </a:solidFill>
                        <a:latin typeface="+mn-lt"/>
                        <a:ea typeface="+mn-ea"/>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横截生死，永脱轮回之乐</a:t>
                      </a:r>
                      <a:endParaRPr lang="zh-CN" altLang="en-US" sz="3200" b="1" kern="1200" dirty="0">
                        <a:solidFill>
                          <a:schemeClr val="lt1"/>
                        </a:solidFill>
                        <a:latin typeface="+mn-lt"/>
                        <a:ea typeface="+mn-ea"/>
                        <a:cs typeface="+mn-cs"/>
                      </a:endParaRPr>
                    </a:p>
                  </a:txBody>
                  <a:tcPr>
                    <a:noFill/>
                  </a:tcPr>
                </a:tc>
              </a:tr>
              <a:tr h="425729">
                <a:tc>
                  <a:txBody>
                    <a:bodyPr/>
                    <a:lstStyle/>
                    <a:p>
                      <a:pPr marL="0" algn="l" defTabSz="914399" rtl="0" eaLnBrk="1" latinLnBrk="0" hangingPunct="1"/>
                      <a:r>
                        <a:rPr lang="zh-CN" altLang="en-US" sz="3400" b="1" kern="1200" dirty="0" smtClean="0">
                          <a:solidFill>
                            <a:schemeClr val="bg1"/>
                          </a:solidFill>
                          <a:latin typeface="华文中宋" pitchFamily="2" charset="-122"/>
                          <a:ea typeface="华文中宋" pitchFamily="2" charset="-122"/>
                          <a:cs typeface="+mn-cs"/>
                        </a:rPr>
                        <a:t>六</a:t>
                      </a:r>
                      <a:endParaRPr lang="zh-CN" altLang="en-US" sz="3400" b="1" kern="1200" dirty="0">
                        <a:solidFill>
                          <a:schemeClr val="bg1"/>
                        </a:solidFill>
                        <a:latin typeface="华文中宋" pitchFamily="2" charset="-122"/>
                        <a:ea typeface="华文中宋" pitchFamily="2" charset="-122"/>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难免三途苦 </a:t>
                      </a:r>
                      <a:endParaRPr lang="zh-CN" altLang="en-US" sz="3200" b="1" kern="1200" dirty="0">
                        <a:solidFill>
                          <a:schemeClr val="lt1"/>
                        </a:solidFill>
                        <a:latin typeface="+mn-lt"/>
                        <a:ea typeface="+mn-ea"/>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恶道永离，名且不闻之乐</a:t>
                      </a:r>
                      <a:endParaRPr lang="zh-CN" altLang="en-US" sz="3200" b="1" kern="1200" dirty="0">
                        <a:solidFill>
                          <a:schemeClr val="lt1"/>
                        </a:solidFill>
                        <a:latin typeface="+mn-lt"/>
                        <a:ea typeface="+mn-ea"/>
                        <a:cs typeface="+mn-cs"/>
                      </a:endParaRPr>
                    </a:p>
                  </a:txBody>
                  <a:tcPr>
                    <a:noFill/>
                  </a:tcPr>
                </a:tc>
              </a:tr>
              <a:tr h="425729">
                <a:tc>
                  <a:txBody>
                    <a:bodyPr/>
                    <a:lstStyle/>
                    <a:p>
                      <a:pPr marL="0" algn="l" defTabSz="914399" rtl="0" eaLnBrk="1" latinLnBrk="0" hangingPunct="1"/>
                      <a:r>
                        <a:rPr lang="zh-CN" altLang="en-US" sz="3400" b="1" kern="1200" dirty="0" smtClean="0">
                          <a:solidFill>
                            <a:schemeClr val="bg1"/>
                          </a:solidFill>
                          <a:latin typeface="华文中宋" pitchFamily="2" charset="-122"/>
                          <a:ea typeface="华文中宋" pitchFamily="2" charset="-122"/>
                          <a:cs typeface="+mn-cs"/>
                        </a:rPr>
                        <a:t>七</a:t>
                      </a:r>
                      <a:endParaRPr lang="zh-CN" altLang="en-US" sz="3400" b="1" kern="1200" dirty="0">
                        <a:solidFill>
                          <a:schemeClr val="bg1"/>
                        </a:solidFill>
                        <a:latin typeface="华文中宋" pitchFamily="2" charset="-122"/>
                        <a:ea typeface="华文中宋" pitchFamily="2" charset="-122"/>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尘缘障道苦</a:t>
                      </a:r>
                      <a:endParaRPr lang="zh-CN" altLang="en-US" sz="3200" b="1" kern="1200" dirty="0">
                        <a:solidFill>
                          <a:schemeClr val="lt1"/>
                        </a:solidFill>
                        <a:latin typeface="+mn-lt"/>
                        <a:ea typeface="+mn-ea"/>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受用自然，不俟经营之乐</a:t>
                      </a:r>
                      <a:endParaRPr lang="zh-CN" altLang="en-US" sz="3200" b="1" kern="1200" dirty="0">
                        <a:solidFill>
                          <a:schemeClr val="lt1"/>
                        </a:solidFill>
                        <a:latin typeface="+mn-lt"/>
                        <a:ea typeface="+mn-ea"/>
                        <a:cs typeface="+mn-cs"/>
                      </a:endParaRPr>
                    </a:p>
                  </a:txBody>
                  <a:tcPr>
                    <a:noFill/>
                  </a:tcPr>
                </a:tc>
              </a:tr>
              <a:tr h="425729">
                <a:tc>
                  <a:txBody>
                    <a:bodyPr/>
                    <a:lstStyle/>
                    <a:p>
                      <a:pPr marL="0" algn="l" defTabSz="914399" rtl="0" eaLnBrk="1" latinLnBrk="0" hangingPunct="1"/>
                      <a:r>
                        <a:rPr lang="zh-CN" altLang="en-US" sz="3400" b="1" kern="1200" dirty="0" smtClean="0">
                          <a:solidFill>
                            <a:schemeClr val="bg1"/>
                          </a:solidFill>
                          <a:latin typeface="华文中宋" pitchFamily="2" charset="-122"/>
                          <a:ea typeface="华文中宋" pitchFamily="2" charset="-122"/>
                          <a:cs typeface="+mn-cs"/>
                        </a:rPr>
                        <a:t>八</a:t>
                      </a:r>
                      <a:endParaRPr lang="zh-CN" altLang="en-US" sz="3400" b="1" kern="1200" dirty="0">
                        <a:solidFill>
                          <a:schemeClr val="bg1"/>
                        </a:solidFill>
                        <a:latin typeface="华文中宋" pitchFamily="2" charset="-122"/>
                        <a:ea typeface="华文中宋" pitchFamily="2" charset="-122"/>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寿命短促苦</a:t>
                      </a:r>
                      <a:endParaRPr lang="zh-CN" altLang="en-US" sz="3200" b="1" kern="1200" dirty="0">
                        <a:solidFill>
                          <a:schemeClr val="lt1"/>
                        </a:solidFill>
                        <a:latin typeface="+mn-lt"/>
                        <a:ea typeface="+mn-ea"/>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寿与佛同，更无限量之乐</a:t>
                      </a:r>
                      <a:endParaRPr lang="zh-CN" altLang="en-US" sz="3200" b="1" kern="1200" dirty="0">
                        <a:solidFill>
                          <a:schemeClr val="lt1"/>
                        </a:solidFill>
                        <a:latin typeface="+mn-lt"/>
                        <a:ea typeface="+mn-ea"/>
                        <a:cs typeface="+mn-cs"/>
                      </a:endParaRPr>
                    </a:p>
                  </a:txBody>
                  <a:tcPr>
                    <a:noFill/>
                  </a:tcPr>
                </a:tc>
              </a:tr>
              <a:tr h="425729">
                <a:tc>
                  <a:txBody>
                    <a:bodyPr/>
                    <a:lstStyle/>
                    <a:p>
                      <a:pPr marL="0" algn="l" defTabSz="914399" rtl="0" eaLnBrk="1" latinLnBrk="0" hangingPunct="1"/>
                      <a:r>
                        <a:rPr lang="zh-CN" altLang="en-US" sz="3400" b="1" kern="1200" dirty="0" smtClean="0">
                          <a:solidFill>
                            <a:schemeClr val="bg1"/>
                          </a:solidFill>
                          <a:latin typeface="华文中宋" pitchFamily="2" charset="-122"/>
                          <a:ea typeface="华文中宋" pitchFamily="2" charset="-122"/>
                          <a:cs typeface="+mn-cs"/>
                        </a:rPr>
                        <a:t>九</a:t>
                      </a:r>
                      <a:endParaRPr lang="zh-CN" altLang="en-US" sz="3400" b="1" kern="1200" dirty="0">
                        <a:solidFill>
                          <a:schemeClr val="bg1"/>
                        </a:solidFill>
                        <a:latin typeface="华文中宋" pitchFamily="2" charset="-122"/>
                        <a:ea typeface="华文中宋" pitchFamily="2" charset="-122"/>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修行退失苦</a:t>
                      </a:r>
                      <a:endParaRPr lang="zh-CN" altLang="en-US" sz="3200" b="1" kern="1200" dirty="0">
                        <a:solidFill>
                          <a:schemeClr val="lt1"/>
                        </a:solidFill>
                        <a:latin typeface="+mn-lt"/>
                        <a:ea typeface="+mn-ea"/>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入正定聚，永无退转之乐</a:t>
                      </a:r>
                      <a:endParaRPr lang="zh-CN" altLang="en-US" sz="3200" b="1" kern="1200" dirty="0">
                        <a:solidFill>
                          <a:schemeClr val="lt1"/>
                        </a:solidFill>
                        <a:latin typeface="+mn-lt"/>
                        <a:ea typeface="+mn-ea"/>
                        <a:cs typeface="+mn-cs"/>
                      </a:endParaRPr>
                    </a:p>
                  </a:txBody>
                  <a:tcPr>
                    <a:noFill/>
                  </a:tcPr>
                </a:tc>
              </a:tr>
              <a:tr h="425729">
                <a:tc>
                  <a:txBody>
                    <a:bodyPr/>
                    <a:lstStyle/>
                    <a:p>
                      <a:pPr marL="0" algn="l" defTabSz="914399" rtl="0" eaLnBrk="1" latinLnBrk="0" hangingPunct="1"/>
                      <a:r>
                        <a:rPr lang="zh-CN" altLang="en-US" sz="3400" b="1" kern="1200" dirty="0" smtClean="0">
                          <a:solidFill>
                            <a:schemeClr val="bg1"/>
                          </a:solidFill>
                          <a:latin typeface="华文中宋" pitchFamily="2" charset="-122"/>
                          <a:ea typeface="华文中宋" pitchFamily="2" charset="-122"/>
                          <a:cs typeface="+mn-cs"/>
                        </a:rPr>
                        <a:t>十</a:t>
                      </a:r>
                      <a:endParaRPr lang="zh-CN" altLang="en-US" sz="3400" b="1" kern="1200" dirty="0">
                        <a:solidFill>
                          <a:schemeClr val="bg1"/>
                        </a:solidFill>
                        <a:latin typeface="华文中宋" pitchFamily="2" charset="-122"/>
                        <a:ea typeface="华文中宋" pitchFamily="2" charset="-122"/>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尘劫难成苦</a:t>
                      </a:r>
                      <a:endParaRPr lang="zh-CN" altLang="en-US" sz="3200" b="1" kern="1200" dirty="0">
                        <a:solidFill>
                          <a:schemeClr val="lt1"/>
                        </a:solidFill>
                        <a:latin typeface="+mn-lt"/>
                        <a:ea typeface="+mn-ea"/>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一生行满，所作得办之乐</a:t>
                      </a:r>
                      <a:endParaRPr lang="zh-CN" altLang="en-US" sz="3200" b="1" kern="1200" dirty="0">
                        <a:solidFill>
                          <a:schemeClr val="lt1"/>
                        </a:solidFill>
                        <a:latin typeface="+mn-lt"/>
                        <a:ea typeface="+mn-ea"/>
                        <a:cs typeface="+mn-cs"/>
                      </a:endParaRPr>
                    </a:p>
                  </a:txBody>
                  <a:tcPr>
                    <a:noFill/>
                  </a:tcPr>
                </a:tc>
              </a:tr>
            </a:tbl>
          </a:graphicData>
        </a:graphic>
      </p:graphicFrame>
    </p:spTree>
    <p:extLst>
      <p:ext uri="{BB962C8B-B14F-4D97-AF65-F5344CB8AC3E}">
        <p14:creationId xmlns:p14="http://schemas.microsoft.com/office/powerpoint/2010/main" val="2348267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214489" y="188665"/>
            <a:ext cx="11496066"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200" dirty="0">
                <a:solidFill>
                  <a:srgbClr val="FFFF00"/>
                </a:solidFill>
                <a:latin typeface="华文中宋" pitchFamily="2" charset="-122"/>
                <a:ea typeface="华文中宋" pitchFamily="2" charset="-122"/>
              </a:rPr>
              <a:t>四谛是释迦牟尼体悟的苦、集、灭、道四条人生真理，四谛告诉人们人生的本质是苦，以及之所以苦的原因、消除苦的方法和达到涅槃的最终目的</a:t>
            </a:r>
            <a:r>
              <a:rPr lang="zh-CN" altLang="en-US" sz="4200" dirty="0" smtClean="0">
                <a:solidFill>
                  <a:srgbClr val="FFFF00"/>
                </a:solidFill>
                <a:latin typeface="华文中宋" pitchFamily="2" charset="-122"/>
                <a:ea typeface="华文中宋" pitchFamily="2" charset="-122"/>
              </a:rPr>
              <a:t>。</a:t>
            </a:r>
            <a:endParaRPr lang="en-US" altLang="zh-CN" sz="4200" dirty="0" smtClean="0">
              <a:solidFill>
                <a:srgbClr val="FFFF00"/>
              </a:solidFill>
              <a:latin typeface="华文中宋" pitchFamily="2" charset="-122"/>
              <a:ea typeface="华文中宋" pitchFamily="2" charset="-122"/>
            </a:endParaRPr>
          </a:p>
          <a:p>
            <a:endParaRPr lang="zh-CN" altLang="en-US" sz="3200" dirty="0">
              <a:solidFill>
                <a:srgbClr val="FFFF00"/>
              </a:solidFill>
              <a:latin typeface="华文中宋" pitchFamily="2" charset="-122"/>
              <a:ea typeface="华文中宋" pitchFamily="2" charset="-122"/>
            </a:endParaRPr>
          </a:p>
          <a:p>
            <a:r>
              <a:rPr lang="en-US" altLang="zh-CN" sz="4200" dirty="0">
                <a:solidFill>
                  <a:srgbClr val="FFFF00"/>
                </a:solidFill>
                <a:latin typeface="华文中宋" pitchFamily="2" charset="-122"/>
                <a:ea typeface="华文中宋" pitchFamily="2" charset="-122"/>
              </a:rPr>
              <a:t>《</a:t>
            </a:r>
            <a:r>
              <a:rPr lang="zh-CN" altLang="en-US" sz="4200" dirty="0">
                <a:solidFill>
                  <a:srgbClr val="FFFF00"/>
                </a:solidFill>
                <a:latin typeface="华文中宋" pitchFamily="2" charset="-122"/>
                <a:ea typeface="华文中宋" pitchFamily="2" charset="-122"/>
              </a:rPr>
              <a:t>中论疏</a:t>
            </a:r>
            <a:r>
              <a:rPr lang="en-US" altLang="zh-CN" sz="4200" dirty="0">
                <a:solidFill>
                  <a:srgbClr val="FFFF00"/>
                </a:solidFill>
                <a:latin typeface="华文中宋" pitchFamily="2" charset="-122"/>
                <a:ea typeface="华文中宋" pitchFamily="2" charset="-122"/>
              </a:rPr>
              <a:t>》</a:t>
            </a:r>
            <a:r>
              <a:rPr lang="zh-CN" altLang="en-US" sz="4200" dirty="0">
                <a:solidFill>
                  <a:srgbClr val="FFFF00"/>
                </a:solidFill>
                <a:latin typeface="华文中宋" pitchFamily="2" charset="-122"/>
                <a:ea typeface="华文中宋" pitchFamily="2" charset="-122"/>
              </a:rPr>
              <a:t>说：“四谛是迷悟之本，迷之则六道纷然，悟之则有三乘贤圣。”也就是说，若能如实知见四谛，便是圣者，因此称为“四圣谛”。四谛的四条绝对正确的真理就是苦、集、灭、道，四谛告诉人们世间的因果以及出世间的因果。</a:t>
            </a:r>
          </a:p>
        </p:txBody>
      </p:sp>
    </p:spTree>
    <p:extLst>
      <p:ext uri="{BB962C8B-B14F-4D97-AF65-F5344CB8AC3E}">
        <p14:creationId xmlns:p14="http://schemas.microsoft.com/office/powerpoint/2010/main" val="3307769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41752" y="677038"/>
            <a:ext cx="11496066"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一、苦谛：说明世间是苦果。我们要知道苦有如病，应该遍知，这是世间的苦果，也是生死的流转。我们要知道所有的病，才能医治它</a:t>
            </a:r>
            <a:r>
              <a:rPr lang="zh-CN" altLang="en-US" sz="4400" dirty="0" smtClean="0">
                <a:solidFill>
                  <a:srgbClr val="FFFF00"/>
                </a:solidFill>
                <a:latin typeface="华文中宋" pitchFamily="2" charset="-122"/>
                <a:ea typeface="华文中宋" pitchFamily="2" charset="-122"/>
              </a:rPr>
              <a:t>。</a:t>
            </a:r>
            <a:endParaRPr lang="en-US" altLang="zh-CN" sz="4400" dirty="0" smtClean="0">
              <a:solidFill>
                <a:srgbClr val="FFFF00"/>
              </a:solidFill>
              <a:latin typeface="华文中宋" pitchFamily="2" charset="-122"/>
              <a:ea typeface="华文中宋" pitchFamily="2" charset="-122"/>
            </a:endParaRPr>
          </a:p>
          <a:p>
            <a:endParaRPr lang="zh-CN" altLang="en-US" sz="4400" dirty="0">
              <a:solidFill>
                <a:srgbClr val="FFFF00"/>
              </a:solidFill>
              <a:latin typeface="华文中宋" pitchFamily="2" charset="-122"/>
              <a:ea typeface="华文中宋" pitchFamily="2" charset="-122"/>
            </a:endParaRPr>
          </a:p>
          <a:p>
            <a:r>
              <a:rPr lang="zh-CN" altLang="en-US" sz="4400" dirty="0">
                <a:solidFill>
                  <a:srgbClr val="FFFF00"/>
                </a:solidFill>
                <a:latin typeface="华文中宋" pitchFamily="2" charset="-122"/>
                <a:ea typeface="华文中宋" pitchFamily="2" charset="-122"/>
              </a:rPr>
              <a:t>二、集谛：说明业与烦恼是苦的根源。我们要知道病苦的原因，将之断除。这是世间的因果，也是生死的流转，但是它指出我们生死流转的原因。</a:t>
            </a:r>
          </a:p>
        </p:txBody>
      </p:sp>
    </p:spTree>
    <p:extLst>
      <p:ext uri="{BB962C8B-B14F-4D97-AF65-F5344CB8AC3E}">
        <p14:creationId xmlns:p14="http://schemas.microsoft.com/office/powerpoint/2010/main" val="1881582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41752" y="199056"/>
            <a:ext cx="11496066" cy="643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三、灭谛：说明解脱与证果。众生无时无刻不在病苦中，我们要知道没病苦的快乐是怎样的？要认识怎样的人是没有病苦的？要证知怎样才是没有病？这是指出世间的果，就是解脱、清净的境界－－涅槃</a:t>
            </a:r>
            <a:r>
              <a:rPr lang="zh-CN" altLang="en-US" sz="4400" dirty="0" smtClean="0">
                <a:solidFill>
                  <a:srgbClr val="FFFF00"/>
                </a:solidFill>
                <a:latin typeface="华文中宋" pitchFamily="2" charset="-122"/>
                <a:ea typeface="华文中宋" pitchFamily="2" charset="-122"/>
              </a:rPr>
              <a:t>。</a:t>
            </a:r>
            <a:endParaRPr lang="en-US" altLang="zh-CN" sz="4400" dirty="0" smtClean="0">
              <a:solidFill>
                <a:srgbClr val="FFFF00"/>
              </a:solidFill>
              <a:latin typeface="华文中宋" pitchFamily="2" charset="-122"/>
              <a:ea typeface="华文中宋" pitchFamily="2" charset="-122"/>
            </a:endParaRPr>
          </a:p>
          <a:p>
            <a:endParaRPr lang="zh-CN" altLang="en-US" sz="1600" dirty="0">
              <a:solidFill>
                <a:srgbClr val="FFFF00"/>
              </a:solidFill>
              <a:latin typeface="华文中宋" pitchFamily="2" charset="-122"/>
              <a:ea typeface="华文中宋" pitchFamily="2" charset="-122"/>
            </a:endParaRPr>
          </a:p>
          <a:p>
            <a:r>
              <a:rPr lang="zh-CN" altLang="en-US" sz="4400" dirty="0">
                <a:solidFill>
                  <a:srgbClr val="FFFF00"/>
                </a:solidFill>
                <a:latin typeface="华文中宋" pitchFamily="2" charset="-122"/>
                <a:ea typeface="华文中宋" pitchFamily="2" charset="-122"/>
              </a:rPr>
              <a:t>四、道谛：说明离苦的道路。我们要知道修道的方法有如良药，应该修学。这是指出世间的因，我们应该学习、掌握一些修道的方法，努力不懈地修行，最后就可解脱生死。</a:t>
            </a:r>
          </a:p>
        </p:txBody>
      </p:sp>
    </p:spTree>
    <p:extLst>
      <p:ext uri="{BB962C8B-B14F-4D97-AF65-F5344CB8AC3E}">
        <p14:creationId xmlns:p14="http://schemas.microsoft.com/office/powerpoint/2010/main" val="4270124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41752" y="999156"/>
            <a:ext cx="1149606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dirty="0">
                <a:solidFill>
                  <a:srgbClr val="FFFF00"/>
                </a:solidFill>
                <a:latin typeface="华文中宋" pitchFamily="2" charset="-122"/>
                <a:ea typeface="华文中宋" pitchFamily="2" charset="-122"/>
              </a:rPr>
              <a:t>世间因果。卽苦集二谛。十二因缘流转门。出世因果。卽灭道二谛。十二因缘还灭门。又修学无常等想。勤观四谛因缘真如实际等法。皆是出世之因。所观真如等法。及三宝功德。皆是出世之果。以要言之。秖是不能如实观察十界善恶业报耳</a:t>
            </a:r>
            <a:r>
              <a:rPr lang="zh-CN" altLang="en-US" sz="4800" dirty="0" smtClean="0">
                <a:solidFill>
                  <a:srgbClr val="FFFF00"/>
                </a:solidFill>
                <a:latin typeface="华文中宋" pitchFamily="2" charset="-122"/>
                <a:ea typeface="华文中宋" pitchFamily="2" charset="-122"/>
              </a:rPr>
              <a:t>。</a:t>
            </a:r>
            <a:endParaRPr lang="zh-CN" altLang="en-US" sz="4800" dirty="0">
              <a:solidFill>
                <a:srgbClr val="FFFF00"/>
              </a:solidFill>
              <a:latin typeface="华文中宋" pitchFamily="2" charset="-122"/>
              <a:ea typeface="华文中宋" pitchFamily="2" charset="-122"/>
            </a:endParaRPr>
          </a:p>
        </p:txBody>
      </p:sp>
    </p:spTree>
    <p:extLst>
      <p:ext uri="{BB962C8B-B14F-4D97-AF65-F5344CB8AC3E}">
        <p14:creationId xmlns:p14="http://schemas.microsoft.com/office/powerpoint/2010/main" val="1508430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41752" y="853683"/>
            <a:ext cx="11496066"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dirty="0">
                <a:solidFill>
                  <a:srgbClr val="FFFF00"/>
                </a:solidFill>
                <a:latin typeface="华文中宋" pitchFamily="2" charset="-122"/>
                <a:ea typeface="华文中宋" pitchFamily="2" charset="-122"/>
              </a:rPr>
              <a:t>又不修学无常苦无我不净想令其成就现前。不能勤观四圣谛法。则于声闻乘无决定向。不能勤观十二因缘。则于缘觉乘无决定向。不能勤观真如等法。则于菩萨乘无决定向。此皆真实义愚也。不能不作十恶过罪。乃异熟果愚也。由此二愚。不信三宝功德境界。所以名为末法恶世也。</a:t>
            </a:r>
          </a:p>
        </p:txBody>
      </p:sp>
    </p:spTree>
    <p:extLst>
      <p:ext uri="{BB962C8B-B14F-4D97-AF65-F5344CB8AC3E}">
        <p14:creationId xmlns:p14="http://schemas.microsoft.com/office/powerpoint/2010/main" val="1413770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41752" y="853683"/>
            <a:ext cx="1149606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dirty="0">
                <a:solidFill>
                  <a:srgbClr val="FFFF00"/>
                </a:solidFill>
                <a:latin typeface="华文中宋" pitchFamily="2" charset="-122"/>
                <a:ea typeface="华文中宋" pitchFamily="2" charset="-122"/>
              </a:rPr>
              <a:t>十二有支流转门，是顺观十二因缘，即有情生命流转的因果，如</a:t>
            </a:r>
            <a:r>
              <a:rPr lang="en-US" altLang="zh-CN" sz="4800" dirty="0">
                <a:solidFill>
                  <a:srgbClr val="FFFF00"/>
                </a:solidFill>
                <a:latin typeface="华文中宋" pitchFamily="2" charset="-122"/>
                <a:ea typeface="华文中宋" pitchFamily="2" charset="-122"/>
              </a:rPr>
              <a:t>《</a:t>
            </a:r>
            <a:r>
              <a:rPr lang="zh-CN" altLang="en-US" sz="4800" dirty="0">
                <a:solidFill>
                  <a:srgbClr val="FFFF00"/>
                </a:solidFill>
                <a:latin typeface="华文中宋" pitchFamily="2" charset="-122"/>
                <a:ea typeface="华文中宋" pitchFamily="2" charset="-122"/>
              </a:rPr>
              <a:t>缘起经</a:t>
            </a:r>
            <a:r>
              <a:rPr lang="en-US" altLang="zh-CN" sz="4800" dirty="0">
                <a:solidFill>
                  <a:srgbClr val="FFFF00"/>
                </a:solidFill>
                <a:latin typeface="华文中宋" pitchFamily="2" charset="-122"/>
                <a:ea typeface="华文中宋" pitchFamily="2" charset="-122"/>
              </a:rPr>
              <a:t>》</a:t>
            </a:r>
            <a:r>
              <a:rPr lang="zh-CN" altLang="en-US" sz="4800" dirty="0">
                <a:solidFill>
                  <a:srgbClr val="FFFF00"/>
                </a:solidFill>
                <a:latin typeface="华文中宋" pitchFamily="2" charset="-122"/>
                <a:ea typeface="华文中宋" pitchFamily="2" charset="-122"/>
              </a:rPr>
              <a:t>曰：“依此有故彼有，此生故彼生。所谓无明缘行、行缘识、识缘名色、名色缘六入、六入缘触、触缘受、受缘爱、爱缘取</a:t>
            </a:r>
            <a:r>
              <a:rPr lang="zh-CN" altLang="en-US" sz="4800" dirty="0" smtClean="0">
                <a:solidFill>
                  <a:srgbClr val="FFFF00"/>
                </a:solidFill>
                <a:latin typeface="华文中宋" pitchFamily="2" charset="-122"/>
                <a:ea typeface="华文中宋" pitchFamily="2" charset="-122"/>
              </a:rPr>
              <a:t>、取缘有。。。</a:t>
            </a:r>
            <a:endParaRPr lang="zh-CN" altLang="en-US" sz="4800" dirty="0">
              <a:solidFill>
                <a:srgbClr val="FFFF00"/>
              </a:solidFill>
              <a:latin typeface="华文中宋" pitchFamily="2" charset="-122"/>
              <a:ea typeface="华文中宋" pitchFamily="2" charset="-122"/>
            </a:endParaRPr>
          </a:p>
        </p:txBody>
      </p:sp>
    </p:spTree>
    <p:extLst>
      <p:ext uri="{BB962C8B-B14F-4D97-AF65-F5344CB8AC3E}">
        <p14:creationId xmlns:p14="http://schemas.microsoft.com/office/powerpoint/2010/main" val="3092508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41752" y="853683"/>
            <a:ext cx="1149606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dirty="0">
                <a:solidFill>
                  <a:srgbClr val="FFFF00"/>
                </a:solidFill>
                <a:latin typeface="华文中宋" pitchFamily="2" charset="-122"/>
                <a:ea typeface="华文中宋" pitchFamily="2" charset="-122"/>
              </a:rPr>
              <a:t>十二有支流转门，是顺观十二因缘，即有情生命流转的因果，如</a:t>
            </a:r>
            <a:r>
              <a:rPr lang="en-US" altLang="zh-CN" sz="4800" dirty="0">
                <a:solidFill>
                  <a:srgbClr val="FFFF00"/>
                </a:solidFill>
                <a:latin typeface="华文中宋" pitchFamily="2" charset="-122"/>
                <a:ea typeface="华文中宋" pitchFamily="2" charset="-122"/>
              </a:rPr>
              <a:t>《</a:t>
            </a:r>
            <a:r>
              <a:rPr lang="zh-CN" altLang="en-US" sz="4800" dirty="0">
                <a:solidFill>
                  <a:srgbClr val="FFFF00"/>
                </a:solidFill>
                <a:latin typeface="华文中宋" pitchFamily="2" charset="-122"/>
                <a:ea typeface="华文中宋" pitchFamily="2" charset="-122"/>
              </a:rPr>
              <a:t>缘起经</a:t>
            </a:r>
            <a:r>
              <a:rPr lang="en-US" altLang="zh-CN" sz="4800" dirty="0">
                <a:solidFill>
                  <a:srgbClr val="FFFF00"/>
                </a:solidFill>
                <a:latin typeface="华文中宋" pitchFamily="2" charset="-122"/>
                <a:ea typeface="华文中宋" pitchFamily="2" charset="-122"/>
              </a:rPr>
              <a:t>》</a:t>
            </a:r>
            <a:r>
              <a:rPr lang="zh-CN" altLang="en-US" sz="4800" dirty="0">
                <a:solidFill>
                  <a:srgbClr val="FFFF00"/>
                </a:solidFill>
                <a:latin typeface="华文中宋" pitchFamily="2" charset="-122"/>
                <a:ea typeface="华文中宋" pitchFamily="2" charset="-122"/>
              </a:rPr>
              <a:t>曰：“依此有故彼有，此生故彼生。所谓无明缘行、行缘识、识缘名色、名色缘六入、六入缘触、触缘受、受缘爱、爱缘取</a:t>
            </a:r>
            <a:r>
              <a:rPr lang="zh-CN" altLang="en-US" sz="4800" dirty="0" smtClean="0">
                <a:solidFill>
                  <a:srgbClr val="FFFF00"/>
                </a:solidFill>
                <a:latin typeface="华文中宋" pitchFamily="2" charset="-122"/>
                <a:ea typeface="华文中宋" pitchFamily="2" charset="-122"/>
              </a:rPr>
              <a:t>、取缘有。。。</a:t>
            </a:r>
            <a:endParaRPr lang="zh-CN" altLang="en-US" sz="4800" dirty="0">
              <a:solidFill>
                <a:srgbClr val="FFFF00"/>
              </a:solidFill>
              <a:latin typeface="华文中宋" pitchFamily="2" charset="-122"/>
              <a:ea typeface="华文中宋" pitchFamily="2" charset="-122"/>
            </a:endParaRPr>
          </a:p>
        </p:txBody>
      </p:sp>
    </p:spTree>
    <p:extLst>
      <p:ext uri="{BB962C8B-B14F-4D97-AF65-F5344CB8AC3E}">
        <p14:creationId xmlns:p14="http://schemas.microsoft.com/office/powerpoint/2010/main" val="3424923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330648" y="198850"/>
            <a:ext cx="114960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2800" dirty="0">
                <a:solidFill>
                  <a:srgbClr val="FFC000"/>
                </a:solidFill>
                <a:latin typeface="华文中宋" pitchFamily="2" charset="-122"/>
                <a:ea typeface="华文中宋" pitchFamily="2" charset="-122"/>
              </a:rPr>
              <a:t>相应部</a:t>
            </a:r>
            <a:r>
              <a:rPr lang="en-US" altLang="zh-CN" sz="2800" dirty="0">
                <a:solidFill>
                  <a:srgbClr val="FFC000"/>
                </a:solidFill>
                <a:latin typeface="华文中宋" pitchFamily="2" charset="-122"/>
                <a:ea typeface="华文中宋" pitchFamily="2" charset="-122"/>
              </a:rPr>
              <a:t>12</a:t>
            </a:r>
            <a:r>
              <a:rPr lang="zh-CN" altLang="en-US" sz="2800" dirty="0">
                <a:solidFill>
                  <a:srgbClr val="FFC000"/>
                </a:solidFill>
                <a:latin typeface="华文中宋" pitchFamily="2" charset="-122"/>
                <a:ea typeface="华文中宋" pitchFamily="2" charset="-122"/>
              </a:rPr>
              <a:t>相应第二经 </a:t>
            </a:r>
            <a:r>
              <a:rPr lang="en-US" altLang="zh-CN" sz="2800" dirty="0">
                <a:solidFill>
                  <a:srgbClr val="FFC000"/>
                </a:solidFill>
                <a:latin typeface="华文中宋" pitchFamily="2" charset="-122"/>
                <a:ea typeface="华文中宋" pitchFamily="2" charset="-122"/>
              </a:rPr>
              <a:t>SN.12.2 </a:t>
            </a:r>
            <a:r>
              <a:rPr lang="zh-CN" altLang="en-US" sz="2800" dirty="0">
                <a:solidFill>
                  <a:srgbClr val="FFC000"/>
                </a:solidFill>
                <a:latin typeface="华文中宋" pitchFamily="2" charset="-122"/>
                <a:ea typeface="华文中宋" pitchFamily="2" charset="-122"/>
              </a:rPr>
              <a:t>十二缘起支的定义</a:t>
            </a:r>
          </a:p>
        </p:txBody>
      </p:sp>
      <p:sp>
        <p:nvSpPr>
          <p:cNvPr id="3" name="TextBox 2"/>
          <p:cNvSpPr txBox="1">
            <a:spLocks noChangeArrowheads="1"/>
          </p:cNvSpPr>
          <p:nvPr/>
        </p:nvSpPr>
        <p:spPr bwMode="auto">
          <a:xfrm>
            <a:off x="226739" y="699660"/>
            <a:ext cx="11496066"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dirty="0">
                <a:solidFill>
                  <a:srgbClr val="FFFF00"/>
                </a:solidFill>
                <a:latin typeface="华文中宋" pitchFamily="2" charset="-122"/>
                <a:ea typeface="华文中宋" pitchFamily="2" charset="-122"/>
              </a:rPr>
              <a:t>而，比丘们！什么是老死？所有众生中，关于每一种众生类的老、老衰、齿落、发白、皮皱、寿命的衰退、诸根的退化，这被称为老；所有众生中，由于每一种众生类的过世、灭亡、崩解、消失、死亡、寿终、诸蕴的崩解、尸体的舍弃，这被称为死，这样，这老与这死，比丘们！这被称为老死。</a:t>
            </a:r>
          </a:p>
        </p:txBody>
      </p:sp>
    </p:spTree>
    <p:extLst>
      <p:ext uri="{BB962C8B-B14F-4D97-AF65-F5344CB8AC3E}">
        <p14:creationId xmlns:p14="http://schemas.microsoft.com/office/powerpoint/2010/main" val="483617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9" y="185322"/>
            <a:ext cx="11367911" cy="643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b="1" dirty="0">
                <a:solidFill>
                  <a:schemeClr val="bg1"/>
                </a:solidFill>
                <a:latin typeface="华文中宋" pitchFamily="2" charset="-122"/>
                <a:ea typeface="华文中宋" pitchFamily="2" charset="-122"/>
              </a:rPr>
              <a:t>第一觉悟：世间无常；国土危脆，四大苦空，五阴无我，生灭变异，虚伪无主，心是恶源，形为罪薮，如是观察，渐离生死</a:t>
            </a:r>
            <a:r>
              <a:rPr lang="zh-CN" altLang="en-US" sz="4800" b="1" dirty="0" smtClean="0">
                <a:solidFill>
                  <a:schemeClr val="bg1"/>
                </a:solidFill>
                <a:latin typeface="华文中宋" pitchFamily="2" charset="-122"/>
                <a:ea typeface="华文中宋" pitchFamily="2" charset="-122"/>
              </a:rPr>
              <a:t>。</a:t>
            </a:r>
            <a:endParaRPr lang="en-US" altLang="zh-CN" sz="4800" b="1" dirty="0" smtClean="0">
              <a:solidFill>
                <a:schemeClr val="bg1"/>
              </a:solidFill>
              <a:latin typeface="华文中宋" pitchFamily="2" charset="-122"/>
              <a:ea typeface="华文中宋" pitchFamily="2" charset="-122"/>
            </a:endParaRPr>
          </a:p>
          <a:p>
            <a:r>
              <a:rPr lang="zh-CN" altLang="en-US" sz="4400" dirty="0" smtClean="0">
                <a:solidFill>
                  <a:srgbClr val="FFC000"/>
                </a:solidFill>
                <a:latin typeface="华文中宋" pitchFamily="2" charset="-122"/>
                <a:ea typeface="华文中宋" pitchFamily="2" charset="-122"/>
              </a:rPr>
              <a:t>此</a:t>
            </a:r>
            <a:r>
              <a:rPr lang="zh-CN" altLang="en-US" sz="4400" dirty="0">
                <a:solidFill>
                  <a:srgbClr val="FFC000"/>
                </a:solidFill>
                <a:latin typeface="华文中宋" pitchFamily="2" charset="-122"/>
                <a:ea typeface="华文中宋" pitchFamily="2" charset="-122"/>
              </a:rPr>
              <a:t>入道之初门，破我法执之前陈也。先观世间无常，国土危脆，如高岸为谷，深谷为陵等，则於依报无可贪着。次以四大观身。地水火风互相陵害，故有四百四病之苦。各无实性故，究竟皆空。次以四阴观心</a:t>
            </a:r>
            <a:r>
              <a:rPr lang="zh-CN" altLang="en-US" sz="4400" dirty="0" smtClean="0">
                <a:solidFill>
                  <a:srgbClr val="FFC000"/>
                </a:solidFill>
                <a:latin typeface="华文中宋" pitchFamily="2" charset="-122"/>
                <a:ea typeface="华文中宋" pitchFamily="2" charset="-122"/>
              </a:rPr>
              <a:t>。</a:t>
            </a:r>
            <a:endParaRPr lang="zh-CN" altLang="en-US" sz="40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19845653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226739" y="211287"/>
            <a:ext cx="11496066"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而，比丘们！什么是生？所有众生中，关于每一种众生类的生、出生、入</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胎</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、生起、再生、诸蕴显现、得诸处，比丘们！这被称为生。 </a:t>
            </a:r>
          </a:p>
          <a:p>
            <a:endParaRPr lang="en-US" altLang="zh-CN" sz="2000" dirty="0" smtClean="0">
              <a:solidFill>
                <a:srgbClr val="FFFF00"/>
              </a:solidFill>
              <a:latin typeface="华文中宋" pitchFamily="2" charset="-122"/>
              <a:ea typeface="华文中宋" pitchFamily="2" charset="-122"/>
            </a:endParaRPr>
          </a:p>
          <a:p>
            <a:r>
              <a:rPr lang="zh-CN" altLang="en-US" sz="4400" dirty="0" smtClean="0">
                <a:solidFill>
                  <a:srgbClr val="FFFF00"/>
                </a:solidFill>
                <a:latin typeface="华文中宋" pitchFamily="2" charset="-122"/>
                <a:ea typeface="华文中宋" pitchFamily="2" charset="-122"/>
              </a:rPr>
              <a:t>而</a:t>
            </a:r>
            <a:r>
              <a:rPr lang="zh-CN" altLang="en-US" sz="4400" dirty="0">
                <a:solidFill>
                  <a:srgbClr val="FFFF00"/>
                </a:solidFill>
                <a:latin typeface="华文中宋" pitchFamily="2" charset="-122"/>
                <a:ea typeface="华文中宋" pitchFamily="2" charset="-122"/>
              </a:rPr>
              <a:t>，比丘们！什么是有？有这三种有：欲有、色有、无色有，比丘们！这被称为有。 </a:t>
            </a:r>
          </a:p>
          <a:p>
            <a:endParaRPr lang="en-US" altLang="zh-CN" sz="2400" dirty="0" smtClean="0">
              <a:solidFill>
                <a:srgbClr val="FFFF00"/>
              </a:solidFill>
              <a:latin typeface="华文中宋" pitchFamily="2" charset="-122"/>
              <a:ea typeface="华文中宋" pitchFamily="2" charset="-122"/>
            </a:endParaRPr>
          </a:p>
          <a:p>
            <a:r>
              <a:rPr lang="zh-CN" altLang="en-US" sz="4400" dirty="0" smtClean="0">
                <a:solidFill>
                  <a:srgbClr val="FFFF00"/>
                </a:solidFill>
                <a:latin typeface="华文中宋" pitchFamily="2" charset="-122"/>
                <a:ea typeface="华文中宋" pitchFamily="2" charset="-122"/>
              </a:rPr>
              <a:t>而</a:t>
            </a:r>
            <a:r>
              <a:rPr lang="zh-CN" altLang="en-US" sz="4400" dirty="0">
                <a:solidFill>
                  <a:srgbClr val="FFFF00"/>
                </a:solidFill>
                <a:latin typeface="华文中宋" pitchFamily="2" charset="-122"/>
                <a:ea typeface="华文中宋" pitchFamily="2" charset="-122"/>
              </a:rPr>
              <a:t>，比丘们！什么是取？有这四种取：欲取、见取、戒禁取、</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真</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我论取，比丘们！这被称为取。</a:t>
            </a:r>
          </a:p>
        </p:txBody>
      </p:sp>
    </p:spTree>
    <p:extLst>
      <p:ext uri="{BB962C8B-B14F-4D97-AF65-F5344CB8AC3E}">
        <p14:creationId xmlns:p14="http://schemas.microsoft.com/office/powerpoint/2010/main" val="25047235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226739" y="211287"/>
            <a:ext cx="11496066"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而，比丘们！什么是渴爱？有这六类渴爱：对色的渴爱、对声的渴爱、对气味的渴爱、对味道的渴爱、对所触的渴爱、对法的渴爱，比丘们！这被称为渴爱。 </a:t>
            </a:r>
          </a:p>
          <a:p>
            <a:endParaRPr lang="en-US" altLang="zh-CN" sz="2400" dirty="0" smtClean="0">
              <a:solidFill>
                <a:srgbClr val="FFFF00"/>
              </a:solidFill>
              <a:latin typeface="华文中宋" pitchFamily="2" charset="-122"/>
              <a:ea typeface="华文中宋" pitchFamily="2" charset="-122"/>
            </a:endParaRPr>
          </a:p>
          <a:p>
            <a:r>
              <a:rPr lang="zh-CN" altLang="en-US" sz="4400" dirty="0" smtClean="0">
                <a:solidFill>
                  <a:srgbClr val="FFFF00"/>
                </a:solidFill>
                <a:latin typeface="华文中宋" pitchFamily="2" charset="-122"/>
                <a:ea typeface="华文中宋" pitchFamily="2" charset="-122"/>
              </a:rPr>
              <a:t>而</a:t>
            </a:r>
            <a:r>
              <a:rPr lang="zh-CN" altLang="en-US" sz="4400" dirty="0">
                <a:solidFill>
                  <a:srgbClr val="FFFF00"/>
                </a:solidFill>
                <a:latin typeface="华文中宋" pitchFamily="2" charset="-122"/>
                <a:ea typeface="华文中宋" pitchFamily="2" charset="-122"/>
              </a:rPr>
              <a:t>，比丘们！什么是受？有这六类受：眼触所生受、耳触所生受、鼻触所生受、舌触所生受、身触所生受、意触所生受，比丘们！这被称为受。</a:t>
            </a:r>
          </a:p>
        </p:txBody>
      </p:sp>
    </p:spTree>
    <p:extLst>
      <p:ext uri="{BB962C8B-B14F-4D97-AF65-F5344CB8AC3E}">
        <p14:creationId xmlns:p14="http://schemas.microsoft.com/office/powerpoint/2010/main" val="40591250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226739" y="841664"/>
            <a:ext cx="11496066"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dirty="0">
                <a:solidFill>
                  <a:srgbClr val="FFFF00"/>
                </a:solidFill>
                <a:latin typeface="华文中宋" pitchFamily="2" charset="-122"/>
                <a:ea typeface="华文中宋" pitchFamily="2" charset="-122"/>
              </a:rPr>
              <a:t>而，比丘们！什么是触？有这六类触：眼触、耳触、鼻触、舌触、身触、意触，比丘们！这被称为触。 </a:t>
            </a:r>
            <a:endParaRPr lang="en-US" altLang="zh-CN" sz="4800" dirty="0" smtClean="0">
              <a:solidFill>
                <a:srgbClr val="FFFF00"/>
              </a:solidFill>
              <a:latin typeface="华文中宋" pitchFamily="2" charset="-122"/>
              <a:ea typeface="华文中宋" pitchFamily="2" charset="-122"/>
            </a:endParaRPr>
          </a:p>
          <a:p>
            <a:endParaRPr lang="zh-CN" altLang="en-US" sz="3600" dirty="0">
              <a:solidFill>
                <a:srgbClr val="FFFF00"/>
              </a:solidFill>
              <a:latin typeface="华文中宋" pitchFamily="2" charset="-122"/>
              <a:ea typeface="华文中宋" pitchFamily="2" charset="-122"/>
            </a:endParaRPr>
          </a:p>
          <a:p>
            <a:r>
              <a:rPr lang="zh-CN" altLang="en-US" sz="4800" dirty="0" smtClean="0">
                <a:solidFill>
                  <a:srgbClr val="FFFF00"/>
                </a:solidFill>
                <a:latin typeface="华文中宋" pitchFamily="2" charset="-122"/>
                <a:ea typeface="华文中宋" pitchFamily="2" charset="-122"/>
              </a:rPr>
              <a:t>而</a:t>
            </a:r>
            <a:r>
              <a:rPr lang="zh-CN" altLang="en-US" sz="4800" dirty="0">
                <a:solidFill>
                  <a:srgbClr val="FFFF00"/>
                </a:solidFill>
                <a:latin typeface="华文中宋" pitchFamily="2" charset="-122"/>
                <a:ea typeface="华文中宋" pitchFamily="2" charset="-122"/>
              </a:rPr>
              <a:t>，比丘们！什么是六处？眼处、耳处、鼻处、舌处、身处、意处，比丘们！这些叫作六处。 </a:t>
            </a:r>
          </a:p>
        </p:txBody>
      </p:sp>
    </p:spTree>
    <p:extLst>
      <p:ext uri="{BB962C8B-B14F-4D97-AF65-F5344CB8AC3E}">
        <p14:creationId xmlns:p14="http://schemas.microsoft.com/office/powerpoint/2010/main" val="351795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226739" y="405246"/>
            <a:ext cx="1149606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dirty="0">
                <a:solidFill>
                  <a:srgbClr val="FFFF00"/>
                </a:solidFill>
                <a:latin typeface="华文中宋" pitchFamily="2" charset="-122"/>
                <a:ea typeface="华文中宋" pitchFamily="2" charset="-122"/>
              </a:rPr>
              <a:t>而，比丘们！什么是名色？受、想、思、触、作意，这被称为名；四大与四大之所造色，这被称为色，这样，这名与这色，比丘们！这被称为名色</a:t>
            </a:r>
            <a:r>
              <a:rPr lang="zh-CN" altLang="en-US" sz="4800" dirty="0" smtClean="0">
                <a:solidFill>
                  <a:srgbClr val="FFFF00"/>
                </a:solidFill>
                <a:latin typeface="华文中宋" pitchFamily="2" charset="-122"/>
                <a:ea typeface="华文中宋" pitchFamily="2" charset="-122"/>
              </a:rPr>
              <a:t>。</a:t>
            </a:r>
            <a:endParaRPr lang="en-US" altLang="zh-CN" sz="4800" dirty="0" smtClean="0">
              <a:solidFill>
                <a:srgbClr val="FFFF00"/>
              </a:solidFill>
              <a:latin typeface="华文中宋" pitchFamily="2" charset="-122"/>
              <a:ea typeface="华文中宋" pitchFamily="2" charset="-122"/>
            </a:endParaRPr>
          </a:p>
          <a:p>
            <a:endParaRPr lang="en-US" altLang="zh-CN" sz="2800" dirty="0" smtClean="0">
              <a:solidFill>
                <a:srgbClr val="FFFF00"/>
              </a:solidFill>
              <a:latin typeface="华文中宋" pitchFamily="2" charset="-122"/>
              <a:ea typeface="华文中宋" pitchFamily="2" charset="-122"/>
            </a:endParaRPr>
          </a:p>
          <a:p>
            <a:r>
              <a:rPr lang="zh-CN" altLang="en-US" sz="4800" dirty="0" smtClean="0">
                <a:solidFill>
                  <a:srgbClr val="FFFF00"/>
                </a:solidFill>
                <a:latin typeface="华文中宋" pitchFamily="2" charset="-122"/>
                <a:ea typeface="华文中宋" pitchFamily="2" charset="-122"/>
              </a:rPr>
              <a:t>而</a:t>
            </a:r>
            <a:r>
              <a:rPr lang="zh-CN" altLang="en-US" sz="4800" dirty="0">
                <a:solidFill>
                  <a:srgbClr val="FFFF00"/>
                </a:solidFill>
                <a:latin typeface="华文中宋" pitchFamily="2" charset="-122"/>
                <a:ea typeface="华文中宋" pitchFamily="2" charset="-122"/>
              </a:rPr>
              <a:t>，比丘们！什么是识？有这六类识：眼识、耳识、鼻识、舌识、身识、意识，比丘们！这被称为识。 </a:t>
            </a:r>
          </a:p>
        </p:txBody>
      </p:sp>
    </p:spTree>
    <p:extLst>
      <p:ext uri="{BB962C8B-B14F-4D97-AF65-F5344CB8AC3E}">
        <p14:creationId xmlns:p14="http://schemas.microsoft.com/office/powerpoint/2010/main" val="30895743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226739" y="238991"/>
            <a:ext cx="11496066"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dirty="0">
                <a:solidFill>
                  <a:srgbClr val="FFFF00"/>
                </a:solidFill>
                <a:latin typeface="华文中宋" pitchFamily="2" charset="-122"/>
                <a:ea typeface="华文中宋" pitchFamily="2" charset="-122"/>
              </a:rPr>
              <a:t>而，比丘们！什么是行？有这三种行：身行、语行、心行，比丘们！这些叫作行</a:t>
            </a:r>
            <a:r>
              <a:rPr lang="zh-CN" altLang="en-US" sz="4800" dirty="0" smtClean="0">
                <a:solidFill>
                  <a:srgbClr val="FFFF00"/>
                </a:solidFill>
                <a:latin typeface="华文中宋" pitchFamily="2" charset="-122"/>
                <a:ea typeface="华文中宋" pitchFamily="2" charset="-122"/>
              </a:rPr>
              <a:t>。</a:t>
            </a:r>
            <a:endParaRPr lang="en-US" altLang="zh-CN" sz="4800" dirty="0" smtClean="0">
              <a:solidFill>
                <a:srgbClr val="FFFF00"/>
              </a:solidFill>
              <a:latin typeface="华文中宋" pitchFamily="2" charset="-122"/>
              <a:ea typeface="华文中宋" pitchFamily="2" charset="-122"/>
            </a:endParaRPr>
          </a:p>
          <a:p>
            <a:endParaRPr lang="en-US" altLang="zh-CN" sz="2400" dirty="0" smtClean="0">
              <a:solidFill>
                <a:srgbClr val="FFFF00"/>
              </a:solidFill>
              <a:latin typeface="华文中宋" pitchFamily="2" charset="-122"/>
              <a:ea typeface="华文中宋" pitchFamily="2" charset="-122"/>
            </a:endParaRPr>
          </a:p>
          <a:p>
            <a:r>
              <a:rPr lang="zh-CN" altLang="en-US" sz="4800" dirty="0" smtClean="0">
                <a:solidFill>
                  <a:srgbClr val="FFFF00"/>
                </a:solidFill>
                <a:latin typeface="华文中宋" pitchFamily="2" charset="-122"/>
                <a:ea typeface="华文中宋" pitchFamily="2" charset="-122"/>
              </a:rPr>
              <a:t>而</a:t>
            </a:r>
            <a:r>
              <a:rPr lang="zh-CN" altLang="en-US" sz="4800" dirty="0">
                <a:solidFill>
                  <a:srgbClr val="FFFF00"/>
                </a:solidFill>
                <a:latin typeface="华文中宋" pitchFamily="2" charset="-122"/>
                <a:ea typeface="华文中宋" pitchFamily="2" charset="-122"/>
              </a:rPr>
              <a:t>，比丘们！什么是无明？不知苦、不知苦集、不知苦灭、不知导向苦灭道迹，比丘们！这被称为无明。取缘有、有缘生、生缘老死，起愁、叹、苦、忧、恼，是名纯大苦蕴集。”此流转门，相当于四圣谛中的苦、集二谛。</a:t>
            </a:r>
          </a:p>
        </p:txBody>
      </p:sp>
    </p:spTree>
    <p:extLst>
      <p:ext uri="{BB962C8B-B14F-4D97-AF65-F5344CB8AC3E}">
        <p14:creationId xmlns:p14="http://schemas.microsoft.com/office/powerpoint/2010/main" val="13229992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226739" y="592282"/>
            <a:ext cx="11496066"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pPr marL="857250" indent="-857250">
              <a:buFont typeface="Wingdings" pitchFamily="2" charset="2"/>
              <a:buChar char="l"/>
            </a:pPr>
            <a:r>
              <a:rPr lang="zh-CN" altLang="en-US" sz="5400" dirty="0" smtClean="0">
                <a:solidFill>
                  <a:srgbClr val="FFFF00"/>
                </a:solidFill>
                <a:latin typeface="华文中宋" pitchFamily="2" charset="-122"/>
                <a:ea typeface="华文中宋" pitchFamily="2" charset="-122"/>
              </a:rPr>
              <a:t>流转</a:t>
            </a:r>
            <a:r>
              <a:rPr lang="zh-CN" altLang="en-US" sz="5400" dirty="0">
                <a:solidFill>
                  <a:srgbClr val="FFFF00"/>
                </a:solidFill>
                <a:latin typeface="华文中宋" pitchFamily="2" charset="-122"/>
                <a:ea typeface="华文中宋" pitchFamily="2" charset="-122"/>
              </a:rPr>
              <a:t>门就是顺着十二因缘的这个规律正向的去走，那就是导向轮回；</a:t>
            </a:r>
          </a:p>
          <a:p>
            <a:r>
              <a:rPr lang="zh-CN" altLang="en-US" sz="5400" dirty="0">
                <a:solidFill>
                  <a:srgbClr val="FFC000"/>
                </a:solidFill>
                <a:latin typeface="华文中宋" pitchFamily="2" charset="-122"/>
                <a:ea typeface="华文中宋" pitchFamily="2" charset="-122"/>
              </a:rPr>
              <a:t>	</a:t>
            </a:r>
            <a:endParaRPr lang="en-US" altLang="zh-CN" sz="5400" dirty="0" smtClean="0">
              <a:solidFill>
                <a:srgbClr val="FFC000"/>
              </a:solidFill>
              <a:latin typeface="华文中宋" pitchFamily="2" charset="-122"/>
              <a:ea typeface="华文中宋" pitchFamily="2" charset="-122"/>
            </a:endParaRPr>
          </a:p>
          <a:p>
            <a:r>
              <a:rPr lang="en-US" altLang="zh-CN" sz="5400" dirty="0" smtClean="0">
                <a:solidFill>
                  <a:srgbClr val="FFFF00"/>
                </a:solidFill>
                <a:latin typeface="华文中宋" pitchFamily="2" charset="-122"/>
                <a:ea typeface="华文中宋" pitchFamily="2" charset="-122"/>
              </a:rPr>
              <a:t>O  </a:t>
            </a:r>
            <a:r>
              <a:rPr lang="zh-CN" altLang="en-US" sz="5400" dirty="0" smtClean="0">
                <a:solidFill>
                  <a:srgbClr val="FFFF00"/>
                </a:solidFill>
                <a:latin typeface="华文中宋" pitchFamily="2" charset="-122"/>
                <a:ea typeface="华文中宋" pitchFamily="2" charset="-122"/>
              </a:rPr>
              <a:t>如果</a:t>
            </a:r>
            <a:r>
              <a:rPr lang="zh-CN" altLang="en-US" sz="5400" dirty="0">
                <a:solidFill>
                  <a:srgbClr val="FFFF00"/>
                </a:solidFill>
                <a:latin typeface="华文中宋" pitchFamily="2" charset="-122"/>
                <a:ea typeface="华文中宋" pitchFamily="2" charset="-122"/>
              </a:rPr>
              <a:t>逆着十二因缘，就是还灭，导向解脱。</a:t>
            </a:r>
          </a:p>
        </p:txBody>
      </p:sp>
    </p:spTree>
    <p:extLst>
      <p:ext uri="{BB962C8B-B14F-4D97-AF65-F5344CB8AC3E}">
        <p14:creationId xmlns:p14="http://schemas.microsoft.com/office/powerpoint/2010/main" val="5236041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bwMode="auto">
          <a:xfrm>
            <a:off x="344375" y="253153"/>
            <a:ext cx="11442699" cy="10457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a:solidFill>
                  <a:srgbClr val="FFFF00"/>
                </a:solidFill>
              </a:rPr>
              <a:t>三种</a:t>
            </a:r>
            <a:r>
              <a:rPr lang="zh-CN" altLang="en-US" sz="3200" dirty="0" smtClean="0">
                <a:solidFill>
                  <a:srgbClr val="FFFF00"/>
                </a:solidFill>
              </a:rPr>
              <a:t>三宝：</a:t>
            </a:r>
            <a:r>
              <a:rPr lang="en-US" altLang="zh-CN" sz="3200" b="1" dirty="0" smtClean="0">
                <a:solidFill>
                  <a:schemeClr val="bg1"/>
                </a:solidFill>
              </a:rPr>
              <a:t/>
            </a:r>
            <a:br>
              <a:rPr lang="en-US" altLang="zh-CN" sz="3200" b="1" dirty="0" smtClean="0">
                <a:solidFill>
                  <a:schemeClr val="bg1"/>
                </a:solidFill>
              </a:rPr>
            </a:br>
            <a:endParaRPr lang="zh-CN" altLang="en-US" sz="3200" b="1" dirty="0">
              <a:solidFill>
                <a:schemeClr val="bg1"/>
              </a:solidFill>
            </a:endParaRPr>
          </a:p>
        </p:txBody>
      </p:sp>
      <p:sp>
        <p:nvSpPr>
          <p:cNvPr id="39939" name="TextBox 2"/>
          <p:cNvSpPr txBox="1">
            <a:spLocks noChangeArrowheads="1"/>
          </p:cNvSpPr>
          <p:nvPr/>
        </p:nvSpPr>
        <p:spPr bwMode="auto">
          <a:xfrm>
            <a:off x="112886" y="692762"/>
            <a:ext cx="11367911"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en-US" altLang="zh-CN" sz="4400" dirty="0">
                <a:solidFill>
                  <a:srgbClr val="FFFF00"/>
                </a:solidFill>
                <a:latin typeface="华文中宋" pitchFamily="2" charset="-122"/>
                <a:ea typeface="华文中宋" pitchFamily="2" charset="-122"/>
              </a:rPr>
              <a:t>1</a:t>
            </a:r>
            <a:r>
              <a:rPr lang="zh-CN" altLang="en-US" sz="4400" dirty="0">
                <a:solidFill>
                  <a:srgbClr val="FFFF00"/>
                </a:solidFill>
                <a:latin typeface="华文中宋" pitchFamily="2" charset="-122"/>
                <a:ea typeface="华文中宋" pitchFamily="2" charset="-122"/>
              </a:rPr>
              <a:t>、别相三宝：</a:t>
            </a:r>
            <a:r>
              <a:rPr lang="zh-CN" altLang="en-US" sz="4400" dirty="0">
                <a:solidFill>
                  <a:srgbClr val="FFC000"/>
                </a:solidFill>
                <a:latin typeface="华文中宋" pitchFamily="2" charset="-122"/>
                <a:ea typeface="华文中宋" pitchFamily="2" charset="-122"/>
              </a:rPr>
              <a:t>又称阶梯三宝、别体三宝</a:t>
            </a:r>
            <a:r>
              <a:rPr lang="zh-CN" altLang="en-US" sz="4400" dirty="0" smtClean="0">
                <a:solidFill>
                  <a:srgbClr val="FFC000"/>
                </a:solidFill>
                <a:latin typeface="华文中宋" pitchFamily="2" charset="-122"/>
                <a:ea typeface="华文中宋" pitchFamily="2" charset="-122"/>
              </a:rPr>
              <a:t>，</a:t>
            </a:r>
            <a:endParaRPr lang="en-US" altLang="zh-CN" sz="4400" dirty="0" smtClean="0">
              <a:solidFill>
                <a:srgbClr val="FFC000"/>
              </a:solidFill>
              <a:latin typeface="华文中宋" pitchFamily="2" charset="-122"/>
              <a:ea typeface="华文中宋" pitchFamily="2" charset="-122"/>
            </a:endParaRPr>
          </a:p>
          <a:p>
            <a:r>
              <a:rPr lang="zh-CN" altLang="en-US" sz="4400" dirty="0" smtClean="0">
                <a:solidFill>
                  <a:srgbClr val="FFC000"/>
                </a:solidFill>
                <a:latin typeface="华文中宋" pitchFamily="2" charset="-122"/>
                <a:ea typeface="华文中宋" pitchFamily="2" charset="-122"/>
              </a:rPr>
              <a:t>佛陀</a:t>
            </a:r>
            <a:r>
              <a:rPr lang="zh-CN" altLang="en-US" sz="4400" dirty="0">
                <a:solidFill>
                  <a:srgbClr val="FFC000"/>
                </a:solidFill>
                <a:latin typeface="华文中宋" pitchFamily="2" charset="-122"/>
                <a:ea typeface="华文中宋" pitchFamily="2" charset="-122"/>
              </a:rPr>
              <a:t>最初于菩提树下成道，但示丈六之身，及说</a:t>
            </a:r>
            <a:r>
              <a:rPr lang="en-US" altLang="zh-CN" sz="4400" dirty="0">
                <a:solidFill>
                  <a:srgbClr val="FFC000"/>
                </a:solidFill>
                <a:latin typeface="华文中宋" pitchFamily="2" charset="-122"/>
                <a:ea typeface="华文中宋" pitchFamily="2" charset="-122"/>
              </a:rPr>
              <a:t>《</a:t>
            </a:r>
            <a:r>
              <a:rPr lang="zh-CN" altLang="en-US" sz="4400" dirty="0">
                <a:solidFill>
                  <a:srgbClr val="FFC000"/>
                </a:solidFill>
                <a:latin typeface="华文中宋" pitchFamily="2" charset="-122"/>
                <a:ea typeface="华文中宋" pitchFamily="2" charset="-122"/>
              </a:rPr>
              <a:t>华严经</a:t>
            </a:r>
            <a:r>
              <a:rPr lang="en-US" altLang="zh-CN" sz="4400" dirty="0">
                <a:solidFill>
                  <a:srgbClr val="FFC000"/>
                </a:solidFill>
                <a:latin typeface="华文中宋" pitchFamily="2" charset="-122"/>
                <a:ea typeface="华文中宋" pitchFamily="2" charset="-122"/>
              </a:rPr>
              <a:t>》</a:t>
            </a:r>
            <a:r>
              <a:rPr lang="zh-CN" altLang="en-US" sz="4400" dirty="0">
                <a:solidFill>
                  <a:srgbClr val="FFC000"/>
                </a:solidFill>
                <a:latin typeface="华文中宋" pitchFamily="2" charset="-122"/>
                <a:ea typeface="华文中宋" pitchFamily="2" charset="-122"/>
              </a:rPr>
              <a:t>时，特现为卢舍那佛身，是为佛宝</a:t>
            </a:r>
            <a:r>
              <a:rPr lang="zh-CN" altLang="en-US" sz="4400" dirty="0" smtClean="0">
                <a:solidFill>
                  <a:srgbClr val="FFC000"/>
                </a:solidFill>
                <a:latin typeface="华文中宋" pitchFamily="2" charset="-122"/>
                <a:ea typeface="华文中宋" pitchFamily="2" charset="-122"/>
              </a:rPr>
              <a:t>；</a:t>
            </a:r>
            <a:endParaRPr lang="en-US" altLang="zh-CN" sz="4400" dirty="0" smtClean="0">
              <a:solidFill>
                <a:srgbClr val="FFC000"/>
              </a:solidFill>
              <a:latin typeface="华文中宋" pitchFamily="2" charset="-122"/>
              <a:ea typeface="华文中宋" pitchFamily="2" charset="-122"/>
            </a:endParaRPr>
          </a:p>
          <a:p>
            <a:endParaRPr lang="en-US" altLang="zh-CN" sz="1400" dirty="0" smtClean="0">
              <a:solidFill>
                <a:srgbClr val="FFC000"/>
              </a:solidFill>
              <a:latin typeface="华文中宋" pitchFamily="2" charset="-122"/>
              <a:ea typeface="华文中宋" pitchFamily="2" charset="-122"/>
            </a:endParaRPr>
          </a:p>
          <a:p>
            <a:r>
              <a:rPr lang="zh-CN" altLang="en-US" sz="4400" dirty="0" smtClean="0">
                <a:solidFill>
                  <a:srgbClr val="FFC000"/>
                </a:solidFill>
                <a:latin typeface="华文中宋" pitchFamily="2" charset="-122"/>
                <a:ea typeface="华文中宋" pitchFamily="2" charset="-122"/>
              </a:rPr>
              <a:t>佛</a:t>
            </a:r>
            <a:r>
              <a:rPr lang="zh-CN" altLang="en-US" sz="4400" dirty="0">
                <a:solidFill>
                  <a:srgbClr val="FFC000"/>
                </a:solidFill>
                <a:latin typeface="华文中宋" pitchFamily="2" charset="-122"/>
                <a:ea typeface="华文中宋" pitchFamily="2" charset="-122"/>
              </a:rPr>
              <a:t>于五时所说之大、小乘等经律，是为法宝</a:t>
            </a:r>
            <a:r>
              <a:rPr lang="zh-CN" altLang="en-US" sz="4400" dirty="0" smtClean="0">
                <a:solidFill>
                  <a:srgbClr val="FFC000"/>
                </a:solidFill>
                <a:latin typeface="华文中宋" pitchFamily="2" charset="-122"/>
                <a:ea typeface="华文中宋" pitchFamily="2" charset="-122"/>
              </a:rPr>
              <a:t>；</a:t>
            </a:r>
            <a:endParaRPr lang="en-US" altLang="zh-CN" sz="4400" dirty="0" smtClean="0">
              <a:solidFill>
                <a:srgbClr val="FFC000"/>
              </a:solidFill>
              <a:latin typeface="华文中宋" pitchFamily="2" charset="-122"/>
              <a:ea typeface="华文中宋" pitchFamily="2" charset="-122"/>
            </a:endParaRPr>
          </a:p>
          <a:p>
            <a:endParaRPr lang="en-US" altLang="zh-CN" sz="1400" dirty="0">
              <a:solidFill>
                <a:srgbClr val="FFC000"/>
              </a:solidFill>
              <a:latin typeface="华文中宋" pitchFamily="2" charset="-122"/>
              <a:ea typeface="华文中宋" pitchFamily="2" charset="-122"/>
            </a:endParaRPr>
          </a:p>
          <a:p>
            <a:r>
              <a:rPr lang="zh-CN" altLang="en-US" sz="4400" dirty="0" smtClean="0">
                <a:solidFill>
                  <a:srgbClr val="FFC000"/>
                </a:solidFill>
                <a:latin typeface="华文中宋" pitchFamily="2" charset="-122"/>
                <a:ea typeface="华文中宋" pitchFamily="2" charset="-122"/>
              </a:rPr>
              <a:t>最初</a:t>
            </a:r>
            <a:r>
              <a:rPr lang="zh-CN" altLang="en-US" sz="4400" dirty="0">
                <a:solidFill>
                  <a:srgbClr val="FFC000"/>
                </a:solidFill>
                <a:latin typeface="华文中宋" pitchFamily="2" charset="-122"/>
                <a:ea typeface="华文中宋" pitchFamily="2" charset="-122"/>
              </a:rPr>
              <a:t>随佛出家，秉佛之教法，修因得果的声闻、缘觉、菩萨等，是为僧宝</a:t>
            </a:r>
            <a:r>
              <a:rPr lang="zh-CN" altLang="en-US" sz="4400" dirty="0" smtClean="0">
                <a:solidFill>
                  <a:srgbClr val="FFC000"/>
                </a:solidFill>
                <a:latin typeface="华文中宋" pitchFamily="2" charset="-122"/>
                <a:ea typeface="华文中宋" pitchFamily="2" charset="-122"/>
              </a:rPr>
              <a:t>。</a:t>
            </a:r>
            <a:endParaRPr lang="en-US" altLang="zh-CN" sz="4400" dirty="0" smtClean="0">
              <a:solidFill>
                <a:srgbClr val="FFC000"/>
              </a:solidFill>
              <a:latin typeface="华文中宋" pitchFamily="2" charset="-122"/>
              <a:ea typeface="华文中宋" pitchFamily="2" charset="-122"/>
            </a:endParaRPr>
          </a:p>
          <a:p>
            <a:endParaRPr lang="en-US" altLang="zh-CN" sz="1200" dirty="0" smtClean="0">
              <a:solidFill>
                <a:srgbClr val="FFC000"/>
              </a:solidFill>
              <a:latin typeface="华文中宋" pitchFamily="2" charset="-122"/>
              <a:ea typeface="华文中宋" pitchFamily="2" charset="-122"/>
            </a:endParaRPr>
          </a:p>
          <a:p>
            <a:r>
              <a:rPr lang="zh-CN" altLang="en-US" sz="4400" dirty="0" smtClean="0">
                <a:solidFill>
                  <a:srgbClr val="FFC000"/>
                </a:solidFill>
                <a:latin typeface="华文中宋" pitchFamily="2" charset="-122"/>
                <a:ea typeface="华文中宋" pitchFamily="2" charset="-122"/>
              </a:rPr>
              <a:t>此</a:t>
            </a:r>
            <a:r>
              <a:rPr lang="zh-CN" altLang="en-US" sz="4400" dirty="0">
                <a:solidFill>
                  <a:srgbClr val="FFC000"/>
                </a:solidFill>
                <a:latin typeface="华文中宋" pitchFamily="2" charset="-122"/>
                <a:ea typeface="华文中宋" pitchFamily="2" charset="-122"/>
              </a:rPr>
              <a:t>佛法僧三宝又名为最初三宝。</a:t>
            </a:r>
            <a:endParaRPr lang="zh-CN" altLang="en-US" sz="36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42759761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5" y="266735"/>
            <a:ext cx="11367911"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en-US" altLang="zh-CN" sz="4800" dirty="0">
                <a:solidFill>
                  <a:srgbClr val="FFFF00"/>
                </a:solidFill>
                <a:latin typeface="华文中宋" pitchFamily="2" charset="-122"/>
                <a:ea typeface="华文中宋" pitchFamily="2" charset="-122"/>
              </a:rPr>
              <a:t>2</a:t>
            </a:r>
            <a:r>
              <a:rPr lang="zh-CN" altLang="en-US" sz="4800" dirty="0">
                <a:solidFill>
                  <a:srgbClr val="FFFF00"/>
                </a:solidFill>
                <a:latin typeface="华文中宋" pitchFamily="2" charset="-122"/>
                <a:ea typeface="华文中宋" pitchFamily="2" charset="-122"/>
              </a:rPr>
              <a:t>、住持三宝</a:t>
            </a:r>
            <a:r>
              <a:rPr lang="zh-CN" altLang="en-US" sz="4800" dirty="0" smtClean="0">
                <a:solidFill>
                  <a:srgbClr val="FFFF00"/>
                </a:solidFill>
                <a:latin typeface="华文中宋" pitchFamily="2" charset="-122"/>
                <a:ea typeface="华文中宋" pitchFamily="2" charset="-122"/>
              </a:rPr>
              <a:t>：</a:t>
            </a:r>
            <a:endParaRPr lang="en-US" altLang="zh-CN" sz="4800" dirty="0" smtClean="0">
              <a:solidFill>
                <a:srgbClr val="FFFF00"/>
              </a:solidFill>
              <a:latin typeface="华文中宋" pitchFamily="2" charset="-122"/>
              <a:ea typeface="华文中宋" pitchFamily="2" charset="-122"/>
            </a:endParaRPr>
          </a:p>
          <a:p>
            <a:endParaRPr lang="en-US" altLang="zh-CN" dirty="0" smtClean="0">
              <a:solidFill>
                <a:srgbClr val="FFFF00"/>
              </a:solidFill>
              <a:latin typeface="华文中宋" pitchFamily="2" charset="-122"/>
              <a:ea typeface="华文中宋" pitchFamily="2" charset="-122"/>
            </a:endParaRPr>
          </a:p>
          <a:p>
            <a:r>
              <a:rPr lang="zh-CN" altLang="en-US" sz="4800" dirty="0" smtClean="0">
                <a:solidFill>
                  <a:srgbClr val="FFC000"/>
                </a:solidFill>
                <a:latin typeface="华文中宋" pitchFamily="2" charset="-122"/>
                <a:ea typeface="华文中宋" pitchFamily="2" charset="-122"/>
              </a:rPr>
              <a:t>指</a:t>
            </a:r>
            <a:r>
              <a:rPr lang="zh-CN" altLang="en-US" sz="4800" dirty="0">
                <a:solidFill>
                  <a:srgbClr val="FFC000"/>
                </a:solidFill>
                <a:latin typeface="华文中宋" pitchFamily="2" charset="-122"/>
                <a:ea typeface="华文中宋" pitchFamily="2" charset="-122"/>
              </a:rPr>
              <a:t>流传、维持佛教于后世之三宝</a:t>
            </a:r>
            <a:r>
              <a:rPr lang="zh-CN" altLang="en-US" sz="4800" dirty="0" smtClean="0">
                <a:solidFill>
                  <a:srgbClr val="FFC000"/>
                </a:solidFill>
                <a:latin typeface="华文中宋" pitchFamily="2" charset="-122"/>
                <a:ea typeface="华文中宋" pitchFamily="2" charset="-122"/>
              </a:rPr>
              <a:t>，</a:t>
            </a:r>
            <a:endParaRPr lang="en-US" altLang="zh-CN" sz="4800" dirty="0" smtClean="0">
              <a:solidFill>
                <a:srgbClr val="FFC000"/>
              </a:solidFill>
              <a:latin typeface="华文中宋" pitchFamily="2" charset="-122"/>
              <a:ea typeface="华文中宋" pitchFamily="2" charset="-122"/>
            </a:endParaRPr>
          </a:p>
          <a:p>
            <a:endParaRPr lang="en-US" altLang="zh-CN" sz="1600" dirty="0" smtClean="0">
              <a:solidFill>
                <a:srgbClr val="FFC000"/>
              </a:solidFill>
              <a:latin typeface="华文中宋" pitchFamily="2" charset="-122"/>
              <a:ea typeface="华文中宋" pitchFamily="2" charset="-122"/>
            </a:endParaRPr>
          </a:p>
          <a:p>
            <a:r>
              <a:rPr lang="zh-CN" altLang="en-US" sz="4800" dirty="0" smtClean="0">
                <a:solidFill>
                  <a:srgbClr val="FFC000"/>
                </a:solidFill>
                <a:latin typeface="华文中宋" pitchFamily="2" charset="-122"/>
                <a:ea typeface="华文中宋" pitchFamily="2" charset="-122"/>
              </a:rPr>
              <a:t>即</a:t>
            </a:r>
            <a:r>
              <a:rPr lang="zh-CN" altLang="en-US" sz="4800" dirty="0">
                <a:solidFill>
                  <a:srgbClr val="FFC000"/>
                </a:solidFill>
                <a:latin typeface="华文中宋" pitchFamily="2" charset="-122"/>
                <a:ea typeface="华文中宋" pitchFamily="2" charset="-122"/>
              </a:rPr>
              <a:t>一切庄严的佛像，皆称为佛宝</a:t>
            </a:r>
            <a:r>
              <a:rPr lang="zh-CN" altLang="en-US" sz="4800" dirty="0" smtClean="0">
                <a:solidFill>
                  <a:srgbClr val="FFC000"/>
                </a:solidFill>
                <a:latin typeface="华文中宋" pitchFamily="2" charset="-122"/>
                <a:ea typeface="华文中宋" pitchFamily="2" charset="-122"/>
              </a:rPr>
              <a:t>；</a:t>
            </a:r>
            <a:endParaRPr lang="en-US" altLang="zh-CN" sz="4800" dirty="0" smtClean="0">
              <a:solidFill>
                <a:srgbClr val="FFC000"/>
              </a:solidFill>
              <a:latin typeface="华文中宋" pitchFamily="2" charset="-122"/>
              <a:ea typeface="华文中宋" pitchFamily="2" charset="-122"/>
            </a:endParaRPr>
          </a:p>
          <a:p>
            <a:endParaRPr lang="en-US" altLang="zh-CN" sz="2800" dirty="0">
              <a:solidFill>
                <a:srgbClr val="FFC000"/>
              </a:solidFill>
              <a:latin typeface="华文中宋" pitchFamily="2" charset="-122"/>
              <a:ea typeface="华文中宋" pitchFamily="2" charset="-122"/>
            </a:endParaRPr>
          </a:p>
          <a:p>
            <a:r>
              <a:rPr lang="zh-CN" altLang="en-US" sz="4800" dirty="0" smtClean="0">
                <a:solidFill>
                  <a:srgbClr val="FFC000"/>
                </a:solidFill>
                <a:latin typeface="华文中宋" pitchFamily="2" charset="-122"/>
                <a:ea typeface="华文中宋" pitchFamily="2" charset="-122"/>
              </a:rPr>
              <a:t>一切</a:t>
            </a:r>
            <a:r>
              <a:rPr lang="zh-CN" altLang="en-US" sz="4800" dirty="0">
                <a:solidFill>
                  <a:srgbClr val="FFC000"/>
                </a:solidFill>
                <a:latin typeface="华文中宋" pitchFamily="2" charset="-122"/>
                <a:ea typeface="华文中宋" pitchFamily="2" charset="-122"/>
              </a:rPr>
              <a:t>佛说的经典佛书，称为法宝</a:t>
            </a:r>
            <a:r>
              <a:rPr lang="zh-CN" altLang="en-US" sz="4800" dirty="0" smtClean="0">
                <a:solidFill>
                  <a:srgbClr val="FFC000"/>
                </a:solidFill>
                <a:latin typeface="华文中宋" pitchFamily="2" charset="-122"/>
                <a:ea typeface="华文中宋" pitchFamily="2" charset="-122"/>
              </a:rPr>
              <a:t>；</a:t>
            </a:r>
            <a:endParaRPr lang="en-US" altLang="zh-CN" sz="4800" dirty="0" smtClean="0">
              <a:solidFill>
                <a:srgbClr val="FFC000"/>
              </a:solidFill>
              <a:latin typeface="华文中宋" pitchFamily="2" charset="-122"/>
              <a:ea typeface="华文中宋" pitchFamily="2" charset="-122"/>
            </a:endParaRPr>
          </a:p>
          <a:p>
            <a:endParaRPr lang="en-US" altLang="zh-CN" sz="2800" dirty="0">
              <a:solidFill>
                <a:srgbClr val="FFC000"/>
              </a:solidFill>
              <a:latin typeface="华文中宋" pitchFamily="2" charset="-122"/>
              <a:ea typeface="华文中宋" pitchFamily="2" charset="-122"/>
            </a:endParaRPr>
          </a:p>
          <a:p>
            <a:r>
              <a:rPr lang="zh-CN" altLang="en-US" sz="4800" dirty="0" smtClean="0">
                <a:solidFill>
                  <a:srgbClr val="FFC000"/>
                </a:solidFill>
                <a:latin typeface="华文中宋" pitchFamily="2" charset="-122"/>
                <a:ea typeface="华文中宋" pitchFamily="2" charset="-122"/>
              </a:rPr>
              <a:t>出家</a:t>
            </a:r>
            <a:r>
              <a:rPr lang="zh-CN" altLang="en-US" sz="4800" dirty="0">
                <a:solidFill>
                  <a:srgbClr val="FFC000"/>
                </a:solidFill>
                <a:latin typeface="华文中宋" pitchFamily="2" charset="-122"/>
                <a:ea typeface="华文中宋" pitchFamily="2" charset="-122"/>
              </a:rPr>
              <a:t>比丘、比丘尼等称为僧，是为僧宝。此佛法僧又名为常住三宝。</a:t>
            </a:r>
            <a:endParaRPr lang="zh-CN" altLang="en-US" sz="40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26686090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3" y="0"/>
            <a:ext cx="11367911" cy="686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en-US" altLang="zh-CN" sz="4400" dirty="0" smtClean="0">
                <a:solidFill>
                  <a:srgbClr val="FFFF00"/>
                </a:solidFill>
                <a:latin typeface="华文中宋" pitchFamily="2" charset="-122"/>
                <a:ea typeface="华文中宋" pitchFamily="2" charset="-122"/>
              </a:rPr>
              <a:t>2</a:t>
            </a:r>
            <a:r>
              <a:rPr lang="zh-CN" altLang="en-US" sz="4400" dirty="0">
                <a:solidFill>
                  <a:srgbClr val="FFFF00"/>
                </a:solidFill>
                <a:latin typeface="华文中宋" pitchFamily="2" charset="-122"/>
                <a:ea typeface="华文中宋" pitchFamily="2" charset="-122"/>
              </a:rPr>
              <a:t>、一体三宝</a:t>
            </a:r>
            <a:r>
              <a:rPr lang="zh-CN" altLang="en-US" sz="4400" dirty="0" smtClean="0">
                <a:solidFill>
                  <a:srgbClr val="FFFF00"/>
                </a:solidFill>
                <a:latin typeface="华文中宋" pitchFamily="2" charset="-122"/>
                <a:ea typeface="华文中宋" pitchFamily="2" charset="-122"/>
              </a:rPr>
              <a:t>：</a:t>
            </a:r>
            <a:r>
              <a:rPr lang="zh-CN" altLang="en-US" sz="4400" dirty="0" smtClean="0">
                <a:solidFill>
                  <a:srgbClr val="FFC000"/>
                </a:solidFill>
                <a:latin typeface="华文中宋" pitchFamily="2" charset="-122"/>
                <a:ea typeface="华文中宋" pitchFamily="2" charset="-122"/>
              </a:rPr>
              <a:t>又</a:t>
            </a:r>
            <a:r>
              <a:rPr lang="zh-CN" altLang="en-US" sz="4400" dirty="0">
                <a:solidFill>
                  <a:srgbClr val="FFC000"/>
                </a:solidFill>
                <a:latin typeface="华文中宋" pitchFamily="2" charset="-122"/>
                <a:ea typeface="华文中宋" pitchFamily="2" charset="-122"/>
              </a:rPr>
              <a:t>称同相三宝、同体三宝，就其意义与本质而言，佛、法、僧三宝，名虽有三，但体性为一</a:t>
            </a:r>
            <a:r>
              <a:rPr lang="zh-CN" altLang="en-US" sz="4400" dirty="0" smtClean="0">
                <a:solidFill>
                  <a:srgbClr val="FFC000"/>
                </a:solidFill>
                <a:latin typeface="华文中宋" pitchFamily="2" charset="-122"/>
                <a:ea typeface="华文中宋" pitchFamily="2" charset="-122"/>
              </a:rPr>
              <a:t>。</a:t>
            </a:r>
            <a:endParaRPr lang="en-US" altLang="zh-CN" sz="4400" dirty="0" smtClean="0">
              <a:solidFill>
                <a:srgbClr val="FFC000"/>
              </a:solidFill>
              <a:latin typeface="华文中宋" pitchFamily="2" charset="-122"/>
              <a:ea typeface="华文中宋" pitchFamily="2" charset="-122"/>
            </a:endParaRPr>
          </a:p>
          <a:p>
            <a:r>
              <a:rPr lang="zh-CN" altLang="en-US" sz="4400" dirty="0" smtClean="0">
                <a:solidFill>
                  <a:srgbClr val="FFC000"/>
                </a:solidFill>
                <a:latin typeface="华文中宋" pitchFamily="2" charset="-122"/>
                <a:ea typeface="华文中宋" pitchFamily="2" charset="-122"/>
              </a:rPr>
              <a:t>例如</a:t>
            </a:r>
            <a:r>
              <a:rPr lang="zh-CN" altLang="en-US" sz="4400" dirty="0">
                <a:solidFill>
                  <a:srgbClr val="FFC000"/>
                </a:solidFill>
                <a:latin typeface="华文中宋" pitchFamily="2" charset="-122"/>
                <a:ea typeface="华文中宋" pitchFamily="2" charset="-122"/>
              </a:rPr>
              <a:t>，佛从觉者之立场而言，为性体灵觉，照了诸法，非空非有，故称佛宝</a:t>
            </a:r>
            <a:r>
              <a:rPr lang="zh-CN" altLang="en-US" sz="4400" dirty="0" smtClean="0">
                <a:solidFill>
                  <a:srgbClr val="FFC000"/>
                </a:solidFill>
                <a:latin typeface="华文中宋" pitchFamily="2" charset="-122"/>
                <a:ea typeface="华文中宋" pitchFamily="2" charset="-122"/>
              </a:rPr>
              <a:t>；</a:t>
            </a:r>
            <a:endParaRPr lang="en-US" altLang="zh-CN" sz="4400" dirty="0" smtClean="0">
              <a:solidFill>
                <a:srgbClr val="FFC000"/>
              </a:solidFill>
              <a:latin typeface="华文中宋" pitchFamily="2" charset="-122"/>
              <a:ea typeface="华文中宋" pitchFamily="2" charset="-122"/>
            </a:endParaRPr>
          </a:p>
          <a:p>
            <a:r>
              <a:rPr lang="zh-CN" altLang="en-US" sz="4400" dirty="0" smtClean="0">
                <a:solidFill>
                  <a:srgbClr val="FFC000"/>
                </a:solidFill>
                <a:latin typeface="华文中宋" pitchFamily="2" charset="-122"/>
                <a:ea typeface="华文中宋" pitchFamily="2" charset="-122"/>
              </a:rPr>
              <a:t>但</a:t>
            </a:r>
            <a:r>
              <a:rPr lang="zh-CN" altLang="en-US" sz="4400" dirty="0">
                <a:solidFill>
                  <a:srgbClr val="FFC000"/>
                </a:solidFill>
                <a:latin typeface="华文中宋" pitchFamily="2" charset="-122"/>
                <a:ea typeface="华文中宋" pitchFamily="2" charset="-122"/>
              </a:rPr>
              <a:t>佛德足以轨范一切，亦即法性寂灭，而恒沙性德，皆可轨持，故亦称法宝</a:t>
            </a:r>
            <a:r>
              <a:rPr lang="zh-CN" altLang="en-US" sz="4400" dirty="0" smtClean="0">
                <a:solidFill>
                  <a:srgbClr val="FFC000"/>
                </a:solidFill>
                <a:latin typeface="华文中宋" pitchFamily="2" charset="-122"/>
                <a:ea typeface="华文中宋" pitchFamily="2" charset="-122"/>
              </a:rPr>
              <a:t>；</a:t>
            </a:r>
            <a:endParaRPr lang="en-US" altLang="zh-CN" sz="4400" dirty="0" smtClean="0">
              <a:solidFill>
                <a:srgbClr val="FFC000"/>
              </a:solidFill>
              <a:latin typeface="华文中宋" pitchFamily="2" charset="-122"/>
              <a:ea typeface="华文中宋" pitchFamily="2" charset="-122"/>
            </a:endParaRPr>
          </a:p>
          <a:p>
            <a:r>
              <a:rPr lang="zh-CN" altLang="en-US" sz="4400" dirty="0" smtClean="0">
                <a:solidFill>
                  <a:srgbClr val="FFC000"/>
                </a:solidFill>
                <a:latin typeface="华文中宋" pitchFamily="2" charset="-122"/>
                <a:ea typeface="华文中宋" pitchFamily="2" charset="-122"/>
              </a:rPr>
              <a:t>又</a:t>
            </a:r>
            <a:r>
              <a:rPr lang="zh-CN" altLang="en-US" sz="4400" dirty="0">
                <a:solidFill>
                  <a:srgbClr val="FFC000"/>
                </a:solidFill>
                <a:latin typeface="华文中宋" pitchFamily="2" charset="-122"/>
                <a:ea typeface="华文中宋" pitchFamily="2" charset="-122"/>
              </a:rPr>
              <a:t>如佛为完全无诤之和合状态，僧团之特质为和合无诤，故亦称为僧宝。如此，则一宝实具足三宝，故又名理体三宝</a:t>
            </a:r>
            <a:r>
              <a:rPr lang="zh-CN" altLang="en-US" sz="4400" dirty="0" smtClean="0">
                <a:solidFill>
                  <a:srgbClr val="FFC000"/>
                </a:solidFill>
                <a:latin typeface="华文中宋" pitchFamily="2" charset="-122"/>
                <a:ea typeface="华文中宋" pitchFamily="2" charset="-122"/>
              </a:rPr>
              <a:t>。</a:t>
            </a:r>
            <a:endParaRPr lang="zh-CN" altLang="en-US" sz="36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31353728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3" y="281577"/>
            <a:ext cx="11367911"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据诸经要集卷一载，三宝有希有、离垢、势力、庄严、最胜、不改等六义</a:t>
            </a:r>
            <a:r>
              <a:rPr lang="zh-CN" altLang="en-US" sz="4400" dirty="0" smtClean="0">
                <a:solidFill>
                  <a:srgbClr val="FFFF00"/>
                </a:solidFill>
                <a:latin typeface="华文中宋" pitchFamily="2" charset="-122"/>
                <a:ea typeface="华文中宋" pitchFamily="2" charset="-122"/>
              </a:rPr>
              <a:t>。</a:t>
            </a:r>
            <a:endParaRPr lang="en-US" altLang="zh-CN" sz="4400" dirty="0" smtClean="0">
              <a:solidFill>
                <a:srgbClr val="FFFF00"/>
              </a:solidFill>
              <a:latin typeface="华文中宋" pitchFamily="2" charset="-122"/>
              <a:ea typeface="华文中宋" pitchFamily="2" charset="-122"/>
            </a:endParaRPr>
          </a:p>
          <a:p>
            <a:r>
              <a:rPr lang="en-US" altLang="zh-CN" sz="4400" dirty="0" smtClean="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一</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希有义，谓薄福众生，百千万世不能值遇三宝；犹如世之珍宝，非贫穷之人所能得</a:t>
            </a:r>
            <a:r>
              <a:rPr lang="zh-CN" altLang="en-US" sz="4400" dirty="0" smtClean="0">
                <a:solidFill>
                  <a:srgbClr val="FFFF00"/>
                </a:solidFill>
                <a:latin typeface="华文中宋" pitchFamily="2" charset="-122"/>
                <a:ea typeface="华文中宋" pitchFamily="2" charset="-122"/>
              </a:rPr>
              <a:t>。</a:t>
            </a:r>
            <a:endParaRPr lang="en-US" altLang="zh-CN" sz="4400" dirty="0" smtClean="0">
              <a:solidFill>
                <a:srgbClr val="FFFF00"/>
              </a:solidFill>
              <a:latin typeface="华文中宋" pitchFamily="2" charset="-122"/>
              <a:ea typeface="华文中宋" pitchFamily="2" charset="-122"/>
            </a:endParaRPr>
          </a:p>
          <a:p>
            <a:endParaRPr lang="en-US" altLang="zh-CN" sz="1200" dirty="0" smtClean="0">
              <a:solidFill>
                <a:srgbClr val="FFFF00"/>
              </a:solidFill>
              <a:latin typeface="华文中宋" pitchFamily="2" charset="-122"/>
              <a:ea typeface="华文中宋" pitchFamily="2" charset="-122"/>
            </a:endParaRPr>
          </a:p>
          <a:p>
            <a:r>
              <a:rPr lang="en-US" altLang="zh-CN" sz="4400" dirty="0" smtClean="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二</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离垢义，谓三宝诸漏净尽，无有垢染；犹如世之珍宝，内外莹彻，体无瑕秽</a:t>
            </a:r>
            <a:r>
              <a:rPr lang="zh-CN" altLang="en-US" sz="4400" dirty="0" smtClean="0">
                <a:solidFill>
                  <a:srgbClr val="FFFF00"/>
                </a:solidFill>
                <a:latin typeface="华文中宋" pitchFamily="2" charset="-122"/>
                <a:ea typeface="华文中宋" pitchFamily="2" charset="-122"/>
              </a:rPr>
              <a:t>。</a:t>
            </a:r>
            <a:endParaRPr lang="en-US" altLang="zh-CN" sz="4400" dirty="0" smtClean="0">
              <a:solidFill>
                <a:srgbClr val="FFFF00"/>
              </a:solidFill>
              <a:latin typeface="华文中宋" pitchFamily="2" charset="-122"/>
              <a:ea typeface="华文中宋" pitchFamily="2" charset="-122"/>
            </a:endParaRPr>
          </a:p>
          <a:p>
            <a:endParaRPr lang="en-US" altLang="zh-CN" sz="1200" dirty="0" smtClean="0">
              <a:solidFill>
                <a:srgbClr val="FFFF00"/>
              </a:solidFill>
              <a:latin typeface="华文中宋" pitchFamily="2" charset="-122"/>
              <a:ea typeface="华文中宋" pitchFamily="2" charset="-122"/>
            </a:endParaRPr>
          </a:p>
          <a:p>
            <a:r>
              <a:rPr lang="en-US" altLang="zh-CN" sz="4400" dirty="0" smtClean="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三</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势力义，谓三宝具六神通，拔济众生，出离苦趣；犹如世之珍宝，除贫去毒，有大势力</a:t>
            </a:r>
            <a:r>
              <a:rPr lang="zh-CN" altLang="en-US" sz="4400" dirty="0" smtClean="0">
                <a:solidFill>
                  <a:srgbClr val="FFFF00"/>
                </a:solidFill>
                <a:latin typeface="华文中宋" pitchFamily="2" charset="-122"/>
                <a:ea typeface="华文中宋" pitchFamily="2" charset="-122"/>
              </a:rPr>
              <a:t>。</a:t>
            </a:r>
            <a:endParaRPr lang="zh-CN" altLang="en-US" sz="36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2578716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9" y="185322"/>
            <a:ext cx="11367911"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C000"/>
                </a:solidFill>
                <a:latin typeface="华文中宋" pitchFamily="2" charset="-122"/>
                <a:ea typeface="华文中宋" pitchFamily="2" charset="-122"/>
              </a:rPr>
              <a:t>所谓受想行识，并此色身，共名五阴。於中实无我及我所，但是生灭之法，刹那刹那迁变转异。不实故虚，非真故伪，递相乘代故无主。则於正报无可贪着。又此正报身心，不惟空爱惜之，於事无益，而且一迷六尘缘影为自心相，则心便为众恶之源；一迷四大为自身相，则形便为众罪之薮。倘不直下覤破，害安有极。若能如是观察，则身心二执渐轻，即渐离生死之第一方便也。</a:t>
            </a:r>
          </a:p>
        </p:txBody>
      </p:sp>
    </p:spTree>
    <p:extLst>
      <p:ext uri="{BB962C8B-B14F-4D97-AF65-F5344CB8AC3E}">
        <p14:creationId xmlns:p14="http://schemas.microsoft.com/office/powerpoint/2010/main" val="10225056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3" y="166254"/>
            <a:ext cx="11367911" cy="572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四</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庄严义，谓三宝能以正法严饰行人，令得身心清净；犹如世之珍宝，严饰身首，令人姝好</a:t>
            </a:r>
            <a:r>
              <a:rPr lang="zh-CN" altLang="en-US" sz="4400" dirty="0" smtClean="0">
                <a:solidFill>
                  <a:srgbClr val="FFFF00"/>
                </a:solidFill>
                <a:latin typeface="华文中宋" pitchFamily="2" charset="-122"/>
                <a:ea typeface="华文中宋" pitchFamily="2" charset="-122"/>
              </a:rPr>
              <a:t>。</a:t>
            </a:r>
            <a:endParaRPr lang="en-US" altLang="zh-CN" sz="4400" dirty="0" smtClean="0">
              <a:solidFill>
                <a:srgbClr val="FFFF00"/>
              </a:solidFill>
              <a:latin typeface="华文中宋" pitchFamily="2" charset="-122"/>
              <a:ea typeface="华文中宋" pitchFamily="2" charset="-122"/>
            </a:endParaRPr>
          </a:p>
          <a:p>
            <a:endParaRPr lang="en-US" altLang="zh-CN" sz="1400" dirty="0" smtClean="0">
              <a:solidFill>
                <a:srgbClr val="FFFF00"/>
              </a:solidFill>
              <a:latin typeface="华文中宋" pitchFamily="2" charset="-122"/>
              <a:ea typeface="华文中宋" pitchFamily="2" charset="-122"/>
            </a:endParaRPr>
          </a:p>
          <a:p>
            <a:r>
              <a:rPr lang="en-US" altLang="zh-CN" sz="4400" dirty="0" smtClean="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五</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最胜义，谓三宝为一切世间之最殊胜者；犹如世之珍宝，为诸物中最胜之物</a:t>
            </a:r>
            <a:r>
              <a:rPr lang="zh-CN" altLang="en-US" sz="4400" dirty="0" smtClean="0">
                <a:solidFill>
                  <a:srgbClr val="FFFF00"/>
                </a:solidFill>
                <a:latin typeface="华文中宋" pitchFamily="2" charset="-122"/>
                <a:ea typeface="华文中宋" pitchFamily="2" charset="-122"/>
              </a:rPr>
              <a:t>。</a:t>
            </a:r>
            <a:endParaRPr lang="en-US" altLang="zh-CN" sz="4400" dirty="0">
              <a:solidFill>
                <a:srgbClr val="FFFF00"/>
              </a:solidFill>
              <a:latin typeface="华文中宋" pitchFamily="2" charset="-122"/>
              <a:ea typeface="华文中宋" pitchFamily="2" charset="-122"/>
            </a:endParaRPr>
          </a:p>
          <a:p>
            <a:r>
              <a:rPr lang="en-US" altLang="zh-CN" sz="4400" dirty="0" smtClean="0">
                <a:solidFill>
                  <a:srgbClr val="FFFF00"/>
                </a:solidFill>
                <a:latin typeface="华文中宋" pitchFamily="2" charset="-122"/>
                <a:ea typeface="华文中宋" pitchFamily="2" charset="-122"/>
              </a:rPr>
              <a:t/>
            </a:r>
            <a:br>
              <a:rPr lang="en-US" altLang="zh-CN" sz="4400" dirty="0" smtClean="0">
                <a:solidFill>
                  <a:srgbClr val="FFFF00"/>
                </a:solidFill>
                <a:latin typeface="华文中宋" pitchFamily="2" charset="-122"/>
                <a:ea typeface="华文中宋" pitchFamily="2" charset="-122"/>
              </a:rPr>
            </a:br>
            <a:r>
              <a:rPr lang="en-US" altLang="zh-CN" sz="4400" dirty="0" smtClean="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六</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不改义，谓三宝不为世间八法之所变易；犹如世之真金，烧打磨炼，不能变改。</a:t>
            </a:r>
          </a:p>
        </p:txBody>
      </p:sp>
    </p:spTree>
    <p:extLst>
      <p:ext uri="{BB962C8B-B14F-4D97-AF65-F5344CB8AC3E}">
        <p14:creationId xmlns:p14="http://schemas.microsoft.com/office/powerpoint/2010/main" val="12793335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8" y="361968"/>
            <a:ext cx="11367911"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b="1" dirty="0">
                <a:solidFill>
                  <a:schemeClr val="bg1"/>
                </a:solidFill>
                <a:latin typeface="华文中宋" pitchFamily="2" charset="-122"/>
                <a:ea typeface="华文中宋" pitchFamily="2" charset="-122"/>
              </a:rPr>
              <a:t>如是等人。若有种种诸障碍事。增长忧虑。或疑或悔于一切处。心不明了。多求多恼。众事牵缠。所作不定。思想绕乱。废修道业。</a:t>
            </a:r>
            <a:r>
              <a:rPr lang="en-US" altLang="zh-CN" sz="5400" b="1" dirty="0">
                <a:solidFill>
                  <a:schemeClr val="bg1"/>
                </a:solidFill>
                <a:latin typeface="华文中宋" pitchFamily="2" charset="-122"/>
                <a:ea typeface="华文中宋" pitchFamily="2" charset="-122"/>
              </a:rPr>
              <a:t>	</a:t>
            </a:r>
            <a:endParaRPr lang="en-US" altLang="zh-CN" sz="5400" b="1" dirty="0" smtClean="0">
              <a:solidFill>
                <a:schemeClr val="bg1"/>
              </a:solidFill>
              <a:latin typeface="华文中宋" pitchFamily="2" charset="-122"/>
              <a:ea typeface="华文中宋" pitchFamily="2" charset="-122"/>
            </a:endParaRPr>
          </a:p>
        </p:txBody>
      </p:sp>
      <p:sp>
        <p:nvSpPr>
          <p:cNvPr id="3" name="矩形 2"/>
          <p:cNvSpPr/>
          <p:nvPr/>
        </p:nvSpPr>
        <p:spPr>
          <a:xfrm>
            <a:off x="242455" y="3655148"/>
            <a:ext cx="10937008" cy="1446550"/>
          </a:xfrm>
          <a:prstGeom prst="rect">
            <a:avLst/>
          </a:prstGeom>
        </p:spPr>
        <p:txBody>
          <a:bodyPr wrap="square">
            <a:spAutoFit/>
          </a:bodyPr>
          <a:lstStyle/>
          <a:p>
            <a:r>
              <a:rPr lang="zh-CN" altLang="en-US" sz="4400" dirty="0">
                <a:solidFill>
                  <a:srgbClr val="FFC000"/>
                </a:solidFill>
                <a:latin typeface="华文中宋" pitchFamily="2" charset="-122"/>
                <a:ea typeface="华文中宋" pitchFamily="2" charset="-122"/>
              </a:rPr>
              <a:t>即</a:t>
            </a:r>
            <a:r>
              <a:rPr lang="zh-CN" altLang="en-US" sz="4400" dirty="0" smtClean="0">
                <a:solidFill>
                  <a:srgbClr val="FFC000"/>
                </a:solidFill>
                <a:latin typeface="华文中宋" pitchFamily="2" charset="-122"/>
                <a:ea typeface="华文中宋" pitchFamily="2" charset="-122"/>
              </a:rPr>
              <a:t>无专</a:t>
            </a:r>
            <a:r>
              <a:rPr lang="zh-CN" altLang="en-US" sz="4400" dirty="0">
                <a:solidFill>
                  <a:srgbClr val="FFC000"/>
                </a:solidFill>
                <a:latin typeface="华文中宋" pitchFamily="2" charset="-122"/>
                <a:ea typeface="华文中宋" pitchFamily="2" charset="-122"/>
              </a:rPr>
              <a:t>信。又遇障缘。所以疑悔缠心。不能修道。须藉轮相以决疑也。初随机竟</a:t>
            </a:r>
            <a:r>
              <a:rPr lang="zh-CN" altLang="en-US" sz="4400" dirty="0" smtClean="0">
                <a:solidFill>
                  <a:srgbClr val="FFC000"/>
                </a:solidFill>
                <a:latin typeface="华文中宋" pitchFamily="2" charset="-122"/>
                <a:ea typeface="华文中宋" pitchFamily="2" charset="-122"/>
              </a:rPr>
              <a:t>。</a:t>
            </a:r>
            <a:endParaRPr lang="zh-CN" altLang="en-US" sz="44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4084316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398319" y="2468343"/>
            <a:ext cx="1136791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b="1" dirty="0">
                <a:solidFill>
                  <a:schemeClr val="bg1"/>
                </a:solidFill>
                <a:latin typeface="华文中宋" pitchFamily="2" charset="-122"/>
                <a:ea typeface="华文中宋" pitchFamily="2" charset="-122"/>
              </a:rPr>
              <a:t>有如是等障难事者。当用木轮相法。占察善恶宿世之业。现在苦乐吉凶等事。</a:t>
            </a:r>
            <a:endParaRPr lang="en-US" altLang="zh-CN" sz="5400" b="1" dirty="0" smtClean="0">
              <a:solidFill>
                <a:schemeClr val="bg1"/>
              </a:solidFill>
              <a:latin typeface="华文中宋" pitchFamily="2" charset="-122"/>
              <a:ea typeface="华文中宋" pitchFamily="2" charset="-122"/>
            </a:endParaRPr>
          </a:p>
        </p:txBody>
      </p:sp>
      <p:sp>
        <p:nvSpPr>
          <p:cNvPr id="3" name="矩形 2"/>
          <p:cNvSpPr/>
          <p:nvPr/>
        </p:nvSpPr>
        <p:spPr>
          <a:xfrm>
            <a:off x="242455" y="184584"/>
            <a:ext cx="10937008" cy="2123658"/>
          </a:xfrm>
          <a:prstGeom prst="rect">
            <a:avLst/>
          </a:prstGeom>
        </p:spPr>
        <p:txBody>
          <a:bodyPr wrap="square">
            <a:spAutoFit/>
          </a:bodyPr>
          <a:lstStyle/>
          <a:p>
            <a:r>
              <a:rPr lang="zh-CN" altLang="en-US" sz="4400" dirty="0">
                <a:solidFill>
                  <a:srgbClr val="FFC000"/>
                </a:solidFill>
                <a:latin typeface="华文中宋" pitchFamily="2" charset="-122"/>
                <a:ea typeface="华文中宋" pitchFamily="2" charset="-122"/>
              </a:rPr>
              <a:t>（己）二立法三。初示所用法。二示所依理。三示能除疑（庚）初示所用法。谓木轮相也。解在下文</a:t>
            </a:r>
          </a:p>
        </p:txBody>
      </p:sp>
      <p:sp>
        <p:nvSpPr>
          <p:cNvPr id="4" name="矩形 3"/>
          <p:cNvSpPr/>
          <p:nvPr/>
        </p:nvSpPr>
        <p:spPr>
          <a:xfrm>
            <a:off x="398319" y="4223184"/>
            <a:ext cx="10937008" cy="2123658"/>
          </a:xfrm>
          <a:prstGeom prst="rect">
            <a:avLst/>
          </a:prstGeom>
        </p:spPr>
        <p:txBody>
          <a:bodyPr wrap="square">
            <a:spAutoFit/>
          </a:bodyPr>
          <a:lstStyle/>
          <a:p>
            <a:r>
              <a:rPr lang="zh-CN" altLang="en-US" sz="4400" dirty="0">
                <a:solidFill>
                  <a:srgbClr val="FFC000"/>
                </a:solidFill>
                <a:latin typeface="华文中宋" pitchFamily="2" charset="-122"/>
                <a:ea typeface="华文中宋" pitchFamily="2" charset="-122"/>
              </a:rPr>
              <a:t>占察善恶。指第一轮相。占察宿世之业。指第二轮相。占察现在苦乐吉凶等事。指第三轮相也。</a:t>
            </a:r>
          </a:p>
        </p:txBody>
      </p:sp>
    </p:spTree>
    <p:extLst>
      <p:ext uri="{BB962C8B-B14F-4D97-AF65-F5344CB8AC3E}">
        <p14:creationId xmlns:p14="http://schemas.microsoft.com/office/powerpoint/2010/main" val="35944205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3" y="166254"/>
            <a:ext cx="11367911"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然人生世间，不可无所作为。但自尽谊尽分，决不于谊分之外，有所觊觎。士、农、工、商，各务其业，以为养身养家之本。随分随力，执持佛号，决志求生。凡有力能及之种种善事，或出资，或出言，为之赞助。否则，发随喜心，亦属功德。以此培植福田，作往生之助行。如顺水扬帆，更加橹棹，其到岸也，不更快乎</a:t>
            </a:r>
            <a:r>
              <a:rPr lang="en-US" altLang="zh-CN" sz="4400" dirty="0">
                <a:solidFill>
                  <a:srgbClr val="FFFF00"/>
                </a:solidFill>
                <a:latin typeface="华文中宋" pitchFamily="2" charset="-122"/>
                <a:ea typeface="华文中宋" pitchFamily="2" charset="-122"/>
              </a:rPr>
              <a:t>? </a:t>
            </a:r>
            <a:endParaRPr lang="en-US" altLang="zh-CN" sz="4400" dirty="0" smtClean="0">
              <a:solidFill>
                <a:srgbClr val="FFFF00"/>
              </a:solidFill>
              <a:latin typeface="华文中宋" pitchFamily="2" charset="-122"/>
              <a:ea typeface="华文中宋" pitchFamily="2" charset="-122"/>
            </a:endParaRPr>
          </a:p>
          <a:p>
            <a:r>
              <a:rPr lang="en-US" altLang="zh-CN" sz="3600" dirty="0">
                <a:solidFill>
                  <a:srgbClr val="FFC000"/>
                </a:solidFill>
              </a:rPr>
              <a:t>              </a:t>
            </a:r>
            <a:r>
              <a:rPr lang="en-US" altLang="zh-CN" sz="3600" dirty="0" smtClean="0">
                <a:solidFill>
                  <a:srgbClr val="FFC000"/>
                </a:solidFill>
              </a:rPr>
              <a:t>     ——</a:t>
            </a:r>
            <a:r>
              <a:rPr lang="zh-CN" altLang="zh-CN" sz="3600" dirty="0">
                <a:solidFill>
                  <a:srgbClr val="FFC000"/>
                </a:solidFill>
              </a:rPr>
              <a:t>节选</a:t>
            </a:r>
            <a:r>
              <a:rPr lang="zh-CN" altLang="zh-CN" sz="3600" dirty="0" smtClean="0">
                <a:solidFill>
                  <a:srgbClr val="FFC000"/>
                </a:solidFill>
              </a:rPr>
              <a:t>自印光</a:t>
            </a:r>
            <a:r>
              <a:rPr lang="zh-CN" altLang="zh-CN" sz="3600" dirty="0">
                <a:solidFill>
                  <a:srgbClr val="FFC000"/>
                </a:solidFill>
              </a:rPr>
              <a:t>大师：</a:t>
            </a:r>
            <a:r>
              <a:rPr lang="en-US" altLang="zh-CN" sz="3600" dirty="0">
                <a:solidFill>
                  <a:srgbClr val="FFC000"/>
                </a:solidFill>
              </a:rPr>
              <a:t>“</a:t>
            </a:r>
            <a:r>
              <a:rPr lang="zh-CN" altLang="zh-CN" sz="3600" dirty="0">
                <a:solidFill>
                  <a:srgbClr val="FFC000"/>
                </a:solidFill>
              </a:rPr>
              <a:t>复宁波某居士书</a:t>
            </a:r>
            <a:r>
              <a:rPr lang="en-US" altLang="zh-CN" sz="3600" dirty="0">
                <a:solidFill>
                  <a:srgbClr val="FFC000"/>
                </a:solidFill>
              </a:rPr>
              <a:t>” </a:t>
            </a:r>
            <a:endParaRPr lang="zh-CN" altLang="en-US" sz="36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36639885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bwMode="auto">
          <a:xfrm>
            <a:off x="385939" y="107680"/>
            <a:ext cx="11442699" cy="10457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a:solidFill>
                  <a:srgbClr val="FFC000"/>
                </a:solidFill>
              </a:rPr>
              <a:t>十种佛事：</a:t>
            </a:r>
            <a:r>
              <a:rPr lang="en-US" altLang="zh-CN" sz="3200" b="1" dirty="0" smtClean="0">
                <a:solidFill>
                  <a:schemeClr val="bg1"/>
                </a:solidFill>
              </a:rPr>
              <a:t/>
            </a:r>
            <a:br>
              <a:rPr lang="en-US" altLang="zh-CN" sz="3200" b="1" dirty="0" smtClean="0">
                <a:solidFill>
                  <a:schemeClr val="bg1"/>
                </a:solidFill>
              </a:rPr>
            </a:br>
            <a:endParaRPr lang="zh-CN" altLang="en-US" sz="3200" b="1" dirty="0">
              <a:solidFill>
                <a:schemeClr val="bg1"/>
              </a:solidFill>
            </a:endParaRPr>
          </a:p>
        </p:txBody>
      </p:sp>
      <p:sp>
        <p:nvSpPr>
          <p:cNvPr id="39939" name="TextBox 2"/>
          <p:cNvSpPr txBox="1">
            <a:spLocks noChangeArrowheads="1"/>
          </p:cNvSpPr>
          <p:nvPr/>
        </p:nvSpPr>
        <p:spPr bwMode="auto">
          <a:xfrm>
            <a:off x="112889" y="559395"/>
            <a:ext cx="11367911"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b="1" dirty="0">
                <a:solidFill>
                  <a:schemeClr val="bg1"/>
                </a:solidFill>
                <a:latin typeface="华文中宋" pitchFamily="2" charset="-122"/>
                <a:ea typeface="华文中宋" pitchFamily="2" charset="-122"/>
              </a:rPr>
              <a:t>佛子。诸佛世尊。于一切世界一切时。有十种佛事。</a:t>
            </a:r>
            <a:r>
              <a:rPr lang="en-US" altLang="zh-CN" sz="4800" b="1" dirty="0">
                <a:solidFill>
                  <a:schemeClr val="bg1"/>
                </a:solidFill>
                <a:latin typeface="华文中宋" pitchFamily="2" charset="-122"/>
                <a:ea typeface="华文中宋" pitchFamily="2" charset="-122"/>
              </a:rPr>
              <a:t>	</a:t>
            </a:r>
            <a:endParaRPr lang="en-US" altLang="zh-CN" sz="4800" b="1" dirty="0" smtClean="0">
              <a:solidFill>
                <a:schemeClr val="bg1"/>
              </a:solidFill>
              <a:latin typeface="华文中宋" pitchFamily="2" charset="-122"/>
              <a:ea typeface="华文中宋" pitchFamily="2" charset="-122"/>
            </a:endParaRPr>
          </a:p>
          <a:p>
            <a:r>
              <a:rPr lang="zh-CN" altLang="en-US" sz="4000" dirty="0">
                <a:solidFill>
                  <a:srgbClr val="FFFF00"/>
                </a:solidFill>
                <a:latin typeface="华文中宋" pitchFamily="2" charset="-122"/>
                <a:ea typeface="华文中宋" pitchFamily="2" charset="-122"/>
              </a:rPr>
              <a:t>占察善恶业报经里，释迦牟尼佛告诉我们，地藏菩萨摩诃萨从十亿劫来，在娑婆世界救度众生，曾说：“虽复普游一切刹土，常起功业，而于五浊恶世，化益偏厚，亦依本愿力所熏习故，及因众生应受化业故也。彼从十一劫来，庄严此世界，成熟众生。”说明地藏菩萨在一切世界、一切时做各种利益众生的事。</a:t>
            </a:r>
            <a:endParaRPr lang="zh-CN" altLang="en-US" sz="3600" dirty="0">
              <a:solidFill>
                <a:srgbClr val="FFFF00"/>
              </a:solidFill>
              <a:latin typeface="华文中宋" pitchFamily="2" charset="-122"/>
              <a:ea typeface="华文中宋" pitchFamily="2" charset="-122"/>
            </a:endParaRPr>
          </a:p>
        </p:txBody>
      </p:sp>
    </p:spTree>
    <p:extLst>
      <p:ext uri="{BB962C8B-B14F-4D97-AF65-F5344CB8AC3E}">
        <p14:creationId xmlns:p14="http://schemas.microsoft.com/office/powerpoint/2010/main" val="14560477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9" y="232017"/>
            <a:ext cx="11367911" cy="797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有十种佛事，这种佛事有十个方面，这也是占察法门和净土法门的体现。</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称赞净土佛摄受经</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中说：“由彼如来恒放无量无边妙光，遍照一切十方佛土，施作佛事无有障碍”。</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占察善恶业报经</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中也谈到，地藏菩萨摩诃萨在一切世界一切时做佛事普度众生。这样的佛事共有十方面</a:t>
            </a:r>
            <a:r>
              <a:rPr lang="zh-CN" altLang="en-US" sz="4400" dirty="0" smtClean="0">
                <a:solidFill>
                  <a:srgbClr val="FFFF00"/>
                </a:solidFill>
                <a:latin typeface="华文中宋" pitchFamily="2" charset="-122"/>
                <a:ea typeface="华文中宋" pitchFamily="2" charset="-122"/>
              </a:rPr>
              <a:t>。</a:t>
            </a:r>
            <a:endParaRPr lang="en-US" altLang="zh-CN" sz="4400" dirty="0" smtClean="0">
              <a:solidFill>
                <a:srgbClr val="FFFF00"/>
              </a:solidFill>
              <a:latin typeface="华文中宋" pitchFamily="2" charset="-122"/>
              <a:ea typeface="华文中宋" pitchFamily="2" charset="-122"/>
            </a:endParaRPr>
          </a:p>
          <a:p>
            <a:endParaRPr lang="zh-CN" altLang="en-US" sz="4000" dirty="0">
              <a:solidFill>
                <a:srgbClr val="FFFF00"/>
              </a:solidFill>
              <a:latin typeface="华文中宋" pitchFamily="2" charset="-122"/>
              <a:ea typeface="华文中宋" pitchFamily="2" charset="-122"/>
            </a:endParaRPr>
          </a:p>
          <a:p>
            <a:r>
              <a:rPr lang="zh-CN" altLang="en-US" sz="4400" b="1" dirty="0">
                <a:solidFill>
                  <a:schemeClr val="bg1"/>
                </a:solidFill>
                <a:latin typeface="华文中宋" pitchFamily="2" charset="-122"/>
                <a:ea typeface="华文中宋" pitchFamily="2" charset="-122"/>
              </a:rPr>
              <a:t>一者若有众生。专心忆念。则现其前</a:t>
            </a:r>
            <a:r>
              <a:rPr lang="zh-CN" altLang="en-US" sz="4400" b="1" dirty="0" smtClean="0">
                <a:solidFill>
                  <a:schemeClr val="bg1"/>
                </a:solidFill>
                <a:latin typeface="华文中宋" pitchFamily="2" charset="-122"/>
                <a:ea typeface="华文中宋" pitchFamily="2" charset="-122"/>
              </a:rPr>
              <a:t>。</a:t>
            </a:r>
            <a:endParaRPr lang="en-US" altLang="zh-CN" sz="4400" b="1" dirty="0" smtClean="0">
              <a:solidFill>
                <a:schemeClr val="bg1"/>
              </a:solidFill>
              <a:latin typeface="华文中宋" pitchFamily="2" charset="-122"/>
              <a:ea typeface="华文中宋" pitchFamily="2" charset="-122"/>
            </a:endParaRPr>
          </a:p>
          <a:p>
            <a:endParaRPr lang="zh-CN" altLang="en-US" sz="4400" dirty="0">
              <a:solidFill>
                <a:schemeClr val="bg1"/>
              </a:solidFill>
              <a:latin typeface="华文中宋" pitchFamily="2" charset="-122"/>
              <a:ea typeface="华文中宋" pitchFamily="2" charset="-122"/>
            </a:endParaRPr>
          </a:p>
          <a:p>
            <a:endParaRPr lang="en-US" altLang="zh-CN" sz="4000" dirty="0">
              <a:solidFill>
                <a:srgbClr val="FFFF00"/>
              </a:solidFill>
              <a:latin typeface="华文中宋" pitchFamily="2" charset="-122"/>
              <a:ea typeface="华文中宋" pitchFamily="2" charset="-122"/>
            </a:endParaRPr>
          </a:p>
          <a:p>
            <a:endParaRPr lang="zh-CN" altLang="en-US" sz="3600" dirty="0">
              <a:solidFill>
                <a:srgbClr val="FFFF00"/>
              </a:solidFill>
              <a:latin typeface="华文中宋" pitchFamily="2" charset="-122"/>
              <a:ea typeface="华文中宋" pitchFamily="2" charset="-122"/>
            </a:endParaRPr>
          </a:p>
        </p:txBody>
      </p:sp>
    </p:spTree>
    <p:extLst>
      <p:ext uri="{BB962C8B-B14F-4D97-AF65-F5344CB8AC3E}">
        <p14:creationId xmlns:p14="http://schemas.microsoft.com/office/powerpoint/2010/main" val="33750079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9" y="232017"/>
            <a:ext cx="11367911"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b="1" dirty="0" smtClean="0">
                <a:solidFill>
                  <a:schemeClr val="bg1"/>
                </a:solidFill>
                <a:latin typeface="华文中宋" pitchFamily="2" charset="-122"/>
                <a:ea typeface="华文中宋" pitchFamily="2" charset="-122"/>
              </a:rPr>
              <a:t>二者</a:t>
            </a:r>
            <a:r>
              <a:rPr lang="zh-CN" altLang="en-US" sz="4400" b="1" dirty="0">
                <a:solidFill>
                  <a:schemeClr val="bg1"/>
                </a:solidFill>
                <a:latin typeface="华文中宋" pitchFamily="2" charset="-122"/>
                <a:ea typeface="华文中宋" pitchFamily="2" charset="-122"/>
              </a:rPr>
              <a:t>若有众生。心不调顺。则为说法</a:t>
            </a:r>
            <a:r>
              <a:rPr lang="zh-CN" altLang="en-US" sz="4400" b="1" dirty="0" smtClean="0">
                <a:solidFill>
                  <a:schemeClr val="bg1"/>
                </a:solidFill>
                <a:latin typeface="华文中宋" pitchFamily="2" charset="-122"/>
                <a:ea typeface="华文中宋" pitchFamily="2" charset="-122"/>
              </a:rPr>
              <a:t>。</a:t>
            </a:r>
            <a:endParaRPr lang="en-US" altLang="zh-CN" sz="4400" b="1" dirty="0" smtClean="0">
              <a:solidFill>
                <a:schemeClr val="bg1"/>
              </a:solidFill>
              <a:latin typeface="华文中宋" pitchFamily="2" charset="-122"/>
              <a:ea typeface="华文中宋" pitchFamily="2" charset="-122"/>
            </a:endParaRPr>
          </a:p>
          <a:p>
            <a:endParaRPr lang="en-US" altLang="zh-CN" sz="4000" dirty="0">
              <a:solidFill>
                <a:schemeClr val="bg1"/>
              </a:solidFill>
              <a:latin typeface="华文中宋" pitchFamily="2" charset="-122"/>
              <a:ea typeface="华文中宋" pitchFamily="2" charset="-122"/>
            </a:endParaRPr>
          </a:p>
          <a:p>
            <a:r>
              <a:rPr lang="zh-CN" altLang="en-US" sz="4400" dirty="0">
                <a:solidFill>
                  <a:schemeClr val="bg1"/>
                </a:solidFill>
                <a:latin typeface="华文中宋" pitchFamily="2" charset="-122"/>
                <a:ea typeface="华文中宋" pitchFamily="2" charset="-122"/>
              </a:rPr>
              <a:t>又是菩萨，名为善安慰说者，所谓巧说深法，能善开导初学发意求大乘者，令不怯弱。</a:t>
            </a:r>
            <a:endParaRPr lang="zh-CN" altLang="en-US" sz="4800" dirty="0">
              <a:solidFill>
                <a:schemeClr val="bg1"/>
              </a:solidFill>
              <a:latin typeface="华文中宋" pitchFamily="2" charset="-122"/>
              <a:ea typeface="华文中宋" pitchFamily="2" charset="-122"/>
            </a:endParaRPr>
          </a:p>
          <a:p>
            <a:endParaRPr lang="en-US" altLang="zh-CN" sz="4000" dirty="0">
              <a:solidFill>
                <a:srgbClr val="FFFF00"/>
              </a:solidFill>
              <a:latin typeface="华文中宋" pitchFamily="2" charset="-122"/>
              <a:ea typeface="华文中宋" pitchFamily="2" charset="-122"/>
            </a:endParaRPr>
          </a:p>
          <a:p>
            <a:r>
              <a:rPr lang="zh-CN" altLang="en-US" sz="4000" dirty="0">
                <a:solidFill>
                  <a:schemeClr val="accent4">
                    <a:lumMod val="40000"/>
                    <a:lumOff val="60000"/>
                  </a:schemeClr>
                </a:solidFill>
                <a:latin typeface="华文中宋" pitchFamily="2" charset="-122"/>
                <a:ea typeface="华文中宋" pitchFamily="2" charset="-122"/>
              </a:rPr>
              <a:t>即指下文善巧说法，及进趣大乘方便，占察三种轮相法也。二别释竟。</a:t>
            </a:r>
          </a:p>
        </p:txBody>
      </p:sp>
    </p:spTree>
    <p:extLst>
      <p:ext uri="{BB962C8B-B14F-4D97-AF65-F5344CB8AC3E}">
        <p14:creationId xmlns:p14="http://schemas.microsoft.com/office/powerpoint/2010/main" val="5637246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9" y="148890"/>
            <a:ext cx="11367911" cy="6586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b="1" dirty="0">
                <a:solidFill>
                  <a:schemeClr val="bg1"/>
                </a:solidFill>
                <a:latin typeface="华文中宋" pitchFamily="2" charset="-122"/>
                <a:ea typeface="华文中宋" pitchFamily="2" charset="-122"/>
              </a:rPr>
              <a:t>三者若有众生。能生净信。必令获得无量善根</a:t>
            </a:r>
            <a:r>
              <a:rPr lang="zh-CN" altLang="en-US" sz="4800" b="1" dirty="0" smtClean="0">
                <a:solidFill>
                  <a:schemeClr val="bg1"/>
                </a:solidFill>
                <a:latin typeface="华文中宋" pitchFamily="2" charset="-122"/>
                <a:ea typeface="华文中宋" pitchFamily="2" charset="-122"/>
              </a:rPr>
              <a:t>。</a:t>
            </a:r>
            <a:endParaRPr lang="en-US" altLang="zh-CN" sz="4800" b="1" dirty="0" smtClean="0">
              <a:solidFill>
                <a:schemeClr val="bg1"/>
              </a:solidFill>
              <a:latin typeface="华文中宋" pitchFamily="2" charset="-122"/>
              <a:ea typeface="华文中宋" pitchFamily="2" charset="-122"/>
            </a:endParaRPr>
          </a:p>
          <a:p>
            <a:endParaRPr lang="en-US" altLang="zh-CN" dirty="0">
              <a:solidFill>
                <a:schemeClr val="bg1"/>
              </a:solidFill>
              <a:latin typeface="华文中宋" pitchFamily="2" charset="-122"/>
              <a:ea typeface="华文中宋" pitchFamily="2" charset="-122"/>
            </a:endParaRPr>
          </a:p>
          <a:p>
            <a:r>
              <a:rPr lang="zh-CN" altLang="en-US" sz="4800" b="1" dirty="0">
                <a:solidFill>
                  <a:schemeClr val="bg1"/>
                </a:solidFill>
                <a:latin typeface="华文中宋" pitchFamily="2" charset="-122"/>
                <a:ea typeface="华文中宋" pitchFamily="2" charset="-122"/>
              </a:rPr>
              <a:t>四者若有众生。能入法位。悉皆现证。无不了知</a:t>
            </a:r>
            <a:r>
              <a:rPr lang="zh-CN" altLang="en-US" sz="4800" b="1" dirty="0" smtClean="0">
                <a:solidFill>
                  <a:schemeClr val="bg1"/>
                </a:solidFill>
                <a:latin typeface="华文中宋" pitchFamily="2" charset="-122"/>
                <a:ea typeface="华文中宋" pitchFamily="2" charset="-122"/>
              </a:rPr>
              <a:t>。</a:t>
            </a:r>
            <a:endParaRPr lang="en-US" altLang="zh-CN" sz="4800" b="1" dirty="0" smtClean="0">
              <a:solidFill>
                <a:schemeClr val="bg1"/>
              </a:solidFill>
              <a:latin typeface="华文中宋" pitchFamily="2" charset="-122"/>
              <a:ea typeface="华文中宋" pitchFamily="2" charset="-122"/>
            </a:endParaRPr>
          </a:p>
          <a:p>
            <a:endParaRPr lang="en-US" altLang="zh-CN" sz="1200" b="1" dirty="0" smtClean="0">
              <a:solidFill>
                <a:schemeClr val="bg1"/>
              </a:solidFill>
              <a:latin typeface="华文中宋" pitchFamily="2" charset="-122"/>
              <a:ea typeface="华文中宋" pitchFamily="2" charset="-122"/>
            </a:endParaRPr>
          </a:p>
          <a:p>
            <a:r>
              <a:rPr lang="zh-CN" altLang="en-US" sz="4000" dirty="0">
                <a:solidFill>
                  <a:srgbClr val="FFC000"/>
                </a:solidFill>
                <a:latin typeface="华文中宋" pitchFamily="2" charset="-122"/>
                <a:ea typeface="华文中宋" pitchFamily="2" charset="-122"/>
              </a:rPr>
              <a:t>若人曾有出世善基。摄心猛利者。我于尔时。随所应度而为现身。放大慈光。令彼安隐。离诸疑怖。或示神通种种变化。或复令彼自忆宿命所经之事所作善恶。或复随其所乐为说种种深要之法。彼人卽时于所向乘得决定信。或渐证获沙门道果。</a:t>
            </a:r>
            <a:endParaRPr lang="zh-CN" altLang="en-US" sz="4000" b="1"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5396121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7" y="245825"/>
            <a:ext cx="11888611"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b="1" dirty="0" smtClean="0">
                <a:solidFill>
                  <a:schemeClr val="bg1"/>
                </a:solidFill>
                <a:latin typeface="华文中宋" pitchFamily="2" charset="-122"/>
                <a:ea typeface="华文中宋" pitchFamily="2" charset="-122"/>
              </a:rPr>
              <a:t>五</a:t>
            </a:r>
            <a:r>
              <a:rPr lang="zh-CN" altLang="en-US" sz="4800" b="1" dirty="0">
                <a:solidFill>
                  <a:schemeClr val="bg1"/>
                </a:solidFill>
                <a:latin typeface="华文中宋" pitchFamily="2" charset="-122"/>
                <a:ea typeface="华文中宋" pitchFamily="2" charset="-122"/>
              </a:rPr>
              <a:t>者教化众生。无有疲厌</a:t>
            </a:r>
            <a:r>
              <a:rPr lang="zh-CN" altLang="en-US" sz="4800" b="1" dirty="0" smtClean="0">
                <a:solidFill>
                  <a:schemeClr val="bg1"/>
                </a:solidFill>
                <a:latin typeface="华文中宋" pitchFamily="2" charset="-122"/>
                <a:ea typeface="华文中宋" pitchFamily="2" charset="-122"/>
              </a:rPr>
              <a:t>。</a:t>
            </a:r>
            <a:endParaRPr lang="en-US" altLang="zh-CN" sz="4800" b="1" dirty="0" smtClean="0">
              <a:solidFill>
                <a:schemeClr val="bg1"/>
              </a:solidFill>
              <a:latin typeface="华文中宋" pitchFamily="2" charset="-122"/>
              <a:ea typeface="华文中宋" pitchFamily="2" charset="-122"/>
            </a:endParaRPr>
          </a:p>
          <a:p>
            <a:endParaRPr lang="en-US" altLang="zh-CN" sz="1200" b="1" dirty="0">
              <a:solidFill>
                <a:schemeClr val="bg1"/>
              </a:solidFill>
              <a:latin typeface="华文中宋" pitchFamily="2" charset="-122"/>
              <a:ea typeface="华文中宋" pitchFamily="2" charset="-122"/>
            </a:endParaRPr>
          </a:p>
          <a:p>
            <a:r>
              <a:rPr lang="zh-CN" altLang="en-US" sz="4800" b="1" dirty="0" smtClean="0">
                <a:solidFill>
                  <a:schemeClr val="bg1"/>
                </a:solidFill>
                <a:latin typeface="华文中宋" pitchFamily="2" charset="-122"/>
                <a:ea typeface="华文中宋" pitchFamily="2" charset="-122"/>
              </a:rPr>
              <a:t>六</a:t>
            </a:r>
            <a:r>
              <a:rPr lang="zh-CN" altLang="en-US" sz="4800" b="1" dirty="0">
                <a:solidFill>
                  <a:schemeClr val="bg1"/>
                </a:solidFill>
                <a:latin typeface="华文中宋" pitchFamily="2" charset="-122"/>
                <a:ea typeface="华文中宋" pitchFamily="2" charset="-122"/>
              </a:rPr>
              <a:t>者游诸佛刹。往来无碍</a:t>
            </a:r>
            <a:r>
              <a:rPr lang="zh-CN" altLang="en-US" sz="4800" b="1" dirty="0" smtClean="0">
                <a:solidFill>
                  <a:schemeClr val="bg1"/>
                </a:solidFill>
                <a:latin typeface="华文中宋" pitchFamily="2" charset="-122"/>
                <a:ea typeface="华文中宋" pitchFamily="2" charset="-122"/>
              </a:rPr>
              <a:t>。</a:t>
            </a:r>
            <a:endParaRPr lang="en-US" altLang="zh-CN" sz="4800" b="1" dirty="0" smtClean="0">
              <a:solidFill>
                <a:schemeClr val="bg1"/>
              </a:solidFill>
              <a:latin typeface="华文中宋" pitchFamily="2" charset="-122"/>
              <a:ea typeface="华文中宋" pitchFamily="2" charset="-122"/>
            </a:endParaRPr>
          </a:p>
          <a:p>
            <a:endParaRPr lang="en-US" altLang="zh-CN" sz="1200" b="1" dirty="0" smtClean="0">
              <a:solidFill>
                <a:schemeClr val="bg1"/>
              </a:solidFill>
              <a:latin typeface="华文中宋" pitchFamily="2" charset="-122"/>
              <a:ea typeface="华文中宋" pitchFamily="2" charset="-122"/>
            </a:endParaRPr>
          </a:p>
          <a:p>
            <a:r>
              <a:rPr lang="zh-CN" altLang="en-US" sz="4800" b="1" dirty="0">
                <a:solidFill>
                  <a:schemeClr val="bg1"/>
                </a:solidFill>
                <a:latin typeface="华文中宋" pitchFamily="2" charset="-122"/>
                <a:ea typeface="华文中宋" pitchFamily="2" charset="-122"/>
              </a:rPr>
              <a:t>七者大悲不舍一切众生</a:t>
            </a:r>
            <a:r>
              <a:rPr lang="zh-CN" altLang="en-US" sz="4800" b="1" dirty="0" smtClean="0">
                <a:solidFill>
                  <a:schemeClr val="bg1"/>
                </a:solidFill>
                <a:latin typeface="华文中宋" pitchFamily="2" charset="-122"/>
                <a:ea typeface="华文中宋" pitchFamily="2" charset="-122"/>
              </a:rPr>
              <a:t>。</a:t>
            </a:r>
            <a:endParaRPr lang="en-US" altLang="zh-CN" sz="4800" b="1" dirty="0" smtClean="0">
              <a:solidFill>
                <a:schemeClr val="bg1"/>
              </a:solidFill>
              <a:latin typeface="华文中宋" pitchFamily="2" charset="-122"/>
              <a:ea typeface="华文中宋" pitchFamily="2" charset="-122"/>
            </a:endParaRPr>
          </a:p>
          <a:p>
            <a:endParaRPr lang="en-US" altLang="zh-CN" sz="1200" b="1" dirty="0">
              <a:solidFill>
                <a:schemeClr val="bg1"/>
              </a:solidFill>
              <a:latin typeface="华文中宋" pitchFamily="2" charset="-122"/>
              <a:ea typeface="华文中宋" pitchFamily="2" charset="-122"/>
            </a:endParaRPr>
          </a:p>
          <a:p>
            <a:r>
              <a:rPr lang="zh-CN" altLang="en-US" sz="3600" dirty="0">
                <a:solidFill>
                  <a:srgbClr val="FFC000"/>
                </a:solidFill>
                <a:latin typeface="华文中宋" pitchFamily="2" charset="-122"/>
                <a:ea typeface="华文中宋" pitchFamily="2" charset="-122"/>
              </a:rPr>
              <a:t>尔时坚牢地神白佛言。世尊。我从昔来，瞻视顶礼，无量菩萨摩诃萨。皆是大不可思议神通智慧，广度众生。是地藏菩萨摩诃萨，于诸菩萨誓愿深重。世尊。是地藏菩萨，于阎浮提，有大因缘。如文殊普贤，观音，弥勒，亦化百千身形，度于六道，其愿尚有毕竟。是地藏菩萨，教化六道一切众生，所发誓愿劫数，如千百亿恒河沙。</a:t>
            </a:r>
          </a:p>
        </p:txBody>
      </p:sp>
    </p:spTree>
    <p:extLst>
      <p:ext uri="{BB962C8B-B14F-4D97-AF65-F5344CB8AC3E}">
        <p14:creationId xmlns:p14="http://schemas.microsoft.com/office/powerpoint/2010/main" val="21099826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7" y="245825"/>
            <a:ext cx="11888611"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chemeClr val="bg1"/>
                </a:solidFill>
                <a:latin typeface="华文中宋" pitchFamily="2" charset="-122"/>
                <a:ea typeface="华文中宋" pitchFamily="2" charset="-122"/>
              </a:rPr>
              <a:t>善男子。假使有人于其弥勒及妙吉祥并观自在普贤之类而为上首殑伽沙等诸大菩萨摩诃萨所。于百劫中至心归依称名念诵礼拜供养求诸所愿。不如有人于一食顷至心归依称名念诵礼拜供养地藏菩萨求诸所愿速得满足。所以者何。地藏菩萨利益安乐一切有情。令诸有情所愿满足。如如意宝亦如伏藏。如是大士。为欲成熟诸有情故。久修坚固大愿大悲勇猛精进过诸菩萨。是故汝等应当供养。</a:t>
            </a:r>
            <a:endParaRPr lang="zh-CN" altLang="en-US" sz="44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3188976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bwMode="auto">
          <a:xfrm>
            <a:off x="385939" y="107680"/>
            <a:ext cx="11442699" cy="10457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dirty="0">
                <a:solidFill>
                  <a:srgbClr val="FFC000"/>
                </a:solidFill>
              </a:rPr>
              <a:t>一、第一种根本</a:t>
            </a:r>
            <a:r>
              <a:rPr lang="en-US" altLang="zh-CN" sz="4000" dirty="0">
                <a:solidFill>
                  <a:srgbClr val="FFC000"/>
                </a:solidFill>
              </a:rPr>
              <a:t>——</a:t>
            </a:r>
            <a:r>
              <a:rPr lang="zh-CN" altLang="en-US" sz="4000" dirty="0">
                <a:solidFill>
                  <a:srgbClr val="FFC000"/>
                </a:solidFill>
              </a:rPr>
              <a:t>思惟决定死亡。</a:t>
            </a:r>
            <a:r>
              <a:rPr lang="en-US" altLang="zh-CN" sz="3200" b="1" dirty="0" smtClean="0">
                <a:solidFill>
                  <a:schemeClr val="bg1"/>
                </a:solidFill>
              </a:rPr>
              <a:t/>
            </a:r>
            <a:br>
              <a:rPr lang="en-US" altLang="zh-CN" sz="3200" b="1" dirty="0" smtClean="0">
                <a:solidFill>
                  <a:schemeClr val="bg1"/>
                </a:solidFill>
              </a:rPr>
            </a:br>
            <a:endParaRPr lang="zh-CN" altLang="en-US" sz="3200" b="1" dirty="0">
              <a:solidFill>
                <a:schemeClr val="bg1"/>
              </a:solidFill>
            </a:endParaRPr>
          </a:p>
        </p:txBody>
      </p:sp>
      <p:sp>
        <p:nvSpPr>
          <p:cNvPr id="39939" name="TextBox 2"/>
          <p:cNvSpPr txBox="1">
            <a:spLocks noChangeArrowheads="1"/>
          </p:cNvSpPr>
          <p:nvPr/>
        </p:nvSpPr>
        <p:spPr bwMode="auto">
          <a:xfrm>
            <a:off x="112889" y="559395"/>
            <a:ext cx="11367911"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endParaRPr lang="en-US" altLang="zh-CN" sz="2400" dirty="0" smtClean="0">
              <a:solidFill>
                <a:srgbClr val="FFFF00"/>
              </a:solidFill>
              <a:latin typeface="华文中宋" pitchFamily="2" charset="-122"/>
              <a:ea typeface="华文中宋" pitchFamily="2" charset="-122"/>
            </a:endParaRPr>
          </a:p>
          <a:p>
            <a:r>
              <a:rPr lang="zh-CN" altLang="en-US" sz="4000" dirty="0" smtClean="0">
                <a:solidFill>
                  <a:srgbClr val="FFFF00"/>
                </a:solidFill>
                <a:latin typeface="华文中宋" pitchFamily="2" charset="-122"/>
                <a:ea typeface="华文中宋" pitchFamily="2" charset="-122"/>
              </a:rPr>
              <a:t>分</a:t>
            </a:r>
            <a:r>
              <a:rPr lang="zh-CN" altLang="en-US" sz="4000" dirty="0">
                <a:solidFill>
                  <a:srgbClr val="FFFF00"/>
                </a:solidFill>
                <a:latin typeface="华文中宋" pitchFamily="2" charset="-122"/>
                <a:ea typeface="华文中宋" pitchFamily="2" charset="-122"/>
              </a:rPr>
              <a:t>三种因相：</a:t>
            </a:r>
          </a:p>
          <a:p>
            <a:r>
              <a:rPr lang="en-US" altLang="zh-CN" sz="4000" dirty="0">
                <a:solidFill>
                  <a:srgbClr val="FFFF00"/>
                </a:solidFill>
                <a:latin typeface="华文中宋" pitchFamily="2" charset="-122"/>
                <a:ea typeface="华文中宋" pitchFamily="2" charset="-122"/>
              </a:rPr>
              <a:t>1-</a:t>
            </a:r>
            <a:r>
              <a:rPr lang="zh-CN" altLang="en-US" sz="4000" dirty="0">
                <a:solidFill>
                  <a:srgbClr val="FFFF00"/>
                </a:solidFill>
                <a:latin typeface="华文中宋" pitchFamily="2" charset="-122"/>
                <a:ea typeface="华文中宋" pitchFamily="2" charset="-122"/>
              </a:rPr>
              <a:t>无论何时、何地、以何种身，死亡必至，且无法遮止，如是成立决定死亡；</a:t>
            </a:r>
          </a:p>
          <a:p>
            <a:r>
              <a:rPr lang="en-US" altLang="zh-CN" sz="4000" dirty="0">
                <a:solidFill>
                  <a:srgbClr val="FFFF00"/>
                </a:solidFill>
                <a:latin typeface="华文中宋" pitchFamily="2" charset="-122"/>
                <a:ea typeface="华文中宋" pitchFamily="2" charset="-122"/>
              </a:rPr>
              <a:t>2-</a:t>
            </a:r>
            <a:r>
              <a:rPr lang="zh-CN" altLang="en-US" sz="4000" dirty="0">
                <a:solidFill>
                  <a:srgbClr val="FFFF00"/>
                </a:solidFill>
                <a:latin typeface="华文中宋" pitchFamily="2" charset="-122"/>
                <a:ea typeface="华文中宋" pitchFamily="2" charset="-122"/>
              </a:rPr>
              <a:t>以有限寿量无刹那增添，且时刻减少，决定会穷尽寿量而死；</a:t>
            </a:r>
          </a:p>
          <a:p>
            <a:r>
              <a:rPr lang="en-US" altLang="zh-CN" sz="4000" dirty="0">
                <a:solidFill>
                  <a:srgbClr val="FFFF00"/>
                </a:solidFill>
                <a:latin typeface="华文中宋" pitchFamily="2" charset="-122"/>
                <a:ea typeface="华文中宋" pitchFamily="2" charset="-122"/>
              </a:rPr>
              <a:t>3-</a:t>
            </a:r>
            <a:r>
              <a:rPr lang="zh-CN" altLang="en-US" sz="4000" dirty="0">
                <a:solidFill>
                  <a:srgbClr val="FFFF00"/>
                </a:solidFill>
                <a:latin typeface="华文中宋" pitchFamily="2" charset="-122"/>
                <a:ea typeface="华文中宋" pitchFamily="2" charset="-122"/>
              </a:rPr>
              <a:t>计算在生之年的修行时间，决定此生唯有少许闲暇修习正法，必定速死。</a:t>
            </a:r>
          </a:p>
          <a:p>
            <a:r>
              <a:rPr lang="zh-CN" altLang="en-US" sz="4000" dirty="0">
                <a:solidFill>
                  <a:srgbClr val="FFFF00"/>
                </a:solidFill>
                <a:latin typeface="华文中宋" pitchFamily="2" charset="-122"/>
                <a:ea typeface="华文中宋" pitchFamily="2" charset="-122"/>
              </a:rPr>
              <a:t>综上所述，即知死主决定会到，一生稍纵即逝，此生修法时间极短，故决定须要修行正法。</a:t>
            </a:r>
          </a:p>
        </p:txBody>
      </p:sp>
    </p:spTree>
    <p:extLst>
      <p:ext uri="{BB962C8B-B14F-4D97-AF65-F5344CB8AC3E}">
        <p14:creationId xmlns:p14="http://schemas.microsoft.com/office/powerpoint/2010/main" val="17048756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6" y="201610"/>
            <a:ext cx="11493759"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endParaRPr lang="en-US" altLang="zh-CN" sz="2000" dirty="0">
              <a:solidFill>
                <a:schemeClr val="bg1"/>
              </a:solidFill>
              <a:latin typeface="华文中宋" pitchFamily="2" charset="-122"/>
              <a:ea typeface="华文中宋" pitchFamily="2" charset="-122"/>
            </a:endParaRPr>
          </a:p>
          <a:p>
            <a:r>
              <a:rPr lang="zh-CN" altLang="en-US" sz="4800" b="1" dirty="0" smtClean="0">
                <a:solidFill>
                  <a:schemeClr val="bg1"/>
                </a:solidFill>
                <a:latin typeface="华文中宋" pitchFamily="2" charset="-122"/>
                <a:ea typeface="华文中宋" pitchFamily="2" charset="-122"/>
              </a:rPr>
              <a:t>八</a:t>
            </a:r>
            <a:r>
              <a:rPr lang="zh-CN" altLang="en-US" sz="4800" b="1" dirty="0">
                <a:solidFill>
                  <a:schemeClr val="bg1"/>
                </a:solidFill>
                <a:latin typeface="华文中宋" pitchFamily="2" charset="-122"/>
                <a:ea typeface="华文中宋" pitchFamily="2" charset="-122"/>
              </a:rPr>
              <a:t>者现变化身。恒不断绝</a:t>
            </a:r>
            <a:r>
              <a:rPr lang="zh-CN" altLang="en-US" sz="4800" b="1" dirty="0" smtClean="0">
                <a:solidFill>
                  <a:schemeClr val="bg1"/>
                </a:solidFill>
                <a:latin typeface="华文中宋" pitchFamily="2" charset="-122"/>
                <a:ea typeface="华文中宋" pitchFamily="2" charset="-122"/>
              </a:rPr>
              <a:t>。</a:t>
            </a:r>
            <a:endParaRPr lang="en-US" altLang="zh-CN" sz="4800" b="1" dirty="0" smtClean="0">
              <a:solidFill>
                <a:schemeClr val="bg1"/>
              </a:solidFill>
              <a:latin typeface="华文中宋" pitchFamily="2" charset="-122"/>
              <a:ea typeface="华文中宋" pitchFamily="2" charset="-122"/>
            </a:endParaRPr>
          </a:p>
          <a:p>
            <a:endParaRPr lang="en-US" altLang="zh-CN" sz="2400" dirty="0" smtClean="0">
              <a:solidFill>
                <a:schemeClr val="bg1"/>
              </a:solidFill>
              <a:latin typeface="华文中宋" pitchFamily="2" charset="-122"/>
              <a:ea typeface="华文中宋" pitchFamily="2" charset="-122"/>
            </a:endParaRPr>
          </a:p>
          <a:p>
            <a:pPr>
              <a:lnSpc>
                <a:spcPct val="120000"/>
              </a:lnSpc>
            </a:pPr>
            <a:r>
              <a:rPr lang="zh-CN" altLang="en-US" sz="4000" dirty="0">
                <a:solidFill>
                  <a:schemeClr val="bg1"/>
                </a:solidFill>
                <a:latin typeface="华文中宋" pitchFamily="2" charset="-122"/>
                <a:ea typeface="华文中宋" pitchFamily="2" charset="-122"/>
              </a:rPr>
              <a:t>此善男子。成就如是如我所说不可思议诸功德法。坚固誓愿勇猛精进。为欲成熟诸有情故。于十方界。或时现作大梵王身。为诸有情如应说法。。。或作剡魔王身。或作地狱卒身。或作地狱诸有情身。现作如是等无量无数异类之身。为诸有情如应说法。随其所应安置三乘不退转位。</a:t>
            </a:r>
          </a:p>
        </p:txBody>
      </p:sp>
    </p:spTree>
    <p:extLst>
      <p:ext uri="{BB962C8B-B14F-4D97-AF65-F5344CB8AC3E}">
        <p14:creationId xmlns:p14="http://schemas.microsoft.com/office/powerpoint/2010/main" val="960624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6" y="349947"/>
            <a:ext cx="11367911"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b="1" dirty="0">
                <a:solidFill>
                  <a:prstClr val="white"/>
                </a:solidFill>
                <a:latin typeface="华文中宋" pitchFamily="2" charset="-122"/>
                <a:ea typeface="华文中宋" pitchFamily="2" charset="-122"/>
              </a:rPr>
              <a:t>九者神通自在。未尝休息。</a:t>
            </a:r>
            <a:endParaRPr lang="en-US" altLang="zh-CN" sz="4800" b="1" dirty="0" smtClean="0">
              <a:solidFill>
                <a:prstClr val="white"/>
              </a:solidFill>
              <a:latin typeface="华文中宋" pitchFamily="2" charset="-122"/>
              <a:ea typeface="华文中宋" pitchFamily="2" charset="-122"/>
            </a:endParaRPr>
          </a:p>
          <a:p>
            <a:endParaRPr lang="en-US" altLang="zh-CN" sz="2000" dirty="0" smtClean="0">
              <a:solidFill>
                <a:prstClr val="white"/>
              </a:solidFill>
              <a:latin typeface="华文中宋" pitchFamily="2" charset="-122"/>
              <a:ea typeface="华文中宋" pitchFamily="2" charset="-122"/>
            </a:endParaRPr>
          </a:p>
          <a:p>
            <a:r>
              <a:rPr lang="zh-CN" altLang="en-US" sz="4800" b="1" dirty="0">
                <a:solidFill>
                  <a:prstClr val="white"/>
                </a:solidFill>
                <a:latin typeface="华文中宋" pitchFamily="2" charset="-122"/>
                <a:ea typeface="华文中宋" pitchFamily="2" charset="-122"/>
              </a:rPr>
              <a:t>十者安住法界。能遍观察。</a:t>
            </a:r>
            <a:endParaRPr lang="en-US" altLang="zh-CN" sz="4800" b="1" dirty="0" smtClean="0">
              <a:solidFill>
                <a:prstClr val="white"/>
              </a:solidFill>
              <a:latin typeface="华文中宋" pitchFamily="2" charset="-122"/>
              <a:ea typeface="华文中宋" pitchFamily="2" charset="-122"/>
            </a:endParaRPr>
          </a:p>
          <a:p>
            <a:endParaRPr lang="en-US" altLang="zh-CN" sz="3200" dirty="0" smtClean="0">
              <a:solidFill>
                <a:srgbClr val="FFFF00"/>
              </a:solidFill>
              <a:latin typeface="华文中宋" pitchFamily="2" charset="-122"/>
              <a:ea typeface="华文中宋" pitchFamily="2" charset="-122"/>
            </a:endParaRPr>
          </a:p>
          <a:p>
            <a:endParaRPr lang="en-US" altLang="zh-CN" sz="3600" dirty="0">
              <a:solidFill>
                <a:schemeClr val="bg1"/>
              </a:solidFill>
              <a:latin typeface="华文中宋" pitchFamily="2" charset="-122"/>
              <a:ea typeface="华文中宋" pitchFamily="2" charset="-122"/>
            </a:endParaRPr>
          </a:p>
          <a:p>
            <a:r>
              <a:rPr lang="en-US" altLang="zh-CN" sz="3200" dirty="0" smtClean="0">
                <a:solidFill>
                  <a:srgbClr val="FFC000"/>
                </a:solidFill>
                <a:latin typeface="华文中宋" pitchFamily="2" charset="-122"/>
                <a:ea typeface="华文中宋" pitchFamily="2" charset="-122"/>
              </a:rPr>
              <a:t>——《</a:t>
            </a:r>
            <a:r>
              <a:rPr lang="zh-CN" altLang="en-US" sz="3200" dirty="0">
                <a:solidFill>
                  <a:srgbClr val="FFC000"/>
                </a:solidFill>
                <a:latin typeface="华文中宋" pitchFamily="2" charset="-122"/>
                <a:ea typeface="华文中宋" pitchFamily="2" charset="-122"/>
              </a:rPr>
              <a:t>华严经</a:t>
            </a:r>
            <a:r>
              <a:rPr lang="en-US" altLang="zh-CN" sz="3200" dirty="0">
                <a:solidFill>
                  <a:srgbClr val="FFC000"/>
                </a:solidFill>
                <a:latin typeface="华文中宋" pitchFamily="2" charset="-122"/>
                <a:ea typeface="华文中宋" pitchFamily="2" charset="-122"/>
              </a:rPr>
              <a:t>》 </a:t>
            </a:r>
            <a:endParaRPr lang="zh-CN" altLang="en-US" sz="32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30604096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9" y="273581"/>
            <a:ext cx="11367911" cy="7725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C000"/>
                </a:solidFill>
                <a:latin typeface="华文中宋" pitchFamily="2" charset="-122"/>
                <a:ea typeface="华文中宋" pitchFamily="2" charset="-122"/>
              </a:rPr>
              <a:t>一、原理特别</a:t>
            </a:r>
            <a:r>
              <a:rPr lang="en-US" altLang="zh-CN" sz="4400" dirty="0" smtClean="0">
                <a:solidFill>
                  <a:srgbClr val="FFC000"/>
                </a:solidFill>
                <a:latin typeface="华文中宋" pitchFamily="2" charset="-122"/>
                <a:ea typeface="华文中宋" pitchFamily="2" charset="-122"/>
              </a:rPr>
              <a:t>:</a:t>
            </a:r>
          </a:p>
          <a:p>
            <a:endParaRPr lang="en-US" altLang="zh-CN" sz="2400" dirty="0">
              <a:solidFill>
                <a:srgbClr val="FFFF00"/>
              </a:solidFill>
              <a:latin typeface="华文中宋" pitchFamily="2" charset="-122"/>
              <a:ea typeface="华文中宋" pitchFamily="2" charset="-122"/>
            </a:endParaRPr>
          </a:p>
          <a:p>
            <a:r>
              <a:rPr lang="zh-CN" altLang="en-US" sz="4400" dirty="0">
                <a:solidFill>
                  <a:srgbClr val="FFFF00"/>
                </a:solidFill>
                <a:latin typeface="华文中宋" pitchFamily="2" charset="-122"/>
                <a:ea typeface="华文中宋" pitchFamily="2" charset="-122"/>
              </a:rPr>
              <a:t>一般的通途法门，要依仗自力，断惑证真。 而占察法门和净土法门，均是仗佛慈力。净土法门依仗的是阿弥陀佛的四十八愿尤其是第十八愿。而占察法门依仗的是地藏菩萨的大愿。十轮经云</a:t>
            </a:r>
            <a:r>
              <a:rPr lang="en-US" altLang="zh-CN" sz="4400" dirty="0">
                <a:solidFill>
                  <a:srgbClr val="FFFF00"/>
                </a:solidFill>
                <a:latin typeface="华文中宋" pitchFamily="2" charset="-122"/>
                <a:ea typeface="华文中宋" pitchFamily="2" charset="-122"/>
              </a:rPr>
              <a:t>: </a:t>
            </a:r>
            <a:r>
              <a:rPr lang="zh-CN" altLang="en-US" sz="4400" dirty="0">
                <a:solidFill>
                  <a:srgbClr val="FFFF00"/>
                </a:solidFill>
                <a:latin typeface="华文中宋" pitchFamily="2" charset="-122"/>
                <a:ea typeface="华文中宋" pitchFamily="2" charset="-122"/>
              </a:rPr>
              <a:t>假使有人于其弥勒、及妙吉祥、并观自在、普贤、之类而为上首，殑伽沙等诸大菩萨摩诃萨所，于百劫中，至心归依，称名</a:t>
            </a:r>
            <a:r>
              <a:rPr lang="zh-CN" altLang="en-US" sz="4400" dirty="0" smtClean="0">
                <a:solidFill>
                  <a:srgbClr val="FFFF00"/>
                </a:solidFill>
                <a:latin typeface="华文中宋" pitchFamily="2" charset="-122"/>
                <a:ea typeface="华文中宋" pitchFamily="2" charset="-122"/>
              </a:rPr>
              <a:t>、</a:t>
            </a:r>
            <a:endParaRPr lang="zh-CN" altLang="en-US" sz="4000" dirty="0">
              <a:solidFill>
                <a:srgbClr val="FFFF00"/>
              </a:solidFill>
              <a:latin typeface="华文中宋" pitchFamily="2" charset="-122"/>
              <a:ea typeface="华文中宋" pitchFamily="2" charset="-122"/>
            </a:endParaRPr>
          </a:p>
          <a:p>
            <a:r>
              <a:rPr lang="en-US" altLang="zh-CN" sz="4400" dirty="0" smtClean="0">
                <a:solidFill>
                  <a:schemeClr val="bg1"/>
                </a:solidFill>
                <a:latin typeface="华文中宋" pitchFamily="2" charset="-122"/>
                <a:ea typeface="华文中宋" pitchFamily="2" charset="-122"/>
              </a:rPr>
              <a:t>·</a:t>
            </a:r>
            <a:endParaRPr lang="zh-CN" altLang="en-US" sz="4400" dirty="0">
              <a:solidFill>
                <a:schemeClr val="bg1"/>
              </a:solidFill>
              <a:latin typeface="华文中宋" pitchFamily="2" charset="-122"/>
              <a:ea typeface="华文中宋" pitchFamily="2" charset="-122"/>
            </a:endParaRPr>
          </a:p>
          <a:p>
            <a:endParaRPr lang="en-US" altLang="zh-CN" sz="4000" dirty="0">
              <a:solidFill>
                <a:srgbClr val="FFFF00"/>
              </a:solidFill>
              <a:latin typeface="华文中宋" pitchFamily="2" charset="-122"/>
              <a:ea typeface="华文中宋" pitchFamily="2" charset="-122"/>
            </a:endParaRPr>
          </a:p>
          <a:p>
            <a:endParaRPr lang="zh-CN" altLang="en-US" sz="3600" dirty="0">
              <a:solidFill>
                <a:srgbClr val="FFFF00"/>
              </a:solidFill>
              <a:latin typeface="华文中宋" pitchFamily="2" charset="-122"/>
              <a:ea typeface="华文中宋" pitchFamily="2" charset="-122"/>
            </a:endParaRPr>
          </a:p>
        </p:txBody>
      </p:sp>
    </p:spTree>
    <p:extLst>
      <p:ext uri="{BB962C8B-B14F-4D97-AF65-F5344CB8AC3E}">
        <p14:creationId xmlns:p14="http://schemas.microsoft.com/office/powerpoint/2010/main" val="12280281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8" y="283971"/>
            <a:ext cx="11367911" cy="803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念诵、礼拜、供养、求诸所愿，不如有人于一食顷，至心归依，称名、念诵、礼拜、供养地藏菩萨，求诸所愿，速得满足。占察经云：</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以是菩萨本誓愿力，速满众生一切所求，能灭众生一切重罪，除诸障碍，现得安隐。</a:t>
            </a:r>
            <a:r>
              <a:rPr lang="en-US" altLang="zh-CN" sz="4400" dirty="0">
                <a:solidFill>
                  <a:srgbClr val="FFFF00"/>
                </a:solidFill>
                <a:latin typeface="华文中宋" pitchFamily="2" charset="-122"/>
                <a:ea typeface="华文中宋" pitchFamily="2" charset="-122"/>
              </a:rPr>
              <a:t>" “</a:t>
            </a:r>
            <a:r>
              <a:rPr lang="zh-CN" altLang="en-US" sz="4400" dirty="0">
                <a:solidFill>
                  <a:srgbClr val="FFFF00"/>
                </a:solidFill>
                <a:latin typeface="华文中宋" pitchFamily="2" charset="-122"/>
                <a:ea typeface="华文中宋" pitchFamily="2" charset="-122"/>
              </a:rPr>
              <a:t>复次，若未来世诸众生等，一切所占，不获吉善，所求不得，种种忧虑、逼恼怖惧时，应当昼夜常勤诵念我之名字。若能至心者，所占则吉，所求皆获，现离衰恼。</a:t>
            </a:r>
            <a:r>
              <a:rPr lang="zh-CN" altLang="en-US" sz="4400" dirty="0" smtClean="0">
                <a:solidFill>
                  <a:srgbClr val="FFFF00"/>
                </a:solidFill>
                <a:latin typeface="华文中宋" pitchFamily="2" charset="-122"/>
                <a:ea typeface="华文中宋" pitchFamily="2" charset="-122"/>
              </a:rPr>
              <a:t>”</a:t>
            </a:r>
            <a:endParaRPr lang="en-US" altLang="zh-CN" sz="4400" b="1" dirty="0" smtClean="0">
              <a:solidFill>
                <a:schemeClr val="bg1"/>
              </a:solidFill>
              <a:latin typeface="华文中宋" pitchFamily="2" charset="-122"/>
              <a:ea typeface="华文中宋" pitchFamily="2" charset="-122"/>
            </a:endParaRPr>
          </a:p>
          <a:p>
            <a:r>
              <a:rPr lang="en-US" altLang="zh-CN" sz="4400" dirty="0" smtClean="0">
                <a:solidFill>
                  <a:schemeClr val="bg1"/>
                </a:solidFill>
                <a:latin typeface="华文中宋" pitchFamily="2" charset="-122"/>
                <a:ea typeface="华文中宋" pitchFamily="2" charset="-122"/>
              </a:rPr>
              <a:t>·</a:t>
            </a:r>
            <a:endParaRPr lang="zh-CN" altLang="en-US" sz="4400" dirty="0">
              <a:solidFill>
                <a:schemeClr val="bg1"/>
              </a:solidFill>
              <a:latin typeface="华文中宋" pitchFamily="2" charset="-122"/>
              <a:ea typeface="华文中宋" pitchFamily="2" charset="-122"/>
            </a:endParaRPr>
          </a:p>
          <a:p>
            <a:endParaRPr lang="en-US" altLang="zh-CN" sz="4000" dirty="0">
              <a:solidFill>
                <a:srgbClr val="FFFF00"/>
              </a:solidFill>
              <a:latin typeface="华文中宋" pitchFamily="2" charset="-122"/>
              <a:ea typeface="华文中宋" pitchFamily="2" charset="-122"/>
            </a:endParaRPr>
          </a:p>
          <a:p>
            <a:endParaRPr lang="zh-CN" altLang="en-US" sz="3600" dirty="0">
              <a:solidFill>
                <a:srgbClr val="FFFF00"/>
              </a:solidFill>
              <a:latin typeface="华文中宋" pitchFamily="2" charset="-122"/>
              <a:ea typeface="华文中宋" pitchFamily="2" charset="-122"/>
            </a:endParaRPr>
          </a:p>
        </p:txBody>
      </p:sp>
    </p:spTree>
    <p:extLst>
      <p:ext uri="{BB962C8B-B14F-4D97-AF65-F5344CB8AC3E}">
        <p14:creationId xmlns:p14="http://schemas.microsoft.com/office/powerpoint/2010/main" val="32324013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8" y="554134"/>
            <a:ext cx="11367911"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修持法门有二种不同，若仗自力修戒定慧，以迄断惑证真，了生脱死者，名为“通途法门”；若具真信切愿，持佛名号，以期仗佛慈力，往生西方者，名为“特别法门”</a:t>
            </a:r>
            <a:r>
              <a:rPr lang="zh-CN" altLang="en-US" sz="4400" dirty="0" smtClean="0">
                <a:solidFill>
                  <a:srgbClr val="FFFF00"/>
                </a:solidFill>
                <a:latin typeface="华文中宋" pitchFamily="2" charset="-122"/>
                <a:ea typeface="华文中宋" pitchFamily="2" charset="-122"/>
              </a:rPr>
              <a:t>。</a:t>
            </a:r>
            <a:endParaRPr lang="en-US" altLang="zh-CN" sz="4400" dirty="0" smtClean="0">
              <a:solidFill>
                <a:srgbClr val="FFFF00"/>
              </a:solidFill>
              <a:latin typeface="华文中宋" pitchFamily="2" charset="-122"/>
              <a:ea typeface="华文中宋" pitchFamily="2" charset="-122"/>
            </a:endParaRPr>
          </a:p>
          <a:p>
            <a:endParaRPr lang="en-US" altLang="zh-CN" sz="4400" dirty="0" smtClean="0">
              <a:solidFill>
                <a:srgbClr val="FFC000"/>
              </a:solidFill>
              <a:latin typeface="华文中宋" pitchFamily="2" charset="-122"/>
              <a:ea typeface="华文中宋" pitchFamily="2" charset="-122"/>
            </a:endParaRPr>
          </a:p>
          <a:p>
            <a:r>
              <a:rPr lang="zh-CN" altLang="en-US" sz="3200" dirty="0" smtClean="0">
                <a:solidFill>
                  <a:srgbClr val="FFC000"/>
                </a:solidFill>
                <a:latin typeface="华文中宋" pitchFamily="2" charset="-122"/>
                <a:ea typeface="华文中宋" pitchFamily="2" charset="-122"/>
              </a:rPr>
              <a:t>（</a:t>
            </a:r>
            <a:r>
              <a:rPr lang="zh-CN" altLang="en-US" sz="3200" dirty="0">
                <a:solidFill>
                  <a:srgbClr val="FFC000"/>
                </a:solidFill>
                <a:latin typeface="华文中宋" pitchFamily="2" charset="-122"/>
                <a:ea typeface="华文中宋" pitchFamily="2" charset="-122"/>
              </a:rPr>
              <a:t>增广卷三</a:t>
            </a:r>
            <a:r>
              <a:rPr lang="en-US" altLang="zh-CN" sz="3200" dirty="0">
                <a:solidFill>
                  <a:srgbClr val="FFC000"/>
                </a:solidFill>
                <a:latin typeface="华文中宋" pitchFamily="2" charset="-122"/>
                <a:ea typeface="华文中宋" pitchFamily="2" charset="-122"/>
              </a:rPr>
              <a:t>•</a:t>
            </a:r>
            <a:r>
              <a:rPr lang="zh-CN" altLang="en-US" sz="3200" dirty="0">
                <a:solidFill>
                  <a:srgbClr val="FFC000"/>
                </a:solidFill>
                <a:latin typeface="华文中宋" pitchFamily="2" charset="-122"/>
                <a:ea typeface="华文中宋" pitchFamily="2" charset="-122"/>
              </a:rPr>
              <a:t>近代往生传序）</a:t>
            </a:r>
            <a:r>
              <a:rPr lang="en-US" altLang="zh-CN" sz="3200" dirty="0" smtClean="0">
                <a:solidFill>
                  <a:srgbClr val="FFC000"/>
                </a:solidFill>
                <a:latin typeface="华文中宋" pitchFamily="2" charset="-122"/>
                <a:ea typeface="华文中宋" pitchFamily="2" charset="-122"/>
              </a:rPr>
              <a:t>·</a:t>
            </a:r>
            <a:endParaRPr lang="zh-CN" altLang="en-US" sz="3200" dirty="0">
              <a:solidFill>
                <a:srgbClr val="FFC000"/>
              </a:solidFill>
              <a:latin typeface="华文中宋" pitchFamily="2" charset="-122"/>
              <a:ea typeface="华文中宋" pitchFamily="2" charset="-122"/>
            </a:endParaRPr>
          </a:p>
          <a:p>
            <a:endParaRPr lang="en-US" altLang="zh-CN" sz="4000" dirty="0">
              <a:solidFill>
                <a:srgbClr val="FFFF00"/>
              </a:solidFill>
              <a:latin typeface="华文中宋" pitchFamily="2" charset="-122"/>
              <a:ea typeface="华文中宋" pitchFamily="2" charset="-122"/>
            </a:endParaRPr>
          </a:p>
          <a:p>
            <a:endParaRPr lang="zh-CN" altLang="en-US" sz="3600" dirty="0">
              <a:solidFill>
                <a:srgbClr val="FFFF00"/>
              </a:solidFill>
              <a:latin typeface="华文中宋" pitchFamily="2" charset="-122"/>
              <a:ea typeface="华文中宋" pitchFamily="2" charset="-122"/>
            </a:endParaRPr>
          </a:p>
        </p:txBody>
      </p:sp>
    </p:spTree>
    <p:extLst>
      <p:ext uri="{BB962C8B-B14F-4D97-AF65-F5344CB8AC3E}">
        <p14:creationId xmlns:p14="http://schemas.microsoft.com/office/powerpoint/2010/main" val="41357826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8" y="159281"/>
            <a:ext cx="11367911"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佛法法门无量，无论大小权实一切法门，均须以戒定慧断贪嗔痴，令其尽净无余，方可了生脱死。此则难于登天，非吾辈具缚凡夫所能希冀。若以真信切愿念佛求生西方，则无论功夫深浅，功德大小，皆可仗佛慈力往生西方。此如坐火轮船过海，但肯上船，即可到于彼岸，乃属船力，非自己本事。信愿念佛求生西方亦然，完全是佛力，不是自己道力</a:t>
            </a:r>
            <a:r>
              <a:rPr lang="zh-CN" altLang="en-US" sz="4400" dirty="0" smtClean="0">
                <a:solidFill>
                  <a:srgbClr val="FFFF00"/>
                </a:solidFill>
                <a:latin typeface="华文中宋" pitchFamily="2" charset="-122"/>
                <a:ea typeface="华文中宋" pitchFamily="2" charset="-122"/>
              </a:rPr>
              <a:t>。</a:t>
            </a:r>
            <a:endParaRPr lang="en-US" altLang="zh-CN" sz="4400" dirty="0" smtClean="0">
              <a:solidFill>
                <a:srgbClr val="FFFF00"/>
              </a:solidFill>
              <a:latin typeface="华文中宋" pitchFamily="2" charset="-122"/>
              <a:ea typeface="华文中宋" pitchFamily="2" charset="-122"/>
            </a:endParaRPr>
          </a:p>
          <a:p>
            <a:endParaRPr lang="en-US" altLang="zh-CN" sz="1600" dirty="0" smtClean="0">
              <a:solidFill>
                <a:srgbClr val="FFC000"/>
              </a:solidFill>
              <a:latin typeface="华文中宋" pitchFamily="2" charset="-122"/>
              <a:ea typeface="华文中宋" pitchFamily="2" charset="-122"/>
            </a:endParaRPr>
          </a:p>
          <a:p>
            <a:r>
              <a:rPr lang="en-US" altLang="zh-CN" sz="3200" dirty="0" smtClean="0">
                <a:solidFill>
                  <a:srgbClr val="FFC000"/>
                </a:solidFill>
                <a:latin typeface="华文中宋" pitchFamily="2" charset="-122"/>
                <a:ea typeface="华文中宋" pitchFamily="2" charset="-122"/>
              </a:rPr>
              <a:t>(</a:t>
            </a:r>
            <a:r>
              <a:rPr lang="zh-CN" altLang="en-US" sz="3200" dirty="0">
                <a:solidFill>
                  <a:srgbClr val="FFC000"/>
                </a:solidFill>
                <a:latin typeface="华文中宋" pitchFamily="2" charset="-122"/>
                <a:ea typeface="华文中宋" pitchFamily="2" charset="-122"/>
              </a:rPr>
              <a:t>文钞续编卷上与张静江居士书</a:t>
            </a:r>
            <a:r>
              <a:rPr lang="en-US" altLang="zh-CN" sz="3200" dirty="0">
                <a:solidFill>
                  <a:srgbClr val="FFC000"/>
                </a:solidFill>
                <a:latin typeface="华文中宋" pitchFamily="2" charset="-122"/>
                <a:ea typeface="华文中宋" pitchFamily="2" charset="-122"/>
              </a:rPr>
              <a:t>)</a:t>
            </a:r>
            <a:endParaRPr lang="zh-CN" altLang="en-US" sz="32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18731097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8" y="554134"/>
            <a:ext cx="11367911"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了生死法，净土法门，最为稳当。无论何等根性，若具真信切愿，至诚恳切持念佛号，求生西方者，临终必蒙佛力加被，往生西方。此之法门，乃一代时教中之特别法门</a:t>
            </a:r>
            <a:r>
              <a:rPr lang="zh-CN" altLang="en-US" sz="4400" dirty="0" smtClean="0">
                <a:solidFill>
                  <a:srgbClr val="FFFF00"/>
                </a:solidFill>
                <a:latin typeface="华文中宋" pitchFamily="2" charset="-122"/>
                <a:ea typeface="华文中宋" pitchFamily="2" charset="-122"/>
              </a:rPr>
              <a:t>。</a:t>
            </a:r>
            <a:endParaRPr lang="en-US" altLang="zh-CN" sz="4400" dirty="0" smtClean="0">
              <a:solidFill>
                <a:srgbClr val="FFFF00"/>
              </a:solidFill>
              <a:latin typeface="华文中宋" pitchFamily="2" charset="-122"/>
              <a:ea typeface="华文中宋" pitchFamily="2" charset="-122"/>
            </a:endParaRPr>
          </a:p>
          <a:p>
            <a:endParaRPr lang="en-US" altLang="zh-CN" sz="3200" dirty="0" smtClean="0">
              <a:solidFill>
                <a:srgbClr val="FFFF00"/>
              </a:solidFill>
              <a:latin typeface="华文中宋" pitchFamily="2" charset="-122"/>
              <a:ea typeface="华文中宋" pitchFamily="2" charset="-122"/>
            </a:endParaRPr>
          </a:p>
          <a:p>
            <a:r>
              <a:rPr lang="en-US" altLang="zh-CN" sz="3200" dirty="0">
                <a:solidFill>
                  <a:srgbClr val="FFC000"/>
                </a:solidFill>
                <a:latin typeface="华文中宋" pitchFamily="2" charset="-122"/>
                <a:ea typeface="华文中宋" pitchFamily="2" charset="-122"/>
              </a:rPr>
              <a:t>(</a:t>
            </a:r>
            <a:r>
              <a:rPr lang="zh-CN" altLang="en-US" sz="3200" dirty="0">
                <a:solidFill>
                  <a:srgbClr val="FFC000"/>
                </a:solidFill>
                <a:latin typeface="华文中宋" pitchFamily="2" charset="-122"/>
                <a:ea typeface="华文中宋" pitchFamily="2" charset="-122"/>
              </a:rPr>
              <a:t>文钞三编卷二复石金华居士书</a:t>
            </a:r>
            <a:r>
              <a:rPr lang="en-US" altLang="zh-CN" sz="3200" dirty="0">
                <a:solidFill>
                  <a:srgbClr val="FFC000"/>
                </a:solidFill>
                <a:latin typeface="华文中宋" pitchFamily="2" charset="-122"/>
                <a:ea typeface="华文中宋" pitchFamily="2" charset="-122"/>
              </a:rPr>
              <a:t>)</a:t>
            </a:r>
            <a:endParaRPr lang="en-US" altLang="zh-CN" sz="3200" dirty="0">
              <a:solidFill>
                <a:srgbClr val="FFFF00"/>
              </a:solidFill>
              <a:latin typeface="华文中宋" pitchFamily="2" charset="-122"/>
              <a:ea typeface="华文中宋" pitchFamily="2" charset="-122"/>
            </a:endParaRPr>
          </a:p>
          <a:p>
            <a:endParaRPr lang="zh-CN" altLang="en-US" sz="3600" dirty="0">
              <a:solidFill>
                <a:srgbClr val="FFFF00"/>
              </a:solidFill>
              <a:latin typeface="华文中宋" pitchFamily="2" charset="-122"/>
              <a:ea typeface="华文中宋" pitchFamily="2" charset="-122"/>
            </a:endParaRPr>
          </a:p>
        </p:txBody>
      </p:sp>
    </p:spTree>
    <p:extLst>
      <p:ext uri="{BB962C8B-B14F-4D97-AF65-F5344CB8AC3E}">
        <p14:creationId xmlns:p14="http://schemas.microsoft.com/office/powerpoint/2010/main" val="16568716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8" y="117718"/>
            <a:ext cx="11367911" cy="710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C000"/>
                </a:solidFill>
                <a:latin typeface="华文中宋" pitchFamily="2" charset="-122"/>
                <a:ea typeface="华文中宋" pitchFamily="2" charset="-122"/>
              </a:rPr>
              <a:t>二、方法特别</a:t>
            </a:r>
            <a:r>
              <a:rPr lang="en-US" altLang="zh-CN" sz="4400" dirty="0" smtClean="0">
                <a:solidFill>
                  <a:srgbClr val="FFC000"/>
                </a:solidFill>
                <a:latin typeface="华文中宋" pitchFamily="2" charset="-122"/>
                <a:ea typeface="华文中宋" pitchFamily="2" charset="-122"/>
              </a:rPr>
              <a:t>:</a:t>
            </a:r>
          </a:p>
          <a:p>
            <a:endParaRPr lang="en-US" altLang="zh-CN" sz="2400" dirty="0">
              <a:solidFill>
                <a:srgbClr val="FFFF00"/>
              </a:solidFill>
              <a:latin typeface="华文中宋" pitchFamily="2" charset="-122"/>
              <a:ea typeface="华文中宋" pitchFamily="2" charset="-122"/>
            </a:endParaRPr>
          </a:p>
          <a:p>
            <a:r>
              <a:rPr lang="zh-CN" altLang="en-US" sz="4400" dirty="0" smtClean="0">
                <a:solidFill>
                  <a:srgbClr val="FFFF00"/>
                </a:solidFill>
                <a:latin typeface="华文中宋" pitchFamily="2" charset="-122"/>
                <a:ea typeface="华文中宋" pitchFamily="2" charset="-122"/>
              </a:rPr>
              <a:t>一般</a:t>
            </a:r>
            <a:r>
              <a:rPr lang="zh-CN" altLang="en-US" sz="4400" dirty="0">
                <a:solidFill>
                  <a:srgbClr val="FFFF00"/>
                </a:solidFill>
                <a:latin typeface="华文中宋" pitchFamily="2" charset="-122"/>
                <a:ea typeface="华文中宋" pitchFamily="2" charset="-122"/>
              </a:rPr>
              <a:t>的通途法门，修戒定慧。占察法门和净土法门是执持名号。何以故，仗佛菩萨力故。而占察法门，除持名外，多了掷轮占察一法。此占察一法，乃是“先以欲勾牵，后令入佛智。”，更加契入末法时人的根机，速知“善恶宿世之业、现在苦乐吉凶等事”，能得大利益。正如蕅益大师开示：“此占察善恶业报经，诚末世多障者之第一津梁。” </a:t>
            </a:r>
            <a:endParaRPr lang="en-US" altLang="zh-CN" sz="4000" dirty="0">
              <a:solidFill>
                <a:srgbClr val="FFFF00"/>
              </a:solidFill>
              <a:latin typeface="华文中宋" pitchFamily="2" charset="-122"/>
              <a:ea typeface="华文中宋" pitchFamily="2" charset="-122"/>
            </a:endParaRPr>
          </a:p>
          <a:p>
            <a:endParaRPr lang="zh-CN" altLang="en-US" sz="3600" dirty="0">
              <a:solidFill>
                <a:srgbClr val="FFFF00"/>
              </a:solidFill>
              <a:latin typeface="华文中宋" pitchFamily="2" charset="-122"/>
              <a:ea typeface="华文中宋" pitchFamily="2" charset="-122"/>
            </a:endParaRPr>
          </a:p>
        </p:txBody>
      </p:sp>
    </p:spTree>
    <p:extLst>
      <p:ext uri="{BB962C8B-B14F-4D97-AF65-F5344CB8AC3E}">
        <p14:creationId xmlns:p14="http://schemas.microsoft.com/office/powerpoint/2010/main" val="39635819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8" y="117718"/>
            <a:ext cx="11367911"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C000"/>
                </a:solidFill>
                <a:latin typeface="华文中宋" pitchFamily="2" charset="-122"/>
                <a:ea typeface="华文中宋" pitchFamily="2" charset="-122"/>
              </a:rPr>
              <a:t>三、要求特别</a:t>
            </a:r>
            <a:r>
              <a:rPr lang="en-US" altLang="zh-CN" sz="4400" dirty="0" smtClean="0">
                <a:solidFill>
                  <a:srgbClr val="FFC000"/>
                </a:solidFill>
                <a:latin typeface="华文中宋" pitchFamily="2" charset="-122"/>
                <a:ea typeface="华文中宋" pitchFamily="2" charset="-122"/>
              </a:rPr>
              <a:t>:</a:t>
            </a:r>
          </a:p>
          <a:p>
            <a:endParaRPr lang="en-US" altLang="zh-CN" sz="2400" dirty="0">
              <a:solidFill>
                <a:srgbClr val="FFFF00"/>
              </a:solidFill>
              <a:latin typeface="华文中宋" pitchFamily="2" charset="-122"/>
              <a:ea typeface="华文中宋" pitchFamily="2" charset="-122"/>
            </a:endParaRPr>
          </a:p>
          <a:p>
            <a:r>
              <a:rPr lang="zh-CN" altLang="en-US" sz="4400" dirty="0">
                <a:solidFill>
                  <a:srgbClr val="FFFF00"/>
                </a:solidFill>
                <a:latin typeface="华文中宋" pitchFamily="2" charset="-122"/>
                <a:ea typeface="华文中宋" pitchFamily="2" charset="-122"/>
              </a:rPr>
              <a:t>通途法门，修戒定慧，要求“断惑证真”；净土法门，持佛名号，讲究“真信切愿”。通途法门修戒定慧，没有达到断惑证真，还有烦恼，决定不能了生脱死的。净土法门持佛名号，并不要求伏断烦恼，因为仗佛慈力，即使烦恼一丝一毫没有断，也可以往生西方；但必须“真信切愿”，没有真信切愿，便与佛的愿力不能感通</a:t>
            </a:r>
            <a:r>
              <a:rPr lang="zh-CN" altLang="en-US" sz="4400" dirty="0" smtClean="0">
                <a:solidFill>
                  <a:srgbClr val="FFFF00"/>
                </a:solidFill>
                <a:latin typeface="华文中宋" pitchFamily="2" charset="-122"/>
                <a:ea typeface="华文中宋" pitchFamily="2" charset="-122"/>
              </a:rPr>
              <a:t>，没</a:t>
            </a:r>
            <a:r>
              <a:rPr lang="zh-CN" altLang="en-US" sz="4400" dirty="0">
                <a:solidFill>
                  <a:srgbClr val="FFFF00"/>
                </a:solidFill>
                <a:latin typeface="华文中宋" pitchFamily="2" charset="-122"/>
                <a:ea typeface="华文中宋" pitchFamily="2" charset="-122"/>
              </a:rPr>
              <a:t>办法仗上佛力。</a:t>
            </a:r>
            <a:endParaRPr lang="zh-CN" altLang="en-US" sz="3600" dirty="0">
              <a:solidFill>
                <a:srgbClr val="FFFF00"/>
              </a:solidFill>
              <a:latin typeface="华文中宋" pitchFamily="2" charset="-122"/>
              <a:ea typeface="华文中宋" pitchFamily="2" charset="-122"/>
            </a:endParaRPr>
          </a:p>
        </p:txBody>
      </p:sp>
    </p:spTree>
    <p:extLst>
      <p:ext uri="{BB962C8B-B14F-4D97-AF65-F5344CB8AC3E}">
        <p14:creationId xmlns:p14="http://schemas.microsoft.com/office/powerpoint/2010/main" val="11014680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6" y="283973"/>
            <a:ext cx="11367911"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而占察法门的要求更低。只需初始求愿至心就可以获得菩萨感应。何以故？经云：“所说至心者，差别有几种？何等至心，能获善相？”地藏菩萨摩诃萨言：“善男子，我所说至心者，略有二种。何等为二？一者、初始学习，求愿至心；二者、摄意专精，成就勇猛相应至心。得此第二至心者，能获善相。”说明第一至心获得感应，第二至心获得善相。 </a:t>
            </a:r>
            <a:endParaRPr lang="zh-CN" altLang="en-US" sz="3600" dirty="0">
              <a:solidFill>
                <a:srgbClr val="FFFF00"/>
              </a:solidFill>
              <a:latin typeface="华文中宋" pitchFamily="2" charset="-122"/>
              <a:ea typeface="华文中宋" pitchFamily="2" charset="-122"/>
            </a:endParaRPr>
          </a:p>
        </p:txBody>
      </p:sp>
    </p:spTree>
    <p:extLst>
      <p:ext uri="{BB962C8B-B14F-4D97-AF65-F5344CB8AC3E}">
        <p14:creationId xmlns:p14="http://schemas.microsoft.com/office/powerpoint/2010/main" val="1096422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bwMode="auto">
          <a:xfrm>
            <a:off x="240467" y="161187"/>
            <a:ext cx="11442699" cy="10457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dirty="0">
                <a:solidFill>
                  <a:srgbClr val="FFC000"/>
                </a:solidFill>
              </a:rPr>
              <a:t>二、第二种根本</a:t>
            </a:r>
            <a:r>
              <a:rPr lang="en-US" altLang="zh-CN" sz="4000" dirty="0">
                <a:solidFill>
                  <a:srgbClr val="FFC000"/>
                </a:solidFill>
              </a:rPr>
              <a:t>——</a:t>
            </a:r>
            <a:r>
              <a:rPr lang="zh-CN" altLang="en-US" sz="4000" dirty="0">
                <a:solidFill>
                  <a:srgbClr val="FFC000"/>
                </a:solidFill>
              </a:rPr>
              <a:t>思惟死期不定。</a:t>
            </a:r>
            <a:r>
              <a:rPr lang="en-US" altLang="zh-CN" sz="3200" b="1" dirty="0" smtClean="0">
                <a:solidFill>
                  <a:schemeClr val="bg1"/>
                </a:solidFill>
              </a:rPr>
              <a:t/>
            </a:r>
            <a:br>
              <a:rPr lang="en-US" altLang="zh-CN" sz="3200" b="1" dirty="0" smtClean="0">
                <a:solidFill>
                  <a:schemeClr val="bg1"/>
                </a:solidFill>
              </a:rPr>
            </a:br>
            <a:endParaRPr lang="zh-CN" altLang="en-US" sz="3200" b="1" dirty="0">
              <a:solidFill>
                <a:schemeClr val="bg1"/>
              </a:solidFill>
            </a:endParaRPr>
          </a:p>
        </p:txBody>
      </p:sp>
      <p:sp>
        <p:nvSpPr>
          <p:cNvPr id="39939" name="TextBox 2"/>
          <p:cNvSpPr txBox="1">
            <a:spLocks noChangeArrowheads="1"/>
          </p:cNvSpPr>
          <p:nvPr/>
        </p:nvSpPr>
        <p:spPr bwMode="auto">
          <a:xfrm>
            <a:off x="112889" y="736040"/>
            <a:ext cx="11367911"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endParaRPr lang="en-US" altLang="zh-CN" sz="2400" dirty="0" smtClean="0">
              <a:solidFill>
                <a:srgbClr val="FFFF00"/>
              </a:solidFill>
              <a:latin typeface="华文中宋" pitchFamily="2" charset="-122"/>
              <a:ea typeface="华文中宋" pitchFamily="2" charset="-122"/>
            </a:endParaRPr>
          </a:p>
          <a:p>
            <a:r>
              <a:rPr lang="en-US" altLang="zh-CN" sz="4000" dirty="0">
                <a:solidFill>
                  <a:srgbClr val="FFFF00"/>
                </a:solidFill>
                <a:latin typeface="华文中宋" pitchFamily="2" charset="-122"/>
                <a:ea typeface="华文中宋" pitchFamily="2" charset="-122"/>
              </a:rPr>
              <a:t>1-</a:t>
            </a:r>
            <a:r>
              <a:rPr lang="zh-CN" altLang="en-US" sz="4000" dirty="0">
                <a:solidFill>
                  <a:srgbClr val="FFFF00"/>
                </a:solidFill>
                <a:latin typeface="华文中宋" pitchFamily="2" charset="-122"/>
                <a:ea typeface="华文中宋" pitchFamily="2" charset="-122"/>
              </a:rPr>
              <a:t>南瞻部洲人类寿量无有定准</a:t>
            </a:r>
            <a:r>
              <a:rPr lang="zh-CN" altLang="en-US" sz="4000" dirty="0" smtClean="0">
                <a:solidFill>
                  <a:srgbClr val="FFFF00"/>
                </a:solidFill>
                <a:latin typeface="华文中宋" pitchFamily="2" charset="-122"/>
                <a:ea typeface="华文中宋" pitchFamily="2" charset="-122"/>
              </a:rPr>
              <a:t>；</a:t>
            </a:r>
            <a:endParaRPr lang="en-US" altLang="zh-CN" sz="4000" dirty="0" smtClean="0">
              <a:solidFill>
                <a:srgbClr val="FFFF00"/>
              </a:solidFill>
              <a:latin typeface="华文中宋" pitchFamily="2" charset="-122"/>
              <a:ea typeface="华文中宋" pitchFamily="2" charset="-122"/>
            </a:endParaRPr>
          </a:p>
          <a:p>
            <a:r>
              <a:rPr lang="en-US" altLang="zh-CN" sz="4000" dirty="0" smtClean="0">
                <a:solidFill>
                  <a:srgbClr val="FFFF00"/>
                </a:solidFill>
                <a:latin typeface="华文中宋" pitchFamily="2" charset="-122"/>
                <a:ea typeface="华文中宋" pitchFamily="2" charset="-122"/>
              </a:rPr>
              <a:t>2-</a:t>
            </a:r>
            <a:r>
              <a:rPr lang="zh-CN" altLang="en-US" sz="4000" dirty="0">
                <a:solidFill>
                  <a:srgbClr val="FFFF00"/>
                </a:solidFill>
                <a:latin typeface="华文中宋" pitchFamily="2" charset="-122"/>
                <a:ea typeface="华文中宋" pitchFamily="2" charset="-122"/>
              </a:rPr>
              <a:t>人类死缘极多，活缘极少</a:t>
            </a:r>
            <a:r>
              <a:rPr lang="zh-CN" altLang="en-US" sz="4000" dirty="0" smtClean="0">
                <a:solidFill>
                  <a:srgbClr val="FFFF00"/>
                </a:solidFill>
                <a:latin typeface="华文中宋" pitchFamily="2" charset="-122"/>
                <a:ea typeface="华文中宋" pitchFamily="2" charset="-122"/>
              </a:rPr>
              <a:t>；</a:t>
            </a:r>
            <a:endParaRPr lang="en-US" altLang="zh-CN" sz="4000" dirty="0" smtClean="0">
              <a:solidFill>
                <a:srgbClr val="FFFF00"/>
              </a:solidFill>
              <a:latin typeface="华文中宋" pitchFamily="2" charset="-122"/>
              <a:ea typeface="华文中宋" pitchFamily="2" charset="-122"/>
            </a:endParaRPr>
          </a:p>
          <a:p>
            <a:r>
              <a:rPr lang="en-US" altLang="zh-CN" sz="4000" dirty="0" smtClean="0">
                <a:solidFill>
                  <a:srgbClr val="FFFF00"/>
                </a:solidFill>
                <a:latin typeface="华文中宋" pitchFamily="2" charset="-122"/>
                <a:ea typeface="华文中宋" pitchFamily="2" charset="-122"/>
              </a:rPr>
              <a:t>3-</a:t>
            </a:r>
            <a:r>
              <a:rPr lang="zh-CN" altLang="en-US" sz="4000" dirty="0">
                <a:solidFill>
                  <a:srgbClr val="FFFF00"/>
                </a:solidFill>
                <a:latin typeface="华文中宋" pitchFamily="2" charset="-122"/>
                <a:ea typeface="华文中宋" pitchFamily="2" charset="-122"/>
              </a:rPr>
              <a:t>所依身极脆弱</a:t>
            </a:r>
            <a:r>
              <a:rPr lang="zh-CN" altLang="en-US" sz="4000" dirty="0" smtClean="0">
                <a:solidFill>
                  <a:srgbClr val="FFFF00"/>
                </a:solidFill>
                <a:latin typeface="华文中宋" pitchFamily="2" charset="-122"/>
                <a:ea typeface="华文中宋" pitchFamily="2" charset="-122"/>
              </a:rPr>
              <a:t>。</a:t>
            </a:r>
            <a:endParaRPr lang="zh-CN" altLang="en-US" sz="4000" dirty="0">
              <a:solidFill>
                <a:srgbClr val="FFFF00"/>
              </a:solidFill>
              <a:latin typeface="华文中宋" pitchFamily="2" charset="-122"/>
              <a:ea typeface="华文中宋" pitchFamily="2" charset="-122"/>
            </a:endParaRPr>
          </a:p>
        </p:txBody>
      </p:sp>
      <p:sp>
        <p:nvSpPr>
          <p:cNvPr id="4" name="标题 1"/>
          <p:cNvSpPr txBox="1">
            <a:spLocks/>
          </p:cNvSpPr>
          <p:nvPr/>
        </p:nvSpPr>
        <p:spPr bwMode="auto">
          <a:xfrm>
            <a:off x="185626" y="3358123"/>
            <a:ext cx="11680793" cy="104579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Franklin Gothic Medium" pitchFamily="34" charset="0"/>
                <a:ea typeface="微软雅黑" pitchFamily="34" charset="-122"/>
              </a:defRPr>
            </a:lvl2pPr>
            <a:lvl3pPr algn="l" rtl="0" eaLnBrk="0" fontAlgn="base" hangingPunct="0">
              <a:lnSpc>
                <a:spcPct val="90000"/>
              </a:lnSpc>
              <a:spcBef>
                <a:spcPct val="0"/>
              </a:spcBef>
              <a:spcAft>
                <a:spcPct val="0"/>
              </a:spcAft>
              <a:defRPr sz="4400">
                <a:solidFill>
                  <a:schemeClr val="tx1"/>
                </a:solidFill>
                <a:latin typeface="Franklin Gothic Medium" pitchFamily="34" charset="0"/>
                <a:ea typeface="微软雅黑" pitchFamily="34" charset="-122"/>
              </a:defRPr>
            </a:lvl3pPr>
            <a:lvl4pPr algn="l" rtl="0" eaLnBrk="0" fontAlgn="base" hangingPunct="0">
              <a:lnSpc>
                <a:spcPct val="90000"/>
              </a:lnSpc>
              <a:spcBef>
                <a:spcPct val="0"/>
              </a:spcBef>
              <a:spcAft>
                <a:spcPct val="0"/>
              </a:spcAft>
              <a:defRPr sz="4400">
                <a:solidFill>
                  <a:schemeClr val="tx1"/>
                </a:solidFill>
                <a:latin typeface="Franklin Gothic Medium" pitchFamily="34" charset="0"/>
                <a:ea typeface="微软雅黑" pitchFamily="34" charset="-122"/>
              </a:defRPr>
            </a:lvl4pPr>
            <a:lvl5pPr algn="l" rtl="0" eaLnBrk="0" fontAlgn="base" hangingPunct="0">
              <a:lnSpc>
                <a:spcPct val="90000"/>
              </a:lnSpc>
              <a:spcBef>
                <a:spcPct val="0"/>
              </a:spcBef>
              <a:spcAft>
                <a:spcPct val="0"/>
              </a:spcAft>
              <a:defRPr sz="4400">
                <a:solidFill>
                  <a:schemeClr val="tx1"/>
                </a:solidFill>
                <a:latin typeface="Franklin Gothic Medium" pitchFamily="34" charset="0"/>
                <a:ea typeface="微软雅黑" pitchFamily="34"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399"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599"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798"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r>
              <a:rPr lang="zh-CN" altLang="en-US" sz="4000" dirty="0">
                <a:solidFill>
                  <a:srgbClr val="FFC000"/>
                </a:solidFill>
              </a:rPr>
              <a:t>三、第三种根本</a:t>
            </a:r>
            <a:r>
              <a:rPr lang="en-US" altLang="zh-CN" sz="4000" dirty="0">
                <a:solidFill>
                  <a:srgbClr val="FFC000"/>
                </a:solidFill>
              </a:rPr>
              <a:t>——</a:t>
            </a:r>
            <a:r>
              <a:rPr lang="zh-CN" altLang="en-US" sz="4000" dirty="0">
                <a:solidFill>
                  <a:srgbClr val="FFC000"/>
                </a:solidFill>
              </a:rPr>
              <a:t>思惟死时除正法外，余皆无益。</a:t>
            </a:r>
            <a:endParaRPr lang="zh-CN" altLang="en-US" sz="3200" b="1" dirty="0">
              <a:solidFill>
                <a:schemeClr val="bg1"/>
              </a:solidFill>
            </a:endParaRPr>
          </a:p>
        </p:txBody>
      </p:sp>
      <p:sp>
        <p:nvSpPr>
          <p:cNvPr id="5" name="TextBox 2"/>
          <p:cNvSpPr txBox="1">
            <a:spLocks noChangeArrowheads="1"/>
          </p:cNvSpPr>
          <p:nvPr/>
        </p:nvSpPr>
        <p:spPr bwMode="auto">
          <a:xfrm>
            <a:off x="265288" y="4130404"/>
            <a:ext cx="11367911"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endParaRPr lang="en-US" altLang="zh-CN" sz="2400" dirty="0" smtClean="0">
              <a:solidFill>
                <a:srgbClr val="FFFF00"/>
              </a:solidFill>
              <a:latin typeface="华文中宋" pitchFamily="2" charset="-122"/>
              <a:ea typeface="华文中宋" pitchFamily="2" charset="-122"/>
            </a:endParaRPr>
          </a:p>
          <a:p>
            <a:r>
              <a:rPr lang="zh-CN" altLang="en-US" sz="4000" dirty="0">
                <a:solidFill>
                  <a:srgbClr val="FFFF00"/>
                </a:solidFill>
                <a:latin typeface="华文中宋" pitchFamily="2" charset="-122"/>
                <a:ea typeface="华文中宋" pitchFamily="2" charset="-122"/>
              </a:rPr>
              <a:t>三种因相，即三种无益</a:t>
            </a:r>
            <a:r>
              <a:rPr lang="zh-CN" altLang="en-US" sz="4000" dirty="0" smtClean="0">
                <a:solidFill>
                  <a:srgbClr val="FFFF00"/>
                </a:solidFill>
                <a:latin typeface="华文中宋" pitchFamily="2" charset="-122"/>
                <a:ea typeface="华文中宋" pitchFamily="2" charset="-122"/>
              </a:rPr>
              <a:t>：</a:t>
            </a:r>
            <a:endParaRPr lang="en-US" altLang="zh-CN" sz="4000" dirty="0" smtClean="0">
              <a:solidFill>
                <a:srgbClr val="FFFF00"/>
              </a:solidFill>
              <a:latin typeface="华文中宋" pitchFamily="2" charset="-122"/>
              <a:ea typeface="华文中宋" pitchFamily="2" charset="-122"/>
            </a:endParaRPr>
          </a:p>
          <a:p>
            <a:endParaRPr lang="zh-CN" altLang="en-US" sz="4000" dirty="0">
              <a:solidFill>
                <a:srgbClr val="FFFF00"/>
              </a:solidFill>
              <a:latin typeface="华文中宋" pitchFamily="2" charset="-122"/>
              <a:ea typeface="华文中宋" pitchFamily="2" charset="-122"/>
            </a:endParaRPr>
          </a:p>
          <a:p>
            <a:r>
              <a:rPr lang="en-US" altLang="zh-CN" sz="4000" dirty="0">
                <a:solidFill>
                  <a:srgbClr val="FFFF00"/>
                </a:solidFill>
                <a:latin typeface="华文中宋" pitchFamily="2" charset="-122"/>
                <a:ea typeface="华文中宋" pitchFamily="2" charset="-122"/>
              </a:rPr>
              <a:t>1-</a:t>
            </a:r>
            <a:r>
              <a:rPr lang="zh-CN" altLang="en-US" sz="4000" dirty="0">
                <a:solidFill>
                  <a:srgbClr val="FFFF00"/>
                </a:solidFill>
                <a:latin typeface="华文中宋" pitchFamily="2" charset="-122"/>
                <a:ea typeface="华文中宋" pitchFamily="2" charset="-122"/>
              </a:rPr>
              <a:t>亲友无益；</a:t>
            </a:r>
            <a:r>
              <a:rPr lang="en-US" altLang="zh-CN" sz="4000" dirty="0">
                <a:solidFill>
                  <a:srgbClr val="FFFF00"/>
                </a:solidFill>
                <a:latin typeface="华文中宋" pitchFamily="2" charset="-122"/>
                <a:ea typeface="华文中宋" pitchFamily="2" charset="-122"/>
              </a:rPr>
              <a:t>2-</a:t>
            </a:r>
            <a:r>
              <a:rPr lang="zh-CN" altLang="en-US" sz="4000" dirty="0">
                <a:solidFill>
                  <a:srgbClr val="FFFF00"/>
                </a:solidFill>
                <a:latin typeface="华文中宋" pitchFamily="2" charset="-122"/>
                <a:ea typeface="华文中宋" pitchFamily="2" charset="-122"/>
              </a:rPr>
              <a:t>受用无益；</a:t>
            </a:r>
            <a:r>
              <a:rPr lang="en-US" altLang="zh-CN" sz="4000" dirty="0">
                <a:solidFill>
                  <a:srgbClr val="FFFF00"/>
                </a:solidFill>
                <a:latin typeface="华文中宋" pitchFamily="2" charset="-122"/>
                <a:ea typeface="华文中宋" pitchFamily="2" charset="-122"/>
              </a:rPr>
              <a:t>3-</a:t>
            </a:r>
            <a:r>
              <a:rPr lang="zh-CN" altLang="en-US" sz="4000" dirty="0">
                <a:solidFill>
                  <a:srgbClr val="FFFF00"/>
                </a:solidFill>
                <a:latin typeface="华文中宋" pitchFamily="2" charset="-122"/>
                <a:ea typeface="华文中宋" pitchFamily="2" charset="-122"/>
              </a:rPr>
              <a:t>身体无益。</a:t>
            </a:r>
          </a:p>
        </p:txBody>
      </p:sp>
    </p:spTree>
    <p:extLst>
      <p:ext uri="{BB962C8B-B14F-4D97-AF65-F5344CB8AC3E}">
        <p14:creationId xmlns:p14="http://schemas.microsoft.com/office/powerpoint/2010/main" val="4053870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6" y="283973"/>
            <a:ext cx="11367911"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譬如一颗沙子，入水即沉。纵有数千万斤石，装于大火轮船中，即可不沉而运于他处，以随意使用也。石喻众生之业力深重，大火轮喻弥陀之慈力广大。若不念佛，仗自己修持之力，欲了生死，须到业尽情空地位方可。否则纵令烦恼惑业断得只有一丝毫，亦不能了。喻如极小之沙子，亦必沉于水中，决不能自己出于水外</a:t>
            </a:r>
            <a:r>
              <a:rPr lang="zh-CN" altLang="en-US" sz="4400" dirty="0" smtClean="0">
                <a:solidFill>
                  <a:srgbClr val="FFFF00"/>
                </a:solidFill>
                <a:latin typeface="华文中宋" pitchFamily="2" charset="-122"/>
                <a:ea typeface="华文中宋" pitchFamily="2" charset="-122"/>
              </a:rPr>
              <a:t>。</a:t>
            </a:r>
            <a:endParaRPr lang="en-US" altLang="zh-CN" sz="4400" dirty="0" smtClean="0">
              <a:solidFill>
                <a:srgbClr val="FFFF00"/>
              </a:solidFill>
              <a:latin typeface="华文中宋" pitchFamily="2" charset="-122"/>
              <a:ea typeface="华文中宋" pitchFamily="2" charset="-122"/>
            </a:endParaRPr>
          </a:p>
          <a:p>
            <a:r>
              <a:rPr lang="en-US" altLang="zh-CN" sz="3200" dirty="0" smtClean="0">
                <a:solidFill>
                  <a:srgbClr val="FFC000"/>
                </a:solidFill>
                <a:latin typeface="华文中宋" pitchFamily="2" charset="-122"/>
                <a:ea typeface="华文中宋" pitchFamily="2" charset="-122"/>
              </a:rPr>
              <a:t>(</a:t>
            </a:r>
            <a:r>
              <a:rPr lang="zh-CN" altLang="en-US" sz="3200" dirty="0">
                <a:solidFill>
                  <a:srgbClr val="FFC000"/>
                </a:solidFill>
                <a:latin typeface="华文中宋" pitchFamily="2" charset="-122"/>
                <a:ea typeface="华文中宋" pitchFamily="2" charset="-122"/>
              </a:rPr>
              <a:t>增广文钞卷二复裘佩卿居士书二</a:t>
            </a:r>
            <a:r>
              <a:rPr lang="en-US" altLang="zh-CN" sz="3200" dirty="0">
                <a:solidFill>
                  <a:srgbClr val="FFC000"/>
                </a:solidFill>
                <a:latin typeface="华文中宋" pitchFamily="2" charset="-122"/>
                <a:ea typeface="华文中宋" pitchFamily="2" charset="-122"/>
              </a:rPr>
              <a:t>)</a:t>
            </a:r>
            <a:endParaRPr lang="zh-CN" altLang="en-US" sz="32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31975883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8" y="117718"/>
            <a:ext cx="11367911"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C000"/>
                </a:solidFill>
                <a:latin typeface="华文中宋" pitchFamily="2" charset="-122"/>
                <a:ea typeface="华文中宋" pitchFamily="2" charset="-122"/>
              </a:rPr>
              <a:t>四、时效特别</a:t>
            </a:r>
            <a:r>
              <a:rPr lang="en-US" altLang="zh-CN" sz="4400" dirty="0" smtClean="0">
                <a:solidFill>
                  <a:srgbClr val="FFC000"/>
                </a:solidFill>
                <a:latin typeface="华文中宋" pitchFamily="2" charset="-122"/>
                <a:ea typeface="华文中宋" pitchFamily="2" charset="-122"/>
              </a:rPr>
              <a:t>:</a:t>
            </a:r>
          </a:p>
          <a:p>
            <a:endParaRPr lang="en-US" altLang="zh-CN" sz="1200" dirty="0">
              <a:solidFill>
                <a:srgbClr val="FFFF00"/>
              </a:solidFill>
              <a:latin typeface="华文中宋" pitchFamily="2" charset="-122"/>
              <a:ea typeface="华文中宋" pitchFamily="2" charset="-122"/>
            </a:endParaRPr>
          </a:p>
          <a:p>
            <a:r>
              <a:rPr lang="zh-CN" altLang="en-US" sz="4000" dirty="0">
                <a:solidFill>
                  <a:srgbClr val="FFFF00"/>
                </a:solidFill>
                <a:latin typeface="华文中宋" pitchFamily="2" charset="-122"/>
                <a:ea typeface="华文中宋" pitchFamily="2" charset="-122"/>
              </a:rPr>
              <a:t>由第一至心可以迅速获得感应。由感应可迅速升起对菩萨的信心。从建立信心的角度看，占察法门比净土法门还殊胜。在此信心的基础上，对阿弥陀佛有真信切愿，持佛名号，立即契入阿弥陀佛大誓愿力，往生一定。而且有了莲花立刻就能通过占察知道。通途法门修戒定慧，想达到断惑证真，要经过多生累劫的勤修，初果圣人还有七次往返天上人间，最后才完全断惑证真，才了生死，这么难的法门，只有圣者根机才能修。</a:t>
            </a:r>
            <a:endParaRPr lang="zh-CN" altLang="en-US" sz="3200" dirty="0">
              <a:solidFill>
                <a:srgbClr val="FFFF00"/>
              </a:solidFill>
              <a:latin typeface="华文中宋" pitchFamily="2" charset="-122"/>
              <a:ea typeface="华文中宋" pitchFamily="2" charset="-122"/>
            </a:endParaRPr>
          </a:p>
        </p:txBody>
      </p:sp>
    </p:spTree>
    <p:extLst>
      <p:ext uri="{BB962C8B-B14F-4D97-AF65-F5344CB8AC3E}">
        <p14:creationId xmlns:p14="http://schemas.microsoft.com/office/powerpoint/2010/main" val="34526944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6" y="283973"/>
            <a:ext cx="11367911"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仗自力了生死法门，虽高深玄妙，欲依此了生死，又不知要经若干劫数。以约大乘圆教论，五品位尚未能断见惑。初信位方断见惑，便可永无造恶业堕恶道之虑，然须渐次进修。已证七信，方了生死。初信神通道力已不可思议，尚须至七信位，方了生死。了生死事，岂易言乎。即约小乘藏教论，断见惑即证初果，任运不会行犯戒事。若不出家，亦娶妻生子，若以威逼令犯邪淫，宁肯舍命，决不犯戒。</a:t>
            </a:r>
            <a:endParaRPr lang="zh-CN" altLang="en-US" sz="32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11182147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6" y="-5417"/>
            <a:ext cx="11462588" cy="686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初果有进无退，未证初果，则不定。今生修持好极，来生会造大恶业。亦有前半生好，后半生便坏者。初果尚须七生天上，七返人间，方证四果。天寿甚长，不可以年月论。此仗自力了生死之难</a:t>
            </a:r>
            <a:r>
              <a:rPr lang="zh-CN" altLang="en-US" sz="4400" dirty="0" smtClean="0">
                <a:solidFill>
                  <a:srgbClr val="FFFF00"/>
                </a:solidFill>
                <a:latin typeface="华文中宋" pitchFamily="2" charset="-122"/>
                <a:ea typeface="华文中宋" pitchFamily="2" charset="-122"/>
              </a:rPr>
              <a:t>也。</a:t>
            </a:r>
            <a:endParaRPr lang="zh-CN" altLang="en-US" sz="4400" dirty="0">
              <a:solidFill>
                <a:srgbClr val="FFFF00"/>
              </a:solidFill>
              <a:latin typeface="华文中宋" pitchFamily="2" charset="-122"/>
              <a:ea typeface="华文中宋" pitchFamily="2" charset="-122"/>
            </a:endParaRPr>
          </a:p>
          <a:p>
            <a:r>
              <a:rPr lang="zh-CN" altLang="en-US" sz="4400" dirty="0">
                <a:solidFill>
                  <a:srgbClr val="FFFF00"/>
                </a:solidFill>
                <a:latin typeface="华文中宋" pitchFamily="2" charset="-122"/>
                <a:ea typeface="华文中宋" pitchFamily="2" charset="-122"/>
              </a:rPr>
              <a:t>念佛法门，乃佛法中之特别法门，仗佛慈力，可以带业往生。约在此界，尚未断惑业，名带业；若生西方，则无业可得，非将业带到西方去。无论工夫深浅，若具真信切愿，至诚称念，无一不往生者</a:t>
            </a:r>
            <a:r>
              <a:rPr lang="zh-CN" altLang="en-US" sz="4400" dirty="0" smtClean="0">
                <a:solidFill>
                  <a:srgbClr val="FFFF00"/>
                </a:solidFill>
                <a:latin typeface="华文中宋" pitchFamily="2" charset="-122"/>
                <a:ea typeface="华文中宋" pitchFamily="2" charset="-122"/>
              </a:rPr>
              <a:t>。 </a:t>
            </a:r>
            <a:r>
              <a:rPr lang="en-US" altLang="zh-CN" sz="3200" dirty="0" smtClean="0">
                <a:solidFill>
                  <a:srgbClr val="FFC000"/>
                </a:solidFill>
                <a:latin typeface="华文中宋" pitchFamily="2" charset="-122"/>
                <a:ea typeface="华文中宋" pitchFamily="2" charset="-122"/>
              </a:rPr>
              <a:t>——《</a:t>
            </a:r>
            <a:r>
              <a:rPr lang="zh-CN" altLang="en-US" sz="3200" dirty="0">
                <a:solidFill>
                  <a:srgbClr val="FFC000"/>
                </a:solidFill>
                <a:latin typeface="华文中宋" pitchFamily="2" charset="-122"/>
                <a:ea typeface="华文中宋" pitchFamily="2" charset="-122"/>
              </a:rPr>
              <a:t>印光法师文钞</a:t>
            </a:r>
            <a:r>
              <a:rPr lang="en-US" altLang="zh-CN" sz="3200" dirty="0">
                <a:solidFill>
                  <a:srgbClr val="FFC000"/>
                </a:solidFill>
                <a:latin typeface="华文中宋" pitchFamily="2" charset="-122"/>
                <a:ea typeface="华文中宋" pitchFamily="2" charset="-122"/>
              </a:rPr>
              <a:t>》•</a:t>
            </a:r>
            <a:r>
              <a:rPr lang="zh-CN" altLang="en-US" sz="3200" dirty="0">
                <a:solidFill>
                  <a:srgbClr val="FFC000"/>
                </a:solidFill>
                <a:latin typeface="华文中宋" pitchFamily="2" charset="-122"/>
                <a:ea typeface="华文中宋" pitchFamily="2" charset="-122"/>
              </a:rPr>
              <a:t>复吴思谦书</a:t>
            </a:r>
          </a:p>
        </p:txBody>
      </p:sp>
    </p:spTree>
    <p:extLst>
      <p:ext uri="{BB962C8B-B14F-4D97-AF65-F5344CB8AC3E}">
        <p14:creationId xmlns:p14="http://schemas.microsoft.com/office/powerpoint/2010/main" val="15356972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8" y="315146"/>
            <a:ext cx="11367911"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C000"/>
                </a:solidFill>
                <a:latin typeface="华文中宋" pitchFamily="2" charset="-122"/>
                <a:ea typeface="华文中宋" pitchFamily="2" charset="-122"/>
              </a:rPr>
              <a:t>五、利益</a:t>
            </a:r>
            <a:r>
              <a:rPr lang="zh-CN" altLang="en-US" sz="4400" dirty="0" smtClean="0">
                <a:solidFill>
                  <a:srgbClr val="FFC000"/>
                </a:solidFill>
                <a:latin typeface="华文中宋" pitchFamily="2" charset="-122"/>
                <a:ea typeface="华文中宋" pitchFamily="2" charset="-122"/>
              </a:rPr>
              <a:t>特别</a:t>
            </a:r>
            <a:r>
              <a:rPr lang="en-US" altLang="zh-CN" sz="4400" dirty="0" smtClean="0">
                <a:solidFill>
                  <a:srgbClr val="FFC000"/>
                </a:solidFill>
                <a:latin typeface="华文中宋" pitchFamily="2" charset="-122"/>
                <a:ea typeface="华文中宋" pitchFamily="2" charset="-122"/>
              </a:rPr>
              <a:t>:</a:t>
            </a:r>
          </a:p>
          <a:p>
            <a:endParaRPr lang="en-US" altLang="zh-CN" sz="2800" dirty="0">
              <a:solidFill>
                <a:srgbClr val="FFFF00"/>
              </a:solidFill>
              <a:latin typeface="华文中宋" pitchFamily="2" charset="-122"/>
              <a:ea typeface="华文中宋" pitchFamily="2" charset="-122"/>
            </a:endParaRPr>
          </a:p>
          <a:p>
            <a:r>
              <a:rPr lang="zh-CN" altLang="en-US" sz="4400" dirty="0">
                <a:solidFill>
                  <a:srgbClr val="FFFF00"/>
                </a:solidFill>
                <a:latin typeface="华文中宋" pitchFamily="2" charset="-122"/>
                <a:ea typeface="华文中宋" pitchFamily="2" charset="-122"/>
              </a:rPr>
              <a:t>通途法门，利益在证果成圣，“了生脱死”，但离成佛还太遥远；特别法门，以凡夫身，“往生西方”，一旦往生，自然一生成佛。结合占察法门，解决现实问题，还能不负如来不负家。</a:t>
            </a:r>
            <a:endParaRPr lang="zh-CN" altLang="en-US" sz="3600" dirty="0">
              <a:solidFill>
                <a:srgbClr val="FFFF00"/>
              </a:solidFill>
              <a:latin typeface="华文中宋" pitchFamily="2" charset="-122"/>
              <a:ea typeface="华文中宋" pitchFamily="2" charset="-122"/>
            </a:endParaRPr>
          </a:p>
        </p:txBody>
      </p:sp>
    </p:spTree>
    <p:extLst>
      <p:ext uri="{BB962C8B-B14F-4D97-AF65-F5344CB8AC3E}">
        <p14:creationId xmlns:p14="http://schemas.microsoft.com/office/powerpoint/2010/main" val="21961202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7" y="266607"/>
            <a:ext cx="11888611"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chemeClr val="bg1"/>
                </a:solidFill>
                <a:latin typeface="华文中宋" pitchFamily="2" charset="-122"/>
                <a:ea typeface="华文中宋" pitchFamily="2" charset="-122"/>
              </a:rPr>
              <a:t>尔时坚牢地神白佛言。世尊。我从昔来，瞻视顶礼，无量菩萨摩诃萨。皆是大不可思议神通智慧，广度众生。是地藏菩萨摩诃萨，于诸菩萨誓愿深重。世尊。是地藏菩萨，于阎浮提，有大因缘。如文殊普贤，观音，弥勒，亦化百千身形，度于六道，其愿尚有毕竟。是地藏菩萨，教化六道一切众生，所发誓愿劫数，如千百亿恒河沙。世尊。我观未来及现在众生，于所住处，于南方清洁之地，以土石竹木，作</a:t>
            </a:r>
            <a:r>
              <a:rPr lang="zh-CN" altLang="en-US" sz="4400" dirty="0" smtClean="0">
                <a:solidFill>
                  <a:schemeClr val="bg1"/>
                </a:solidFill>
                <a:latin typeface="华文中宋" pitchFamily="2" charset="-122"/>
                <a:ea typeface="华文中宋" pitchFamily="2" charset="-122"/>
              </a:rPr>
              <a:t>其</a:t>
            </a:r>
            <a:endParaRPr lang="zh-CN" altLang="en-US" sz="44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39939530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7" y="266607"/>
            <a:ext cx="11888611"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chemeClr val="bg1"/>
                </a:solidFill>
                <a:latin typeface="华文中宋" pitchFamily="2" charset="-122"/>
                <a:ea typeface="华文中宋" pitchFamily="2" charset="-122"/>
              </a:rPr>
              <a:t>龛</a:t>
            </a:r>
            <a:r>
              <a:rPr lang="en-US" altLang="zh-CN" sz="4400" dirty="0">
                <a:solidFill>
                  <a:schemeClr val="bg1"/>
                </a:solidFill>
                <a:latin typeface="华文中宋" pitchFamily="2" charset="-122"/>
                <a:ea typeface="华文中宋" pitchFamily="2" charset="-122"/>
              </a:rPr>
              <a:t>(</a:t>
            </a:r>
            <a:r>
              <a:rPr lang="en-US" altLang="zh-CN" sz="4400" dirty="0" err="1">
                <a:solidFill>
                  <a:schemeClr val="bg1"/>
                </a:solidFill>
                <a:latin typeface="华文中宋" pitchFamily="2" charset="-122"/>
                <a:ea typeface="华文中宋" pitchFamily="2" charset="-122"/>
              </a:rPr>
              <a:t>kān</a:t>
            </a:r>
            <a:r>
              <a:rPr lang="en-US" altLang="zh-CN" sz="4400" dirty="0">
                <a:solidFill>
                  <a:schemeClr val="bg1"/>
                </a:solidFill>
                <a:latin typeface="华文中宋" pitchFamily="2" charset="-122"/>
                <a:ea typeface="华文中宋" pitchFamily="2" charset="-122"/>
              </a:rPr>
              <a:t>)</a:t>
            </a:r>
            <a:r>
              <a:rPr lang="zh-CN" altLang="en-US" sz="4400" dirty="0">
                <a:solidFill>
                  <a:schemeClr val="bg1"/>
                </a:solidFill>
                <a:latin typeface="华文中宋" pitchFamily="2" charset="-122"/>
                <a:ea typeface="华文中宋" pitchFamily="2" charset="-122"/>
              </a:rPr>
              <a:t>室。是中能塑画，乃至金银铜铁，作地藏形像。烧香供养，瞻礼赞叹。是人居处，即得十种利益。何等为十。一者，土地丰壤。二者，家宅永安。三者，先亡生天。四者，现存益寿。五者，所求遂意。六者，无水火灾。七者，虚耗辟</a:t>
            </a:r>
            <a:r>
              <a:rPr lang="en-US" altLang="zh-CN" sz="4400" dirty="0">
                <a:solidFill>
                  <a:schemeClr val="bg1"/>
                </a:solidFill>
                <a:latin typeface="华文中宋" pitchFamily="2" charset="-122"/>
                <a:ea typeface="华文中宋" pitchFamily="2" charset="-122"/>
              </a:rPr>
              <a:t>(</a:t>
            </a:r>
            <a:r>
              <a:rPr lang="en-US" altLang="zh-CN" sz="4400" dirty="0" err="1">
                <a:solidFill>
                  <a:schemeClr val="bg1"/>
                </a:solidFill>
                <a:latin typeface="华文中宋" pitchFamily="2" charset="-122"/>
                <a:ea typeface="华文中宋" pitchFamily="2" charset="-122"/>
              </a:rPr>
              <a:t>bì</a:t>
            </a:r>
            <a:r>
              <a:rPr lang="en-US" altLang="zh-CN" sz="4400" dirty="0">
                <a:solidFill>
                  <a:schemeClr val="bg1"/>
                </a:solidFill>
                <a:latin typeface="华文中宋" pitchFamily="2" charset="-122"/>
                <a:ea typeface="华文中宋" pitchFamily="2" charset="-122"/>
              </a:rPr>
              <a:t>)</a:t>
            </a:r>
            <a:r>
              <a:rPr lang="zh-CN" altLang="en-US" sz="4400" dirty="0">
                <a:solidFill>
                  <a:schemeClr val="bg1"/>
                </a:solidFill>
                <a:latin typeface="华文中宋" pitchFamily="2" charset="-122"/>
                <a:ea typeface="华文中宋" pitchFamily="2" charset="-122"/>
              </a:rPr>
              <a:t>除。八者，杜绝恶梦。九者，出入神护。十者，多遇圣因。世尊。未来世中，及现在众生，若能于所住处方面，作如是供养，得如是利益。</a:t>
            </a:r>
            <a:endParaRPr lang="zh-CN" altLang="en-US" sz="44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26606835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7" y="266607"/>
            <a:ext cx="11888611"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chemeClr val="bg1"/>
                </a:solidFill>
                <a:latin typeface="华文中宋" pitchFamily="2" charset="-122"/>
                <a:ea typeface="华文中宋" pitchFamily="2" charset="-122"/>
              </a:rPr>
              <a:t>复次观世音菩萨。若未来世，有诸人等。衣食不足。求者乖</a:t>
            </a:r>
            <a:r>
              <a:rPr lang="en-US" altLang="zh-CN" sz="4400" dirty="0">
                <a:solidFill>
                  <a:schemeClr val="bg1"/>
                </a:solidFill>
                <a:latin typeface="华文中宋" pitchFamily="2" charset="-122"/>
                <a:ea typeface="华文中宋" pitchFamily="2" charset="-122"/>
              </a:rPr>
              <a:t>(</a:t>
            </a:r>
            <a:r>
              <a:rPr lang="en-US" altLang="zh-CN" sz="4400" dirty="0" err="1">
                <a:solidFill>
                  <a:schemeClr val="bg1"/>
                </a:solidFill>
                <a:latin typeface="华文中宋" pitchFamily="2" charset="-122"/>
                <a:ea typeface="华文中宋" pitchFamily="2" charset="-122"/>
              </a:rPr>
              <a:t>guāi</a:t>
            </a:r>
            <a:r>
              <a:rPr lang="en-US" altLang="zh-CN" sz="4400" dirty="0">
                <a:solidFill>
                  <a:schemeClr val="bg1"/>
                </a:solidFill>
                <a:latin typeface="华文中宋" pitchFamily="2" charset="-122"/>
                <a:ea typeface="华文中宋" pitchFamily="2" charset="-122"/>
              </a:rPr>
              <a:t>)</a:t>
            </a:r>
            <a:r>
              <a:rPr lang="zh-CN" altLang="en-US" sz="4400" dirty="0">
                <a:solidFill>
                  <a:schemeClr val="bg1"/>
                </a:solidFill>
                <a:latin typeface="华文中宋" pitchFamily="2" charset="-122"/>
                <a:ea typeface="华文中宋" pitchFamily="2" charset="-122"/>
              </a:rPr>
              <a:t>愿，或多病疾，或多凶衰，家宅不安，眷属分散。或诸横事，多来忤</a:t>
            </a:r>
            <a:r>
              <a:rPr lang="en-US" altLang="zh-CN" sz="4400" dirty="0">
                <a:solidFill>
                  <a:schemeClr val="bg1"/>
                </a:solidFill>
                <a:latin typeface="华文中宋" pitchFamily="2" charset="-122"/>
                <a:ea typeface="华文中宋" pitchFamily="2" charset="-122"/>
              </a:rPr>
              <a:t>(</a:t>
            </a:r>
            <a:r>
              <a:rPr lang="en-US" altLang="zh-CN" sz="4400" dirty="0" err="1">
                <a:solidFill>
                  <a:schemeClr val="bg1"/>
                </a:solidFill>
                <a:latin typeface="华文中宋" pitchFamily="2" charset="-122"/>
                <a:ea typeface="华文中宋" pitchFamily="2" charset="-122"/>
              </a:rPr>
              <a:t>wǔ</a:t>
            </a:r>
            <a:r>
              <a:rPr lang="en-US" altLang="zh-CN" sz="4400" dirty="0">
                <a:solidFill>
                  <a:schemeClr val="bg1"/>
                </a:solidFill>
                <a:latin typeface="华文中宋" pitchFamily="2" charset="-122"/>
                <a:ea typeface="华文中宋" pitchFamily="2" charset="-122"/>
              </a:rPr>
              <a:t>)</a:t>
            </a:r>
            <a:r>
              <a:rPr lang="zh-CN" altLang="en-US" sz="4400" dirty="0">
                <a:solidFill>
                  <a:schemeClr val="bg1"/>
                </a:solidFill>
                <a:latin typeface="华文中宋" pitchFamily="2" charset="-122"/>
                <a:ea typeface="华文中宋" pitchFamily="2" charset="-122"/>
              </a:rPr>
              <a:t>身。睡梦之间，多有惊怖。如是人等。闻地藏名，见地藏形。至心恭敬，念满万遍。是诸不如意事，渐渐消灭。即得安乐，衣食丰溢。乃至于睡梦中，悉皆安乐</a:t>
            </a:r>
            <a:r>
              <a:rPr lang="zh-CN" altLang="en-US" sz="4400" dirty="0" smtClean="0">
                <a:solidFill>
                  <a:schemeClr val="bg1"/>
                </a:solidFill>
                <a:latin typeface="华文中宋" pitchFamily="2" charset="-122"/>
                <a:ea typeface="华文中宋" pitchFamily="2" charset="-122"/>
              </a:rPr>
              <a:t>。</a:t>
            </a:r>
            <a:endParaRPr lang="en-US" altLang="zh-CN" sz="4400" dirty="0" smtClean="0">
              <a:solidFill>
                <a:schemeClr val="bg1"/>
              </a:solidFill>
              <a:latin typeface="华文中宋" pitchFamily="2" charset="-122"/>
              <a:ea typeface="华文中宋" pitchFamily="2" charset="-122"/>
            </a:endParaRPr>
          </a:p>
          <a:p>
            <a:endParaRPr lang="en-US" altLang="zh-CN" sz="4400" dirty="0">
              <a:solidFill>
                <a:schemeClr val="bg1"/>
              </a:solidFill>
              <a:latin typeface="华文中宋" pitchFamily="2" charset="-122"/>
              <a:ea typeface="华文中宋" pitchFamily="2" charset="-122"/>
            </a:endParaRPr>
          </a:p>
          <a:p>
            <a:r>
              <a:rPr lang="en-US" altLang="zh-CN" sz="3200" dirty="0" smtClean="0">
                <a:solidFill>
                  <a:srgbClr val="FFC000"/>
                </a:solidFill>
                <a:latin typeface="华文中宋" pitchFamily="2" charset="-122"/>
                <a:ea typeface="华文中宋" pitchFamily="2" charset="-122"/>
              </a:rPr>
              <a:t>——《</a:t>
            </a:r>
            <a:r>
              <a:rPr lang="zh-CN" altLang="en-US" sz="3200" dirty="0" smtClean="0">
                <a:solidFill>
                  <a:srgbClr val="FFC000"/>
                </a:solidFill>
                <a:latin typeface="华文中宋" pitchFamily="2" charset="-122"/>
                <a:ea typeface="华文中宋" pitchFamily="2" charset="-122"/>
              </a:rPr>
              <a:t>地</a:t>
            </a:r>
            <a:r>
              <a:rPr lang="zh-CN" altLang="en-US" sz="3200" dirty="0">
                <a:solidFill>
                  <a:srgbClr val="FFC000"/>
                </a:solidFill>
                <a:latin typeface="华文中宋" pitchFamily="2" charset="-122"/>
                <a:ea typeface="华文中宋" pitchFamily="2" charset="-122"/>
              </a:rPr>
              <a:t>藏菩萨本愿</a:t>
            </a:r>
            <a:r>
              <a:rPr lang="zh-CN" altLang="en-US" sz="3200" dirty="0" smtClean="0">
                <a:solidFill>
                  <a:srgbClr val="FFC000"/>
                </a:solidFill>
                <a:latin typeface="华文中宋" pitchFamily="2" charset="-122"/>
                <a:ea typeface="华文中宋" pitchFamily="2" charset="-122"/>
              </a:rPr>
              <a:t>经</a:t>
            </a:r>
            <a:r>
              <a:rPr lang="en-US" altLang="zh-CN" sz="3200" dirty="0" smtClean="0">
                <a:solidFill>
                  <a:srgbClr val="FFC000"/>
                </a:solidFill>
                <a:latin typeface="华文中宋" pitchFamily="2" charset="-122"/>
                <a:ea typeface="华文中宋" pitchFamily="2" charset="-122"/>
              </a:rPr>
              <a:t>》</a:t>
            </a:r>
            <a:endParaRPr lang="zh-CN" altLang="en-US" sz="32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34427333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http://img5.duitang.com/uploads/item/201410/12/20141012004037_iLfkN.thumb.700_0.jpeg"/>
          <p:cNvPicPr>
            <a:picLocks noChangeAspect="1" noChangeArrowheads="1"/>
          </p:cNvPicPr>
          <p:nvPr/>
        </p:nvPicPr>
        <p:blipFill>
          <a:blip r:embed="rId2"/>
          <a:srcRect/>
          <a:stretch>
            <a:fillRect/>
          </a:stretch>
        </p:blipFill>
        <p:spPr bwMode="auto">
          <a:xfrm>
            <a:off x="0" y="537975"/>
            <a:ext cx="12192001" cy="5714846"/>
          </a:xfrm>
          <a:prstGeom prst="rect">
            <a:avLst/>
          </a:prstGeom>
          <a:noFill/>
          <a:ln w="9525">
            <a:noFill/>
            <a:miter lim="800000"/>
            <a:headEnd/>
            <a:tailEnd/>
          </a:ln>
        </p:spPr>
      </p:pic>
      <p:sp>
        <p:nvSpPr>
          <p:cNvPr id="3" name="矩形 2"/>
          <p:cNvSpPr/>
          <p:nvPr/>
        </p:nvSpPr>
        <p:spPr>
          <a:xfrm>
            <a:off x="1752901" y="1371427"/>
            <a:ext cx="8255774" cy="3321951"/>
          </a:xfrm>
          <a:prstGeom prst="rect">
            <a:avLst/>
          </a:prstGeom>
          <a:noFill/>
          <a:ln>
            <a:noFill/>
          </a:ln>
        </p:spPr>
        <p:txBody>
          <a:bodyPr wrap="none" lIns="96762" tIns="48381" rIns="96762" bIns="48381">
            <a:spAutoFit/>
          </a:bodyPr>
          <a:lstStyle/>
          <a:p>
            <a:pPr algn="ctr" eaLnBrk="1" hangingPunct="1">
              <a:buFont typeface="Arial" panose="020B0604020202020204" pitchFamily="34" charset="0"/>
              <a:buNone/>
            </a:pPr>
            <a:r>
              <a:rPr lang="zh-CN" altLang="en-US" sz="7000" b="1" dirty="0">
                <a:ln w="9525">
                  <a:solidFill>
                    <a:srgbClr val="FFFFFF"/>
                  </a:solidFill>
                  <a:prstDash val="solid"/>
                </a:ln>
                <a:solidFill>
                  <a:srgbClr val="000000">
                    <a:lumMod val="95000"/>
                    <a:lumOff val="5000"/>
                  </a:srgbClr>
                </a:solidFill>
                <a:effectLst>
                  <a:outerShdw blurRad="12700" dist="38100" dir="2700000" algn="tl" rotWithShape="0">
                    <a:srgbClr val="FFFFFF">
                      <a:lumMod val="50000"/>
                    </a:srgbClr>
                  </a:outerShdw>
                </a:effectLst>
                <a:latin typeface="华文新魏" panose="02010800040101010101" pitchFamily="2" charset="-122"/>
                <a:ea typeface="华文新魏" panose="02010800040101010101" pitchFamily="2" charset="-122"/>
              </a:rPr>
              <a:t>随喜闻法</a:t>
            </a:r>
            <a:endParaRPr lang="en-US" altLang="zh-CN" sz="7000" b="1" dirty="0">
              <a:ln w="9525">
                <a:solidFill>
                  <a:srgbClr val="FFFFFF"/>
                </a:solidFill>
                <a:prstDash val="solid"/>
              </a:ln>
              <a:solidFill>
                <a:srgbClr val="000000">
                  <a:lumMod val="95000"/>
                  <a:lumOff val="5000"/>
                </a:srgbClr>
              </a:solidFill>
              <a:effectLst>
                <a:outerShdw blurRad="12700" dist="38100" dir="2700000" algn="tl" rotWithShape="0">
                  <a:srgbClr val="FFFFFF">
                    <a:lumMod val="50000"/>
                  </a:srgbClr>
                </a:outerShdw>
              </a:effectLst>
              <a:latin typeface="华文新魏" panose="02010800040101010101" pitchFamily="2" charset="-122"/>
              <a:ea typeface="华文新魏" panose="02010800040101010101" pitchFamily="2" charset="-122"/>
            </a:endParaRPr>
          </a:p>
          <a:p>
            <a:pPr algn="ctr" eaLnBrk="1" hangingPunct="1">
              <a:buFont typeface="Arial" panose="020B0604020202020204" pitchFamily="34" charset="0"/>
              <a:buNone/>
            </a:pPr>
            <a:r>
              <a:rPr lang="zh-CN" altLang="en-US" sz="7000" b="1" dirty="0">
                <a:ln w="9525">
                  <a:solidFill>
                    <a:srgbClr val="FFFFFF"/>
                  </a:solidFill>
                  <a:prstDash val="solid"/>
                </a:ln>
                <a:solidFill>
                  <a:srgbClr val="000000">
                    <a:lumMod val="95000"/>
                    <a:lumOff val="5000"/>
                  </a:srgbClr>
                </a:solidFill>
                <a:effectLst>
                  <a:outerShdw blurRad="12700" dist="38100" dir="2700000" algn="tl" rotWithShape="0">
                    <a:srgbClr val="FFFFFF">
                      <a:lumMod val="50000"/>
                    </a:srgbClr>
                  </a:outerShdw>
                </a:effectLst>
                <a:latin typeface="华文新魏" panose="02010800040101010101" pitchFamily="2" charset="-122"/>
                <a:ea typeface="华文新魏" panose="02010800040101010101" pitchFamily="2" charset="-122"/>
              </a:rPr>
              <a:t>南无阿弥陀佛</a:t>
            </a:r>
            <a:endParaRPr lang="en-US" altLang="zh-CN" sz="7000" b="1" dirty="0">
              <a:ln w="9525">
                <a:solidFill>
                  <a:srgbClr val="FFFFFF"/>
                </a:solidFill>
                <a:prstDash val="solid"/>
              </a:ln>
              <a:solidFill>
                <a:srgbClr val="000000">
                  <a:lumMod val="95000"/>
                  <a:lumOff val="5000"/>
                </a:srgbClr>
              </a:solidFill>
              <a:effectLst>
                <a:outerShdw blurRad="12700" dist="38100" dir="2700000" algn="tl" rotWithShape="0">
                  <a:srgbClr val="FFFFFF">
                    <a:lumMod val="50000"/>
                  </a:srgbClr>
                </a:outerShdw>
              </a:effectLst>
              <a:latin typeface="华文新魏" panose="02010800040101010101" pitchFamily="2" charset="-122"/>
              <a:ea typeface="华文新魏" panose="02010800040101010101" pitchFamily="2" charset="-122"/>
            </a:endParaRPr>
          </a:p>
          <a:p>
            <a:pPr algn="ctr" eaLnBrk="1" hangingPunct="1">
              <a:buFont typeface="Arial" panose="020B0604020202020204" pitchFamily="34" charset="0"/>
              <a:buNone/>
            </a:pPr>
            <a:r>
              <a:rPr lang="zh-CN" altLang="en-US" sz="7000" b="1" dirty="0">
                <a:ln w="9525">
                  <a:solidFill>
                    <a:srgbClr val="FFFFFF"/>
                  </a:solidFill>
                  <a:prstDash val="solid"/>
                </a:ln>
                <a:solidFill>
                  <a:srgbClr val="000000">
                    <a:lumMod val="95000"/>
                    <a:lumOff val="5000"/>
                  </a:srgbClr>
                </a:solidFill>
                <a:effectLst>
                  <a:outerShdw blurRad="12700" dist="38100" dir="2700000" algn="tl" rotWithShape="0">
                    <a:srgbClr val="FFFFFF">
                      <a:lumMod val="50000"/>
                    </a:srgbClr>
                  </a:outerShdw>
                </a:effectLst>
                <a:latin typeface="华文新魏" panose="02010800040101010101" pitchFamily="2" charset="-122"/>
                <a:ea typeface="华文新魏" panose="02010800040101010101" pitchFamily="2" charset="-122"/>
              </a:rPr>
              <a:t>南无地藏菩萨摩诃萨</a:t>
            </a:r>
          </a:p>
        </p:txBody>
      </p:sp>
    </p:spTree>
    <p:extLst>
      <p:ext uri="{BB962C8B-B14F-4D97-AF65-F5344CB8AC3E}">
        <p14:creationId xmlns:p14="http://schemas.microsoft.com/office/powerpoint/2010/main" val="1668099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214489" y="370729"/>
            <a:ext cx="11496066"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诸佛以八苦为师，成无上道，是苦为成佛之本。又佛令弟子最初即修不净观，观之久久，即可断惑证真，成阿罗汉，则不净又为清净之本。北俱卢洲之人，了无有苦，故不能入道。南阎浮提苦事甚多，故入佛道以了生死者，莫能穷数。使世间绝无生老病死，刀兵水火等苦，则人各醉生梦死于逸乐中，谁肯发出世心，以求了生死乎</a:t>
            </a:r>
            <a:r>
              <a:rPr lang="zh-CN" altLang="en-US" sz="4400" dirty="0" smtClean="0">
                <a:solidFill>
                  <a:srgbClr val="FFFF00"/>
                </a:solidFill>
                <a:latin typeface="华文中宋" pitchFamily="2" charset="-122"/>
                <a:ea typeface="华文中宋" pitchFamily="2" charset="-122"/>
              </a:rPr>
              <a:t>。                       </a:t>
            </a:r>
            <a:r>
              <a:rPr lang="en-US" altLang="zh-CN" sz="3200" dirty="0" smtClean="0">
                <a:solidFill>
                  <a:srgbClr val="FFC000"/>
                </a:solidFill>
                <a:latin typeface="华文中宋" pitchFamily="2" charset="-122"/>
                <a:ea typeface="华文中宋" pitchFamily="2" charset="-122"/>
              </a:rPr>
              <a:t>——</a:t>
            </a:r>
            <a:r>
              <a:rPr lang="zh-CN" altLang="en-US" sz="3200" dirty="0" smtClean="0">
                <a:solidFill>
                  <a:srgbClr val="FFC000"/>
                </a:solidFill>
                <a:latin typeface="华文中宋" pitchFamily="2" charset="-122"/>
                <a:ea typeface="华文中宋" pitchFamily="2" charset="-122"/>
              </a:rPr>
              <a:t>印光</a:t>
            </a:r>
            <a:r>
              <a:rPr lang="zh-CN" altLang="en-US" sz="3200" dirty="0">
                <a:solidFill>
                  <a:srgbClr val="FFC000"/>
                </a:solidFill>
                <a:latin typeface="华文中宋" pitchFamily="2" charset="-122"/>
                <a:ea typeface="华文中宋" pitchFamily="2" charset="-122"/>
              </a:rPr>
              <a:t>大师开示</a:t>
            </a:r>
          </a:p>
        </p:txBody>
      </p:sp>
    </p:spTree>
    <p:extLst>
      <p:ext uri="{BB962C8B-B14F-4D97-AF65-F5344CB8AC3E}">
        <p14:creationId xmlns:p14="http://schemas.microsoft.com/office/powerpoint/2010/main" val="1006552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214489" y="225256"/>
            <a:ext cx="11496066"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所言信者，须信娑婆实实是苦，极乐实实是乐。娑婆之苦，无量无边。总而言之，不出八苦，所谓生、老、病、死、爱别离、怨憎会、求不得、五阴炽盛。此八种苦，贵极一时，贱至乞丐，各皆有之</a:t>
            </a:r>
            <a:r>
              <a:rPr lang="zh-CN" altLang="en-US" sz="4400" dirty="0" smtClean="0">
                <a:solidFill>
                  <a:srgbClr val="FFFF00"/>
                </a:solidFill>
                <a:latin typeface="华文中宋" pitchFamily="2" charset="-122"/>
                <a:ea typeface="华文中宋" pitchFamily="2" charset="-122"/>
              </a:rPr>
              <a:t>。</a:t>
            </a:r>
            <a:endParaRPr lang="en-US" altLang="zh-CN" sz="4400" dirty="0" smtClean="0">
              <a:solidFill>
                <a:srgbClr val="FFFF00"/>
              </a:solidFill>
              <a:latin typeface="华文中宋" pitchFamily="2" charset="-122"/>
              <a:ea typeface="华文中宋" pitchFamily="2" charset="-122"/>
            </a:endParaRPr>
          </a:p>
          <a:p>
            <a:r>
              <a:rPr lang="zh-CN" altLang="en-US" sz="4400" dirty="0" smtClean="0">
                <a:solidFill>
                  <a:srgbClr val="FFFF00"/>
                </a:solidFill>
                <a:latin typeface="华文中宋" pitchFamily="2" charset="-122"/>
                <a:ea typeface="华文中宋" pitchFamily="2" charset="-122"/>
              </a:rPr>
              <a:t>前</a:t>
            </a:r>
            <a:r>
              <a:rPr lang="zh-CN" altLang="en-US" sz="4400" dirty="0">
                <a:solidFill>
                  <a:srgbClr val="FFFF00"/>
                </a:solidFill>
                <a:latin typeface="华文中宋" pitchFamily="2" charset="-122"/>
                <a:ea typeface="华文中宋" pitchFamily="2" charset="-122"/>
              </a:rPr>
              <a:t>七种，是过去世所感之果，谛思自知，不须详说，说则太费笔墨。第八五阴炽盛苦，乃现在起心动念，及动作云为，乃未来得苦之因。因果牵连，相续不断。从劫至劫，莫能解脱</a:t>
            </a:r>
            <a:r>
              <a:rPr lang="zh-CN" altLang="en-US" sz="4400" dirty="0" smtClean="0">
                <a:solidFill>
                  <a:srgbClr val="FFFF00"/>
                </a:solidFill>
                <a:latin typeface="华文中宋" pitchFamily="2" charset="-122"/>
                <a:ea typeface="华文中宋" pitchFamily="2" charset="-122"/>
              </a:rPr>
              <a:t>。</a:t>
            </a:r>
            <a:endParaRPr lang="en-US" altLang="zh-CN" sz="3200" dirty="0" smtClean="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3940967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214489" y="-19152"/>
            <a:ext cx="11496066" cy="686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五阴者，即色、受、想、行、识也。色，即所感业报之身。受、想、行、识，即触境所起幻妄之心。由此幻妄身心等法，于六尘境，起惑造业，如火炽然，不能止息，故名炽盛也。又“阴”者，盖覆义，音义与“荫”同</a:t>
            </a:r>
            <a:r>
              <a:rPr lang="zh-CN" altLang="en-US" sz="4400" dirty="0" smtClean="0">
                <a:solidFill>
                  <a:srgbClr val="FFFF00"/>
                </a:solidFill>
                <a:latin typeface="华文中宋" pitchFamily="2" charset="-122"/>
                <a:ea typeface="华文中宋" pitchFamily="2" charset="-122"/>
              </a:rPr>
              <a:t>。</a:t>
            </a:r>
            <a:endParaRPr lang="en-US" altLang="zh-CN" sz="4400" dirty="0" smtClean="0">
              <a:solidFill>
                <a:srgbClr val="FFFF00"/>
              </a:solidFill>
              <a:latin typeface="华文中宋" pitchFamily="2" charset="-122"/>
              <a:ea typeface="华文中宋" pitchFamily="2" charset="-122"/>
            </a:endParaRPr>
          </a:p>
          <a:p>
            <a:r>
              <a:rPr lang="zh-CN" altLang="en-US" sz="4400" dirty="0">
                <a:solidFill>
                  <a:srgbClr val="FFFF00"/>
                </a:solidFill>
                <a:latin typeface="华文中宋" pitchFamily="2" charset="-122"/>
                <a:ea typeface="华文中宋" pitchFamily="2" charset="-122"/>
              </a:rPr>
              <a:t>由此五法，盖覆真性，不能显现。如浓云蔽日，虽杲日光辉，了无所损，而由云蔽故，不蒙其照。凡夫未断惑业，被此五法障蔽，性天慧日，不能显现，亦复如是。此第八苦，乃一切诸苦之本。</a:t>
            </a:r>
            <a:endParaRPr lang="en-US" altLang="zh-CN" sz="3200" dirty="0" smtClean="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3287789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214489" y="354920"/>
            <a:ext cx="11496066"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000" dirty="0">
                <a:solidFill>
                  <a:srgbClr val="FFFF00"/>
                </a:solidFill>
                <a:latin typeface="华文中宋" pitchFamily="2" charset="-122"/>
                <a:ea typeface="华文中宋" pitchFamily="2" charset="-122"/>
              </a:rPr>
              <a:t>此世界苦，说不能尽。以三苦八苦，包括无遗。三苦者，一苦是苦苦，二乐是坏苦，三不苦不乐是行苦。苦苦者，谓此五阴身心，体性逼迫。故名为苦，又加以恒受生老病死等苦，故名苦苦。坏苦者，世间何事，能得久长。日中则昃，月盈则食。天道尚然，何况人事。乐境甫现，苦境即临。当乐境坏灭之时，其苦有不堪言者，故名乐为坏苦也。行苦者，虽不苦不乐，似乎适宜。而其性迁流，何能常住，故名之为行苦也。举此三苦，无苦不摄。八苦之义，书中备述。</a:t>
            </a:r>
            <a:endParaRPr lang="en-US" altLang="zh-CN" sz="2800" dirty="0" smtClean="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658636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1043</TotalTime>
  <Words>6170</Words>
  <Application>Microsoft Office PowerPoint</Application>
  <PresentationFormat>自定义</PresentationFormat>
  <Paragraphs>241</Paragraphs>
  <Slides>58</Slides>
  <Notes>24</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Office 主题​​</vt:lpstr>
      <vt:lpstr>PowerPoint 演示文稿</vt:lpstr>
      <vt:lpstr>PowerPoint 演示文稿</vt:lpstr>
      <vt:lpstr>PowerPoint 演示文稿</vt:lpstr>
      <vt:lpstr>一、第一种根本——思惟决定死亡。 </vt:lpstr>
      <vt:lpstr>二、第二种根本——思惟死期不定。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三种三宝：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十种佛事：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导归极乐网</dc:creator>
  <cp:lastModifiedBy>nmamtf</cp:lastModifiedBy>
  <cp:revision>140</cp:revision>
  <dcterms:created xsi:type="dcterms:W3CDTF">2016-11-06T12:00:58Z</dcterms:created>
  <dcterms:modified xsi:type="dcterms:W3CDTF">2018-12-02T03:36:20Z</dcterms:modified>
</cp:coreProperties>
</file>