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539" r:id="rId3"/>
    <p:sldId id="744" r:id="rId4"/>
    <p:sldId id="745" r:id="rId5"/>
    <p:sldId id="746" r:id="rId6"/>
    <p:sldId id="650" r:id="rId7"/>
    <p:sldId id="651" r:id="rId8"/>
    <p:sldId id="602" r:id="rId9"/>
    <p:sldId id="603" r:id="rId10"/>
    <p:sldId id="606" r:id="rId11"/>
    <p:sldId id="608" r:id="rId12"/>
    <p:sldId id="609" r:id="rId13"/>
    <p:sldId id="698" r:id="rId14"/>
    <p:sldId id="699" r:id="rId15"/>
    <p:sldId id="700" r:id="rId16"/>
    <p:sldId id="610" r:id="rId17"/>
    <p:sldId id="701" r:id="rId18"/>
    <p:sldId id="702" r:id="rId19"/>
    <p:sldId id="704" r:id="rId20"/>
    <p:sldId id="747" r:id="rId21"/>
    <p:sldId id="705" r:id="rId22"/>
    <p:sldId id="706" r:id="rId23"/>
    <p:sldId id="707" r:id="rId24"/>
    <p:sldId id="708" r:id="rId25"/>
    <p:sldId id="709" r:id="rId26"/>
    <p:sldId id="710" r:id="rId27"/>
    <p:sldId id="711" r:id="rId28"/>
    <p:sldId id="712" r:id="rId29"/>
    <p:sldId id="713" r:id="rId30"/>
    <p:sldId id="714" r:id="rId31"/>
    <p:sldId id="715" r:id="rId32"/>
    <p:sldId id="716" r:id="rId33"/>
    <p:sldId id="721" r:id="rId34"/>
    <p:sldId id="722" r:id="rId35"/>
    <p:sldId id="723" r:id="rId36"/>
    <p:sldId id="724" r:id="rId37"/>
    <p:sldId id="725" r:id="rId38"/>
    <p:sldId id="726" r:id="rId39"/>
    <p:sldId id="727" r:id="rId40"/>
    <p:sldId id="728" r:id="rId41"/>
    <p:sldId id="729" r:id="rId42"/>
    <p:sldId id="730" r:id="rId43"/>
    <p:sldId id="731" r:id="rId44"/>
    <p:sldId id="732" r:id="rId45"/>
    <p:sldId id="733" r:id="rId46"/>
    <p:sldId id="734" r:id="rId47"/>
    <p:sldId id="735" r:id="rId48"/>
    <p:sldId id="736" r:id="rId49"/>
    <p:sldId id="737" r:id="rId50"/>
    <p:sldId id="738" r:id="rId51"/>
    <p:sldId id="739" r:id="rId52"/>
    <p:sldId id="740" r:id="rId53"/>
    <p:sldId id="741" r:id="rId54"/>
    <p:sldId id="742" r:id="rId55"/>
    <p:sldId id="743" r:id="rId56"/>
  </p:sldIdLst>
  <p:sldSz cx="11522075" cy="6480175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1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1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1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1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1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99CC"/>
    <a:srgbClr val="FFFF00"/>
    <a:srgbClr val="FFCCCC"/>
    <a:srgbClr val="FF9999"/>
    <a:srgbClr val="CC6600"/>
    <a:srgbClr val="FFFF66"/>
    <a:srgbClr val="66FF66"/>
    <a:srgbClr val="6699FF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0" autoAdjust="0"/>
    <p:restoredTop sz="94660" autoAdjust="0"/>
  </p:normalViewPr>
  <p:slideViewPr>
    <p:cSldViewPr snapToObjects="1">
      <p:cViewPr>
        <p:scale>
          <a:sx n="50" d="100"/>
          <a:sy n="50" d="100"/>
        </p:scale>
        <p:origin x="24" y="208"/>
      </p:cViewPr>
      <p:guideLst>
        <p:guide orient="horz" pos="2060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0260" y="1060535"/>
            <a:ext cx="8641556" cy="2256061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0260" y="3403592"/>
            <a:ext cx="8641556" cy="1564542"/>
          </a:xfrm>
        </p:spPr>
        <p:txBody>
          <a:bodyPr/>
          <a:lstStyle>
            <a:lvl1pPr marL="0" indent="0" algn="ctr">
              <a:buNone/>
              <a:defRPr sz="2270"/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7835" indent="0" algn="ctr">
              <a:buNone/>
              <a:defRPr sz="1510"/>
            </a:lvl5pPr>
            <a:lvl6pPr marL="2160270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3870" indent="0" algn="ctr">
              <a:buNone/>
              <a:defRPr sz="1510"/>
            </a:lvl8pPr>
            <a:lvl9pPr marL="3456305" indent="0" algn="ctr">
              <a:buNone/>
              <a:defRPr sz="151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7FC43C-838A-46A6-A61B-0423F20A3FD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0769C8-EAA8-4700-B6A6-BF65EB3E83F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3428" y="258763"/>
            <a:ext cx="2592389" cy="5529262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264" y="258763"/>
            <a:ext cx="7626879" cy="5529262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C843A4-4694-457B-89AC-FE01F2E6008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8833F5-9DCE-4511-AAE0-05CC0B6A4B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6144" y="1615544"/>
            <a:ext cx="9937790" cy="2695572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6144" y="4336618"/>
            <a:ext cx="9937790" cy="1417538"/>
          </a:xfrm>
        </p:spPr>
        <p:txBody>
          <a:bodyPr/>
          <a:lstStyle>
            <a:lvl1pPr marL="0" indent="0">
              <a:buNone/>
              <a:defRPr sz="2270">
                <a:solidFill>
                  <a:schemeClr val="tx1">
                    <a:tint val="75000"/>
                  </a:schemeClr>
                </a:solidFill>
              </a:defRPr>
            </a:lvl1pPr>
            <a:lvl2pPr marL="43180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2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2960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4pPr>
            <a:lvl5pPr marL="17278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6pPr>
            <a:lvl7pPr marL="25920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7pPr>
            <a:lvl8pPr marL="30238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8pPr>
            <a:lvl9pPr marL="345630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F3E6E8-9F81-464D-9A38-CD4B155802F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263" y="1511302"/>
            <a:ext cx="5081080" cy="42767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64734" y="1511302"/>
            <a:ext cx="5081080" cy="42767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126DFD-9AA6-4A7F-BADD-2341292ECAD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644" y="345009"/>
            <a:ext cx="9937790" cy="1252534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21566" y="1680460"/>
            <a:ext cx="4605781" cy="778521"/>
          </a:xfrm>
        </p:spPr>
        <p:txBody>
          <a:bodyPr anchor="ctr"/>
          <a:lstStyle>
            <a:lvl1pPr marL="0" indent="0">
              <a:buNone/>
              <a:defRPr sz="2645"/>
            </a:lvl1pPr>
            <a:lvl2pPr marL="431800" indent="0">
              <a:buNone/>
              <a:defRPr sz="2270"/>
            </a:lvl2pPr>
            <a:lvl3pPr marL="864235" indent="0">
              <a:buNone/>
              <a:defRPr sz="1890"/>
            </a:lvl3pPr>
            <a:lvl4pPr marL="1296035" indent="0">
              <a:buNone/>
              <a:defRPr sz="1700"/>
            </a:lvl4pPr>
            <a:lvl5pPr marL="1727835" indent="0">
              <a:buNone/>
              <a:defRPr sz="1700"/>
            </a:lvl5pPr>
            <a:lvl6pPr marL="2160270" indent="0">
              <a:buNone/>
              <a:defRPr sz="1700"/>
            </a:lvl6pPr>
            <a:lvl7pPr marL="2592070" indent="0">
              <a:buNone/>
              <a:defRPr sz="1700"/>
            </a:lvl7pPr>
            <a:lvl8pPr marL="3023870" indent="0">
              <a:buNone/>
              <a:defRPr sz="1700"/>
            </a:lvl8pPr>
            <a:lvl9pPr marL="3456305" indent="0">
              <a:buNone/>
              <a:defRPr sz="17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21566" y="2518536"/>
            <a:ext cx="4605781" cy="333012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913134" y="1680460"/>
            <a:ext cx="4628464" cy="778521"/>
          </a:xfrm>
        </p:spPr>
        <p:txBody>
          <a:bodyPr anchor="ctr"/>
          <a:lstStyle>
            <a:lvl1pPr marL="0" indent="0">
              <a:buNone/>
              <a:defRPr sz="2645"/>
            </a:lvl1pPr>
            <a:lvl2pPr marL="431800" indent="0">
              <a:buNone/>
              <a:defRPr sz="2270"/>
            </a:lvl2pPr>
            <a:lvl3pPr marL="864235" indent="0">
              <a:buNone/>
              <a:defRPr sz="1890"/>
            </a:lvl3pPr>
            <a:lvl4pPr marL="1296035" indent="0">
              <a:buNone/>
              <a:defRPr sz="1700"/>
            </a:lvl4pPr>
            <a:lvl5pPr marL="1727835" indent="0">
              <a:buNone/>
              <a:defRPr sz="1700"/>
            </a:lvl5pPr>
            <a:lvl6pPr marL="2160270" indent="0">
              <a:buNone/>
              <a:defRPr sz="1700"/>
            </a:lvl6pPr>
            <a:lvl7pPr marL="2592070" indent="0">
              <a:buNone/>
              <a:defRPr sz="1700"/>
            </a:lvl7pPr>
            <a:lvl8pPr marL="3023870" indent="0">
              <a:buNone/>
              <a:defRPr sz="1700"/>
            </a:lvl8pPr>
            <a:lvl9pPr marL="3456305" indent="0">
              <a:buNone/>
              <a:defRPr sz="17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913134" y="2518536"/>
            <a:ext cx="4628464" cy="333012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3C77A8-9508-48F1-BFE1-B74AA5C4591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8B24B4-8BE2-47BC-9087-D875E76E22D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E23EE-5A50-42F6-B262-3950BE9F437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647" y="432018"/>
            <a:ext cx="3716169" cy="1512041"/>
          </a:xfrm>
        </p:spPr>
        <p:txBody>
          <a:bodyPr anchor="b"/>
          <a:lstStyle>
            <a:lvl1pPr>
              <a:defRPr sz="3025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98383" y="933025"/>
            <a:ext cx="5833050" cy="4605124"/>
          </a:xfrm>
        </p:spPr>
        <p:txBody>
          <a:bodyPr/>
          <a:lstStyle>
            <a:lvl1pPr>
              <a:defRPr sz="3025"/>
            </a:lvl1pPr>
            <a:lvl2pPr>
              <a:defRPr sz="2645"/>
            </a:lvl2pPr>
            <a:lvl3pPr>
              <a:defRPr sz="2270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3647" y="1944053"/>
            <a:ext cx="3716169" cy="3601598"/>
          </a:xfrm>
        </p:spPr>
        <p:txBody>
          <a:bodyPr/>
          <a:lstStyle>
            <a:lvl1pPr marL="0" indent="0">
              <a:buNone/>
              <a:defRPr sz="1510"/>
            </a:lvl1pPr>
            <a:lvl2pPr marL="431800" indent="0">
              <a:buNone/>
              <a:defRPr sz="1325"/>
            </a:lvl2pPr>
            <a:lvl3pPr marL="864235" indent="0">
              <a:buNone/>
              <a:defRPr sz="1135"/>
            </a:lvl3pPr>
            <a:lvl4pPr marL="1296035" indent="0">
              <a:buNone/>
              <a:defRPr sz="945"/>
            </a:lvl4pPr>
            <a:lvl5pPr marL="1727835" indent="0">
              <a:buNone/>
              <a:defRPr sz="945"/>
            </a:lvl5pPr>
            <a:lvl6pPr marL="2160270" indent="0">
              <a:buNone/>
              <a:defRPr sz="945"/>
            </a:lvl6pPr>
            <a:lvl7pPr marL="2592070" indent="0">
              <a:buNone/>
              <a:defRPr sz="945"/>
            </a:lvl7pPr>
            <a:lvl8pPr marL="3023870" indent="0">
              <a:buNone/>
              <a:defRPr sz="945"/>
            </a:lvl8pPr>
            <a:lvl9pPr marL="3456305" indent="0">
              <a:buNone/>
              <a:defRPr sz="945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05A0AD-7CF4-4CFA-A372-679FA1A928D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644" y="432018"/>
            <a:ext cx="3936472" cy="1512041"/>
          </a:xfrm>
        </p:spPr>
        <p:txBody>
          <a:bodyPr anchor="b"/>
          <a:lstStyle>
            <a:lvl1pPr>
              <a:defRPr sz="3025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898383" y="432013"/>
            <a:ext cx="5833050" cy="5106138"/>
          </a:xfrm>
        </p:spPr>
        <p:txBody>
          <a:bodyPr/>
          <a:lstStyle>
            <a:lvl1pPr marL="0" indent="0">
              <a:buNone/>
              <a:defRPr sz="3025"/>
            </a:lvl1pPr>
            <a:lvl2pPr marL="431800" indent="0">
              <a:buNone/>
              <a:defRPr sz="2645"/>
            </a:lvl2pPr>
            <a:lvl3pPr marL="864235" indent="0">
              <a:buNone/>
              <a:defRPr sz="2270"/>
            </a:lvl3pPr>
            <a:lvl4pPr marL="1296035" indent="0">
              <a:buNone/>
              <a:defRPr sz="1890"/>
            </a:lvl4pPr>
            <a:lvl5pPr marL="1727835" indent="0">
              <a:buNone/>
              <a:defRPr sz="1890"/>
            </a:lvl5pPr>
            <a:lvl6pPr marL="2160270" indent="0">
              <a:buNone/>
              <a:defRPr sz="1890"/>
            </a:lvl6pPr>
            <a:lvl7pPr marL="2592070" indent="0">
              <a:buNone/>
              <a:defRPr sz="1890"/>
            </a:lvl7pPr>
            <a:lvl8pPr marL="3023870" indent="0">
              <a:buNone/>
              <a:defRPr sz="1890"/>
            </a:lvl8pPr>
            <a:lvl9pPr marL="3456305" indent="0">
              <a:buNone/>
              <a:defRPr sz="189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3644" y="1944053"/>
            <a:ext cx="3936472" cy="3601598"/>
          </a:xfrm>
        </p:spPr>
        <p:txBody>
          <a:bodyPr/>
          <a:lstStyle>
            <a:lvl1pPr marL="0" indent="0">
              <a:buNone/>
              <a:defRPr sz="1890"/>
            </a:lvl1pPr>
            <a:lvl2pPr marL="431800" indent="0">
              <a:buNone/>
              <a:defRPr sz="1700"/>
            </a:lvl2pPr>
            <a:lvl3pPr marL="864235" indent="0">
              <a:buNone/>
              <a:defRPr sz="1510"/>
            </a:lvl3pPr>
            <a:lvl4pPr marL="1296035" indent="0">
              <a:buNone/>
              <a:defRPr sz="1325"/>
            </a:lvl4pPr>
            <a:lvl5pPr marL="1727835" indent="0">
              <a:buNone/>
              <a:defRPr sz="1325"/>
            </a:lvl5pPr>
            <a:lvl6pPr marL="2160270" indent="0">
              <a:buNone/>
              <a:defRPr sz="1325"/>
            </a:lvl6pPr>
            <a:lvl7pPr marL="2592070" indent="0">
              <a:buNone/>
              <a:defRPr sz="1325"/>
            </a:lvl7pPr>
            <a:lvl8pPr marL="3023870" indent="0">
              <a:buNone/>
              <a:defRPr sz="1325"/>
            </a:lvl8pPr>
            <a:lvl9pPr marL="3456305" indent="0">
              <a:buNone/>
              <a:defRPr sz="1325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10957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957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95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BC872-F073-40AC-BAF6-ED257A4208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956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76265" y="258769"/>
            <a:ext cx="10369551" cy="1081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77431" tIns="38716" rIns="77431" bIns="38716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9570"/>
          <p:cNvSpPr>
            <a:spLocks noGrp="1" noChangeArrowheads="1"/>
          </p:cNvSpPr>
          <p:nvPr>
            <p:ph type="body" idx="9"/>
          </p:nvPr>
        </p:nvSpPr>
        <p:spPr bwMode="auto">
          <a:xfrm>
            <a:off x="576265" y="1511302"/>
            <a:ext cx="10369551" cy="4276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77431" tIns="38716" rIns="77431" bIns="38716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9572" name="日期占位符 109571"/>
          <p:cNvSpPr>
            <a:spLocks noGrp="1"/>
          </p:cNvSpPr>
          <p:nvPr>
            <p:ph type="dt" sz="half" idx="2"/>
          </p:nvPr>
        </p:nvSpPr>
        <p:spPr>
          <a:xfrm>
            <a:off x="576267" y="5900738"/>
            <a:ext cx="2687637" cy="4508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77431" tIns="38716" rIns="77431" bIns="38716" numCol="1" anchor="t" anchorCtr="0" compatLnSpc="1"/>
          <a:lstStyle>
            <a:lvl1pPr>
              <a:defRPr sz="1200" noProof="1"/>
            </a:lvl1pPr>
          </a:lstStyle>
          <a:p>
            <a:endParaRPr lang="zh-CN" altLang="en-US"/>
          </a:p>
        </p:txBody>
      </p:sp>
      <p:sp>
        <p:nvSpPr>
          <p:cNvPr id="109573" name="页脚占位符 109572"/>
          <p:cNvSpPr>
            <a:spLocks noGrp="1"/>
          </p:cNvSpPr>
          <p:nvPr>
            <p:ph type="ftr" sz="quarter" idx="3"/>
          </p:nvPr>
        </p:nvSpPr>
        <p:spPr>
          <a:xfrm>
            <a:off x="3937003" y="5900738"/>
            <a:ext cx="3648075" cy="4508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77431" tIns="38716" rIns="77431" bIns="38716" numCol="1" anchor="t" anchorCtr="0" compatLnSpc="1"/>
          <a:lstStyle>
            <a:lvl1pPr algn="ctr">
              <a:defRPr sz="1200" noProof="1"/>
            </a:lvl1pPr>
          </a:lstStyle>
          <a:p>
            <a:endParaRPr lang="zh-CN" altLang="en-US"/>
          </a:p>
        </p:txBody>
      </p:sp>
      <p:sp>
        <p:nvSpPr>
          <p:cNvPr id="109574" name="灯片编号占位符 109573"/>
          <p:cNvSpPr>
            <a:spLocks noGrp="1"/>
          </p:cNvSpPr>
          <p:nvPr>
            <p:ph type="sldNum" sz="quarter" idx="4"/>
          </p:nvPr>
        </p:nvSpPr>
        <p:spPr>
          <a:xfrm>
            <a:off x="8258179" y="5900738"/>
            <a:ext cx="2687637" cy="4508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77431" tIns="38716" rIns="77431" bIns="38716" numCol="1" anchor="t" anchorCtr="0" compatLnSpc="1"/>
          <a:lstStyle>
            <a:lvl1pPr algn="r">
              <a:defRPr sz="1200"/>
            </a:lvl1pPr>
          </a:lstStyle>
          <a:p>
            <a:fld id="{9388B17A-4F73-40A8-9AF6-7D41D8ACE03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74065" rtl="0" eaLnBrk="0" fontAlgn="base" hangingPunct="0">
        <a:spcBef>
          <a:spcPct val="0"/>
        </a:spcBef>
        <a:spcAft>
          <a:spcPct val="0"/>
        </a:spcAft>
        <a:defRPr sz="37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774065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774065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774065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774065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defTabSz="774065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defTabSz="774065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defTabSz="774065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defTabSz="774065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90830" indent="-290830" algn="l" defTabSz="774065" rtl="0" eaLnBrk="0" fontAlgn="base" hangingPunct="0">
        <a:spcBef>
          <a:spcPct val="20000"/>
        </a:spcBef>
        <a:spcAft>
          <a:spcPct val="0"/>
        </a:spcAft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lvl="1" indent="-241300" algn="l" defTabSz="774065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68375" lvl="2" indent="-193675" algn="l" defTabSz="774065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55725" lvl="3" indent="-193675" algn="l" defTabSz="774065" rtl="0" eaLnBrk="0" fontAlgn="base" hangingPunct="0">
        <a:spcBef>
          <a:spcPct val="20000"/>
        </a:spcBef>
        <a:spcAft>
          <a:spcPct val="0"/>
        </a:spcAft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1805" lvl="4" indent="-192405" algn="l" defTabSz="774065" rtl="0" eaLnBrk="0" fontAlgn="base" hangingPunct="0">
        <a:spcBef>
          <a:spcPct val="20000"/>
        </a:spcBef>
        <a:spcAft>
          <a:spcPct val="0"/>
        </a:spcAft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774065" eaLnBrk="1" fontAlgn="base" latinLnBrk="0" hangingPunct="1">
        <a:spcBef>
          <a:spcPct val="20000"/>
        </a:spcBef>
        <a:spcAft>
          <a:spcPct val="0"/>
        </a:spcAft>
        <a:buChar char="»"/>
        <a:defRPr sz="17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774065" eaLnBrk="1" fontAlgn="base" latinLnBrk="0" hangingPunct="1">
        <a:spcBef>
          <a:spcPct val="20000"/>
        </a:spcBef>
        <a:spcAft>
          <a:spcPct val="0"/>
        </a:spcAft>
        <a:buChar char="»"/>
        <a:defRPr sz="17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774065" eaLnBrk="1" fontAlgn="base" latinLnBrk="0" hangingPunct="1">
        <a:spcBef>
          <a:spcPct val="20000"/>
        </a:spcBef>
        <a:spcAft>
          <a:spcPct val="0"/>
        </a:spcAft>
        <a:buChar char="»"/>
        <a:defRPr sz="17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774065" eaLnBrk="1" fontAlgn="base" latinLnBrk="0" hangingPunct="1">
        <a:spcBef>
          <a:spcPct val="20000"/>
        </a:spcBef>
        <a:spcAft>
          <a:spcPct val="0"/>
        </a:spcAft>
        <a:buChar char="»"/>
        <a:defRPr sz="17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3765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3765" eaLnBrk="1" fontAlgn="base" latinLnBrk="0" hangingPunct="1">
        <a:spcBef>
          <a:spcPct val="0"/>
        </a:spcBef>
        <a:spcAft>
          <a:spcPct val="0"/>
        </a:spcAft>
        <a:buNone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3765" eaLnBrk="1" fontAlgn="base" latinLnBrk="0" hangingPunct="1">
        <a:spcBef>
          <a:spcPct val="0"/>
        </a:spcBef>
        <a:spcAft>
          <a:spcPct val="0"/>
        </a:spcAft>
        <a:buNone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3765" eaLnBrk="1" fontAlgn="base" latinLnBrk="0" hangingPunct="1">
        <a:spcBef>
          <a:spcPct val="0"/>
        </a:spcBef>
        <a:spcAft>
          <a:spcPct val="0"/>
        </a:spcAft>
        <a:buNone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3765" eaLnBrk="1" fontAlgn="base" latinLnBrk="0" hangingPunct="1">
        <a:spcBef>
          <a:spcPct val="0"/>
        </a:spcBef>
        <a:spcAft>
          <a:spcPct val="0"/>
        </a:spcAft>
        <a:buNone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3765" eaLnBrk="1" fontAlgn="base" latinLnBrk="0" hangingPunct="1">
        <a:spcBef>
          <a:spcPct val="0"/>
        </a:spcBef>
        <a:spcAft>
          <a:spcPct val="0"/>
        </a:spcAft>
        <a:buNone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3765" eaLnBrk="1" fontAlgn="base" latinLnBrk="0" hangingPunct="1">
        <a:spcBef>
          <a:spcPct val="0"/>
        </a:spcBef>
        <a:spcAft>
          <a:spcPct val="0"/>
        </a:spcAft>
        <a:buNone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3765" eaLnBrk="1" fontAlgn="base" latinLnBrk="0" hangingPunct="1">
        <a:spcBef>
          <a:spcPct val="0"/>
        </a:spcBef>
        <a:spcAft>
          <a:spcPct val="0"/>
        </a:spcAft>
        <a:buNone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3765" eaLnBrk="1" fontAlgn="base" latinLnBrk="0" hangingPunct="1">
        <a:spcBef>
          <a:spcPct val="0"/>
        </a:spcBef>
        <a:spcAft>
          <a:spcPct val="0"/>
        </a:spcAft>
        <a:buNone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www.bemeiza.com/img/aHR0cDovL3d3dy5jbmFydHMubmV0L3VwbG9hZGltYWdlcy9jd2ViL25ld3MvMjAxMi0xMS8yMDEyLTExLTAzLzIwMTItMTEtMDNfMDEzNDUyMzUuanBn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790826" y="9525"/>
            <a:ext cx="8731250" cy="647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762795" y="1423069"/>
            <a:ext cx="1013460" cy="4213860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algn="ctr">
              <a:defRPr/>
            </a:pPr>
            <a:r>
              <a:rPr lang="zh-CN" altLang="en-US" sz="5400" b="1" dirty="0">
                <a:ln w="1270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信愿欣厌二门</a:t>
            </a:r>
            <a:endParaRPr lang="en-US" altLang="zh-CN" sz="5400" b="1" dirty="0">
              <a:ln w="1270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9" name="Picture 4" descr="E:\5-占察相关\占察\logo-03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9937500" y="5112296"/>
            <a:ext cx="1185920" cy="1185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组合 9"/>
          <p:cNvGrpSpPr/>
          <p:nvPr/>
        </p:nvGrpSpPr>
        <p:grpSpPr>
          <a:xfrm>
            <a:off x="280034" y="4835970"/>
            <a:ext cx="369450" cy="1456068"/>
            <a:chOff x="8560268" y="428607"/>
            <a:chExt cx="369450" cy="1941425"/>
          </a:xfrm>
        </p:grpSpPr>
        <p:sp>
          <p:nvSpPr>
            <p:cNvPr id="11" name="椭圆 10"/>
            <p:cNvSpPr/>
            <p:nvPr/>
          </p:nvSpPr>
          <p:spPr>
            <a:xfrm>
              <a:off x="8572528" y="428607"/>
              <a:ext cx="357190" cy="428627"/>
            </a:xfrm>
            <a:prstGeom prst="ellipse">
              <a:avLst/>
            </a:prstGeom>
            <a:noFill/>
            <a:ln w="3175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CC66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占</a:t>
              </a:r>
              <a:endParaRPr lang="zh-CN" altLang="en-US" sz="2000" b="1" dirty="0">
                <a:solidFill>
                  <a:srgbClr val="CC6600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8566152" y="902618"/>
              <a:ext cx="357190" cy="478977"/>
            </a:xfrm>
            <a:prstGeom prst="ellipse">
              <a:avLst/>
            </a:prstGeom>
            <a:noFill/>
            <a:ln w="3175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CC66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察</a:t>
              </a:r>
              <a:endParaRPr lang="zh-CN" altLang="en-US" sz="2000" b="1" dirty="0">
                <a:solidFill>
                  <a:srgbClr val="CC6600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8560268" y="1422010"/>
              <a:ext cx="357190" cy="428628"/>
            </a:xfrm>
            <a:prstGeom prst="ellipse">
              <a:avLst/>
            </a:prstGeom>
            <a:noFill/>
            <a:ln w="3175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CC66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讲</a:t>
              </a:r>
              <a:endParaRPr lang="zh-CN" altLang="en-US" sz="2000" b="1" dirty="0">
                <a:solidFill>
                  <a:srgbClr val="CC6600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8560268" y="1891053"/>
              <a:ext cx="357190" cy="478979"/>
            </a:xfrm>
            <a:prstGeom prst="ellipse">
              <a:avLst/>
            </a:prstGeom>
            <a:noFill/>
            <a:ln w="3175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CC66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堂</a:t>
              </a:r>
              <a:endParaRPr lang="zh-CN" altLang="en-US" sz="2000" b="1" dirty="0">
                <a:solidFill>
                  <a:srgbClr val="CC6600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1584703" y="431776"/>
            <a:ext cx="1015534" cy="2203488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algn="ctr">
              <a:defRPr/>
            </a:pPr>
            <a:r>
              <a:rPr lang="zh-CN" altLang="en-US" sz="5400" b="1" dirty="0">
                <a:ln w="1270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莲花与</a:t>
            </a:r>
            <a:endParaRPr lang="en-US" altLang="zh-CN" sz="5400" b="1" dirty="0">
              <a:ln w="1270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2060"/>
              </a:solidFill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3216" y="864835"/>
            <a:ext cx="7848872" cy="54927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夫二土者，即诸佛折摄二门也。行人闻上所说依正之境，则能如彼经旨，了知此土实苦，彼土实乐。虽闻观慧法门，圆融微妙。而直见二土俨然，皆即实境。非如浅信之人，谓彼土心有则有，心无则无，光影幻化，虚妄不实，处处皆是西方等解。深知彼土，亦如此土端确的实而无谬误。若人能具此智，不为世间一切邪解偏见诸恶知识之所回转。则当正观二土苦乐净秽。于其境上，生二种心，以为方便。非此二心，不能生彼。何谓二心。</a:t>
            </a:r>
            <a:r>
              <a:rPr lang="zh-CN" altLang="en-US" sz="26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一者厌离心。二者忻乐心。</a:t>
            </a:r>
            <a:endParaRPr lang="zh-CN" altLang="en-US" sz="2600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" y="127635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蕅益大师选定</a:t>
            </a:r>
            <a:endParaRPr lang="zh-CN" altLang="en-US" sz="2800" b="1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7871" y="939643"/>
            <a:ext cx="7848872" cy="54927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于此娑婆生厌离故，则能随顺释迦所说折门。于彼极乐生忻乐故，则能随顺弥陀所示摄门。以此二门，精进修行。念佛三昧，必定成就。何谓折门。以闻如上所说极乐胜妙，则应如理观察此娑婆世界皆苦，无一乐者。三涂地狱，日夜烧然。饿鬼旁生，不可堪忍。修罗忿战。人处何安。根尘与八苦交煎，因果共四生升坠。时有寒暑，境是沙泥。昼夜推迁，无常不住。又复受身臭秽，男女异形。所需衣食，艰难粗恶。寿命不永，众苦相生。</a:t>
            </a:r>
            <a:endParaRPr lang="zh-CN" altLang="en-US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" y="127635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蕅益大师选定</a:t>
            </a:r>
            <a:endParaRPr lang="zh-CN" altLang="en-US" sz="2800" b="1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7871" y="867888"/>
            <a:ext cx="7848872" cy="54927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纵有生于天宫，报尽还归极苦。又不知人中乐即是苦，亲正是怨。颠倒攀缘，不求出路。从业致业，展转不休。如是苦恼，不可具陈。故当厌离也。何谓摄门。行人闻说娑婆实苦如是，则于彼土西方极乐生大忻乐。彼极乐土，宝地宝池。无三恶道。庄严妙胜，超过十方。无寒暑昼夜推迁，无生老病死结业。纯男无女，莲华化生。衣食自然，能成法喜。寿命无量，身光莫穷。闻法音则应念知归。睹相好而刹那悟道。如是种种，快乐无量，得名极乐。故当忻乐也。</a:t>
            </a:r>
            <a:endParaRPr lang="zh-CN" altLang="en-US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" y="127635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蕅益大师选定</a:t>
            </a:r>
            <a:endParaRPr lang="zh-CN" altLang="en-US" sz="2800" b="1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7871" y="437358"/>
            <a:ext cx="7848872" cy="60928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若能于此一门，精进修习，日夜不休，随顺佛教。于此土声色诸境，作地狱想，作苦海想。作火宅想。于诸宝物，作苦具想。饮食衣服，如脓血铁皮想。于诸眷属，作夜叉罗刹啖人鬼想。况复生死不住，长劫奔跋。实可厌离。于知识若经卷中，闻彼佛愿力，国土庄严。于念念中，称彼理趣，生安隐想，生宝所想，生家业想，解脱处想。弥陀如来菩萨僧众，如慈父想，如慈母想，生接引想，生津梁想。于怖畏急难之中，称名即应，功不唐捐，刹那便至速来救护想，应念出离想。如是功德无量，实可忻乐。</a:t>
            </a:r>
            <a:endParaRPr lang="zh-CN" altLang="en-US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" y="-87630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蕅益大师选定</a:t>
            </a:r>
            <a:endParaRPr lang="zh-CN" altLang="en-US" sz="2800" b="1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7871" y="939643"/>
            <a:ext cx="7848872" cy="52622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8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若于此折门不能修行，厌离不深，则娑婆业系不脱。若于彼摄门不能修行，忻乐不切，则极乐胜境难跻。是以行人欲生净土，成就念佛三昧。当齐修二门，为发行最初一步也。若不修此二门，虽了观慧之旨，但成虚解。纵欲生彼，以不忻厌，无因可得。若能修此二门，不识观慧之旨。虽可生彼，但事想故，位非上辈。若能炽然忻厌，圆修观慧既生而复上品者矣。</a:t>
            </a:r>
            <a:endParaRPr lang="zh-CN" altLang="en-US" sz="28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" y="127635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蕅益大师选定</a:t>
            </a:r>
            <a:endParaRPr lang="zh-CN" altLang="en-US" sz="2800" b="1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0882" y="1672499"/>
            <a:ext cx="7848872" cy="51695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问：今欲决定求生西方，未知作何行业，以何为种子，得生彼国？又凡夫俗人皆有妻子，未知不断淫欲得生彼否？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答：欲决定生西方者，具有二种行，定得生彼。</a:t>
            </a:r>
            <a:r>
              <a:rPr lang="zh-CN" altLang="en-US" sz="28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一者厌离行，二者欣愿行。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2988" y="385229"/>
            <a:ext cx="5928676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b="1" dirty="0">
                <a:solidFill>
                  <a:srgbClr val="FFC000"/>
                </a:solidFill>
              </a:rPr>
              <a:t>《</a:t>
            </a:r>
            <a:r>
              <a:rPr lang="zh-CN" altLang="en-US" sz="2800" b="1" dirty="0">
                <a:solidFill>
                  <a:srgbClr val="FFC000"/>
                </a:solidFill>
              </a:rPr>
              <a:t>净土十疑论</a:t>
            </a:r>
            <a:r>
              <a:rPr lang="en-US" altLang="zh-CN" sz="2800" b="1" dirty="0">
                <a:solidFill>
                  <a:srgbClr val="FFC000"/>
                </a:solidFill>
              </a:rPr>
              <a:t>》</a:t>
            </a:r>
            <a:r>
              <a:rPr lang="zh-CN" altLang="en-US" sz="2800" b="1" dirty="0">
                <a:solidFill>
                  <a:srgbClr val="FFC000"/>
                </a:solidFill>
              </a:rPr>
              <a:t>第十疑</a:t>
            </a:r>
            <a:endParaRPr lang="zh-CN" altLang="en-US" sz="28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0882" y="1528989"/>
            <a:ext cx="7848872" cy="58159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言厌离行者，凡夫无始已来为五欲缠缚，轮回五道备受众苦，不起心厌离五欲未有出期。为此常观此身脓血屎尿，一切恶露不净臭秽。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　　故涅槃经云：</a:t>
            </a:r>
            <a:r>
              <a:rPr lang="en-US" alt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如是身城，愚痴罗刹止住其中，谁有智者当乐此身？</a:t>
            </a:r>
            <a:r>
              <a:rPr lang="en-US" alt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”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又经云：</a:t>
            </a:r>
            <a:r>
              <a:rPr lang="en-US" alt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此身众苦所集，一切皆不净，扼缚痈疮等根本无义利，上至诸天身皆亦如是。</a:t>
            </a:r>
            <a:r>
              <a:rPr lang="en-US" alt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”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2988" y="385229"/>
            <a:ext cx="5928676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b="1" dirty="0">
                <a:solidFill>
                  <a:srgbClr val="FFC000"/>
                </a:solidFill>
              </a:rPr>
              <a:t>《</a:t>
            </a:r>
            <a:r>
              <a:rPr lang="zh-CN" altLang="en-US" sz="2800" b="1" dirty="0">
                <a:solidFill>
                  <a:srgbClr val="FFC000"/>
                </a:solidFill>
              </a:rPr>
              <a:t>净土十疑论</a:t>
            </a:r>
            <a:r>
              <a:rPr lang="en-US" altLang="zh-CN" sz="2800" b="1" dirty="0">
                <a:solidFill>
                  <a:srgbClr val="FFC000"/>
                </a:solidFill>
              </a:rPr>
              <a:t>》</a:t>
            </a:r>
            <a:r>
              <a:rPr lang="zh-CN" altLang="en-US" sz="2800" b="1" dirty="0">
                <a:solidFill>
                  <a:srgbClr val="FFC000"/>
                </a:solidFill>
              </a:rPr>
              <a:t>第十疑 </a:t>
            </a:r>
            <a:r>
              <a:rPr lang="zh-CN" altLang="en-US" sz="2800" b="1" dirty="0">
                <a:solidFill>
                  <a:srgbClr val="FFC000"/>
                </a:solidFill>
                <a:sym typeface="+mn-ea"/>
              </a:rPr>
              <a:t>厌离行</a:t>
            </a:r>
            <a:endParaRPr lang="zh-CN" altLang="en-US" sz="28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0882" y="1672499"/>
            <a:ext cx="7848872" cy="58159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行者若行若坐，若睡若觉，常观此身唯苦无乐深生厌离。纵使妻房不能顿断，渐渐生厌作七种不净观。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一者观此淫欲身从贪爱烦恼生，即是</a:t>
            </a:r>
            <a:r>
              <a:rPr lang="zh-CN" altLang="en-US" sz="28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种子不净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。二者父母交会之时赤白和合，即是</a:t>
            </a:r>
            <a:r>
              <a:rPr lang="zh-CN" altLang="en-US" sz="28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受生不净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三者母胎中在生藏下居熟藏上，即是</a:t>
            </a:r>
            <a:r>
              <a:rPr lang="zh-CN" altLang="en-US" sz="28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住处不净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四者在母胎时唯食母血，即是</a:t>
            </a:r>
            <a:r>
              <a:rPr lang="zh-CN" altLang="en-US" sz="28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食不净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2988" y="385229"/>
            <a:ext cx="5928676" cy="1383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b="1" dirty="0">
                <a:solidFill>
                  <a:srgbClr val="FFC000"/>
                </a:solidFill>
              </a:rPr>
              <a:t>《</a:t>
            </a:r>
            <a:r>
              <a:rPr lang="zh-CN" altLang="en-US" sz="2800" b="1" dirty="0">
                <a:solidFill>
                  <a:srgbClr val="FFC000"/>
                </a:solidFill>
              </a:rPr>
              <a:t>净土十疑论</a:t>
            </a:r>
            <a:r>
              <a:rPr lang="en-US" altLang="zh-CN" sz="2800" b="1" dirty="0">
                <a:solidFill>
                  <a:srgbClr val="FFC000"/>
                </a:solidFill>
              </a:rPr>
              <a:t>》</a:t>
            </a:r>
            <a:r>
              <a:rPr lang="zh-CN" altLang="en-US" sz="2800" b="1" dirty="0">
                <a:solidFill>
                  <a:srgbClr val="FFC000"/>
                </a:solidFill>
              </a:rPr>
              <a:t>第十疑 </a:t>
            </a:r>
            <a:r>
              <a:rPr lang="zh-CN" altLang="en-US" sz="2800" b="1" dirty="0">
                <a:solidFill>
                  <a:srgbClr val="FFC000"/>
                </a:solidFill>
                <a:sym typeface="+mn-ea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sym typeface="+mn-ea"/>
              </a:rPr>
              <a:t>厌离行</a:t>
            </a:r>
            <a:endParaRPr lang="zh-CN" altLang="en-US" sz="2800" b="1" dirty="0">
              <a:solidFill>
                <a:srgbClr val="FFC000"/>
              </a:solidFill>
            </a:endParaRPr>
          </a:p>
          <a:p>
            <a:endParaRPr lang="zh-CN" altLang="en-US" sz="28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0882" y="2031274"/>
            <a:ext cx="7848872" cy="36461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五者日月满足头向产门，脓血俱出臭秽狼藉，即是</a:t>
            </a:r>
            <a:r>
              <a:rPr lang="zh-CN" altLang="en-US" sz="2600" dirty="0">
                <a:solidFill>
                  <a:srgbClr val="FFC000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初生不净</a:t>
            </a:r>
            <a:r>
              <a:rPr lang="zh-CN" altLang="en-US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六者薄皮覆盖，其内脓血遍一切处，即是</a:t>
            </a:r>
            <a:r>
              <a:rPr lang="zh-CN" altLang="en-US" sz="2600" dirty="0">
                <a:solidFill>
                  <a:srgbClr val="FFC000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举体不净</a:t>
            </a:r>
            <a:r>
              <a:rPr lang="zh-CN" altLang="en-US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七者乃至死后膨胀烂坏，骨肉纵横狐狼食，即是</a:t>
            </a:r>
            <a:r>
              <a:rPr lang="zh-CN" altLang="en-US" sz="2600" dirty="0">
                <a:solidFill>
                  <a:srgbClr val="FFC000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究竟不净</a:t>
            </a:r>
            <a:r>
              <a:rPr lang="zh-CN" altLang="en-US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2988" y="385229"/>
            <a:ext cx="5928676" cy="1383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b="1" dirty="0">
                <a:solidFill>
                  <a:srgbClr val="FFC000"/>
                </a:solidFill>
              </a:rPr>
              <a:t>《</a:t>
            </a:r>
            <a:r>
              <a:rPr lang="zh-CN" altLang="en-US" sz="2800" b="1" dirty="0">
                <a:solidFill>
                  <a:srgbClr val="FFC000"/>
                </a:solidFill>
              </a:rPr>
              <a:t>净土十疑论</a:t>
            </a:r>
            <a:r>
              <a:rPr lang="en-US" altLang="zh-CN" sz="2800" b="1" dirty="0">
                <a:solidFill>
                  <a:srgbClr val="FFC000"/>
                </a:solidFill>
              </a:rPr>
              <a:t>》</a:t>
            </a:r>
            <a:r>
              <a:rPr lang="zh-CN" altLang="en-US" sz="2800" b="1" dirty="0">
                <a:solidFill>
                  <a:srgbClr val="FFC000"/>
                </a:solidFill>
              </a:rPr>
              <a:t>第十疑 </a:t>
            </a:r>
            <a:r>
              <a:rPr lang="zh-CN" altLang="en-US" sz="2800" b="1" dirty="0">
                <a:solidFill>
                  <a:srgbClr val="FFC000"/>
                </a:solidFill>
                <a:sym typeface="+mn-ea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sym typeface="+mn-ea"/>
              </a:rPr>
              <a:t>厌离行</a:t>
            </a:r>
            <a:endParaRPr lang="zh-CN" altLang="en-US" sz="2800" b="1" dirty="0">
              <a:solidFill>
                <a:srgbClr val="FFC000"/>
              </a:solidFill>
            </a:endParaRPr>
          </a:p>
          <a:p>
            <a:endParaRPr lang="zh-CN" altLang="en-US" sz="28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0882" y="1528989"/>
            <a:ext cx="7848872" cy="470789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自身既尔他身亦然，所爱境界男女身等，深生厌离常观不净。若能如此观身不净之者，淫欲烦恼渐渐灭少。又发愿，愿我永离三界杂食，臭秽脓血不净，耽荒五欲男女等身，愿得净土法性生身。此谓厌离行。</a:t>
            </a:r>
            <a:endParaRPr lang="zh-CN" altLang="en-US" sz="24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2988" y="385229"/>
            <a:ext cx="5928676" cy="1383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b="1" dirty="0">
                <a:solidFill>
                  <a:srgbClr val="FFC000"/>
                </a:solidFill>
              </a:rPr>
              <a:t>《</a:t>
            </a:r>
            <a:r>
              <a:rPr lang="zh-CN" altLang="en-US" sz="2800" b="1" dirty="0">
                <a:solidFill>
                  <a:srgbClr val="FFC000"/>
                </a:solidFill>
              </a:rPr>
              <a:t>净土十疑论</a:t>
            </a:r>
            <a:r>
              <a:rPr lang="en-US" altLang="zh-CN" sz="2800" b="1" dirty="0">
                <a:solidFill>
                  <a:srgbClr val="FFC000"/>
                </a:solidFill>
              </a:rPr>
              <a:t>》</a:t>
            </a:r>
            <a:r>
              <a:rPr lang="zh-CN" altLang="en-US" sz="2800" b="1" dirty="0">
                <a:solidFill>
                  <a:srgbClr val="FFC000"/>
                </a:solidFill>
              </a:rPr>
              <a:t>第十疑 </a:t>
            </a:r>
            <a:r>
              <a:rPr lang="zh-CN" altLang="en-US" sz="2800" b="1" dirty="0">
                <a:solidFill>
                  <a:srgbClr val="FFC000"/>
                </a:solidFill>
                <a:sym typeface="+mn-ea"/>
              </a:rPr>
              <a:t> 厌离行</a:t>
            </a:r>
            <a:endParaRPr lang="zh-CN" altLang="en-US" sz="2800" b="1" dirty="0">
              <a:solidFill>
                <a:srgbClr val="FFC000"/>
              </a:solidFill>
            </a:endParaRPr>
          </a:p>
          <a:p>
            <a:endParaRPr lang="zh-CN" altLang="en-US" sz="28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53365" y="-150495"/>
            <a:ext cx="12028805" cy="6781165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721360" y="1081405"/>
            <a:ext cx="3216910" cy="8432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胜解又主要是通过闻思教理，断疑生信而生起</a:t>
            </a: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21360" y="2240915"/>
            <a:ext cx="3216910" cy="7200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胜解心所，是信之因</a:t>
            </a: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21360" y="3269615"/>
            <a:ext cx="3216910" cy="7200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信心所（信）</a:t>
            </a: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21360" y="4269105"/>
            <a:ext cx="3216910" cy="7200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4.欲心所（愿），是信之果</a:t>
            </a:r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21360" y="5300980"/>
            <a:ext cx="3216910" cy="7200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5.勤心所（行）</a:t>
            </a:r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6394" y="56094"/>
            <a:ext cx="5504643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sz="2800" b="1" dirty="0">
                <a:solidFill>
                  <a:srgbClr val="FFC000"/>
                </a:solidFill>
              </a:rPr>
              <a:t>略摄唯识与净土信愿行</a:t>
            </a:r>
            <a:endParaRPr lang="zh-CN" sz="2800" b="1" dirty="0">
              <a:solidFill>
                <a:srgbClr val="FFC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817110" y="261620"/>
            <a:ext cx="3216910" cy="20427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成唯识论五卷云：云何胜解。于决定境印持为性。不可引转为业。谓邪正等教理证力于所取境审决印持。由此异缘不能引转。故犹豫境胜解全无。</a:t>
            </a: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788535" y="2575560"/>
            <a:ext cx="3216910" cy="16427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成唯识论云：云何为信。于实、德能深忍乐欲。心净为性。忍谓胜解。此即信因。乐欲谓欲。即是信果。</a:t>
            </a: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817110" y="4480560"/>
            <a:ext cx="3216910" cy="16427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成唯识论云：云何为欲。于所乐境。希望为性。勤依为业。</a:t>
            </a: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下箭头 20"/>
          <p:cNvSpPr/>
          <p:nvPr/>
        </p:nvSpPr>
        <p:spPr>
          <a:xfrm>
            <a:off x="2160905" y="1924685"/>
            <a:ext cx="287655" cy="31623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>
            <a:off x="2186305" y="2953385"/>
            <a:ext cx="287655" cy="31623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>
            <a:off x="2186305" y="3989705"/>
            <a:ext cx="287655" cy="31623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2160905" y="4984750"/>
            <a:ext cx="287655" cy="31623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>
            <a:stCxn id="9" idx="3"/>
            <a:endCxn id="18" idx="1"/>
          </p:cNvCxnSpPr>
          <p:nvPr/>
        </p:nvCxnSpPr>
        <p:spPr>
          <a:xfrm flipV="1">
            <a:off x="3938270" y="3397250"/>
            <a:ext cx="850265" cy="232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6" idx="3"/>
          </p:cNvCxnSpPr>
          <p:nvPr/>
        </p:nvCxnSpPr>
        <p:spPr>
          <a:xfrm>
            <a:off x="3938270" y="1503045"/>
            <a:ext cx="850265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0" idx="3"/>
          </p:cNvCxnSpPr>
          <p:nvPr/>
        </p:nvCxnSpPr>
        <p:spPr>
          <a:xfrm>
            <a:off x="3938270" y="4629150"/>
            <a:ext cx="850265" cy="483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8256905" y="-53975"/>
            <a:ext cx="3210560" cy="28613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99CC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①胜解所依：决定境；</a:t>
            </a:r>
            <a:endParaRPr lang="zh-CN" altLang="en-US" sz="2000" dirty="0">
              <a:solidFill>
                <a:srgbClr val="FF99CC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99CC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②胜解具有三个特点一决定的信心；二没有怀疑；三不可引转。</a:t>
            </a:r>
            <a:endParaRPr lang="zh-CN" altLang="en-US" sz="2000" dirty="0">
              <a:solidFill>
                <a:srgbClr val="FF99CC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99CC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③胜解如何产生：谓邪正等教理证力。</a:t>
            </a:r>
            <a:endParaRPr lang="zh-CN" altLang="en-US" sz="2000" dirty="0">
              <a:solidFill>
                <a:srgbClr val="FF99CC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" name="右大括号 30"/>
          <p:cNvSpPr/>
          <p:nvPr/>
        </p:nvSpPr>
        <p:spPr>
          <a:xfrm>
            <a:off x="8256905" y="2807335"/>
            <a:ext cx="384175" cy="32137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803005" y="3397250"/>
            <a:ext cx="3210560" cy="28613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99CC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成唯识论述记：</a:t>
            </a:r>
            <a:endParaRPr lang="zh-CN" altLang="en-US" sz="2000" dirty="0">
              <a:solidFill>
                <a:srgbClr val="FF99CC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99CC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信为欲依，</a:t>
            </a:r>
            <a:endParaRPr lang="zh-CN" altLang="en-US" sz="2000" dirty="0">
              <a:solidFill>
                <a:srgbClr val="FF99CC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99CC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欲为精进依，</a:t>
            </a:r>
            <a:endParaRPr lang="zh-CN" altLang="en-US" sz="2000" dirty="0">
              <a:solidFill>
                <a:srgbClr val="FF99CC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99CC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即入佛法次第。</a:t>
            </a:r>
            <a:endParaRPr lang="zh-CN" altLang="en-US" sz="2000" dirty="0">
              <a:solidFill>
                <a:srgbClr val="FF99CC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rgbClr val="FF99CC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rgbClr val="FF99CC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10820" y="1153160"/>
            <a:ext cx="563245" cy="19380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C000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前前为因</a:t>
            </a:r>
            <a:endParaRPr lang="zh-CN" altLang="en-US" sz="2000" dirty="0">
              <a:solidFill>
                <a:srgbClr val="FFC000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63195" y="3989705"/>
            <a:ext cx="563245" cy="19380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C000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后后为果</a:t>
            </a:r>
            <a:endParaRPr lang="zh-CN" altLang="en-US" sz="2000" dirty="0">
              <a:solidFill>
                <a:srgbClr val="FFC000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0882" y="1026704"/>
            <a:ext cx="7848872" cy="54927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二明欣愿行者，复有二种，一者先明求往生之意，二者观彼净土庄严等事欣心愿求。明往生意者，所以求生净土，为欲救拔一切众生苦故。即自思忖，我今无力，若在恶世烦恼境强，自为业缚沦溺三涂动经劫数，如此轮转无始已来未曾休息，何时能得救苦众生？</a:t>
            </a:r>
            <a:endParaRPr lang="zh-CN" altLang="en-US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为此求生净生亲近诸佛，若证无生忍，方能于恶世中救苦众生。故往生论云：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zh-CN" altLang="en-US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言发菩提心者，正是愿作佛心。愿作佛心者，则是度众生心。度众生心者，则是摄众生生佛国心。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”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2988" y="313474"/>
            <a:ext cx="5928676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b="1" dirty="0">
                <a:solidFill>
                  <a:srgbClr val="FFC000"/>
                </a:solidFill>
              </a:rPr>
              <a:t>《</a:t>
            </a:r>
            <a:r>
              <a:rPr lang="zh-CN" altLang="en-US" sz="2800" b="1" dirty="0">
                <a:solidFill>
                  <a:srgbClr val="FFC000"/>
                </a:solidFill>
              </a:rPr>
              <a:t>净土十疑论</a:t>
            </a:r>
            <a:r>
              <a:rPr lang="en-US" altLang="zh-CN" sz="2800" b="1" dirty="0">
                <a:solidFill>
                  <a:srgbClr val="FFC000"/>
                </a:solidFill>
              </a:rPr>
              <a:t>》</a:t>
            </a:r>
            <a:r>
              <a:rPr lang="zh-CN" altLang="en-US" sz="2800" b="1" dirty="0">
                <a:solidFill>
                  <a:srgbClr val="FFC000"/>
                </a:solidFill>
              </a:rPr>
              <a:t>第十疑 </a:t>
            </a:r>
            <a:r>
              <a:rPr lang="zh-CN" altLang="en-US" sz="2800" b="1" dirty="0">
                <a:solidFill>
                  <a:srgbClr val="FFC000"/>
                </a:solidFill>
                <a:sym typeface="+mn-ea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sym typeface="+mn-ea"/>
              </a:rPr>
              <a:t>欣愿行</a:t>
            </a:r>
            <a:endParaRPr lang="zh-CN" altLang="en-US" sz="28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《增广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印光法师文钞</a:t>
            </a: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》与陈锡周居士书</a:t>
            </a:r>
            <a:endParaRPr lang="en-US" altLang="zh-CN" sz="2800" b="1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3463" y="745713"/>
            <a:ext cx="8208912" cy="54927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所言信者，须信娑婆实实是苦，极乐实实是乐。娑婆之苦，无量无边。总而言之，不出八苦。所谓生，老，病，死，爱别离，怨憎会，求不得，五阴炽盛。此八种苦，贵极一时，贱至乞丐，各皆有之。前七种是过去世所感之果，谛思自知，不须详说，说则太费笔墨。第八五阴炽盛苦，乃现在起心动念，及动作云为，乃未来得苦之因。因果牵连，相续不断。从劫至劫，莫能解脱。五阴者，即色受想行识也。色，即所感业报之身。受想行识，即触境所起幻妄之心。</a:t>
            </a:r>
            <a:endParaRPr lang="zh-CN" altLang="en-US" sz="2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《增广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印光法师文钞</a:t>
            </a: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》与陈锡周居士书</a:t>
            </a:r>
            <a:endParaRPr lang="en-US" altLang="zh-CN" sz="2800" b="1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3463" y="960978"/>
            <a:ext cx="8208912" cy="48926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由此幻妄身心等法，于六尘境，起惑造业，如火炽然，不能止息，故名炽盛也。又阴者，盖覆义，音义与荫同。由此五法，盖覆真性，不能显现。如浓云蔽日，虽杲日光辉，了无所损，而由云蔽故，不蒙其照。凡夫未断惑业，被此五法障蔽，性天慧日，不能显现，亦复如是。此第八苦，乃一切诸苦之本。修道之人，禅定力深，于六尘境界，了无执著，不起憎爱。从此加功用行，进证无生。则惑业净尽，斩断生死根本矣。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《增广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印光法师文钞</a:t>
            </a: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》与陈锡周居士书</a:t>
            </a:r>
            <a:endParaRPr lang="en-US" altLang="zh-CN" sz="2800" b="1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3463" y="960978"/>
            <a:ext cx="8208912" cy="48926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然此工夫，大不容易。末世之中，得者实难。故须专修净业，求生极乐。仗佛慈力，往生西方。既得往生，则莲花化生，无有生苦。纯童男相，寿等虚空，身无灾变。老病死等，名尚不闻，况有其实。追随圣众，亲侍弥陀。水鸟树林，皆演法音。随己根性，由闻而证。亲尚了不可得，何况有怨。思衣得衣，思食得食。楼阁堂舍，皆是七宝所成，不假人力，唯是化作。则翻娑婆之七苦，以成七乐。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《增广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印光法师文钞</a:t>
            </a: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》与陈锡周居士书</a:t>
            </a:r>
            <a:endParaRPr lang="en-US" altLang="zh-CN" sz="2800" b="1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3463" y="1463263"/>
            <a:ext cx="8208912" cy="36925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至于身则有大神通，有大威力。不离当处，便能于一念中，普于十方诸佛世界，作诸佛事，上求下化。心则有大智慧，有大辩才，于一法中，遍知诸法实相，随机说法，无有错谬。虽说世谛语言，皆契实相妙理。无五阴炽盛之苦，享身心寂灭之乐。故经云，无有众苦，但受诸乐，故名极乐也。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《增广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印光法师文钞</a:t>
            </a: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》与陈锡周居士书</a:t>
            </a:r>
            <a:endParaRPr lang="en-US" altLang="zh-CN" sz="2800" b="1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3463" y="1678528"/>
            <a:ext cx="8208912" cy="30918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娑婆之苦，苦不可言。极乐之乐，乐莫能喻。深信佛言，了无疑惑，方名真信。切不可以凡夫外道知见，妄生猜度，谓净土种种不思议胜妙庄严，皆属寓言。譬喻心法，非有实境。若有此种邪知谬见，便失往生净土实益。其害甚大，不可不知。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初机净业指南序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》</a:t>
            </a:r>
            <a:endParaRPr lang="zh-CN" altLang="en-US" sz="2800" b="1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3463" y="889223"/>
            <a:ext cx="8208912" cy="54927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阿弥陀经云：从是西方，过十万亿佛土，有世界名曰极乐。其土有佛，号阿弥陀，今现在说法。又曰：彼土何故名为极乐？其国众生，无有众苦，但受诸乐，故名极乐。其无有众苦，但受诸乐者，由阿弥陀佛福德智慧，神通道力，所庄严故。吾人所居之世界，则具足三苦八苦，无量诸苦，了无有乐，故名娑婆。梵语娑婆，此云堪忍；谓其中众生，堪能忍受此诸苦故。然此世界，非无有乐，以所有乐事，多皆是苦；众生迷昧，反以为乐。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初机净业指南序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》</a:t>
            </a:r>
            <a:endParaRPr lang="zh-CN" altLang="en-US" sz="2800" b="1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3463" y="1104488"/>
            <a:ext cx="8208912" cy="48926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如嗜酒耽色，畋猎摴蒱等，何尝是乐？一班愚夫，耽著不舍，乐以忘疲，诚堪怜愍。即属真乐，亦难长久。如父母俱存，兄弟无故，此事何能常恒？故乐境一过，悲心续起，则谓了无有乐，非过论也。此世界苦，说不能尽；以三苦、八苦，包括无遗。三苦者：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一、苦是苦苦</a:t>
            </a:r>
            <a:r>
              <a:rPr lang="zh-CN" altLang="en-US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。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二、乐是坏苦</a:t>
            </a:r>
            <a:r>
              <a:rPr lang="zh-CN" altLang="en-US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。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三、不苦不乐是行苦。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初机净业指南序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》</a:t>
            </a:r>
            <a:endParaRPr lang="zh-CN" altLang="en-US" sz="2800" b="1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3463" y="1104488"/>
            <a:ext cx="8208912" cy="42926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rgbClr val="FFC000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苦苦者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，谓此五阴身心，体性逼迫，故名为苦。又加以恒受生老病死等苦，故名苦苦。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rgbClr val="FFC000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坏苦者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，世间何事，能得久长？日中则昃，月盈则食。天道尚然，何况人事？乐境甫现，苦境即临；当乐境坏灭之时，其苦有不堪言者，故名乐为坏苦也。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rgbClr val="FFC000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行苦者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，虽不苦不乐，似乎适宜；而其性迁流，何能常住？故名之为行苦也。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初机净业指南序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》</a:t>
            </a:r>
            <a:endParaRPr lang="zh-CN" altLang="en-US" sz="2800" b="1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3463" y="1535018"/>
            <a:ext cx="8208912" cy="36925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举此三苦，无苦不摄。八苦之义，书中备述。若知此界之苦，则厌离娑婆之心，自油然而生；若知彼界之乐，则欣求极乐之念，必勃然而起。由是诸恶莫作，众善奉行，以培其基址；再加以至诚恳切，持佛名号，求生西方，则可出此娑婆，生彼极乐，为弥陀之真子，作海会之良朋矣。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3416" y="2075274"/>
            <a:ext cx="7934152" cy="20300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sz="2800" b="1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知此，则知如何用功，在什么地方用功。</a:t>
            </a:r>
            <a:endParaRPr lang="zh-CN" sz="2800" b="1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sz="2800" b="1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用功用错地方，则劳而无功。</a:t>
            </a:r>
            <a:endParaRPr lang="zh-CN" sz="2800" b="1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sz="2800" b="1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用对地方，则用一分得一分力，决无空耗。</a:t>
            </a:r>
            <a:endParaRPr lang="zh-CN" sz="2800" b="1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6394" y="56094"/>
            <a:ext cx="5504643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sz="2800" b="1" dirty="0">
                <a:solidFill>
                  <a:srgbClr val="FFC000"/>
                </a:solidFill>
              </a:rPr>
              <a:t>略摄唯识与净土信愿行</a:t>
            </a:r>
            <a:endParaRPr lang="zh-CN" sz="28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3463" y="1750283"/>
            <a:ext cx="8208912" cy="6915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厌此欣彼,方是修净念佛之士。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5" y="861060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《增广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印光法师文钞</a:t>
            </a: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》与海盐某夫人书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2800" b="1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9390" y="2997200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善导大师 《般舟赞》「净土常居」：</a:t>
            </a:r>
            <a:endParaRPr lang="zh-CN" altLang="en-US" sz="2800" b="1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7903" y="3892138"/>
            <a:ext cx="8208912" cy="129159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凡夫生死不可贪而不厌，弥陀净土不可轻而不欣；厌则娑婆永隔，欣则极乐常居。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善导大师 《般舟赞》</a:t>
            </a:r>
            <a:endParaRPr lang="zh-CN" altLang="en-US" sz="2800" b="1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88035" y="1071880"/>
            <a:ext cx="7015480" cy="60928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六方如来慈悲极    同心同劝往西方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长病远行不计日    念佛即道无功夫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如此之人难化度    无明被底且长眠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专读弥陀观经法    文文句句说西方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地下宝幢无数亿　  方楞具足尽辉光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万亿宝珠相映饰　  各各变现希奇事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照上众宝庄严地　  杂色过于百千日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自身光明紫金色　  足践宝地徐徐行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善导大师 《般舟赞》</a:t>
            </a:r>
            <a:endParaRPr lang="zh-CN" altLang="en-US" sz="2800" b="1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88035" y="1071880"/>
            <a:ext cx="7015480" cy="60928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得此无生宝国地  　皆是弥陀愿力恩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一切时中闻妙法  　烦恼罪障无由起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菩萨知识为同学　  携手相将入宝堂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念念之中受法乐  　须臾悟得百千门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大众同心厌此界　  乘佛愿力见弥陀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忽尔思量心髓痛  　无穷之劫枉疲劳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自庆今身闻净土  　不惜身命往西方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西方快乐无为处　  天上人间无比量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善导大师 《般舟赞》</a:t>
            </a:r>
            <a:endParaRPr lang="zh-CN" altLang="en-US" sz="2800" b="1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88035" y="1071880"/>
            <a:ext cx="7015480" cy="60928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六天相胜亿万倍　  不及西方人一相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三十二相通自在　  身光遍照十方界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从世帝王至六天　  音乐相胜亿万重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佛国宝林枝相触　  六天音乐不如一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依时供养香风起　  拂树华飞落宝地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宝树飞华泛德水　  童子捉取已为船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乘船直入莲华会　  化佛菩萨与衣被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各执香华佛前立　  徐徐遥散变成云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善导大师 《般舟赞》</a:t>
            </a:r>
            <a:endParaRPr lang="zh-CN" altLang="en-US" sz="2800" b="1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88035" y="1071880"/>
            <a:ext cx="7015480" cy="60928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宝云庄严即是盖　  即与宝果教令食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遇值往生善知识　  得闻净土弥陀名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因佛愿力来相见　  常住此国不须还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法侣携将入林看　  足下辉光超日月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菩萨众会无穷尽　  各各身光互相照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新往化生紫金色　  与诸大众无殊异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或入宝楼众中坐　  大众见者皆欢喜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种种庄严不可识　  内外相看无障碍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善导大师 《般舟赞》</a:t>
            </a:r>
            <a:endParaRPr lang="zh-CN" altLang="en-US" sz="2800" b="1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88035" y="1071880"/>
            <a:ext cx="7015480" cy="60928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停足须臾受法乐　  三昧无生自然悟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地上庄严众宝间　  杂色相参百千万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宝座华台处处满　  随心受用光来照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百千童子菩萨众　  各捧香华临池看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或坐或立池渠岸　  或有寻阶入宝池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或立于沙或至膝　  或没腰头或悬注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或取金华百宝叶　  授与岸上看池人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受得香华千万种　  即散弥陀大会上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善导大师 《般舟赞》</a:t>
            </a:r>
            <a:endParaRPr lang="zh-CN" altLang="en-US" sz="2800" b="1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88035" y="1071880"/>
            <a:ext cx="7015480" cy="60928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所散之华变成盖　  自然音乐绕千重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宝鸟连声奏天乐  　一切见者起悲心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我今到此佛愿力　  同缘同行何时来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普愿阎浮知识等　  同行相亲愿莫退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专诵弥陀观经等　  礼佛观察尽须回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一切时中相续作　  至死为期专复专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一到弥陀安养国　  毕竟逍遥即涅槃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涅槃庄严处处满　  见色闻香罪障除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善导大师 《般舟赞》</a:t>
            </a:r>
            <a:endParaRPr lang="zh-CN" altLang="en-US" sz="2800" b="1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88035" y="1071880"/>
            <a:ext cx="7015480" cy="60928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飞踊空中作神变　  赞叹净土难思议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或散华香供养佛  　报佛慈恩心无尽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不因释迦如来力  　弥陀净土若为闻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众生障尽闻皆喜  　顿断诸恶愿求生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般舟三昧乐　　  　誓愿今生顺佛教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行住坐卧专念佛　  一切善业并须回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念念时中常忏悔　  终时即上金刚台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一切时中望西礼　  表知凡圣心相向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善导大师 《般舟赞》</a:t>
            </a:r>
            <a:endParaRPr lang="zh-CN" altLang="en-US" sz="2800" b="1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88035" y="1071880"/>
            <a:ext cx="7015480" cy="60928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佛知众生心杂乱    偏教正念住西方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不知弥陀国远近　  佛道超过十万亿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道里虽遥不足到  　弹指之间入宝池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唯恨众生疑不疑　  净土对面不相忤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莫论弥陀摄不摄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　意在专心回不回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但使回心决定向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　临终华盖自来迎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从佛乘华入宝国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　见诸大众悟无生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一一宝楼随意入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内外庄严不可识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善导大师 《般舟赞》</a:t>
            </a:r>
            <a:endParaRPr lang="zh-CN" altLang="en-US" sz="2800" b="1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88035" y="1071880"/>
            <a:ext cx="7015480" cy="60928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鸟作音声菩萨舞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　童子欢喜作神通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为我娑婆得生者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种种供养令欢喜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佛遣生人将观看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到处唯是不思议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地上虚空圣人满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珠罗宝网自然覆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微风吹动出妙响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　声中皆说无为法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见树闻波成法忍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童子持华围绕赞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立侍弥陀听说法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贪爱法乐超时劫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随逐本国诸菩萨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尽是无为涅槃界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8296" y="654144"/>
            <a:ext cx="7934152" cy="64395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sz="25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一错：</a:t>
            </a:r>
            <a:r>
              <a:rPr lang="zh-CN" sz="2500" b="1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不知往生不是靠自力精进念佛；（决定信则决定生，信解为根本）</a:t>
            </a:r>
            <a:endParaRPr lang="zh-CN" sz="2500" b="1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sz="25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二错：</a:t>
            </a:r>
            <a:r>
              <a:rPr lang="zh-CN" sz="2500" b="1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不知精进依欲乐（愿）；（正勤与假勤之别）</a:t>
            </a:r>
            <a:endParaRPr lang="zh-CN" sz="2500" b="1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sz="25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三错：</a:t>
            </a:r>
            <a:r>
              <a:rPr lang="zh-CN" sz="2500" b="1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不知欲乐（愿）依信心；</a:t>
            </a:r>
            <a:endParaRPr lang="zh-CN" sz="2500" b="1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sz="25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四错：</a:t>
            </a:r>
            <a:r>
              <a:rPr lang="zh-CN" sz="2500" b="1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不知闻得生信与真正信心的差别；</a:t>
            </a:r>
            <a:endParaRPr lang="zh-CN" sz="2500" b="1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sz="25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五错：</a:t>
            </a:r>
            <a:r>
              <a:rPr lang="zh-CN" sz="2500" b="1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不知信之因事胜解；（虽知信愿重要，却误以为恭敬即是胜解信）</a:t>
            </a:r>
            <a:endParaRPr lang="zh-CN" sz="2500" b="1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sz="25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六错：</a:t>
            </a:r>
            <a:r>
              <a:rPr lang="zh-CN" sz="2500" b="1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不知胜解产生是依“教理证力”；</a:t>
            </a:r>
            <a:endParaRPr lang="zh-CN" sz="2500" b="1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sz="25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七错：</a:t>
            </a:r>
            <a:r>
              <a:rPr lang="zh-CN" sz="2500" b="1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不知闻思教理后，还需要“审决印持”，思维抉择。</a:t>
            </a:r>
            <a:endParaRPr lang="zh-CN" sz="2500" b="1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sz="2500" b="1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6394" y="56094"/>
            <a:ext cx="5504643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sz="2800" b="1" dirty="0">
                <a:solidFill>
                  <a:srgbClr val="FFC000"/>
                </a:solidFill>
              </a:rPr>
              <a:t>修习净土容易出现的七大错</a:t>
            </a:r>
            <a:endParaRPr lang="zh-CN" sz="28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善导大师 《般舟赞》</a:t>
            </a:r>
            <a:endParaRPr lang="zh-CN" altLang="en-US" sz="2800" b="1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88035" y="1071880"/>
            <a:ext cx="7015480" cy="60928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一佛国界皆闻法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　游历他方修供养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欲住一食超千劫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忆我娑婆同行人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大地微尘尚有数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十方佛国无穷尽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一一佛土皆严净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　亦如极乐无殊异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一切如来见欢喜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菩萨圣众将游观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所有庄严如极乐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　变化神通无障碍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地上虚空声遍满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听响闻音皆得悟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般舟三昧乐　　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相续念佛报师恩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善导大师 《般舟赞》</a:t>
            </a:r>
            <a:endParaRPr lang="zh-CN" altLang="en-US" sz="2800" b="1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88035" y="1071880"/>
            <a:ext cx="7015480" cy="60928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虽舍钱财造功德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不如持戒断贪嗔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普教众生常念佛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自他功德并须回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安心定意生安乐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独超三界出烦笼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临终见佛华台至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　须臾即入宝池会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莲华大众皆欢喜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即与天衣随意著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菩萨声闻将见佛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礼佛一拜得无生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弥陀告言诸佛子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极乐何如彼三界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新往化生俱欲报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合掌悲咽不能言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善导大师 《般舟赞》</a:t>
            </a:r>
            <a:endParaRPr lang="zh-CN" altLang="en-US" sz="2800" b="1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88035" y="1071880"/>
            <a:ext cx="7015480" cy="60928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得免娑婆长劫苦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今日见佛释迦恩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般舟三昧乐　　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顺随佛语见弥陀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普劝同生知识等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同行相亲莫相离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父母妻儿百千万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非是菩提增上缘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念念相缠入恶道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分身受报不相知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或在猪羊六畜内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披毛戴角何时了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庆得人身闻要法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顿舍他乡归本国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父子相见非常喜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菩萨声闻亦复然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善导大师 《般舟赞》</a:t>
            </a:r>
            <a:endParaRPr lang="zh-CN" altLang="en-US" sz="2800" b="1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88035" y="1071880"/>
            <a:ext cx="7015480" cy="60928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或将游行入林看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或坐华台登楼观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观见弥陀七宝国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地上虚空光相照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即作神通遍佛国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处处供养无边会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一一大会随人入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入处唯闻平等法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四种威仪常在定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不出三昧作神通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一一神通到佛会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会会听法证无生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般舟三昧乐　　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极乐安身实是精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金楼玉柱琉璃殿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真珠宝阁百千行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善导大师 《般舟赞》</a:t>
            </a:r>
            <a:endParaRPr lang="zh-CN" altLang="en-US" sz="2800" b="1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88035" y="1071880"/>
            <a:ext cx="7015480" cy="60928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重重罗网相映饰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宝绳交络垂铃佩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昼夜香风时时动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声内皆称三宝名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彼国众生心眼利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闻一悟解百千门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般舟三昧乐　　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处处安身不如彼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共诸童子游空戏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　手散香华心供养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身光璎珞互相照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一切庄严光亦然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或奏乐器供养佛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化佛慈悲遥授记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同生知识百千万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乘华直入虚空会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善导大师 《般舟赞》</a:t>
            </a:r>
            <a:endParaRPr lang="zh-CN" altLang="en-US" sz="2800" b="1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88035" y="1071880"/>
            <a:ext cx="7015480" cy="60928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会会不同无亿数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彼此相遇无障碍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一切时中常说法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见闻欢喜罪皆除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佛与圣众身金色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光光相照心相知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相好庄严无殊异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皆是弥陀愿力成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地上虚空人遍满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　神通转变自然知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或作华楼宝云盖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化鸟连声奏法音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法音旋转如云合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彼国人天闻即悟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一劫多劫长时劫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但受法乐不思议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善导大师 《般舟赞》</a:t>
            </a:r>
            <a:endParaRPr lang="zh-CN" altLang="en-US" sz="2800" b="1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88035" y="1071880"/>
            <a:ext cx="7015480" cy="60928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般舟三昧乐　　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极乐庄严门尽开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普愿有缘同行者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专心直入不须疑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一到弥陀安养国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元来是我法王家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兄弟因缘罗汉众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　菩萨法侣为知识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或行或坐皆闻法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或去或来无障碍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或入宝池灌身顶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或在干地宝沙中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抃水微波出妙响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声中纯说慈悲法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德水清澄千万里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宝沙映彻如不深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善导大师 《般舟赞》</a:t>
            </a:r>
            <a:endParaRPr lang="zh-CN" altLang="en-US" sz="2800" b="1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88035" y="1071880"/>
            <a:ext cx="7015480" cy="60928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四岸庄严七宝间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底布金沙百千色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色色不同辉光照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宝树飞华落水中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树树垂条如宝帐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　周匝由旬三十万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根茎枝叶七宝间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　一一宝流无数光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微风起时更相触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六天音乐无能比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化佛菩萨恒沙众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一一树下听真声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般舟三昧乐　　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一入不退至菩提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宝地宽平众宝间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一一宝出百千光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善导大师 《般舟赞》</a:t>
            </a:r>
            <a:endParaRPr lang="zh-CN" altLang="en-US" sz="2800" b="1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88035" y="1071880"/>
            <a:ext cx="7015480" cy="60928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一一光成宝台座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光变为楼百千亿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化天童子无穷数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悉是念佛往生人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或登宝座楼中戏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　不饥不渴湛然常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或入光明百宝殿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正值大会赞弥陀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或道从今至佛果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长劫赞佛报慈恩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不蒙弥陀弘誓力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何时何劫出娑婆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自到已来常法乐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毕竟不闻十恶声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眼见如来耳闻法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　身常从佛喜还悲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善导大师 《般舟赞》</a:t>
            </a:r>
            <a:endParaRPr lang="zh-CN" altLang="en-US" sz="2800" b="1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88035" y="1071880"/>
            <a:ext cx="7015480" cy="60928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何期今日至宝国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实是娑婆本师力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若非本师知识劝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弥陀净土云何入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般舟三昧乐　　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得生净土报师恩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普劝有缘道俗等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会是专心行佛教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念佛专心诵经观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　礼赞庄严无杂乱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行住坐卧心相续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极乐庄严自然见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或想或观除罪障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皆是弥陀本愿力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以佛力故成三昧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三昧得成心眼开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7166" y="1007839"/>
            <a:ext cx="7934152" cy="48926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元祐间荆王夫人。与婢妾精修西方。唯一妾懈怠。夫人斥去。其妾悔悟精进。久之谓他妾云。吾今夜当生西方。其夜异香满室。无疾而终。</a:t>
            </a:r>
            <a:endParaRPr lang="zh-CN" altLang="en-US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明日。同事之妾告夫人云。昨夜梦化去之妾。托致起居云。夫人训责我修西方。今已获往生。感德无量。夫人云。使我亦梦。乃可信耳。其夜夫人梦见亡妾。叙谢如前。夫人云。西方可到否。妾云。可到。但从妾行。夫人随之。见池塘广大。</a:t>
            </a:r>
            <a:endParaRPr lang="zh-CN" altLang="en-US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6394" y="56094"/>
            <a:ext cx="5504643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sz="2800" b="1" dirty="0">
                <a:solidFill>
                  <a:srgbClr val="FFC000"/>
                </a:solidFill>
              </a:rPr>
              <a:t>净土圣贤录 宋荆王夫人</a:t>
            </a:r>
            <a:endParaRPr sz="28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善导大师 《般舟赞》</a:t>
            </a:r>
            <a:endParaRPr lang="zh-CN" altLang="en-US" sz="2800" b="1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88035" y="1071880"/>
            <a:ext cx="7015480" cy="60928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诸佛境界超凡夫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唯知惭贺释迦恩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十方如来舒舌证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定判九品得还归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父子相迎入大会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即问六道苦辛事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或有所得人天报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饥饿困苦体生疮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尔时弥陀及大众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闻子说苦皆伤叹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弥陀告言诸佛子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　自作自受莫怨他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般舟三昧乐　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　常住宝国永无忧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涅槃快乐无为处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　贪嗔火宅未曾闻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善导大师 《般舟赞》</a:t>
            </a:r>
            <a:endParaRPr lang="zh-CN" altLang="en-US" sz="2800" b="1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88035" y="1071880"/>
            <a:ext cx="7015480" cy="60928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百宝华台随意坐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　坐处圣众无央数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童子供养声闻赞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鸟乐飞空百千匝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一坐一立须臾顷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微尘故业尽消除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或散天衣覆宝池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衣上更散宝华香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圣众行时足蹈上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　衣华触体三禅乐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内外映彻如明镜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尘劳毕竟无缘起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念念唯加三昧净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无漏神通真复真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般舟三昧乐　　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烦恼永绝不相干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善导大师 《般舟赞》</a:t>
            </a:r>
            <a:endParaRPr lang="zh-CN" altLang="en-US" sz="2800" b="1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88035" y="1071880"/>
            <a:ext cx="7015480" cy="60928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或有宝地琉璃间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或有宝地紫金成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或有宝地黄金作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或有宝地颇梨映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或有千宝庄严地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或有算数宝为成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一一色色光相照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十方来者皆行上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行住进止逍遥乐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不愁官事不忧私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或百或千作神变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　会会供养皆周遍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或作香云千宝盖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即此云内雨香华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种种庄严随念出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所到之处现希奇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-71755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善导大师 《般舟赞》</a:t>
            </a:r>
            <a:endParaRPr lang="zh-CN" altLang="en-US" sz="2800" b="1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88035" y="426085"/>
            <a:ext cx="7015480" cy="7293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般舟三昧乐　　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毕命直入无为会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宝树宝林行遍满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一一林树尽庄严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根根相对茎相望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　枝枝相准条相顺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节节相盘叶相次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华华相向果相当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光光照曜自他国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　照处玲珑随物色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光能变现希奇事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尽是弥陀愿力作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林树行间宝阶道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一一界上楼相间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重重罗网奏天乐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供养无边楼内人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般舟三昧乐　　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形枯命断佛前期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忽尔思量彼快乐　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六方如来慈悲极</a:t>
            </a: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://img5.duitang.com/uploads/item/201410/12/20141012004037_iLfkN.thumb.700_0.jpe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508337"/>
            <a:ext cx="11522076" cy="54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1656583" y="1295872"/>
            <a:ext cx="7802136" cy="313893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随喜闻法</a:t>
            </a:r>
            <a:endParaRPr lang="en-US" altLang="zh-CN" sz="6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南无阿弥陀佛</a:t>
            </a:r>
            <a:endParaRPr lang="en-US" altLang="zh-CN" sz="6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南无地藏菩萨摩诃萨</a:t>
            </a:r>
            <a:endParaRPr lang="zh-CN" altLang="en-US" sz="6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1495" y="1621631"/>
            <a:ext cx="7992888" cy="396938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红白莲华大小相间。或荣或悴。种种不同。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夫人问云。何以如此。妾云。此皆世间发念修西方人也。才发一念池内便生莲华一朵。若愿心精进。则华日日敷荣。以至大如车轮。若愿心退转。则华日日萎悴。以至殒灭。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6394" y="56094"/>
            <a:ext cx="5504643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sz="2800" b="1" dirty="0">
                <a:solidFill>
                  <a:srgbClr val="FFC000"/>
                </a:solidFill>
              </a:rPr>
              <a:t>净土圣贤录 宋荆王夫人</a:t>
            </a:r>
            <a:endParaRPr sz="28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0545" y="1018877"/>
            <a:ext cx="7848872" cy="52622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可久，不详其所出，居明州。常诵法华，愿生净土，人号为久法华。元祐八年，年八十一，坐化。越三日，还谓人曰，吾游净土，见诸胜境，与经符契。此间修净业者，莲华台上，皆已标名。标金台者，一成都广教院勋公，一明州孙十二郎，一可久。标银台者，一明州徐道姑。言讫，复化去。五年，徐道姑亡，异香满室。十二年，孙十二郎亡，天乐迎空。久言悉验。（净土文）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6540" y="55880"/>
            <a:ext cx="6628765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sz="2800" b="1" dirty="0">
                <a:solidFill>
                  <a:srgbClr val="FFC000"/>
                </a:solidFill>
              </a:rPr>
              <a:t>宋可久（勋公，徐道姑，孙十二郎）</a:t>
            </a:r>
            <a:endParaRPr lang="zh-CN" altLang="en-US" sz="28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463" y="1994123"/>
            <a:ext cx="8208912" cy="26301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若未参承</a:t>
            </a:r>
            <a:r>
              <a:rPr lang="zh-CN" altLang="en-US" sz="28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净业知识</a:t>
            </a:r>
            <a:r>
              <a:rPr lang="en-US" alt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，又不广阅净土经论。则真信切愿，从何而生。纵能执持名号，只因不求出离，便成人天因果，受享痴福。因福造业，仍沉恶道。</a:t>
            </a:r>
            <a:endParaRPr lang="en-US" altLang="zh-CN" sz="2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5" y="0"/>
            <a:ext cx="7675245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印光法师文钞</a:t>
            </a: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》与福建刘廷诚居士书</a:t>
            </a:r>
            <a:endParaRPr lang="en-US" altLang="zh-CN" sz="2800" b="1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7731760" cy="737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印光法师文钞</a:t>
            </a:r>
            <a:r>
              <a:rPr lang="en-US" altLang="zh-CN" sz="28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》复戚智周居士书二</a:t>
            </a:r>
            <a:endParaRPr lang="en-US" altLang="zh-CN" sz="2800" b="1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3463" y="745713"/>
            <a:ext cx="8208912" cy="63004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7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汝于净土修法，尚未了了。当唯以翻阅研究净土为事。半日学解，半日学行。必期于彻头彻尾，了无疑惑而后已。</a:t>
            </a:r>
            <a:endParaRPr lang="en-US" altLang="zh-CN" sz="2700" dirty="0">
              <a:solidFill>
                <a:schemeClr val="bg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700" dirty="0">
                <a:solidFill>
                  <a:schemeClr val="bg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楞严正脉，且作缓图。纵亲见如来藏妙真如性，亦不能即了生死。见性是悟，非是证。证则可了生死。若唯悟未证，纵悟处高深，奈见思二惑不能顿断，则三界轮回，决定莫由出离矣。若不通楞严，倘净土法门，能仰信佛言，决定无疑。真信切愿，以修实行。则决定往生，为极乐世界中人。</a:t>
            </a:r>
            <a:endParaRPr lang="en-US" altLang="zh-CN" sz="2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演示文稿176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演示文稿17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7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7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7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7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7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7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7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7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7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7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7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8261</Words>
  <Application>WPS 演示</Application>
  <PresentationFormat>自定义</PresentationFormat>
  <Paragraphs>508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6" baseType="lpstr">
      <vt:lpstr>Arial</vt:lpstr>
      <vt:lpstr>宋体</vt:lpstr>
      <vt:lpstr>Wingdings</vt:lpstr>
      <vt:lpstr>华文新魏</vt:lpstr>
      <vt:lpstr>华文行楷</vt:lpstr>
      <vt:lpstr>黑体</vt:lpstr>
      <vt:lpstr>Times New Roman</vt:lpstr>
      <vt:lpstr>微软雅黑</vt:lpstr>
      <vt:lpstr>Arial Unicode MS</vt:lpstr>
      <vt:lpstr>Calibri</vt:lpstr>
      <vt:lpstr>华文中宋</vt:lpstr>
      <vt:lpstr>演示文稿176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《无量寿经》</dc:title>
  <dc:creator>sdl</dc:creator>
  <cp:lastModifiedBy>云舟</cp:lastModifiedBy>
  <cp:revision>166</cp:revision>
  <dcterms:created xsi:type="dcterms:W3CDTF">2013-03-30T17:18:00Z</dcterms:created>
  <dcterms:modified xsi:type="dcterms:W3CDTF">2018-09-16T05:07:48Z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