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39" r:id="rId2"/>
    <p:sldId id="744" r:id="rId3"/>
    <p:sldId id="745" r:id="rId4"/>
    <p:sldId id="746" r:id="rId5"/>
    <p:sldId id="650" r:id="rId6"/>
    <p:sldId id="651" r:id="rId7"/>
    <p:sldId id="602" r:id="rId8"/>
    <p:sldId id="603" r:id="rId9"/>
    <p:sldId id="606" r:id="rId10"/>
    <p:sldId id="608" r:id="rId11"/>
    <p:sldId id="609" r:id="rId12"/>
    <p:sldId id="698" r:id="rId13"/>
    <p:sldId id="699" r:id="rId14"/>
    <p:sldId id="700" r:id="rId15"/>
    <p:sldId id="610" r:id="rId16"/>
    <p:sldId id="701" r:id="rId17"/>
    <p:sldId id="702" r:id="rId18"/>
    <p:sldId id="704" r:id="rId19"/>
    <p:sldId id="747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21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  <p:sldId id="733" r:id="rId45"/>
    <p:sldId id="734" r:id="rId46"/>
    <p:sldId id="735" r:id="rId47"/>
    <p:sldId id="736" r:id="rId48"/>
    <p:sldId id="737" r:id="rId49"/>
    <p:sldId id="738" r:id="rId50"/>
    <p:sldId id="739" r:id="rId51"/>
    <p:sldId id="740" r:id="rId52"/>
    <p:sldId id="741" r:id="rId53"/>
    <p:sldId id="742" r:id="rId54"/>
    <p:sldId id="748" r:id="rId55"/>
    <p:sldId id="749" r:id="rId56"/>
    <p:sldId id="750" r:id="rId57"/>
    <p:sldId id="751" r:id="rId58"/>
    <p:sldId id="752" r:id="rId59"/>
    <p:sldId id="753" r:id="rId60"/>
    <p:sldId id="754" r:id="rId61"/>
    <p:sldId id="755" r:id="rId62"/>
    <p:sldId id="756" r:id="rId63"/>
    <p:sldId id="757" r:id="rId64"/>
    <p:sldId id="758" r:id="rId65"/>
    <p:sldId id="759" r:id="rId66"/>
    <p:sldId id="760" r:id="rId67"/>
    <p:sldId id="761" r:id="rId68"/>
    <p:sldId id="762" r:id="rId69"/>
    <p:sldId id="763" r:id="rId70"/>
    <p:sldId id="765" r:id="rId71"/>
    <p:sldId id="766" r:id="rId72"/>
    <p:sldId id="767" r:id="rId73"/>
    <p:sldId id="768" r:id="rId74"/>
    <p:sldId id="769" r:id="rId75"/>
    <p:sldId id="743" r:id="rId7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A19DBC-E679-4EEB-9B11-ECDEA87A4E1C}">
          <p14:sldIdLst>
            <p14:sldId id="539"/>
            <p14:sldId id="744"/>
            <p14:sldId id="745"/>
            <p14:sldId id="746"/>
            <p14:sldId id="650"/>
            <p14:sldId id="651"/>
            <p14:sldId id="602"/>
            <p14:sldId id="603"/>
            <p14:sldId id="606"/>
            <p14:sldId id="608"/>
            <p14:sldId id="609"/>
            <p14:sldId id="698"/>
            <p14:sldId id="699"/>
            <p14:sldId id="700"/>
            <p14:sldId id="610"/>
            <p14:sldId id="701"/>
            <p14:sldId id="702"/>
            <p14:sldId id="704"/>
            <p14:sldId id="747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</p14:sldIdLst>
        </p14:section>
        <p14:section name="无标题节" id="{64703A99-7763-46F7-BD42-AD71E2A16C05}">
          <p14:sldIdLst>
            <p14:sldId id="742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5"/>
            <p14:sldId id="766"/>
            <p14:sldId id="767"/>
            <p14:sldId id="768"/>
            <p14:sldId id="769"/>
            <p14:sldId id="7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CC"/>
    <a:srgbClr val="FFFF00"/>
    <a:srgbClr val="FFCCCC"/>
    <a:srgbClr val="FF9999"/>
    <a:srgbClr val="CC6600"/>
    <a:srgbClr val="FFFF66"/>
    <a:srgbClr val="66FF66"/>
    <a:srgbClr val="66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 autoAdjust="0"/>
    <p:restoredTop sz="94660" autoAdjust="0"/>
  </p:normalViewPr>
  <p:slideViewPr>
    <p:cSldViewPr snapToObjects="1">
      <p:cViewPr>
        <p:scale>
          <a:sx n="50" d="100"/>
          <a:sy n="50" d="100"/>
        </p:scale>
        <p:origin x="-3216" y="-1651"/>
      </p:cViewPr>
      <p:guideLst>
        <p:guide orient="horz" pos="20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35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C43C-838A-46A6-A61B-0423F20A3F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769C8-EAA8-4700-B6A6-BF65EB3E83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8" y="258763"/>
            <a:ext cx="2592389" cy="55292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4" y="258763"/>
            <a:ext cx="7626879" cy="55292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43A4-4694-457B-89AC-FE01F2E600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4" y="1615544"/>
            <a:ext cx="9937790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4" y="4336618"/>
            <a:ext cx="9937790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3E6E8-9F81-464D-9A38-CD4B15580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64734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6DFD-9AA6-4A7F-BADD-2341292ECA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345009"/>
            <a:ext cx="9937790" cy="125253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566" y="1680460"/>
            <a:ext cx="4605781" cy="778521"/>
          </a:xfrm>
        </p:spPr>
        <p:txBody>
          <a:bodyPr anchor="ctr"/>
          <a:lstStyle>
            <a:lvl1pPr marL="0" indent="0">
              <a:buNone/>
              <a:defRPr sz="2645"/>
            </a:lvl1pPr>
            <a:lvl2pPr marL="431800" indent="0">
              <a:buNone/>
              <a:defRPr sz="2270"/>
            </a:lvl2pPr>
            <a:lvl3pPr marL="864235" indent="0">
              <a:buNone/>
              <a:defRPr sz="1890"/>
            </a:lvl3pPr>
            <a:lvl4pPr marL="1296035" indent="0">
              <a:buNone/>
              <a:defRPr sz="1700"/>
            </a:lvl4pPr>
            <a:lvl5pPr marL="1727835" indent="0">
              <a:buNone/>
              <a:defRPr sz="1700"/>
            </a:lvl5pPr>
            <a:lvl6pPr marL="2160270" indent="0">
              <a:buNone/>
              <a:defRPr sz="1700"/>
            </a:lvl6pPr>
            <a:lvl7pPr marL="2592070" indent="0">
              <a:buNone/>
              <a:defRPr sz="1700"/>
            </a:lvl7pPr>
            <a:lvl8pPr marL="3023870" indent="0">
              <a:buNone/>
              <a:defRPr sz="1700"/>
            </a:lvl8pPr>
            <a:lvl9pPr marL="3456305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1566" y="2518536"/>
            <a:ext cx="4605781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13134" y="1680460"/>
            <a:ext cx="4628464" cy="778521"/>
          </a:xfrm>
        </p:spPr>
        <p:txBody>
          <a:bodyPr anchor="ctr"/>
          <a:lstStyle>
            <a:lvl1pPr marL="0" indent="0">
              <a:buNone/>
              <a:defRPr sz="2645"/>
            </a:lvl1pPr>
            <a:lvl2pPr marL="431800" indent="0">
              <a:buNone/>
              <a:defRPr sz="2270"/>
            </a:lvl2pPr>
            <a:lvl3pPr marL="864235" indent="0">
              <a:buNone/>
              <a:defRPr sz="1890"/>
            </a:lvl3pPr>
            <a:lvl4pPr marL="1296035" indent="0">
              <a:buNone/>
              <a:defRPr sz="1700"/>
            </a:lvl4pPr>
            <a:lvl5pPr marL="1727835" indent="0">
              <a:buNone/>
              <a:defRPr sz="1700"/>
            </a:lvl5pPr>
            <a:lvl6pPr marL="2160270" indent="0">
              <a:buNone/>
              <a:defRPr sz="1700"/>
            </a:lvl6pPr>
            <a:lvl7pPr marL="2592070" indent="0">
              <a:buNone/>
              <a:defRPr sz="1700"/>
            </a:lvl7pPr>
            <a:lvl8pPr marL="3023870" indent="0">
              <a:buNone/>
              <a:defRPr sz="1700"/>
            </a:lvl8pPr>
            <a:lvl9pPr marL="3456305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13134" y="2518536"/>
            <a:ext cx="4628464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C77A8-9508-48F1-BFE1-B74AA5C459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4B4-8BE2-47BC-9087-D875E76E2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23EE-5A50-42F6-B262-3950BE9F43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7" y="432018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5"/>
            <a:ext cx="5833050" cy="4605124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7" y="1944053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0AD-7CF4-4CFA-A372-679FA1A928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8"/>
            <a:ext cx="3936472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432013"/>
            <a:ext cx="5833050" cy="5106138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3"/>
            <a:ext cx="3936472" cy="3601598"/>
          </a:xfrm>
        </p:spPr>
        <p:txBody>
          <a:bodyPr/>
          <a:lstStyle>
            <a:lvl1pPr marL="0" indent="0">
              <a:buNone/>
              <a:defRPr sz="1890"/>
            </a:lvl1pPr>
            <a:lvl2pPr marL="431800" indent="0">
              <a:buNone/>
              <a:defRPr sz="1700"/>
            </a:lvl2pPr>
            <a:lvl3pPr marL="864235" indent="0">
              <a:buNone/>
              <a:defRPr sz="1510"/>
            </a:lvl3pPr>
            <a:lvl4pPr marL="1296035" indent="0">
              <a:buNone/>
              <a:defRPr sz="1325"/>
            </a:lvl4pPr>
            <a:lvl5pPr marL="1727835" indent="0">
              <a:buNone/>
              <a:defRPr sz="1325"/>
            </a:lvl5pPr>
            <a:lvl6pPr marL="2160270" indent="0">
              <a:buNone/>
              <a:defRPr sz="1325"/>
            </a:lvl6pPr>
            <a:lvl7pPr marL="2592070" indent="0">
              <a:buNone/>
              <a:defRPr sz="1325"/>
            </a:lvl7pPr>
            <a:lvl8pPr marL="3023870" indent="0">
              <a:buNone/>
              <a:defRPr sz="1325"/>
            </a:lvl8pPr>
            <a:lvl9pPr marL="3456305" indent="0">
              <a:buNone/>
              <a:defRPr sz="13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BC872-F073-40AC-BAF6-ED257A4208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5" y="258769"/>
            <a:ext cx="10369551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576265" y="1511302"/>
            <a:ext cx="10369551" cy="427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576267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3937003" y="5900738"/>
            <a:ext cx="3648075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ct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258179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r">
              <a:defRPr sz="1200"/>
            </a:lvl1pPr>
          </a:lstStyle>
          <a:p>
            <a:fld id="{9388B17A-4F73-40A8-9AF6-7D41D8ACE03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4065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90830" indent="-290830" algn="l" defTabSz="774065" rtl="0" eaLnBrk="0" fontAlgn="base" hangingPunct="0"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lvl="1" indent="-241300" algn="l" defTabSz="774065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lvl="2" indent="-193675" algn="l" defTabSz="774065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5725" lvl="3" indent="-193675" algn="l" defTabSz="774065" rtl="0" eaLnBrk="0" fontAlgn="base" hangingPunct="0">
        <a:spcBef>
          <a:spcPct val="20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-192405" algn="l" defTabSz="774065" rtl="0" eaLnBrk="0" fontAlgn="base" hangingPunct="0">
        <a:spcBef>
          <a:spcPct val="20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26" y="9525"/>
            <a:ext cx="873125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62795" y="1423069"/>
            <a:ext cx="1013460" cy="421386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信愿欣厌二门</a:t>
            </a:r>
            <a:endParaRPr lang="en-US" altLang="zh-CN" sz="54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4" descr="E:\5-占察相关\占察\logo-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37500" y="5112296"/>
            <a:ext cx="1185920" cy="1185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280034" y="4835970"/>
            <a:ext cx="369450" cy="1456068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528" y="428607"/>
              <a:ext cx="357190" cy="42862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152" y="902618"/>
              <a:ext cx="357190" cy="47897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010"/>
              <a:ext cx="357190" cy="42862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1053"/>
              <a:ext cx="357190" cy="478979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584703" y="431776"/>
            <a:ext cx="1015534" cy="22034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莲花与</a:t>
            </a:r>
            <a:endParaRPr lang="en-US" altLang="zh-CN" sz="54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216" y="864835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夫二土者，即诸佛折摄二门也。行人闻上所说依正之境，则能如彼经旨，了知此土实苦，彼土实乐。虽闻观慧法门，圆融微妙。而直见二土俨然，皆即实境。非如浅信之人，谓彼土心有则有，心无则无，光影幻化，虚妄不实，处处皆是西方等解。深知彼土，亦如此土端确的实而无谬误。若人能具此智，不为世间一切邪解偏见诸恶知识之所回转。则当正观二土苦乐净秽。于其境上，生二种心，以为方便。非此二心，不能生彼。何谓二心。</a:t>
            </a:r>
            <a:r>
              <a:rPr lang="zh-CN" altLang="en-US" sz="2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一者厌离心。二者忻乐心。</a:t>
            </a: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939643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于此娑婆生厌离故，则能随顺释迦所说折门。于彼极乐生忻乐故，则能随顺弥陀所示摄门。以此二门，精进修行。念佛三昧，必定成就。何谓折门。以闻如上所说极乐胜妙，则应如理观察此娑婆世界皆苦，无一乐者。三涂地狱，日夜烧然。饿鬼旁生，不可堪忍。修罗忿战。人处何安。根尘与八苦交煎，因果共四生升坠。时有寒暑，境是沙泥。昼夜推迁，无常不住。又复受身臭秽，男女异形。所需衣食，艰难粗恶。寿命不永，众苦相生。</a:t>
            </a: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867888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纵有生于天宫，报尽还归极苦。又不知人中乐即是苦，亲正是怨。颠倒攀缘，不求出路。从业致业，展转不休。如是苦恼，不可具陈。故当厌离也。何谓摄门。行人闻说娑婆实苦如是，则于彼土西方极乐生大忻乐。彼极乐土，宝地宝池。无三恶道。庄严妙胜，超过十方。无寒暑昼夜推迁，无生老病死结业。纯男无女，莲华化生。衣食自然，能成法喜。寿命无量，身光莫穷。闻法音则应念知归。睹相好而刹那悟道。如是种种，快乐无量，得名极乐。故当忻乐也。</a:t>
            </a: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437358"/>
            <a:ext cx="7848872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能于此一门，精进修习，日夜不休，随顺佛教。于此土声色诸境，作地狱想，作苦海想。作火宅想。于诸宝物，作苦具想。饮食衣服，如脓血铁皮想。于诸眷属，作夜叉罗刹啖人鬼想。况复生死不住，长劫奔跋。实可厌离。于知识若经卷中，闻彼佛愿力，国土庄严。于念念中，称彼理趣，生安隐想，生宝所想，生家业想，解脱处想。弥陀如来菩萨僧众，如慈父想，如慈母想，生接引想，生津梁想。于怖畏急难之中，称名即应，功不唐捐，刹那便至速来救护想，应念出离想。如是功德无量，实可忻乐。</a:t>
            </a:r>
          </a:p>
        </p:txBody>
      </p:sp>
      <p:sp>
        <p:nvSpPr>
          <p:cNvPr id="4" name="矩形 3"/>
          <p:cNvSpPr/>
          <p:nvPr/>
        </p:nvSpPr>
        <p:spPr>
          <a:xfrm>
            <a:off x="283210" y="-8763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939643"/>
            <a:ext cx="7848872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于此折门不能修行，厌离不深，则娑婆业系不脱。若于彼摄门不能修行，忻乐不切，则极乐胜境难跻。是以行人欲生净土，成就念佛三昧。当齐修二门，为发行最初一步也。若不修此二门，虽了观慧之旨，但成虚解。纵欲生彼，以不忻厌，无因可得。若能修此二门，不识观慧之旨。虽可生彼，但事想故，位非上辈。若能炽然忻厌，圆修观慧既生而复上品者矣。</a:t>
            </a: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672499"/>
            <a:ext cx="7848872" cy="5169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问：今欲决定求生西方，未知作何行业，以何为种子，得生彼国？又凡夫俗人皆有妻子，未知不断淫欲得生彼否？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答：欲决定生西方者，具有二种行，定得生彼。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一者厌离行，二者欣愿行。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528989"/>
            <a:ext cx="7848872" cy="5815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言厌离行者，凡夫无始已来为五欲缠缚，轮回五道备受众苦，不起心厌离五欲未有出期。为此常观此身脓血屎尿，一切恶露不净臭秽。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故涅槃经云：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如是身城，愚痴罗刹止住其中，谁有智者当乐此身？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又经云：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此身众苦所集，一切皆不净，扼缚痈疮等根本无义利，上至诸天身皆亦如是。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厌离行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672499"/>
            <a:ext cx="7848872" cy="5815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行者若行若坐，若睡若觉，常观此身唯苦无乐深生厌离。纵使妻房不能顿断，渐渐生厌作七种不净观。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一者观此淫欲身从贪爱烦恼生，即是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种子不净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。二者父母交会之时赤白和合，即是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受生不净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三者母胎中在生藏下居熟藏上，即是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住处不净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四者在母胎时唯食母血，即是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食不净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2031274"/>
            <a:ext cx="7848872" cy="36461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五者日月满足头向产门，脓血俱出臭秽狼藉，即是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初生不净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六者薄皮覆盖，其内脓血遍一切处，即是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举体不净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七者乃至死后膨胀烂坏，骨肉纵横狐狼食，即是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究竟不净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528989"/>
            <a:ext cx="7848872" cy="47078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自身既尔他身亦然，所爱境界男女身等，深生厌离常观不净。若能如此观身不净之者，淫欲烦恼渐渐灭少。又发愿，愿我永离三界杂食，臭秽脓血不净，耽荒五欲男女等身，愿得净土法性生身。此谓厌离行。</a:t>
            </a:r>
            <a:endParaRPr lang="zh-CN" altLang="en-US" sz="24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365" y="-150495"/>
            <a:ext cx="12028805" cy="678116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21360" y="1081405"/>
            <a:ext cx="3216910" cy="843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胜解又主要是通过闻思教理，断疑生信而生起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21360" y="224091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胜解心所，是信之因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21360" y="326961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信心所（信）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21360" y="426910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4.欲心所（愿），是信之果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21360" y="5300980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5.勤心所（行）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略摄唯识与净土信愿行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817110" y="261620"/>
            <a:ext cx="3216910" cy="2042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成唯识论五卷云：云何胜解。于决定境印持为性。不可引转为业。谓邪正等教理证力于所取境审决印持。由此异缘不能引转。故犹豫境胜解全无。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88535" y="2575560"/>
            <a:ext cx="3216910" cy="164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成唯识论云：云何为信。于实、德能深忍乐欲。心净为性。忍谓胜解。此即信因。乐欲谓欲。即是信果。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17110" y="4480560"/>
            <a:ext cx="3216910" cy="164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成唯识论云：云何为欲。于所乐境。希望为性。勤依为业。</a:t>
            </a:r>
          </a:p>
        </p:txBody>
      </p:sp>
      <p:sp>
        <p:nvSpPr>
          <p:cNvPr id="21" name="下箭头 20"/>
          <p:cNvSpPr/>
          <p:nvPr/>
        </p:nvSpPr>
        <p:spPr>
          <a:xfrm>
            <a:off x="2160905" y="192468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186305" y="295338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186305" y="398970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160905" y="4984750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9" idx="3"/>
            <a:endCxn id="18" idx="1"/>
          </p:cNvCxnSpPr>
          <p:nvPr/>
        </p:nvCxnSpPr>
        <p:spPr>
          <a:xfrm flipV="1">
            <a:off x="3938270" y="3397250"/>
            <a:ext cx="85026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</p:cNvCxnSpPr>
          <p:nvPr/>
        </p:nvCxnSpPr>
        <p:spPr>
          <a:xfrm>
            <a:off x="3938270" y="1503045"/>
            <a:ext cx="850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</p:cNvCxnSpPr>
          <p:nvPr/>
        </p:nvCxnSpPr>
        <p:spPr>
          <a:xfrm>
            <a:off x="3938270" y="4629150"/>
            <a:ext cx="850265" cy="48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56905" y="-53975"/>
            <a:ext cx="3210560" cy="286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①胜解所依：决定境；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②胜解具有三个特点一决定的信心；二没有怀疑；三不可引转。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③胜解如何产生：谓邪正等教理证力。</a:t>
            </a:r>
          </a:p>
        </p:txBody>
      </p:sp>
      <p:sp>
        <p:nvSpPr>
          <p:cNvPr id="31" name="右大括号 30"/>
          <p:cNvSpPr/>
          <p:nvPr/>
        </p:nvSpPr>
        <p:spPr>
          <a:xfrm>
            <a:off x="8256905" y="2807335"/>
            <a:ext cx="384175" cy="32137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03005" y="3397250"/>
            <a:ext cx="3210560" cy="286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成唯识论述记：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信为欲依，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欲为精进依，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即入佛法次第。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820" y="1153160"/>
            <a:ext cx="56324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前前为因</a:t>
            </a:r>
          </a:p>
        </p:txBody>
      </p:sp>
      <p:sp>
        <p:nvSpPr>
          <p:cNvPr id="34" name="矩形 33"/>
          <p:cNvSpPr/>
          <p:nvPr/>
        </p:nvSpPr>
        <p:spPr>
          <a:xfrm>
            <a:off x="163195" y="3989705"/>
            <a:ext cx="56324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后后为果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026704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明欣愿行者，复有二种，一者先明求往生之意，二者观彼净土庄严等事欣心愿求。明往生意者，所以求生净土，为欲救拔一切众生苦故。即自思忖，我今无力，若在恶世烦恼境强，自为业缚沦溺三涂动经劫数，如此轮转无始已来未曾休息，何时能得救苦众生？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为此求生净生亲近诸佛，若证无生忍，方能于恶世中救苦众生。故往生论云：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言发菩提心者，正是愿作佛心。愿作佛心者，则是度众生心。度众生心者，则是摄众生生佛国心。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2988" y="313474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欣愿行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745713"/>
            <a:ext cx="820891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所言信者，须信娑婆实实是苦，极乐实实是乐。娑婆之苦，无量无边。总而言之，不出八苦。所谓生，老，病，死，爱别离，怨憎会，求不得，五阴炽盛。此八种苦，贵极一时，贱至乞丐，各皆有之。前七种是过去世所感之果，谛思自知，不须详说，说则太费笔墨。第八五阴炽盛苦，乃现在起心动念，及动作云为，乃未来得苦之因。因果牵连，相续不断。从劫至劫，莫能解脱。五阴者，即色受想行识也。色，即所感业报之身。受想行识，即触境所起幻妄之心。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96097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由此幻妄身心等法，于六尘境，起惑造业，如火炽然，不能止息，故名炽盛也。又阴者，盖覆义，音义与荫同。由此五法，盖覆真性，不能显现。如浓云蔽日，虽杲日光辉，了无所损，而由云蔽故，不蒙其照。凡夫未断惑业，被此五法障蔽，性天慧日，不能显现，亦复如是。此第八苦，乃一切诸苦之本。修道之人，禅定力深，于六尘境界，了无执著，不起憎爱。从此加功用行，进证无生。则惑业净尽，斩断生死根本矣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96097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然此工夫，大不容易。末世之中，得者实难。故须专修净业，求生极乐。仗佛慈力，往生西方。既得往生，则莲花化生，无有生苦。纯童男相，寿等虚空，身无灾变。老病死等，名尚不闻，况有其实。追随圣众，亲侍弥陀。水鸟树林，皆演法音。随己根性，由闻而证。亲尚了不可得，何况有怨。思衣得衣，思食得食。楼阁堂舍，皆是七宝所成，不假人力，唯是化作。则翻娑婆之七苦，以成七乐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1463263"/>
            <a:ext cx="8208912" cy="3692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至于身则有大神通，有大威力。不离当处，便能于一念中，普于十方诸佛世界，作诸佛事，上求下化。心则有大智慧，有大辩才，于一法中，遍知诸法实相，随机说法，无有错谬。虽说世谛语言，皆契实相妙理。无五阴炽盛之苦，享身心寂灭之乐。故经云，无有众苦，但受诸乐，故名极乐也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1678528"/>
            <a:ext cx="8208912" cy="3091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娑婆之苦，苦不可言。极乐之乐，乐莫能喻。深信佛言，了无疑惑，方名真信。切不可以凡夫外道知见，妄生猜度，谓净土种种不思议胜妙庄严，皆属寓言。譬喻心法，非有实境。若有此种邪知谬见，便失往生净土实益。其害甚大，不可不知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889223"/>
            <a:ext cx="820891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阿弥陀经云：从是西方，过十万亿佛土，有世界名曰极乐。其土有佛，号阿弥陀，今现在说法。又曰：彼土何故名为极乐？其国众生，无有众苦，但受诸乐，故名极乐。其无有众苦，但受诸乐者，由阿弥陀佛福德智慧，神通道力，所庄严故。吾人所居之世界，则具足三苦八苦，无量诸苦，了无有乐，故名娑婆。梵语娑婆，此云堪忍；谓其中众生，堪能忍受此诸苦故。然此世界，非无有乐，以所有乐事，多皆是苦；众生迷昧，反以为乐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110448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如嗜酒耽色，畋猎摴蒱等，何尝是乐？一班愚夫，耽著不舍，乐以忘疲，诚堪怜愍。即属真乐，亦难长久。如父母俱存，兄弟无故，此事何能常恒？故乐境一过，悲心续起，则谓了无有乐，非过论也。此世界苦，说不能尽；以三苦、八苦，包括无遗。三苦者：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一、苦是苦苦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二、乐是坏苦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三、不苦不乐是行苦。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1104488"/>
            <a:ext cx="8208912" cy="4292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苦苦者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，谓此五阴身心，体性逼迫，故名为苦。又加以恒受生老病死等苦，故名苦苦。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坏苦者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，世间何事，能得久长？日中则昃，月盈则食。天道尚然，何况人事？乐境甫现，苦境即临；当乐境坏灭之时，其苦有不堪言者，故名乐为坏苦也。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行苦者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，虽不苦不乐，似乎适宜；而其性迁流，何能常住？故名之为行苦也。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1535018"/>
            <a:ext cx="8208912" cy="3692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举此三苦，无苦不摄。八苦之义，书中备述。若知此界之苦，则厌离娑婆之心，自油然而生；若知彼界之乐，则欣求极乐之念，必勃然而起。由是诸恶莫作，众善奉行，以培其基址；再加以至诚恳切，持佛名号，求生西方，则可出此娑婆，生彼极乐，为弥陀之真子，作海会之良朋矣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3416" y="2075274"/>
            <a:ext cx="7934152" cy="2030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知此，则知如何用功，在什么地方用功。</a:t>
            </a:r>
          </a:p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用功用错地方，则劳而无功。</a:t>
            </a:r>
          </a:p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用对地方，则用一分得一分力，决无空耗。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略摄唯识与净土信愿行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463" y="1750283"/>
            <a:ext cx="8208912" cy="6915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厌此欣彼,方是修净念佛之士。</a:t>
            </a:r>
          </a:p>
        </p:txBody>
      </p:sp>
      <p:sp>
        <p:nvSpPr>
          <p:cNvPr id="3" name="矩形 2"/>
          <p:cNvSpPr/>
          <p:nvPr/>
        </p:nvSpPr>
        <p:spPr>
          <a:xfrm>
            <a:off x="635" y="86106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》与海盐某夫人书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199390" y="299720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《般舟赞》「净土常居」：</a:t>
            </a:r>
          </a:p>
        </p:txBody>
      </p:sp>
      <p:sp>
        <p:nvSpPr>
          <p:cNvPr id="8" name="矩形 7"/>
          <p:cNvSpPr/>
          <p:nvPr/>
        </p:nvSpPr>
        <p:spPr>
          <a:xfrm>
            <a:off x="127903" y="3892138"/>
            <a:ext cx="8208912" cy="1291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凡夫生死不可贪而不厌，弥陀净土不可轻而不欣；厌则娑婆永隔，欣则极乐常居。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六方如来慈悲极    同心同劝往西方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长病远行不计日    念佛即道无功夫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如此之人难化度    无明被底且长眠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专读弥陀观经法    文文句句说西方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地下宝幢无数亿　  方楞具足尽辉光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万亿宝珠相映饰　  各各变现希奇事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照上众宝庄严地　  杂色过于百千日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自身光明紫金色　  足践宝地徐徐行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得此无生宝国地  　皆是弥陀愿力恩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一切时中闻妙法  　烦恼罪障无由起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菩萨知识为同学　  携手相将入宝堂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念念之中受法乐  　须臾悟得百千门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大众同心厌此界　  乘佛愿力见弥陀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忽尔思量心髓痛  　无穷之劫枉疲劳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自庆今身闻净土  　不惜身命往西方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西方快乐无为处　  天上人间无比量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六天相胜亿万倍　  不及西方人一相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三十二相通自在　  身光遍照十方界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从世帝王至六天　  音乐相胜亿万重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佛国宝林枝相触　  六天音乐不如一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依时供养香风起　  拂树华飞落宝地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宝树飞华泛德水　  童子捉取已为船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乘船直入莲华会　  化佛菩萨与衣被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各执香华佛前立　  徐徐遥散变成云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宝云庄严即是盖　  即与宝果教令食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遇值往生善知识　  得闻净土弥陀名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因佛愿力来相见　  常住此国不须还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法侣携将入林看　  足下辉光超日月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菩萨众会无穷尽　  各各身光互相照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新往化生紫金色　  与诸大众无殊异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或入宝楼众中坐　  大众见者皆欢喜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种种庄严不可识　  内外相看无障碍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停足须臾受法乐　  三昧无生自然悟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地上庄严众宝间　  杂色相参百千万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宝座华台处处满　  随心受用光来照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百千童子菩萨众　  各捧香华临池看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或坐或立池渠岸　  或有寻阶入宝池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或立于沙或至膝　  或没腰头或悬注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或取金华百宝叶　  授与岸上看池人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受得香华千万种　  即散弥陀大会上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所散之华变成盖　  自然音乐绕千重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宝鸟连声奏天乐  　一切见者起悲心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我今到此佛愿力　  同缘同行何时来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普愿阎浮知识等　  同行相亲愿莫退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专诵弥陀观经等　  礼佛观察尽须回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一切时中相续作　  至死为期专复专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一到弥陀安养国　  毕竟逍遥即涅槃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涅槃庄严处处满　  见色闻香罪障除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飞踊空中作神变　  赞叹净土难思议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或散华香供养佛  　报佛慈恩心无尽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不因释迦如来力  　弥陀净土若为闻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众生障尽闻皆喜  　顿断诸恶愿求生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  　誓愿今生顺佛教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行住坐卧专念佛　  一切善业并须回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念念时中常忏悔　  终时即上金刚台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一切时中望西礼　  表知凡圣心相向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佛知众生心杂乱    偏教正念住西方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不知弥陀国远近　  佛道超过十万亿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道里虽遥不足到  　弹指之间入宝池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唯恨众生疑不疑　  净土对面不相忤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莫论弥陀摄不摄  　意在专心回不回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但使回心决定向  　临终华盖自来迎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从佛乘华入宝国  　见诸大众悟无生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一一宝楼随意入　  内外庄严不可识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鸟作音声菩萨舞  　童子欢喜作神通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为我娑婆得生者　  种种供养令欢喜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佛遣生人将观看　  到处唯是不思议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地上虚空圣人满　  珠罗宝网自然覆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微风吹动出妙响  　声中皆说无为法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见树闻波成法忍　  童子持华围绕赞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立侍弥陀听说法　  贪爱法乐超时劫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随逐本国诸菩萨　  尽是无为涅槃界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296" y="654144"/>
            <a:ext cx="7934152" cy="6439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不知往生不是靠自力精进念佛；（决定信则决定生，信解为根本）</a:t>
            </a: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不知精进依欲乐（愿）；（正勤与假勤之别）</a:t>
            </a: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不知欲乐（愿）依信心；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不知闻得生信与真正信心的差别；</a:t>
            </a: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不知信之因事胜解；（虽知信愿重要，却误以为恭敬即是胜解信）</a:t>
            </a:r>
            <a:endParaRPr lang="zh-CN" sz="25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六错：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不知胜解产生是依“教理证力”；</a:t>
            </a: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七错：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不知闻思教理后，还需要“审决印持”，思维抉择。</a:t>
            </a:r>
          </a:p>
          <a:p>
            <a:pPr>
              <a:lnSpc>
                <a:spcPct val="150000"/>
              </a:lnSpc>
            </a:pP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修习净土容易出现的七大错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一佛国界皆闻法  　游历他方修供养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欲住一食超千劫　  忆我娑婆同行人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大地微尘尚有数　  十方佛国无穷尽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一一佛土皆严净  　亦如极乐无殊异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一切如来见欢喜　  菩萨圣众将游观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所有庄严如极乐  　变化神通无障碍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地上虚空声遍满　  听响闻音皆得悟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相续念佛报师恩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虽舍钱财造功德　  不如持戒断贪嗔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普教众生常念佛　  自他功德并须回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安心定意生安乐　  独超三界出烦笼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临终见佛华台至  　须臾即入宝池会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莲华大众皆欢喜　  即与天衣随意著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菩萨声闻将见佛　  礼佛一拜得无生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弥陀告言诸佛子　  极乐何如彼三界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新往化生俱欲报　  合掌悲咽不能言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得免娑婆长劫苦　  今日见佛释迦恩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顺随佛语见弥陀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普劝同生知识等　  同行相亲莫相离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父母妻儿百千万　  非是菩提增上缘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念念相缠入恶道　  分身受报不相知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或在猪羊六畜内　  披毛戴角何时了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庆得人身闻要法　  顿舍他乡归本国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父子相见非常喜　  菩萨声闻亦复然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或将游行入林看　  或坐华台登楼观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观见弥陀七宝国　  地上虚空光相照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即作神通遍佛国　  处处供养无边会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一一大会随人入　  入处唯闻平等法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四种威仪常在定　  不出三昧作神通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一一神通到佛会　  会会听法证无生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极乐安身实是精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金楼玉柱琉璃殿　  真珠宝阁百千行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重重罗网相映饰　  宝绳交络垂铃佩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昼夜香风时时动　  声内皆称三宝名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彼国众生心眼利　  闻一悟解百千门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处处安身不如彼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共诸童子游空戏  　手散香华心供养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身光璎珞互相照　  一切庄严光亦然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或奏乐器供养佛　  化佛慈悲遥授记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同生知识百千万　  乘华直入虚空会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会会不同无亿数　  彼此相遇无障碍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一切时中常说法　  见闻欢喜罪皆除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佛与圣众身金色　  光光相照心相知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相好庄严无殊异　  皆是弥陀愿力成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地上虚空人遍满  　神通转变自然知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或作华楼宝云盖　  化鸟连声奏法音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法音旋转如云合　  彼国人天闻即悟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一劫多劫长时劫　  但受法乐不思议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极乐庄严门尽开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普愿有缘同行者　  专心直入不须疑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一到弥陀安养国　  元来是我法王家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兄弟因缘罗汉众  　菩萨法侣为知识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或行或坐皆闻法　  或去或来无障碍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或入宝池灌身顶　  或在干地宝沙中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抃水微波出妙响　  声中纯说慈悲法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德水清澄千万里　  宝沙映彻如不深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四岸庄严七宝间　  底布金沙百千色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色色不同辉光照　  宝树飞华落水中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树树垂条如宝帐  　周匝由旬三十万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根茎枝叶七宝间  　一一宝流无数光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微风起时更相触　  六天音乐无能比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化佛菩萨恒沙众　  一一树下听真声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一入不退至菩提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宝地宽平众宝间　  一一宝出百千光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一一光成宝台座　  光变为楼百千亿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化天童子无穷数　  悉是念佛往生人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或登宝座楼中戏  　不饥不渴湛然常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或入光明百宝殿　  正值大会赞弥陀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或道从今至佛果　  长劫赞佛报慈恩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不蒙弥陀弘誓力　  何时何劫出娑婆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自到已来常法乐　  毕竟不闻十恶声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眼见如来耳闻法  　身常从佛喜还悲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何期今日至宝国　  实是娑婆本师力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若非本师知识劝　  弥陀净土云何入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得生净土报师恩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普劝有缘道俗等　  会是专心行佛教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念佛专心诵经观  　礼赞庄严无杂乱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行住坐卧心相续　  极乐庄严自然见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或想或观除罪障　  皆是弥陀本愿力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以佛力故成三昧　  三昧得成心眼开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166" y="1007839"/>
            <a:ext cx="793415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元祐间荆王夫人。与婢妾精修西方。唯一妾懈怠。夫人斥去。其妾悔悟精进。久之谓他妾云。吾今夜当生西方。其夜异香满室。无疾而终。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明日。同事之妾告夫人云。昨夜梦化去之妾。托致起居云。夫人训责我修西方。今已获往生。感德无量。夫人云。使我亦梦。乃可信耳。其夜夫人梦见亡妾。叙谢如前。夫人云。西方可到否。妾云。可到。但从妾行。夫人随之。见池塘广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sz="2800" b="1" dirty="0">
                <a:solidFill>
                  <a:srgbClr val="FFC000"/>
                </a:solidFill>
              </a:rPr>
              <a:t>净土圣贤录 宋荆王夫人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诸佛境界超凡夫　  唯知惭贺释迦恩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十方如来舒舌证　  定判九品得还归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父子相迎入大会　  即问六道苦辛事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或有所得人天报　  饥饿困苦体生疮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尔时弥陀及大众　  闻子说苦皆伤叹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弥陀告言诸佛子  　自作自受莫怨他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  　常住宝国永无忧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涅槃快乐无为处  　贪嗔火宅未曾闻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百宝华台随意坐  　坐处圣众无央数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童子供养声闻赞　  鸟乐飞空百千匝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一坐一立须臾顷　  微尘故业尽消除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或散天衣覆宝池　  衣上更散宝华香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圣众行时足蹈上  　衣华触体三禅乐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内外映彻如明镜　  尘劳毕竟无缘起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念念唯加三昧净　  无漏神通真复真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  烦恼永绝不相干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或有宝地琉璃间　  或有宝地紫金成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或有宝地黄金作　  或有宝地颇梨映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或有千宝庄严地　  或有算数宝为成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一一色色光相照　  十方来者皆行上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行住进止逍遥乐　  不愁官事不忧私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或百或千作神变  　会会供养皆周遍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或作香云千宝盖　  即此云内雨香华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种种庄严随念出　  所到之处现希奇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65340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将游行入林看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坐华台登楼观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观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见弥陀七宝国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地上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虚空光相照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即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作神通遍佛国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处处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供养无边会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大会随人入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入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处唯闻平等法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种威仪常在定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不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出三昧作神通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神通到佛会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会会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听法证无生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极乐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安身实是精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金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楼玉柱琉璃殿　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真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珠宝阁百千行</a:t>
            </a:r>
            <a:b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endParaRPr lang="en-US" altLang="zh-CN" sz="2600" kern="14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重重罗网相映饰　宝绳交络垂铃佩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昼夜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香风时时动　声内皆称三宝名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彼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国众生心眼利　闻一悟解百千门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处处安身不如彼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共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诸童子游空戏　手散香华心供养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身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光璎珞互相照　一切庄严光亦然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奏乐器供养佛　化佛慈悲遥授记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同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生知识百千万　乘华直入虚空会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037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会会不同无亿数　彼此相遇无障碍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一切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时中常说法　见闻欢喜罪皆除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与圣众身金色　光光相照心相知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相好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庄严无殊异　皆是弥陀愿力成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地上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虚空人遍满　神通转变自然知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作华楼宝云盖　化鸟连声奏法音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法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音旋转如云合　彼国人天闻即悟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劫多劫长时劫　但受法乐不思议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80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般舟三昧乐　　　极乐庄严门尽开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普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愿有缘同行者　专心直入不须疑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到弥陀安养国　元来是我法王家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兄弟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因缘罗汉众　菩萨法侣为知识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行或坐皆闻法　或去或来无障碍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入宝池灌身顶　或在干地宝沙中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抃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水微波出妙响　声中纯说慈悲法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德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水清澄千万里　宝沙映彻如不深</a:t>
            </a:r>
          </a:p>
        </p:txBody>
      </p:sp>
    </p:spTree>
    <p:extLst>
      <p:ext uri="{BB962C8B-B14F-4D97-AF65-F5344CB8AC3E}">
        <p14:creationId xmlns:p14="http://schemas.microsoft.com/office/powerpoint/2010/main" val="223229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四岸庄严七宝间　底布金沙百千色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色不同辉光照　宝树飞华落水中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树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树垂条如宝帐　周匝由旬三十万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根茎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枝叶七宝间　一一宝流无数光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微风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起时更相触　六天音乐无能比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佛菩萨恒沙众　一一树下听真声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一入不退至菩提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宝地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宽平众宝间　一一宝出百千光</a:t>
            </a:r>
          </a:p>
        </p:txBody>
      </p:sp>
    </p:spTree>
    <p:extLst>
      <p:ext uri="{BB962C8B-B14F-4D97-AF65-F5344CB8AC3E}">
        <p14:creationId xmlns:p14="http://schemas.microsoft.com/office/powerpoint/2010/main" val="2897864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一一光成宝台座　光变为楼百千亿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天童子无穷数　悉是念佛往生人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登宝座楼中戏　不饥不渴湛然常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入光明百宝殿　正值大会赞弥陀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道从今至佛果　长劫赞佛报慈恩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蒙弥陀弘誓力　何时何劫出娑婆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到已来常法乐　毕竟不闻十恶声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眼见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如来耳闻法　身常从佛喜还悲</a:t>
            </a:r>
          </a:p>
        </p:txBody>
      </p:sp>
    </p:spTree>
    <p:extLst>
      <p:ext uri="{BB962C8B-B14F-4D97-AF65-F5344CB8AC3E}">
        <p14:creationId xmlns:p14="http://schemas.microsoft.com/office/powerpoint/2010/main" val="2190544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何期今日至宝国　实是娑婆本师力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若非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本师知识劝　弥陀净土云何入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得生净土报师恩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普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劝有缘道俗等　会是专心行佛教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念佛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专心诵经观　礼赞庄严无杂乱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住坐卧心相续　极乐庄严自然见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想或观除罪障　皆是弥陀本愿力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佛力故成三昧　三昧得成心眼开</a:t>
            </a:r>
          </a:p>
        </p:txBody>
      </p:sp>
    </p:spTree>
    <p:extLst>
      <p:ext uri="{BB962C8B-B14F-4D97-AF65-F5344CB8AC3E}">
        <p14:creationId xmlns:p14="http://schemas.microsoft.com/office/powerpoint/2010/main" val="13943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1495" y="1621631"/>
            <a:ext cx="7992888" cy="39693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红白莲华大小相间。或荣或悴。种种不同。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夫人问云。何以如此。妾云。此皆世间发念修西方人也。才发一念池内便生莲华一朵。若愿心精进。则华日日敷荣。以至大如车轮。若愿心退转。则华日日萎悴。以至殒灭。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sz="2800" b="1" dirty="0">
                <a:solidFill>
                  <a:srgbClr val="FFC000"/>
                </a:solidFill>
              </a:rPr>
              <a:t>净土圣贤录 宋荆王夫人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诸佛境界超凡夫　唯知惭贺释迦恩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十方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如来舒舌证　定判九品得还归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父子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相迎入大会　即问六道苦辛事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有所得人天报　饥饿困苦体生疮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尔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时弥陀及大众　闻子说苦皆伤叹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弥陀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告言诸佛子　自作自受莫怨他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常住宝国永无忧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涅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槃快乐无为处　贪嗔火宅未曾闻</a:t>
            </a:r>
          </a:p>
        </p:txBody>
      </p:sp>
    </p:spTree>
    <p:extLst>
      <p:ext uri="{BB962C8B-B14F-4D97-AF65-F5344CB8AC3E}">
        <p14:creationId xmlns:p14="http://schemas.microsoft.com/office/powerpoint/2010/main" val="3932578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百宝华台随意坐　坐处圣众无央数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童子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供养声闻赞　鸟乐飞空百千匝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坐一立须臾顷　微尘故业尽消除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散天衣覆宝池　衣上更散宝华香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圣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众行时足蹈上　衣华触体三禅乐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映彻如明镜　尘劳毕竟无缘起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念念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唯加三昧净　无漏神通真复真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烦恼永绝不相干</a:t>
            </a:r>
          </a:p>
        </p:txBody>
      </p:sp>
    </p:spTree>
    <p:extLst>
      <p:ext uri="{BB962C8B-B14F-4D97-AF65-F5344CB8AC3E}">
        <p14:creationId xmlns:p14="http://schemas.microsoft.com/office/powerpoint/2010/main" val="1210534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或有宝地琉璃间　或有宝地紫金成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有宝地黄金作　或有宝地颇梨映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有千宝庄严地　或有算数宝为成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一色色光相照　十方来者皆行上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住进止逍遥乐　不愁官事不忧私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百或千作神变　会会供养皆周遍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作香云千宝盖　即此云内雨香华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种种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庄严随念出　所到之处现希奇</a:t>
            </a:r>
          </a:p>
        </p:txBody>
      </p:sp>
    </p:spTree>
    <p:extLst>
      <p:ext uri="{BB962C8B-B14F-4D97-AF65-F5344CB8AC3E}">
        <p14:creationId xmlns:p14="http://schemas.microsoft.com/office/powerpoint/2010/main" val="3188146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般舟三昧乐　　　毕命直入无为会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宝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树宝林行遍满　一一林树尽庄严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根根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相对茎相望　枝枝相准条相顺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节节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相盘叶相次　华华相向果相当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光照曜自他国　照处玲珑随物色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光能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变现希奇事　尽是弥陀愿力作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林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树行间宝阶道　一一界上楼相间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重重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罗网奏天乐　供养无边楼内人</a:t>
            </a:r>
          </a:p>
        </p:txBody>
      </p:sp>
    </p:spTree>
    <p:extLst>
      <p:ext uri="{BB962C8B-B14F-4D97-AF65-F5344CB8AC3E}">
        <p14:creationId xmlns:p14="http://schemas.microsoft.com/office/powerpoint/2010/main" val="997324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般舟三昧乐　　　形枯命断佛前期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忽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尔思量彼快乐　人人有份不须疑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金刚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无漏庄严地　明明相照超千日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弥陀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愿力庄严地　作一莲华大宝王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叶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叶相重八万四　一叶摩尼百千亿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摩尼光千色　上照虚空变成盖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八万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金刚台上布　真珠宝网覆华笼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幢承幔垂绞络　独显真金功德身</a:t>
            </a:r>
          </a:p>
        </p:txBody>
      </p:sp>
    </p:spTree>
    <p:extLst>
      <p:ext uri="{BB962C8B-B14F-4D97-AF65-F5344CB8AC3E}">
        <p14:creationId xmlns:p14="http://schemas.microsoft.com/office/powerpoint/2010/main" val="3164617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一坐华台未曾动　彻穷后际度众生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普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劝众生常忆念　行住坐卧令心见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身圆满无背相　十方来人皆对面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俱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愿倾心相续念　即现有缘心眼前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见净土希奇事　皆是佛力遥加备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观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音势至双华坐　一一庄严亦如佛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幢宝幔皆相似　宝罗宝网无殊异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华独迥超众座　三身对坐最为尊</a:t>
            </a:r>
          </a:p>
        </p:txBody>
      </p:sp>
    </p:spTree>
    <p:extLst>
      <p:ext uri="{BB962C8B-B14F-4D97-AF65-F5344CB8AC3E}">
        <p14:creationId xmlns:p14="http://schemas.microsoft.com/office/powerpoint/2010/main" val="833595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本国他方菩萨众　一切时中围绕赞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如此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大海尘沙会　众生生者入其中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是口言即生彼　会是专行不惜身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宝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楼重叠非人造　宝幢树林亦皆然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池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渠四岸皆充遍　微风暂触奏天乐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法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响灌心毛孔入　即悟恒沙三昧门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渠中华遍满　或开或合人无数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坐或立相招唤　竞取香华相供养</a:t>
            </a:r>
          </a:p>
        </p:txBody>
      </p:sp>
    </p:spTree>
    <p:extLst>
      <p:ext uri="{BB962C8B-B14F-4D97-AF65-F5344CB8AC3E}">
        <p14:creationId xmlns:p14="http://schemas.microsoft.com/office/powerpoint/2010/main" val="1391781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或语或笑身心乐　即忆阎浮同行人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各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发誓愿遥加备　专住莫退尽须来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到即受清虚乐　清虚即是涅槃因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知我心相忆念　各留半座与来人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同学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相随游法界　法界即是如来国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佛国恒沙会　分身听法修供养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蒙诸佛慈光照　摩顶授记入无余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意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乐他方住即住　须欲归还即归还</a:t>
            </a:r>
          </a:p>
        </p:txBody>
      </p:sp>
    </p:spTree>
    <p:extLst>
      <p:ext uri="{BB962C8B-B14F-4D97-AF65-F5344CB8AC3E}">
        <p14:creationId xmlns:p14="http://schemas.microsoft.com/office/powerpoint/2010/main" val="1583947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若住若还皆得益　本国他方亦无二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悉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是涅槃平等法　诸佛智慧亦同然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舟三昧乐　　　到处尽是法王家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历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事已记还安乐　证得无量陀罗尼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诸菩萨尘沙众　遍满虚空来供养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散衣华变成盖　或奏音乐变成云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现幢幡无亿数　一食之间到安乐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安乐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众圣遥相见　知是他方同行人</a:t>
            </a:r>
          </a:p>
        </p:txBody>
      </p:sp>
    </p:spTree>
    <p:extLst>
      <p:ext uri="{BB962C8B-B14F-4D97-AF65-F5344CB8AC3E}">
        <p14:creationId xmlns:p14="http://schemas.microsoft.com/office/powerpoint/2010/main" val="2946365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3737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各起持华迎供养　即引直入弥陀会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他方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菩萨同礼佛　持华围绕百千匝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散香华奏天乐　复现神变满虚空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光光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相照供养佛　异口同音赞极乐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弥陀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应时动身相　身光遍照十方国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所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放神光色无尽　回光还照弥陀会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照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讫光从顶上入　大众同知授记光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收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光未尽弥陀笑　普告大众专心听</a:t>
            </a:r>
          </a:p>
        </p:txBody>
      </p:sp>
    </p:spTree>
    <p:extLst>
      <p:ext uri="{BB962C8B-B14F-4D97-AF65-F5344CB8AC3E}">
        <p14:creationId xmlns:p14="http://schemas.microsoft.com/office/powerpoint/2010/main" val="204941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545" y="1018877"/>
            <a:ext cx="7848872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久，不详其所出，居明州。常诵法华，愿生净土，人号为久法华。元祐八年，年八十一，坐化。越三日，还谓人曰，吾游净土，见诸胜境，与经符契。此间修净业者，莲华台上，皆已标名。标金台者，一成都广教院勋公，一明州孙十二郎，一可久。标银台者，一明州徐道姑。言讫，复化去。五年，徐道姑亡，异香满室。十二年，孙十二郎亡，天乐迎空。久言悉验。（净土文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6540" y="55880"/>
            <a:ext cx="6628765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宋可久（勋公，徐道姑，孙十二郎）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93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我今授汝菩提记　不久当尽来成佛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本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住他方化生众　庆得难遭希有法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免娑婆长劫难　特蒙知识释迦恩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种种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思量巧方便　选得弥陀弘誓门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一切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善业回生利　不如专念弥陀号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念念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称名常忏悔　人能念佛佛还忆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凡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圣相知境相照　即是众生增上缘</a:t>
            </a:r>
          </a:p>
          <a:p>
            <a:pPr algn="ctr">
              <a:lnSpc>
                <a:spcPct val="14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不得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信受他人语　但令心净此皆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净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若道此同诸佛国　何因六道同生死</a:t>
            </a:r>
          </a:p>
        </p:txBody>
      </p:sp>
    </p:spTree>
    <p:extLst>
      <p:ext uri="{BB962C8B-B14F-4D97-AF65-F5344CB8AC3E}">
        <p14:creationId xmlns:p14="http://schemas.microsoft.com/office/powerpoint/2010/main" val="38961363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以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信心一法。为入道要门也。昔王仲回问于杨无为曰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念佛如何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得不间断去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。杨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曰。一信之后。更不再疑。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王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欣然而去。未久。杨梦仲回致谢。谓因蒙指示。得大利益。 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今已生净土矣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。杨后见仲回之子。问及仲回去时光景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及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去之时节。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正杨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得梦之日。噫。信之时义大矣哉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信愿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既真。行不期起而自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起。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彻悟大师</a:t>
            </a:r>
            <a:endParaRPr lang="zh-CN" altLang="en-US" sz="2600" kern="1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618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32932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信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愿门中，尤宜致力，庶可决定深得念佛之实益。若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效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他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宗，专以工夫为事，弃信愿而不讲，则便成仗自力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之</a:t>
            </a:r>
            <a:endParaRPr lang="en-US" altLang="zh-CN" sz="2600" kern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</a:t>
            </a: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法门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，其失大矣。</a:t>
            </a: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印光</a:t>
            </a:r>
            <a:r>
              <a:rPr lang="zh-CN" altLang="en-US" sz="2600" kern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大师</a:t>
            </a:r>
          </a:p>
        </p:txBody>
      </p:sp>
    </p:spTree>
    <p:extLst>
      <p:ext uri="{BB962C8B-B14F-4D97-AF65-F5344CB8AC3E}">
        <p14:creationId xmlns:p14="http://schemas.microsoft.com/office/powerpoint/2010/main" val="2613523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375868" y="426085"/>
            <a:ext cx="11953329" cy="6294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● 念佛自知不得力，欲加课非但无力，且无时间，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如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长此以往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，恐生西少把握，而此志又决计欲生，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究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用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何法，能万分可靠？</a:t>
            </a:r>
            <a:b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</a:b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　　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答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：“得生与否，全由信愿之有无。何得妄说闲谈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，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不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以古人所说者为指南。”</a:t>
            </a:r>
            <a:b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</a:b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●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 念佛时心多散乱，或说是年龄关系，如年老心散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，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不能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收束，则老年人决不能往生矣，究竟是否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由于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年龄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，抑功夫未到家之故？</a:t>
            </a:r>
            <a:b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</a:b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　　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69462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</a:p>
        </p:txBody>
      </p:sp>
      <p:sp>
        <p:nvSpPr>
          <p:cNvPr id="2" name="矩形 1"/>
          <p:cNvSpPr/>
          <p:nvPr/>
        </p:nvSpPr>
        <p:spPr>
          <a:xfrm>
            <a:off x="-2159844" y="426085"/>
            <a:ext cx="11737305" cy="57861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6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kern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答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：“汝之不一心，由于心无正见。无正见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，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故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无真信切愿。有真信切愿，未能一心，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亦可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往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生。无真信切愿，纵能一心，亦难往生。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以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往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生由仗佛力故也。”</a:t>
            </a:r>
            <a:b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</a:b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 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——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选于印光法师文钞三编卷四◎</a:t>
            </a: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《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答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俞大</a:t>
            </a:r>
            <a:endParaRPr lang="en-US" altLang="zh-CN" sz="2600" dirty="0" smtClean="0">
              <a:solidFill>
                <a:schemeClr val="bg1"/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ea typeface="黑体" pitchFamily="49" charset="-122"/>
              </a:rPr>
              <a:t>                                 </a:t>
            </a:r>
            <a:r>
              <a:rPr lang="zh-CN" altLang="en-US" sz="2600" dirty="0" smtClean="0">
                <a:solidFill>
                  <a:schemeClr val="bg1"/>
                </a:solidFill>
                <a:ea typeface="黑体" pitchFamily="49" charset="-122"/>
              </a:rPr>
              <a:t>锡</a:t>
            </a:r>
            <a:r>
              <a:rPr lang="zh-CN" altLang="en-US" sz="2600" dirty="0">
                <a:solidFill>
                  <a:schemeClr val="bg1"/>
                </a:solidFill>
                <a:ea typeface="黑体" pitchFamily="49" charset="-122"/>
              </a:rPr>
              <a:t>居士问</a:t>
            </a:r>
            <a:r>
              <a:rPr lang="zh-CN" altLang="en-US" sz="2800" dirty="0"/>
              <a:t> </a:t>
            </a:r>
            <a:r>
              <a:rPr lang="en-US" altLang="zh-CN" sz="2600" dirty="0">
                <a:solidFill>
                  <a:schemeClr val="bg1"/>
                </a:solidFill>
                <a:ea typeface="黑体" pitchFamily="49" charset="-122"/>
              </a:rPr>
              <a:t>》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841141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337"/>
            <a:ext cx="11522076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56583" y="1295872"/>
            <a:ext cx="7802136" cy="3138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463" y="1994123"/>
            <a:ext cx="8208912" cy="26301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若未参承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净业知识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，又不广阅净土经论。则真信切愿，从何而生。纵能执持名号，只因不求出离，便成人天因果，受享痴福。因福造业，仍沉恶道。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" y="0"/>
            <a:ext cx="7675245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》与福建刘廷诚居士书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》复戚智周居士书二</a:t>
            </a:r>
          </a:p>
        </p:txBody>
      </p:sp>
      <p:sp>
        <p:nvSpPr>
          <p:cNvPr id="5" name="矩形 4"/>
          <p:cNvSpPr/>
          <p:nvPr/>
        </p:nvSpPr>
        <p:spPr>
          <a:xfrm>
            <a:off x="163463" y="745713"/>
            <a:ext cx="8208912" cy="63004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汝于净土修法，尚未了了。当唯以翻阅研究净土为事。半日学解，半日学行。必期于彻头彻尾，了无疑惑而后已。</a:t>
            </a:r>
          </a:p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楞严正脉，且作缓图。纵亲见如来藏妙真如性，亦不能即了生死。见性是悟，非是证。证则可了生死。若唯悟未证，纵悟处高深，奈见思二惑不能顿断，则三界轮回，决定莫由出离矣。若不通楞严，倘净土法门，能仰信佛言，决定无疑。真信切愿，以修实行。则决定往生，为极乐世界中人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3512</Words>
  <Application>Microsoft Office PowerPoint</Application>
  <PresentationFormat>自定义</PresentationFormat>
  <Paragraphs>537</Paragraphs>
  <Slides>75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演示文稿176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《无量寿经》</dc:title>
  <dc:creator>sdl</dc:creator>
  <cp:lastModifiedBy>Windows</cp:lastModifiedBy>
  <cp:revision>177</cp:revision>
  <dcterms:created xsi:type="dcterms:W3CDTF">2013-03-30T17:18:00Z</dcterms:created>
  <dcterms:modified xsi:type="dcterms:W3CDTF">2018-09-23T01:13:23Z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