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39" r:id="rId2"/>
    <p:sldId id="645" r:id="rId3"/>
    <p:sldId id="650" r:id="rId4"/>
    <p:sldId id="651" r:id="rId5"/>
    <p:sldId id="602" r:id="rId6"/>
    <p:sldId id="603" r:id="rId7"/>
    <p:sldId id="606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44" r:id="rId16"/>
    <p:sldId id="615" r:id="rId17"/>
    <p:sldId id="616" r:id="rId18"/>
    <p:sldId id="617" r:id="rId19"/>
    <p:sldId id="618" r:id="rId20"/>
    <p:sldId id="619" r:id="rId21"/>
    <p:sldId id="620" r:id="rId22"/>
    <p:sldId id="622" r:id="rId23"/>
    <p:sldId id="621" r:id="rId24"/>
    <p:sldId id="623" r:id="rId25"/>
    <p:sldId id="624" r:id="rId26"/>
    <p:sldId id="625" r:id="rId27"/>
    <p:sldId id="626" r:id="rId28"/>
    <p:sldId id="627" r:id="rId29"/>
    <p:sldId id="628" r:id="rId30"/>
    <p:sldId id="629" r:id="rId31"/>
    <p:sldId id="630" r:id="rId32"/>
    <p:sldId id="631" r:id="rId33"/>
    <p:sldId id="632" r:id="rId34"/>
    <p:sldId id="633" r:id="rId35"/>
    <p:sldId id="634" r:id="rId36"/>
    <p:sldId id="635" r:id="rId37"/>
    <p:sldId id="636" r:id="rId38"/>
    <p:sldId id="637" r:id="rId39"/>
    <p:sldId id="638" r:id="rId40"/>
    <p:sldId id="639" r:id="rId41"/>
    <p:sldId id="640" r:id="rId42"/>
    <p:sldId id="641" r:id="rId43"/>
    <p:sldId id="642" r:id="rId44"/>
    <p:sldId id="643" r:id="rId45"/>
    <p:sldId id="646" r:id="rId46"/>
    <p:sldId id="647" r:id="rId47"/>
    <p:sldId id="648" r:id="rId48"/>
    <p:sldId id="649" r:id="rId49"/>
    <p:sldId id="566" r:id="rId50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1" userDrawn="1">
          <p15:clr>
            <a:srgbClr val="A4A3A4"/>
          </p15:clr>
        </p15:guide>
        <p15:guide id="2" pos="36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99CC"/>
    <a:srgbClr val="FFCC00"/>
    <a:srgbClr val="FFCCCC"/>
    <a:srgbClr val="CC6600"/>
    <a:srgbClr val="FFFF66"/>
    <a:srgbClr val="66FF66"/>
    <a:srgbClr val="6699FF"/>
    <a:srgbClr val="FFFF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0" autoAdjust="0"/>
    <p:restoredTop sz="94660" autoAdjust="0"/>
  </p:normalViewPr>
  <p:slideViewPr>
    <p:cSldViewPr snapToObjects="1">
      <p:cViewPr>
        <p:scale>
          <a:sx n="50" d="100"/>
          <a:sy n="50" d="100"/>
        </p:scale>
        <p:origin x="24" y="208"/>
      </p:cViewPr>
      <p:guideLst>
        <p:guide orient="horz" pos="2021"/>
        <p:guide pos="36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0535"/>
            <a:ext cx="8641556" cy="2256061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3592"/>
            <a:ext cx="8641556" cy="1564542"/>
          </a:xfrm>
        </p:spPr>
        <p:txBody>
          <a:bodyPr/>
          <a:lstStyle>
            <a:lvl1pPr marL="0" indent="0" algn="ctr">
              <a:buNone/>
              <a:defRPr sz="2270"/>
            </a:lvl1pPr>
            <a:lvl2pPr marL="431797" indent="0" algn="ctr">
              <a:buNone/>
              <a:defRPr sz="1890"/>
            </a:lvl2pPr>
            <a:lvl3pPr marL="864228" indent="0" algn="ctr">
              <a:buNone/>
              <a:defRPr sz="1700"/>
            </a:lvl3pPr>
            <a:lvl4pPr marL="1296025" indent="0" algn="ctr">
              <a:buNone/>
              <a:defRPr sz="1510"/>
            </a:lvl4pPr>
            <a:lvl5pPr marL="1727820" indent="0" algn="ctr">
              <a:buNone/>
              <a:defRPr sz="1510"/>
            </a:lvl5pPr>
            <a:lvl6pPr marL="2160251" indent="0" algn="ctr">
              <a:buNone/>
              <a:defRPr sz="1510"/>
            </a:lvl6pPr>
            <a:lvl7pPr marL="2592048" indent="0" algn="ctr">
              <a:buNone/>
              <a:defRPr sz="1510"/>
            </a:lvl7pPr>
            <a:lvl8pPr marL="3023845" indent="0" algn="ctr">
              <a:buNone/>
              <a:defRPr sz="1510"/>
            </a:lvl8pPr>
            <a:lvl9pPr marL="3456276" indent="0" algn="ctr">
              <a:buNone/>
              <a:defRPr sz="151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FC43C-838A-46A6-A61B-0423F20A3F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769C8-EAA8-4700-B6A6-BF65EB3E83F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428" y="258763"/>
            <a:ext cx="2592389" cy="55292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264" y="258763"/>
            <a:ext cx="7626879" cy="55292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843A4-4694-457B-89AC-FE01F2E600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144" y="1615544"/>
            <a:ext cx="9937790" cy="2695572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6144" y="4336618"/>
            <a:ext cx="9937790" cy="1417538"/>
          </a:xfrm>
        </p:spPr>
        <p:txBody>
          <a:bodyPr/>
          <a:lstStyle>
            <a:lvl1pPr marL="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1pPr>
            <a:lvl2pPr marL="4317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2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2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51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48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4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276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3E6E8-9F81-464D-9A38-CD4B155802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263" y="1511302"/>
            <a:ext cx="5081080" cy="4276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64734" y="1511302"/>
            <a:ext cx="5081080" cy="4276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26DFD-9AA6-4A7F-BADD-2341292ECA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345009"/>
            <a:ext cx="9937790" cy="1252534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566" y="1680460"/>
            <a:ext cx="4605781" cy="778521"/>
          </a:xfrm>
        </p:spPr>
        <p:txBody>
          <a:bodyPr anchor="ctr"/>
          <a:lstStyle>
            <a:lvl1pPr marL="0" indent="0">
              <a:buNone/>
              <a:defRPr sz="2644"/>
            </a:lvl1pPr>
            <a:lvl2pPr marL="431797" indent="0">
              <a:buNone/>
              <a:defRPr sz="2270"/>
            </a:lvl2pPr>
            <a:lvl3pPr marL="864228" indent="0">
              <a:buNone/>
              <a:defRPr sz="1890"/>
            </a:lvl3pPr>
            <a:lvl4pPr marL="1296025" indent="0">
              <a:buNone/>
              <a:defRPr sz="1700"/>
            </a:lvl4pPr>
            <a:lvl5pPr marL="1727820" indent="0">
              <a:buNone/>
              <a:defRPr sz="1700"/>
            </a:lvl5pPr>
            <a:lvl6pPr marL="2160251" indent="0">
              <a:buNone/>
              <a:defRPr sz="1700"/>
            </a:lvl6pPr>
            <a:lvl7pPr marL="2592048" indent="0">
              <a:buNone/>
              <a:defRPr sz="1700"/>
            </a:lvl7pPr>
            <a:lvl8pPr marL="3023845" indent="0">
              <a:buNone/>
              <a:defRPr sz="1700"/>
            </a:lvl8pPr>
            <a:lvl9pPr marL="3456276" indent="0">
              <a:buNone/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21566" y="2518536"/>
            <a:ext cx="4605781" cy="333012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13134" y="1680460"/>
            <a:ext cx="4628464" cy="778521"/>
          </a:xfrm>
        </p:spPr>
        <p:txBody>
          <a:bodyPr anchor="ctr"/>
          <a:lstStyle>
            <a:lvl1pPr marL="0" indent="0">
              <a:buNone/>
              <a:defRPr sz="2644"/>
            </a:lvl1pPr>
            <a:lvl2pPr marL="431797" indent="0">
              <a:buNone/>
              <a:defRPr sz="2270"/>
            </a:lvl2pPr>
            <a:lvl3pPr marL="864228" indent="0">
              <a:buNone/>
              <a:defRPr sz="1890"/>
            </a:lvl3pPr>
            <a:lvl4pPr marL="1296025" indent="0">
              <a:buNone/>
              <a:defRPr sz="1700"/>
            </a:lvl4pPr>
            <a:lvl5pPr marL="1727820" indent="0">
              <a:buNone/>
              <a:defRPr sz="1700"/>
            </a:lvl5pPr>
            <a:lvl6pPr marL="2160251" indent="0">
              <a:buNone/>
              <a:defRPr sz="1700"/>
            </a:lvl6pPr>
            <a:lvl7pPr marL="2592048" indent="0">
              <a:buNone/>
              <a:defRPr sz="1700"/>
            </a:lvl7pPr>
            <a:lvl8pPr marL="3023845" indent="0">
              <a:buNone/>
              <a:defRPr sz="1700"/>
            </a:lvl8pPr>
            <a:lvl9pPr marL="3456276" indent="0">
              <a:buNone/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13134" y="2518536"/>
            <a:ext cx="4628464" cy="333012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C77A8-9508-48F1-BFE1-B74AA5C459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B24B4-8BE2-47BC-9087-D875E76E2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E23EE-5A50-42F6-B262-3950BE9F43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7" y="432018"/>
            <a:ext cx="3716169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83" y="933025"/>
            <a:ext cx="5833050" cy="4605124"/>
          </a:xfrm>
        </p:spPr>
        <p:txBody>
          <a:bodyPr/>
          <a:lstStyle>
            <a:lvl1pPr>
              <a:defRPr sz="3024"/>
            </a:lvl1pPr>
            <a:lvl2pPr>
              <a:defRPr sz="2644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7" y="1944053"/>
            <a:ext cx="3716169" cy="3601598"/>
          </a:xfrm>
        </p:spPr>
        <p:txBody>
          <a:bodyPr/>
          <a:lstStyle>
            <a:lvl1pPr marL="0" indent="0">
              <a:buNone/>
              <a:defRPr sz="1510"/>
            </a:lvl1pPr>
            <a:lvl2pPr marL="431797" indent="0">
              <a:buNone/>
              <a:defRPr sz="1325"/>
            </a:lvl2pPr>
            <a:lvl3pPr marL="864228" indent="0">
              <a:buNone/>
              <a:defRPr sz="1135"/>
            </a:lvl3pPr>
            <a:lvl4pPr marL="1296025" indent="0">
              <a:buNone/>
              <a:defRPr sz="945"/>
            </a:lvl4pPr>
            <a:lvl5pPr marL="1727820" indent="0">
              <a:buNone/>
              <a:defRPr sz="945"/>
            </a:lvl5pPr>
            <a:lvl6pPr marL="2160251" indent="0">
              <a:buNone/>
              <a:defRPr sz="945"/>
            </a:lvl6pPr>
            <a:lvl7pPr marL="2592048" indent="0">
              <a:buNone/>
              <a:defRPr sz="945"/>
            </a:lvl7pPr>
            <a:lvl8pPr marL="3023845" indent="0">
              <a:buNone/>
              <a:defRPr sz="945"/>
            </a:lvl8pPr>
            <a:lvl9pPr marL="3456276" indent="0">
              <a:buNone/>
              <a:defRPr sz="94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5A0AD-7CF4-4CFA-A372-679FA1A928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32018"/>
            <a:ext cx="3936472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98383" y="432013"/>
            <a:ext cx="5833050" cy="5106138"/>
          </a:xfrm>
        </p:spPr>
        <p:txBody>
          <a:bodyPr/>
          <a:lstStyle>
            <a:lvl1pPr marL="0" indent="0">
              <a:buNone/>
              <a:defRPr sz="3024"/>
            </a:lvl1pPr>
            <a:lvl2pPr marL="431797" indent="0">
              <a:buNone/>
              <a:defRPr sz="2644"/>
            </a:lvl2pPr>
            <a:lvl3pPr marL="864228" indent="0">
              <a:buNone/>
              <a:defRPr sz="2270"/>
            </a:lvl3pPr>
            <a:lvl4pPr marL="1296025" indent="0">
              <a:buNone/>
              <a:defRPr sz="1890"/>
            </a:lvl4pPr>
            <a:lvl5pPr marL="1727820" indent="0">
              <a:buNone/>
              <a:defRPr sz="1890"/>
            </a:lvl5pPr>
            <a:lvl6pPr marL="2160251" indent="0">
              <a:buNone/>
              <a:defRPr sz="1890"/>
            </a:lvl6pPr>
            <a:lvl7pPr marL="2592048" indent="0">
              <a:buNone/>
              <a:defRPr sz="1890"/>
            </a:lvl7pPr>
            <a:lvl8pPr marL="3023845" indent="0">
              <a:buNone/>
              <a:defRPr sz="1890"/>
            </a:lvl8pPr>
            <a:lvl9pPr marL="3456276" indent="0">
              <a:buNone/>
              <a:defRPr sz="189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1944053"/>
            <a:ext cx="3936472" cy="3601598"/>
          </a:xfrm>
        </p:spPr>
        <p:txBody>
          <a:bodyPr/>
          <a:lstStyle>
            <a:lvl1pPr marL="0" indent="0">
              <a:buNone/>
              <a:defRPr sz="1890"/>
            </a:lvl1pPr>
            <a:lvl2pPr marL="431797" indent="0">
              <a:buNone/>
              <a:defRPr sz="1700"/>
            </a:lvl2pPr>
            <a:lvl3pPr marL="864228" indent="0">
              <a:buNone/>
              <a:defRPr sz="1510"/>
            </a:lvl3pPr>
            <a:lvl4pPr marL="1296025" indent="0">
              <a:buNone/>
              <a:defRPr sz="1325"/>
            </a:lvl4pPr>
            <a:lvl5pPr marL="1727820" indent="0">
              <a:buNone/>
              <a:defRPr sz="1325"/>
            </a:lvl5pPr>
            <a:lvl6pPr marL="2160251" indent="0">
              <a:buNone/>
              <a:defRPr sz="1325"/>
            </a:lvl6pPr>
            <a:lvl7pPr marL="2592048" indent="0">
              <a:buNone/>
              <a:defRPr sz="1325"/>
            </a:lvl7pPr>
            <a:lvl8pPr marL="3023845" indent="0">
              <a:buNone/>
              <a:defRPr sz="1325"/>
            </a:lvl8pPr>
            <a:lvl9pPr marL="3456276" indent="0">
              <a:buNone/>
              <a:defRPr sz="13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BC872-F073-40AC-BAF6-ED257A4208B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956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6265" y="258769"/>
            <a:ext cx="10369551" cy="1081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7431" tIns="38716" rIns="77431" bIns="38716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9570"/>
          <p:cNvSpPr>
            <a:spLocks noGrp="1" noChangeArrowheads="1"/>
          </p:cNvSpPr>
          <p:nvPr>
            <p:ph type="body" idx="9"/>
          </p:nvPr>
        </p:nvSpPr>
        <p:spPr bwMode="auto">
          <a:xfrm>
            <a:off x="576265" y="1511302"/>
            <a:ext cx="10369551" cy="427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7431" tIns="38716" rIns="77431" bIns="38716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9572" name="日期占位符 109571"/>
          <p:cNvSpPr>
            <a:spLocks noGrp="1"/>
          </p:cNvSpPr>
          <p:nvPr>
            <p:ph type="dt" sz="half" idx="2"/>
          </p:nvPr>
        </p:nvSpPr>
        <p:spPr>
          <a:xfrm>
            <a:off x="576267" y="5900738"/>
            <a:ext cx="2687637" cy="450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77431" tIns="38716" rIns="77431" bIns="38716" numCol="1" anchor="t" anchorCtr="0" compatLnSpc="1"/>
          <a:lstStyle>
            <a:lvl1pPr>
              <a:defRPr sz="1200" noProof="1"/>
            </a:lvl1pPr>
          </a:lstStyle>
          <a:p>
            <a:endParaRPr lang="zh-CN" altLang="en-US"/>
          </a:p>
        </p:txBody>
      </p:sp>
      <p:sp>
        <p:nvSpPr>
          <p:cNvPr id="109573" name="页脚占位符 109572"/>
          <p:cNvSpPr>
            <a:spLocks noGrp="1"/>
          </p:cNvSpPr>
          <p:nvPr>
            <p:ph type="ftr" sz="quarter" idx="3"/>
          </p:nvPr>
        </p:nvSpPr>
        <p:spPr>
          <a:xfrm>
            <a:off x="3937003" y="5900738"/>
            <a:ext cx="3648075" cy="450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77431" tIns="38716" rIns="77431" bIns="38716" numCol="1" anchor="t" anchorCtr="0" compatLnSpc="1"/>
          <a:lstStyle>
            <a:lvl1pPr algn="ctr">
              <a:defRPr sz="1200" noProof="1"/>
            </a:lvl1pPr>
          </a:lstStyle>
          <a:p>
            <a:endParaRPr lang="zh-CN" altLang="en-US"/>
          </a:p>
        </p:txBody>
      </p:sp>
      <p:sp>
        <p:nvSpPr>
          <p:cNvPr id="109574" name="灯片编号占位符 109573"/>
          <p:cNvSpPr>
            <a:spLocks noGrp="1"/>
          </p:cNvSpPr>
          <p:nvPr>
            <p:ph type="sldNum" sz="quarter" idx="4"/>
          </p:nvPr>
        </p:nvSpPr>
        <p:spPr>
          <a:xfrm>
            <a:off x="8258179" y="5900738"/>
            <a:ext cx="2687637" cy="450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77431" tIns="38716" rIns="77431" bIns="38716" numCol="1" anchor="t" anchorCtr="0" compatLnSpc="1"/>
          <a:lstStyle>
            <a:lvl1pPr algn="r">
              <a:defRPr sz="1200"/>
            </a:lvl1pPr>
          </a:lstStyle>
          <a:p>
            <a:fld id="{9388B17A-4F73-40A8-9AF6-7D41D8ACE03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4694" rtl="0" eaLnBrk="0" fontAlgn="base" hangingPunct="0">
        <a:spcBef>
          <a:spcPct val="0"/>
        </a:spcBef>
        <a:spcAft>
          <a:spcPct val="0"/>
        </a:spcAft>
        <a:defRPr sz="37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74694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774694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774694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774694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196" algn="ctr" defTabSz="774694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393" algn="ctr" defTabSz="774694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589" algn="ctr" defTabSz="774694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785" algn="ctr" defTabSz="774694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90827" indent="-290827" algn="l" defTabSz="774694" rtl="0" eaLnBrk="0" fontAlgn="base" hangingPunct="0"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45" lvl="1" indent="-241298" algn="l" defTabSz="774694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66" lvl="2" indent="-193674" algn="l" defTabSz="774694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55713" lvl="3" indent="-193674" algn="l" defTabSz="774694" rtl="0" eaLnBrk="0" fontAlgn="base" hangingPunct="0">
        <a:spcBef>
          <a:spcPct val="20000"/>
        </a:spcBef>
        <a:spcAft>
          <a:spcPct val="0"/>
        </a:spcAft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1791" lvl="4" indent="-192404" algn="l" defTabSz="774694" rtl="0" eaLnBrk="0" fontAlgn="base" hangingPunct="0">
        <a:spcBef>
          <a:spcPct val="20000"/>
        </a:spcBef>
        <a:spcAft>
          <a:spcPct val="0"/>
        </a:spcAft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0" lvl="5" indent="-228598" algn="l" defTabSz="774694" eaLnBrk="1" fontAlgn="base" latinLnBrk="0" hangingPunct="1">
        <a:spcBef>
          <a:spcPct val="20000"/>
        </a:spcBef>
        <a:spcAft>
          <a:spcPct val="0"/>
        </a:spcAft>
        <a:buChar char="»"/>
        <a:defRPr sz="1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775" lvl="6" indent="-228598" algn="l" defTabSz="774694" eaLnBrk="1" fontAlgn="base" latinLnBrk="0" hangingPunct="1">
        <a:spcBef>
          <a:spcPct val="20000"/>
        </a:spcBef>
        <a:spcAft>
          <a:spcPct val="0"/>
        </a:spcAft>
        <a:buChar char="»"/>
        <a:defRPr sz="1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8971" lvl="7" indent="-228598" algn="l" defTabSz="774694" eaLnBrk="1" fontAlgn="base" latinLnBrk="0" hangingPunct="1">
        <a:spcBef>
          <a:spcPct val="20000"/>
        </a:spcBef>
        <a:spcAft>
          <a:spcPct val="0"/>
        </a:spcAft>
        <a:buChar char="»"/>
        <a:defRPr sz="1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167" lvl="8" indent="-228598" algn="l" defTabSz="774694" eaLnBrk="1" fontAlgn="base" latinLnBrk="0" hangingPunct="1">
        <a:spcBef>
          <a:spcPct val="20000"/>
        </a:spcBef>
        <a:spcAft>
          <a:spcPct val="0"/>
        </a:spcAft>
        <a:buChar char="»"/>
        <a:defRPr sz="1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393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196" lvl="1" indent="0" algn="l" defTabSz="914393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393" lvl="2" indent="0" algn="l" defTabSz="914393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589" lvl="3" indent="0" algn="l" defTabSz="914393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785" lvl="4" indent="0" algn="l" defTabSz="914393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80" lvl="5" indent="0" algn="l" defTabSz="914393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178" lvl="6" indent="0" algn="l" defTabSz="914393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373" lvl="7" indent="0" algn="l" defTabSz="914393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569" lvl="8" indent="0" algn="l" defTabSz="914393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bemeiza.com/img/aHR0cDovL3d3dy5jbmFydHMubmV0L3VwbG9hZGltYWdlcy9jd2ViL25ld3MvMjAxMi0xMS8yMDEyLTExLTAzLzIwMTItMTEtMDNfMDEzNDUyMzUuanB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0826" y="9525"/>
            <a:ext cx="873125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60721" y="1372678"/>
            <a:ext cx="1015534" cy="4314643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zh-CN" altLang="en-US" sz="5399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信愿欣厌二门</a:t>
            </a:r>
            <a:endParaRPr lang="zh-CN" altLang="en-US" sz="5399" b="1" dirty="0">
              <a:ln w="127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Picture 4" descr="E:\5-占察相关\占察\logo-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937500" y="5112296"/>
            <a:ext cx="1185920" cy="1185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280034" y="4835970"/>
            <a:ext cx="369450" cy="1456068"/>
            <a:chOff x="8560268" y="428607"/>
            <a:chExt cx="369450" cy="1941425"/>
          </a:xfrm>
        </p:grpSpPr>
        <p:sp>
          <p:nvSpPr>
            <p:cNvPr id="11" name="椭圆 10"/>
            <p:cNvSpPr/>
            <p:nvPr/>
          </p:nvSpPr>
          <p:spPr>
            <a:xfrm>
              <a:off x="8572528" y="428607"/>
              <a:ext cx="357190" cy="428627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占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8566152" y="902618"/>
              <a:ext cx="357190" cy="478977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察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8560268" y="1422010"/>
              <a:ext cx="357190" cy="428628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讲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8560268" y="1891053"/>
              <a:ext cx="357190" cy="478979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堂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1584703" y="431776"/>
            <a:ext cx="1015534" cy="220348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zh-CN" altLang="en-US" sz="5399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莲花与</a:t>
            </a:r>
            <a:endParaRPr lang="en-US" altLang="zh-CN" sz="5399" b="1" dirty="0">
              <a:ln w="127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882" y="1600744"/>
            <a:ext cx="7848872" cy="44377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人此间念佛，西方七宝池中，如何便生莲花一朵？予告云，此不难知也，譬如大明镜，凡有物来，便现其影，镜何尝容心哉？以其明而自然耳。阿弥陀佛国中，清净明洁，自然照见十方世界，犹如明镜见其面像。是故此间念佛，西方七宝池，自然生莲花一朵，无足疑也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07B9CF-325C-4F00-9126-83694E35B594}"/>
              </a:ext>
            </a:extLst>
          </p:cNvPr>
          <p:cNvSpPr txBox="1"/>
          <p:nvPr/>
        </p:nvSpPr>
        <p:spPr>
          <a:xfrm>
            <a:off x="272988" y="385229"/>
            <a:ext cx="5928676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龙舒净土文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2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394" y="744211"/>
            <a:ext cx="7848872" cy="49917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宋王氏（侍妾）  越国夫人王氏，哲宗从父荆王之妻也。专修净土，昼夜无间。导诸妾婢，并志西归。中有一妾独懈慢，夫人曰，不可以尔一人，坏我规矩，摈之。妾悚悔，遂发愤精进，久之弗倦。一日，谓同事曰，吾其行矣。夜闻异香满室，无疾而逝。越宿，同事者告夫人言，夜梦化去之妾，令致谢夫人，幸蒙训责，得生西方，感德无量。夫人曰，彼能入我梦，乃可信尔。其夕，夫人梦亡妾，致谢如前。夫人曰，西方可至乎。妾曰，可，遂导夫人行。顷之，见一大池，中有莲华。大小间错，或荣或悴。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36BFEA-4F37-4131-A870-8A296DE836E1}"/>
              </a:ext>
            </a:extLst>
          </p:cNvPr>
          <p:cNvSpPr txBox="1"/>
          <p:nvPr/>
        </p:nvSpPr>
        <p:spPr>
          <a:xfrm>
            <a:off x="256394" y="56094"/>
            <a:ext cx="298436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公案（</a:t>
            </a:r>
            <a:r>
              <a:rPr lang="zh-CN" altLang="en-US" sz="2800" dirty="0">
                <a:solidFill>
                  <a:srgbClr val="FFCC00"/>
                </a:solidFill>
                <a:sym typeface="+mn-ea"/>
              </a:rPr>
              <a:t>乐邦文类</a:t>
            </a:r>
            <a:r>
              <a:rPr lang="zh-CN" altLang="en-US" sz="2800" b="1" dirty="0">
                <a:solidFill>
                  <a:srgbClr val="FFCC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9126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7822" y="647799"/>
            <a:ext cx="7848872" cy="55457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夫人问其故。妾曰，世间修西方者，才发一念，此中便生一华。勤惰不同，荣悴遂异。</a:t>
            </a:r>
            <a:r>
              <a:rPr lang="zh-CN" altLang="en-US" sz="2400" b="1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精进者荣，怠废者悴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若历久不息，念熟观成，形消神谢，决生其中。中有一人朝服而坐，宝冠璎珞，庄严其身。夫人问曰，何人也。妾曰，杨杰也。又一人朝服而坐，其华颇悴。夫人又问何人。曰，马玕也。两人俱修净业，事具本传。夫人曰，我当生何处。妾导之行，可数里，望见一华台，金碧晃耀，光明洞然。妾曰，此夫人生处，乃金台上品上生也。既觉，悲喜交至。其年遇生日，晨起，秉炉爇香，望观音阁而立。诸眷属，方趣前为寿，视之，则已化去矣。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CC92B3-141B-466A-AE7C-8C0DD2D0E894}"/>
              </a:ext>
            </a:extLst>
          </p:cNvPr>
          <p:cNvSpPr txBox="1"/>
          <p:nvPr/>
        </p:nvSpPr>
        <p:spPr>
          <a:xfrm>
            <a:off x="256394" y="56094"/>
            <a:ext cx="694480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公案（</a:t>
            </a:r>
            <a:r>
              <a:rPr lang="zh-CN" altLang="en-US" sz="2800" dirty="0">
                <a:solidFill>
                  <a:srgbClr val="FFCC00"/>
                </a:solidFill>
                <a:sym typeface="+mn-ea"/>
              </a:rPr>
              <a:t>乐邦文类</a:t>
            </a:r>
            <a:r>
              <a:rPr lang="zh-CN" altLang="en-US" sz="2800" b="1" dirty="0">
                <a:solidFill>
                  <a:srgbClr val="FFCC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548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394" y="1151855"/>
            <a:ext cx="7848872" cy="49917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元祐间荆王夫人。与婢妾精修西方。唯一妾懈怠。夫人斥去。其妾悔悟精进。久之谓他妾云。吾今夜当生西方。其夜异香满室。无疾而终。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明日。同事之妾告夫人云。昨夜梦化去之妾。托致起居云。夫人训责我修西方。今已获往生。感德无量。夫人云。使我亦梦。乃可信耳。其夜夫人梦见亡妾。叙谢如前。夫人云。西方可到否。妾云。可到。但从妾行。夫人随之。见池塘广大。红白莲华大小相间。或荣或悴。种种不同。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91B6E7-8704-4541-9F2D-17153A3071B7}"/>
              </a:ext>
            </a:extLst>
          </p:cNvPr>
          <p:cNvSpPr txBox="1"/>
          <p:nvPr/>
        </p:nvSpPr>
        <p:spPr>
          <a:xfrm>
            <a:off x="256394" y="56094"/>
            <a:ext cx="3488419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公案（</a:t>
            </a:r>
            <a:r>
              <a:rPr lang="zh-CN" altLang="en-US" sz="2800" dirty="0">
                <a:solidFill>
                  <a:srgbClr val="FFCC00"/>
                </a:solidFill>
                <a:sym typeface="+mn-ea"/>
              </a:rPr>
              <a:t>净土圣贤录</a:t>
            </a:r>
            <a:r>
              <a:rPr lang="zh-CN" altLang="en-US" sz="2800" b="1" dirty="0">
                <a:solidFill>
                  <a:srgbClr val="FFCC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2927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943943"/>
            <a:ext cx="7848872" cy="22217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夫人问云。何以如此。妾云。此皆世间发念修西方人也。才发一念池内便生莲华一朵。若愿心精进。则华日日敷荣。以至大如车轮。若愿心退转。则华日日萎悴。以至殒灭 。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A29804-59BF-44D0-97FD-2261EED7A7A4}"/>
              </a:ext>
            </a:extLst>
          </p:cNvPr>
          <p:cNvSpPr txBox="1"/>
          <p:nvPr/>
        </p:nvSpPr>
        <p:spPr>
          <a:xfrm>
            <a:off x="256394" y="56094"/>
            <a:ext cx="4208499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公案（</a:t>
            </a:r>
            <a:r>
              <a:rPr lang="zh-CN" altLang="en-US" sz="2800" dirty="0">
                <a:solidFill>
                  <a:srgbClr val="FFCC00"/>
                </a:solidFill>
                <a:sym typeface="+mn-ea"/>
              </a:rPr>
              <a:t>净土圣贤录</a:t>
            </a:r>
            <a:r>
              <a:rPr lang="zh-CN" altLang="en-US" sz="2800" b="1" dirty="0">
                <a:solidFill>
                  <a:srgbClr val="FFCC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9449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86D216-001A-4BFE-8240-0C23C175E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1" y="1223863"/>
            <a:ext cx="7620000" cy="493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280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79847"/>
            <a:ext cx="7848872" cy="4799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夫二土者，即诸佛折摄二门也。行人闻上所说依正之境，则能如彼经旨，了知此土实苦，彼土实乐。虽闻观慧法门，圆融微妙。而直见二土俨然，皆即实境。非如浅信之人，谓彼土心有则有，心无则无，光影幻化，虚妄不实，处处皆是西方等解。深知彼土，亦如此土端确的实而无谬误。若人能具此智，不为世间一切邪解偏见诸恶知识之所回转。则当正观二土苦乐净秽。于其境上，生二种心，以为方便。非此二心，</a:t>
            </a: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2840347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藕益大师选定</a:t>
            </a:r>
          </a:p>
        </p:txBody>
      </p:sp>
    </p:spTree>
    <p:extLst>
      <p:ext uri="{BB962C8B-B14F-4D97-AF65-F5344CB8AC3E}">
        <p14:creationId xmlns:p14="http://schemas.microsoft.com/office/powerpoint/2010/main" val="17705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79847"/>
            <a:ext cx="7848872" cy="4799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能生彼。何谓二心。一者厌离心。二者忻乐心。于此娑婆生厌离故，则能随顺释迦所说折门。于彼极乐生忻乐故，则能随顺弥陀所示摄门。以此二门，精进修行。念佛三昧，必定成就。何谓折门。以闻如上所说极乐胜妙，则应如理观察此娑婆世界皆苦，无一乐者。三涂地狱，日夜烧然。饿鬼旁生，不可堪忍。修罗忿战。人处何安。根尘与八苦交煎，因果共四生升坠。时有寒暑，境是沙泥。昼夜推迁，无常不住。又</a:t>
            </a: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2840347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藕益大师选定</a:t>
            </a:r>
          </a:p>
        </p:txBody>
      </p:sp>
    </p:spTree>
    <p:extLst>
      <p:ext uri="{BB962C8B-B14F-4D97-AF65-F5344CB8AC3E}">
        <p14:creationId xmlns:p14="http://schemas.microsoft.com/office/powerpoint/2010/main" val="211231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79847"/>
            <a:ext cx="7848872" cy="4799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复受身臭秽，男女异形。所需衣食，艰难粗恶。寿命不永，众苦相生。纵有生于天宫，报尽还归极苦。又不知人中乐即是苦，亲正是怨。颠倒攀缘，不求出路。从业致业，展转不休。如是苦恼，不可具陈。故当厌离也。何谓摄门。行人闻说娑婆实苦如是，则于彼土西方极乐生大忻乐。彼极乐土，宝地宝池。无三恶道。庄严妙胜，超过十方。无寒暑昼夜推迁，无生老病死结业。纯男无女，莲华化生。衣食自然，能成法喜。</a:t>
            </a: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2840347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藕益大师选定</a:t>
            </a:r>
          </a:p>
        </p:txBody>
      </p:sp>
    </p:spTree>
    <p:extLst>
      <p:ext uri="{BB962C8B-B14F-4D97-AF65-F5344CB8AC3E}">
        <p14:creationId xmlns:p14="http://schemas.microsoft.com/office/powerpoint/2010/main" val="1639036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79847"/>
            <a:ext cx="7848872" cy="4799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寿命无量，身光莫穷。闻法音则应念知归。睹相好而刹那悟道。如是种种，快乐无量，得名极乐。故当忻乐也。若能于此一门，精进修习，日夜不休，随顺佛教。于此土声色诸境，作地狱想，作苦海。想。作火宅想。于诸宝物，作苦具想。饮食衣服，如脓血铁皮想。于诸眷属，作夜叉罗刹啖人鬼想。况复生死不住，长劫奔跋。实可厌离。于知识若经卷中，闻彼佛愿力，国土庄严。于念念中，称彼理趣，生安隐想，生宝所</a:t>
            </a: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2840347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藕益大师选定</a:t>
            </a:r>
          </a:p>
        </p:txBody>
      </p:sp>
    </p:spTree>
    <p:extLst>
      <p:ext uri="{BB962C8B-B14F-4D97-AF65-F5344CB8AC3E}">
        <p14:creationId xmlns:p14="http://schemas.microsoft.com/office/powerpoint/2010/main" val="86742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F90D60-B82D-4F12-9B07-63707F65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" y="-1"/>
            <a:ext cx="11520311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39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79847"/>
            <a:ext cx="7848872" cy="4799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想，生家业想，解脱处想。弥陀如来菩萨僧众，如慈父想，如慈母想，生接引想，生津梁想。于怖畏急难之中，称名即应，功不唐捐，刹那便至速来救护想，应念出离想。如是功德无量，实可忻乐。若于此折门不能修行，厌离不深，则娑婆业系不脱。若于彼摄门不能修行，忻乐不切，则极乐胜境难跻。是以行人欲生净土，成就念佛三昧。当齐修二门，为发行最初一步也。若不修此二门，虽了观慧之旨，但成虚解。</a:t>
            </a: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2840347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藕益大师选定</a:t>
            </a:r>
          </a:p>
        </p:txBody>
      </p:sp>
    </p:spTree>
    <p:extLst>
      <p:ext uri="{BB962C8B-B14F-4D97-AF65-F5344CB8AC3E}">
        <p14:creationId xmlns:p14="http://schemas.microsoft.com/office/powerpoint/2010/main" val="2841542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79847"/>
            <a:ext cx="7848872" cy="17990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欲生彼，以不忻厌，无因可得。若能修此二门，不识观慧之旨。虽可生彼，但事想故，位非上辈。若能炽然忻厌，圆修观慧既生而能上品者矣。</a:t>
            </a: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2840347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藕益大师选定</a:t>
            </a:r>
          </a:p>
        </p:txBody>
      </p:sp>
    </p:spTree>
    <p:extLst>
      <p:ext uri="{BB962C8B-B14F-4D97-AF65-F5344CB8AC3E}">
        <p14:creationId xmlns:p14="http://schemas.microsoft.com/office/powerpoint/2010/main" val="2805348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79847"/>
            <a:ext cx="7848872" cy="4799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第十疑</a:t>
            </a: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　问：今欲决定求生西方，未知作何行业，以何为种子，得生彼国？又凡夫俗人皆有妻子，未知不断淫欲得生彼否？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　答：欲决定生西方者，具有二种行，定得生彼。一者</a:t>
            </a:r>
            <a:r>
              <a:rPr lang="zh-CN" altLang="en-US" sz="2600" b="1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厌离行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，二者</a:t>
            </a:r>
            <a:r>
              <a:rPr lang="zh-CN" altLang="en-US" sz="2600" b="1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欣愿行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4352515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90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79847"/>
            <a:ext cx="7848872" cy="4799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　言厌离行者，凡夫无始已来为五欲缠缚，轮回五道备受众苦，不起心厌离五欲未有出期。为此常观此身脓血屎尿，一切恶露不净臭秽。</a:t>
            </a: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  故涅槃经云：“如是身城，愚痴罗刹止住其中，谁有智者当乐此身？”又经云：“此身众苦所集，一切皆不净，扼缚痈疮等根本无义利，上至诸天身皆亦如是。”行者若行若坐，若睡若觉，常观此身唯苦无乐深生厌离。纵使妻房不能顿断，渐渐生厌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4352515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44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79847"/>
            <a:ext cx="7848872" cy="4799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七种不净观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。一者观此淫欲身从贪爱烦恼生，即是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种子不净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。二者父母交会之时赤白和合，即是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受生不净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。三者母胎中在生藏下居熟藏上，即是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住处不净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。四者在母胎时唯食母血，即是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食啖不净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。五者日月满足头向产门，脓血俱出臭秽狼藉，即是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初生不净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。六者薄皮覆盖，其内脓血遍一切处，即是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举体不净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。七者乃至死后膨胀烂坏，骨肉纵横狐狼食啖，即是究竟不净。自身既尔他身亦然，所爱境界男女身等，深生厌离常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4352515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026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79847"/>
            <a:ext cx="7848872" cy="4799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观不净。若能如此观身不净之者，淫欲烦恼渐渐灭少。</a:t>
            </a: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又发愿，愿我永离三界杂食，臭秽脓血不净，耽荒五欲男女等身，愿得净土法性生身。此谓</a:t>
            </a:r>
            <a:r>
              <a:rPr lang="zh-CN" altLang="en-US" sz="2600" b="1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厌离行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二明</a:t>
            </a:r>
            <a:r>
              <a:rPr lang="zh-CN" altLang="en-US" sz="2600" b="1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欣愿行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者，复有二种，一者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先明求往生之意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，二者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观彼净土庄严等事欣心愿求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4352515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705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79847"/>
            <a:ext cx="7848872" cy="41996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明往生意者，所以求生净土，为欲救拔一切众生苦故。即自思忖，我今无力，若在恶世烦恼境强，自为业缚沦溺三涂动经劫数，如此轮转无始已来未曾休息，何时能得救苦众生？为此求生净生亲近诸佛，若证无生忍，方能于恶世中救苦众生。故往生论云：‘言发菩提心者，正是愿作佛心。愿作佛心者，则是度众生心。度众生心者，则是摄众生生佛国心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4352515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3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655911"/>
            <a:ext cx="7848872" cy="41996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所言信者，须信娑婆实实是苦，极乐实实是乐。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娑婆之苦，无量无边。总而言之，不出八苦。所谓生，老，病，死，爱别离，怨憎会，求不得，五阴炽盛。此八种苦，贵极一时，贱至乞丐，各皆有之。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前七种是过去世所感之果，谛思自知，不须详说，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说则太费笔墨。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第八五阴炽盛苦，乃现在起心动念，及动作云为，乃未来得苦之因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。因果牵连，相续不断。从劫至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1284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增广印光法师文钞卷第一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：“与陈锡周居士书”</a:t>
            </a:r>
          </a:p>
        </p:txBody>
      </p:sp>
    </p:spTree>
    <p:extLst>
      <p:ext uri="{BB962C8B-B14F-4D97-AF65-F5344CB8AC3E}">
        <p14:creationId xmlns:p14="http://schemas.microsoft.com/office/powerpoint/2010/main" val="1070767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655911"/>
            <a:ext cx="7848872" cy="41996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劫，莫能解脱。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五阴者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，即色受想行识也。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色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，即所感业报之身。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受想行识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，即触境所起幻妄之心。由此幻妄身心等法，于六尘境，起惑造业，如火炽然，不能止息，故名炽盛也。又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阴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者，盖覆义，音义与荫同。由此五法，盖覆真性，不能显现。如浓云蔽日，虽杲日光辉，了无所损，而由云蔽故，不蒙其照。凡夫未断惑业，被此五法障蔽，性天慧日，不能显现，亦复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1284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增广印光法师文钞卷第一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：“与陈锡周居士书”</a:t>
            </a:r>
          </a:p>
        </p:txBody>
      </p:sp>
    </p:spTree>
    <p:extLst>
      <p:ext uri="{BB962C8B-B14F-4D97-AF65-F5344CB8AC3E}">
        <p14:creationId xmlns:p14="http://schemas.microsoft.com/office/powerpoint/2010/main" val="206277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655911"/>
            <a:ext cx="7848872" cy="41996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如是。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此第八苦，乃一切诸苦之本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。修道之人，禅定力深，于六尘境界，了无执著，不起憎爱。从此加功用行，进证无生。则惑业净尽，斩断生死根本矣。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然此工夫，大不容易。末世之中，得者实难。故须专修净业，求生极乐。仗佛慈力，往生西方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。既得往生，则莲花化生，无有生苦。纯童男相，寿等虚空，身无灾变。老病死等，名尚不闻，况有其实。追随圣众，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1284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增广印光法师文钞卷第一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：“与陈锡周居士书”</a:t>
            </a:r>
          </a:p>
        </p:txBody>
      </p:sp>
    </p:spTree>
    <p:extLst>
      <p:ext uri="{BB962C8B-B14F-4D97-AF65-F5344CB8AC3E}">
        <p14:creationId xmlns:p14="http://schemas.microsoft.com/office/powerpoint/2010/main" val="315522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AF8C3E-2018-42FA-B1A7-2BC69684AC2A}"/>
              </a:ext>
            </a:extLst>
          </p:cNvPr>
          <p:cNvSpPr/>
          <p:nvPr/>
        </p:nvSpPr>
        <p:spPr>
          <a:xfrm>
            <a:off x="347166" y="1007839"/>
            <a:ext cx="7934152" cy="4515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问曰。今欲劝人往生者。未知若为安心起行作业。定得往生彼国土也。答曰。必欲生彼国土者。如观经说者。</a:t>
            </a:r>
            <a:r>
              <a:rPr lang="zh-CN" altLang="en-US" sz="28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具三心必得往生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。何等为三。</a:t>
            </a:r>
            <a:r>
              <a:rPr lang="zh-CN" altLang="en-US" sz="28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一者至诚心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。所谓身业礼拜彼佛。口业赞叹称扬彼佛。意业专念观察彼佛。凡起三业。必须真实。故名至诚心。</a:t>
            </a:r>
            <a:r>
              <a:rPr lang="zh-CN" altLang="en-US" sz="28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二者深心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。即是真实信心。信知自身是具足烦恼凡夫。善根薄少。流转三界。不出火宅。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6B07E8-9EF9-480F-96C3-FA0929325B61}"/>
              </a:ext>
            </a:extLst>
          </p:cNvPr>
          <p:cNvSpPr txBox="1"/>
          <p:nvPr/>
        </p:nvSpPr>
        <p:spPr>
          <a:xfrm>
            <a:off x="256394" y="56094"/>
            <a:ext cx="550464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善导大师</a:t>
            </a:r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往生礼赞偈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7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655911"/>
            <a:ext cx="7848872" cy="41996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亲侍弥陀。水鸟树林，皆演法音。随己根性，由闻而证。亲尚了不可得，何况有怨。思衣得衣，思食得食。楼阁堂舍，皆是七宝所成，不假人力，唯是化作。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则翻娑婆之七苦，以成七乐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。至于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身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则有大神通，有大威力。不离当处，便能于一念中，普于十方诸佛世界，作诸佛事，上求下化。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心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则有大智慧，有大辩才，于一法中，遍知诸法实相，随机说法，无有错谬。虽说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1284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增广印光法师文钞卷第一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：“与陈锡周居士书”</a:t>
            </a:r>
          </a:p>
        </p:txBody>
      </p:sp>
    </p:spTree>
    <p:extLst>
      <p:ext uri="{BB962C8B-B14F-4D97-AF65-F5344CB8AC3E}">
        <p14:creationId xmlns:p14="http://schemas.microsoft.com/office/powerpoint/2010/main" val="3832415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655911"/>
            <a:ext cx="7848872" cy="41996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世谛语言，皆契实相妙理。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无五阴炽盛之苦，享身心寂灭之乐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。故经云，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无有众苦，但受诸乐，故名极乐也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。娑婆之苦，苦不可言。极乐之乐，乐莫能喻。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深信佛言，了无疑惑，方名真信。切不可以凡夫外道知见，妄生猜度，谓净土种种不思议胜妙庄严，皆属寓言。譬喻心法，非有实境。若有此种邪知谬见，便失往生净土实益。其害甚大，不可不知。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1284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增广印光法师文钞卷第一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：“与陈锡周居士书”</a:t>
            </a:r>
          </a:p>
        </p:txBody>
      </p:sp>
    </p:spTree>
    <p:extLst>
      <p:ext uri="{BB962C8B-B14F-4D97-AF65-F5344CB8AC3E}">
        <p14:creationId xmlns:p14="http://schemas.microsoft.com/office/powerpoint/2010/main" val="2810966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394" y="840167"/>
            <a:ext cx="7848872" cy="540000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阿弥陀经云：从是西方，过十万亿佛土，有世界名曰极乐。其土有佛，号阿弥陀，今现在说法。又曰：彼土何故名为极乐？其国众生，无有众苦，但受诸乐，故名极乐。其无有众苦，但受诸乐者，由阿弥陀佛福德智慧，神通道力，所庄严故。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吾人所居之世界，则具足三苦八苦，无量诸苦，了无有乐，故名娑婆。梵语娑婆，此云堪忍；谓其中众生，堪能忍受此诸苦故。然此世界，非无有乐，以所有乐事，多皆是苦；众生迷昧，反以为乐。如嗜酒耽色，畋猎摴蒱等，何尝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初机净业指南序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42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782552"/>
            <a:ext cx="7848872" cy="540000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乐？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一班愚夫，耽著不舍，乐以忘疲，诚堪怜愍。即属真乐，亦难长久。如父母俱存，兄弟无故，此事何能常恒？故乐境一过，悲心续起，则谓了无有乐，非过论也。</a:t>
            </a:r>
            <a:r>
              <a:rPr lang="zh-CN" altLang="en-US" sz="26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此世界苦，说不能尽；以三苦、八苦，包括无遗。三苦者：一、苦是苦苦，二、乐是坏苦，三、不苦不乐是行苦。苦苦者，谓此五阴身心，体性逼迫，故名为苦。又加以恒受生老病死等苦，故名苦苦。坏苦者，世间何事，能得久长？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日中则昃，月盈则食。天道尚然，何况人事？乐境甫现，苦境即临；当乐境</a:t>
            </a:r>
            <a:endParaRPr lang="zh-CN" altLang="en-US" sz="2600" dirty="0">
              <a:solidFill>
                <a:srgbClr val="FF99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初机净业指南序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45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03183"/>
            <a:ext cx="7848872" cy="4799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坏灭之时，其苦有不堪言者，故名乐为坏苦也。行苦者，虽不苦不乐，似乎适宜；而其性迁流，何能常住？故名之为行苦也。举此三苦，无苦不摄。八苦之义，书中备述。若知此界之苦，则厌离娑婆之心，自油然而生；若知彼界之乐，则欣求极乐之念，必勃然而起。由是诸恶莫作，众善奉行，以培其基址；再加以至诚恳切，持佛名号，求生西方，则可出此娑婆，生彼极乐，为弥陀之真子，作海会之良朋矣。</a:t>
            </a:r>
            <a:endParaRPr lang="zh-CN" altLang="en-US" sz="2600" dirty="0">
              <a:solidFill>
                <a:srgbClr val="FF99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初机净业指南序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54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477" y="903329"/>
            <a:ext cx="7416824" cy="3222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善导大师</a:t>
            </a:r>
            <a:endParaRPr lang="en-US" altLang="zh-CN" sz="2800" b="1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厌此欣彼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方是修净念佛之士。凡夫生死不可贪而不厌，弥陀净土不可轻而不欣；厌则娑婆永隔，欣则极乐常居。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58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03183"/>
            <a:ext cx="7848872" cy="51302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600" dirty="0">
                <a:solidFill>
                  <a:srgbClr val="FFCC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或有行者，将此一门之义，作唯识法身之观，或作自性清净佛性观者。其意甚错，绝无少分相似也。</a:t>
            </a:r>
            <a:endParaRPr lang="en-US" altLang="zh-CN" sz="2600" dirty="0">
              <a:solidFill>
                <a:srgbClr val="FFCC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有的行者把这一门的含义理解成要作唯识法身观，或者作自性清净佛性观。这样理解是大的错误，绝对和佛经的本义没有少分相似。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因此，善导大师特别把这里的法界解释成众生界等，“是心作佛，是心是佛”解释成自己的心，以信心这样缘想佛作观，自己的心就会现出如是的佛身来，而不作其他的理解，都是住心观像上面来解释的。</a:t>
            </a:r>
            <a:endParaRPr lang="zh-CN" altLang="en-US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智圆法师</a:t>
            </a:r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观经四帖疏讲记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30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03183"/>
            <a:ext cx="7848872" cy="51302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600" dirty="0">
                <a:solidFill>
                  <a:srgbClr val="FFCC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既言想像，假立三十二相者，真如法界身，岂有相而可缘，有身而可取也？然法身无色，绝于眼对，更无类可方。故取虚空以喻法身之体也。</a:t>
            </a:r>
            <a:endParaRPr lang="en-US" altLang="zh-CN" sz="2600" dirty="0">
              <a:solidFill>
                <a:srgbClr val="FFCC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这里说到的“想像”，这是自心假立出来的佛身三十二相，这不是指真如法界身。因为真如法性哪里有相状可缘？又哪里有色身可取呢？然而法身没有色相，根本不是眼识所对的境，更没有人类妄识前的事物可以作比方，因此唯一取无色相的虚空来譬喻法身的体性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智圆法师</a:t>
            </a:r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观经四帖疏讲记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272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03183"/>
            <a:ext cx="7848872" cy="51764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600" dirty="0">
                <a:solidFill>
                  <a:srgbClr val="FFCC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又今此观门等，唯指方立相，住心而取境，总不明无相离念也。如来悬知末代罪浊凡夫，立相住心尚不能得，何况离相而求事者？如似无术通人，居空立舍也。</a:t>
            </a:r>
            <a:endParaRPr lang="en-US" altLang="zh-CN" sz="2600" dirty="0">
              <a:solidFill>
                <a:srgbClr val="FFCC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要知道，这一部十六观门的法从头到尾都是指方立相，住心而取境，根本没有说无相离念。这个看清了就明白，从第一观开始一直到十三观为止，都是要指定方所，立好所观的境相，然后心住在上面来取境。从头到尾都是观一个个有相的净土境界，根本没有说到无相离念，因此大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智圆法师</a:t>
            </a:r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观经四帖疏讲记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62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03183"/>
            <a:ext cx="7848872" cy="51764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FFCC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又今此观门等，唯指方立相，住心而取境，总不明无相离念也。如来悬知末代罪浊凡夫，立相住心尚不能得，何况离相而求事者？如似无术通人，居空立舍也。</a:t>
            </a:r>
            <a:endParaRPr lang="en-US" altLang="zh-CN" sz="2600" dirty="0">
              <a:solidFill>
                <a:srgbClr val="FFCC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这样解释非常正确。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如来为什么这样设立观法呢？这是因为如来在几千年前就已经知道，要让末代的罪浊凡夫立相住心还做不到，何况离相而求呢？就好像没有神通本领的人，想在虚空里建立舍宅那样，这是做不到的。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智圆法师</a:t>
            </a:r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观经四帖疏讲记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0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AF8C3E-2018-42FA-B1A7-2BC69684AC2A}"/>
              </a:ext>
            </a:extLst>
          </p:cNvPr>
          <p:cNvSpPr/>
          <p:nvPr/>
        </p:nvSpPr>
        <p:spPr>
          <a:xfrm>
            <a:off x="432445" y="935831"/>
            <a:ext cx="7992888" cy="3222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今信知弥陀本弘誓愿。及称名号。下至十声一声等。定得往生。乃至一念无有疑心。故名深心。</a:t>
            </a:r>
            <a:r>
              <a:rPr lang="zh-CN" altLang="en-US" sz="28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三者回向发愿心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。所作一切善根悉皆回愿往生。故名回向发愿心。具此三心必得生也。若少一心即不得生。如观经具说。应知。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6B07E8-9EF9-480F-96C3-FA0929325B61}"/>
              </a:ext>
            </a:extLst>
          </p:cNvPr>
          <p:cNvSpPr txBox="1"/>
          <p:nvPr/>
        </p:nvSpPr>
        <p:spPr>
          <a:xfrm>
            <a:off x="256394" y="56094"/>
            <a:ext cx="550464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善导大师</a:t>
            </a:r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往生礼赞偈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80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03183"/>
            <a:ext cx="7848872" cy="4799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其钝根者。先未能知一切外诸境界悉唯是心虚诳不实故。染着情厚盖障数起心难调伏。应当先学唯心识观。若人虽学如是信解。而善根业薄未能进趣。诸恶烦恼不得渐伏。其心疑怯畏堕三恶道生八难处。畏不常值佛菩萨等。不得供养听受正法。畏菩提信难可成就。有如此疑怖及种种障碍等者。应于一切时一切处。常勤诵念我之名字。若得一心善根增长其意猛利。当观我法身及一切诸佛法身。与己自身体性平等。无</a:t>
            </a:r>
            <a:endParaRPr lang="en-US" altLang="zh-CN" sz="26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占察善恶业报经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50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03183"/>
            <a:ext cx="7848872" cy="4799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二无别不生不灭。常乐我净功德圆满。是可归依。又复观察己身心相无常苦无我不净如幻如化。是可厌离。若能修学如是观者。速得增长净信之心。所有诸障渐渐损减。何以故。此人名为学习闻我名者。亦能学习闻十方诸佛名者。名为学至心礼拜供养我者。亦能学至心礼拜供养十方诸佛者。名为学闻大乘深经者。名为学执持书写供养恭敬大乘深经者。名为学受持读诵大乘深经者。名为学远离邪见于深正义中不堕谤者。</a:t>
            </a:r>
            <a:endParaRPr lang="en-US" altLang="zh-CN" sz="26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占察善恶业报经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87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03183"/>
            <a:ext cx="7848872" cy="4799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名为于究竟甚深第一实义中学信解者。名为能除诸罪障者。名为当得无量功德聚者。此人舍身终不堕恶道八难之处。还闻正法习信修行。亦能随愿往生他方净佛国土。复次若人欲生他方现在净国者。应当随彼世界佛之名字。专意诵念一心不乱如上观察者。决定得生彼佛净国。善根增长速获不退。当知如上一心系念思惟诸佛平等法身。一切善根中其业最胜。所谓勤修习者。渐渐能向一行三昧。若到一行三昧者。则成广</a:t>
            </a:r>
            <a:endParaRPr lang="en-US" altLang="zh-CN" sz="26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占察善恶业报经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98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03183"/>
            <a:ext cx="7848872" cy="4799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大微妙行心。名得相似无生法忍。以能得闻我名字故。亦能得闻十方诸佛名字故。以能至心礼拜供养我故。亦能至心礼拜供养十方诸佛故。以能得闻大乘深经故。能执持书写供养恭敬大乘深经故。能受持读诵大乘深经故。能于究竟甚深第一实义中。不生怖畏远离诽谤。得正见心能信解故。决定除灭诸罪障故。现证无量功德聚故。所以者何。谓无分别菩提心寂静智现起发方便业种种愿行故。能闻我名者。谓得决定信利益行故。</a:t>
            </a:r>
            <a:endParaRPr lang="en-US" altLang="zh-CN" sz="26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占察善恶业报经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05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232" y="1003183"/>
            <a:ext cx="7848872" cy="23991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乃至一切所能者。皆得不退一乘因故。若杂乱垢心。虽复称诵我之名字。而不名为闻。以不能生决定信解。但获世间善报。不得广大深妙利益。如是杂乱垢心。随其所修一切诸善。皆不能得深大利益。</a:t>
            </a:r>
            <a:endParaRPr lang="en-US" altLang="zh-CN" sz="26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48933-FE9C-4624-B662-6D4FEAA1CFD2}"/>
              </a:ext>
            </a:extLst>
          </p:cNvPr>
          <p:cNvSpPr txBox="1"/>
          <p:nvPr/>
        </p:nvSpPr>
        <p:spPr>
          <a:xfrm>
            <a:off x="256394" y="56094"/>
            <a:ext cx="550464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占察善恶业报经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81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45" y="1799927"/>
            <a:ext cx="7848872" cy="3869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所谓修净业者，唯在一心求生西方，不作此世来生一切人天福乐想耳。凡所持诵经咒，并一切种种功德，无论大小，皆以此功德，回向往生净土，则心无二念，凡一切读诵礼拜，及诸善行，皆成净土助行。念佛之正行，再加以种种功德助之，则如船遇顺风，又加高挂风帆，则一日千里，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3C10B1-CB54-4092-8326-ED0657A47D29}"/>
              </a:ext>
            </a:extLst>
          </p:cNvPr>
          <p:cNvSpPr txBox="1"/>
          <p:nvPr/>
        </p:nvSpPr>
        <p:spPr>
          <a:xfrm>
            <a:off x="256394" y="56094"/>
            <a:ext cx="5504643" cy="1284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印光法师文钞三编补</a:t>
            </a:r>
            <a:endParaRPr lang="en-US" altLang="zh-CN" sz="2800" b="1" dirty="0">
              <a:solidFill>
                <a:srgbClr val="FFC000"/>
              </a:solidFill>
            </a:endParaRPr>
          </a:p>
          <a:p>
            <a:r>
              <a:rPr lang="zh-CN" altLang="en-US" sz="2800" b="1" dirty="0">
                <a:solidFill>
                  <a:srgbClr val="FFC000"/>
                </a:solidFill>
              </a:rPr>
              <a:t>复马香瑞居士书</a:t>
            </a:r>
          </a:p>
        </p:txBody>
      </p:sp>
    </p:spTree>
    <p:extLst>
      <p:ext uri="{BB962C8B-B14F-4D97-AF65-F5344CB8AC3E}">
        <p14:creationId xmlns:p14="http://schemas.microsoft.com/office/powerpoint/2010/main" val="2928285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45" y="1799927"/>
            <a:ext cx="7848872" cy="3222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速登彼岸矣。所忌者，心口不相应，则一切善行，只得现世虚名，无有了生脱死之实果矣。纵令来生得其人天福乐，则由享福故，必定大造恶业。及至命终，则永堕地狱，万劫难出矣！哀哉！由是之故，诸佛诸祖，皆劝众生求生西方净土也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3C10B1-CB54-4092-8326-ED0657A47D29}"/>
              </a:ext>
            </a:extLst>
          </p:cNvPr>
          <p:cNvSpPr txBox="1"/>
          <p:nvPr/>
        </p:nvSpPr>
        <p:spPr>
          <a:xfrm>
            <a:off x="256394" y="56094"/>
            <a:ext cx="5504643" cy="1284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印光法师文钞三编补</a:t>
            </a:r>
            <a:endParaRPr lang="en-US" altLang="zh-CN" sz="2800" b="1" dirty="0">
              <a:solidFill>
                <a:srgbClr val="FFC000"/>
              </a:solidFill>
            </a:endParaRPr>
          </a:p>
          <a:p>
            <a:r>
              <a:rPr lang="zh-CN" altLang="en-US" sz="2800" b="1" dirty="0">
                <a:solidFill>
                  <a:srgbClr val="FFC000"/>
                </a:solidFill>
              </a:rPr>
              <a:t>复马香瑞居士书</a:t>
            </a:r>
          </a:p>
        </p:txBody>
      </p:sp>
    </p:spTree>
    <p:extLst>
      <p:ext uri="{BB962C8B-B14F-4D97-AF65-F5344CB8AC3E}">
        <p14:creationId xmlns:p14="http://schemas.microsoft.com/office/powerpoint/2010/main" val="326129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45" y="1799927"/>
            <a:ext cx="7848872" cy="3869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回向者，以己所修念诵种种各功德，若任所作，则随得各种之人天福报。今将所作功德得人天福报之因，回转归向于往生西方极乐世界，以作超凡入圣，了生脱死，以至将来究竟成佛之果。不使直得人天之福而已。用一回字，便见其有决定不随世情之意。用一向字，便见其有决定冀望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3C10B1-CB54-4092-8326-ED0657A47D29}"/>
              </a:ext>
            </a:extLst>
          </p:cNvPr>
          <p:cNvSpPr txBox="1"/>
          <p:nvPr/>
        </p:nvSpPr>
        <p:spPr>
          <a:xfrm>
            <a:off x="256394" y="56094"/>
            <a:ext cx="5504643" cy="1284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印光大师文钞三编卷二</a:t>
            </a:r>
            <a:endParaRPr lang="en-US" altLang="zh-CN" sz="2800" b="1" dirty="0">
              <a:solidFill>
                <a:srgbClr val="FFC000"/>
              </a:solidFill>
            </a:endParaRPr>
          </a:p>
          <a:p>
            <a:r>
              <a:rPr lang="zh-CN" altLang="en-US" sz="2800" b="1" dirty="0">
                <a:solidFill>
                  <a:srgbClr val="FFC000"/>
                </a:solidFill>
              </a:rPr>
              <a:t>复愚僧居士书</a:t>
            </a:r>
          </a:p>
        </p:txBody>
      </p:sp>
    </p:spTree>
    <p:extLst>
      <p:ext uri="{BB962C8B-B14F-4D97-AF65-F5344CB8AC3E}">
        <p14:creationId xmlns:p14="http://schemas.microsoft.com/office/powerpoint/2010/main" val="758539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45" y="1799927"/>
            <a:ext cx="7848872" cy="3222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出世之方。回向之法虽不一，然必以回向净土，为唯一不二之最妙法。以其余大愿，不生净土，每难成就。若生净土，无愿不成。以此之故，凡一切所作功德，即别有所期，亦必须又复回向净土也。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3C10B1-CB54-4092-8326-ED0657A47D29}"/>
              </a:ext>
            </a:extLst>
          </p:cNvPr>
          <p:cNvSpPr txBox="1"/>
          <p:nvPr/>
        </p:nvSpPr>
        <p:spPr>
          <a:xfrm>
            <a:off x="256394" y="56094"/>
            <a:ext cx="5504643" cy="1284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印光大师文钞三编卷二</a:t>
            </a:r>
            <a:endParaRPr lang="en-US" altLang="zh-CN" sz="2800" b="1" dirty="0">
              <a:solidFill>
                <a:srgbClr val="FFC000"/>
              </a:solidFill>
            </a:endParaRPr>
          </a:p>
          <a:p>
            <a:r>
              <a:rPr lang="zh-CN" altLang="en-US" sz="2800" b="1" dirty="0">
                <a:solidFill>
                  <a:srgbClr val="FFC000"/>
                </a:solidFill>
              </a:rPr>
              <a:t>复愚僧居士书</a:t>
            </a:r>
          </a:p>
        </p:txBody>
      </p:sp>
    </p:spTree>
    <p:extLst>
      <p:ext uri="{BB962C8B-B14F-4D97-AF65-F5344CB8AC3E}">
        <p14:creationId xmlns:p14="http://schemas.microsoft.com/office/powerpoint/2010/main" val="2720055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g5.duitang.com/uploads/item/201410/12/20141012004037_iLfkN.thumb.700_0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337"/>
            <a:ext cx="11522076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656583" y="1295872"/>
            <a:ext cx="7802136" cy="313893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599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随喜闻法</a:t>
            </a:r>
            <a:endParaRPr lang="en-US" altLang="zh-CN" sz="6599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6599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南无阿弥陀佛</a:t>
            </a:r>
            <a:endParaRPr lang="en-US" altLang="zh-CN" sz="6599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6599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南无地藏菩萨摩诃萨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45" y="1799927"/>
            <a:ext cx="7848872" cy="3222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夫众生之心，与阿弥陀佛之心，觌体相同，若以信愿忆念相感，必致弥陀慈悲誓愿摄受。故此间发心念佛求生西方，西方七宝池中，即生一朵莲花，倘精进不退，则其华渐见广大，待至其人临终，佛与圣众，即执此华，接引往生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3C10B1-CB54-4092-8326-ED0657A47D29}"/>
              </a:ext>
            </a:extLst>
          </p:cNvPr>
          <p:cNvSpPr txBox="1"/>
          <p:nvPr/>
        </p:nvSpPr>
        <p:spPr>
          <a:xfrm>
            <a:off x="256394" y="56094"/>
            <a:ext cx="5504643" cy="12840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新编全本印光法师文钞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卷六汪含章夫人往生记</a:t>
            </a:r>
          </a:p>
        </p:txBody>
      </p:sp>
    </p:spTree>
    <p:extLst>
      <p:ext uri="{BB962C8B-B14F-4D97-AF65-F5344CB8AC3E}">
        <p14:creationId xmlns:p14="http://schemas.microsoft.com/office/powerpoint/2010/main" val="227038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413" y="863823"/>
            <a:ext cx="8208912" cy="540000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《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大宝积</a:t>
            </a:r>
            <a:r>
              <a:rPr lang="en-US" altLang="zh-CN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无量寿如来会</a:t>
            </a:r>
            <a:r>
              <a:rPr lang="en-US" altLang="zh-CN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》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所说，乃说此等堕疑悔者名为胎生，亦有谓为疑城者，此约障蔽隔碍之义，立胎生、疑城之名，以在莲华中五百岁不见佛闻法，何得死执其字以说义，将谓此等不在九品之数乎？须知西方无胎生，亦无城郭，乃约不能即出莲苞及与佛相隔之义，喻取于胎于城，汝遂执定其词，谓此在莲品之外。然则下品中生六劫，下生十二劫，则其胎其城为更厚更远矣。彼十二劫者尚归九品，何五百岁者便居品外</a:t>
            </a:r>
            <a:r>
              <a:rPr lang="en-US" altLang="zh-CN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?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又何不观“于莲华中不能出现”八字，是莲为不列九品之莲乎</a:t>
            </a:r>
            <a:r>
              <a:rPr lang="en-US" altLang="zh-CN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?</a:t>
            </a:r>
            <a:endParaRPr lang="zh-CN" altLang="en-US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D0841A-437A-4C79-92D4-A25F2EDCECA8}"/>
              </a:ext>
            </a:extLst>
          </p:cNvPr>
          <p:cNvSpPr/>
          <p:nvPr/>
        </p:nvSpPr>
        <p:spPr>
          <a:xfrm>
            <a:off x="826" y="0"/>
            <a:ext cx="4512774" cy="654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4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477" y="903329"/>
            <a:ext cx="7416824" cy="19303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净土宗四祖法照大师有偈云：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“此界一人称佛名，西方便有一莲生。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但使一生常不退，此花还到此间迎。”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303158-974B-497E-94FA-548DBE1E2B0A}"/>
              </a:ext>
            </a:extLst>
          </p:cNvPr>
          <p:cNvSpPr/>
          <p:nvPr/>
        </p:nvSpPr>
        <p:spPr>
          <a:xfrm>
            <a:off x="720477" y="3469990"/>
            <a:ext cx="7416824" cy="19303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宋朝的宗颐法师偈云：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“念佛刚开口，华池已种莲；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信心如不退，决定礼金仙。”</a:t>
            </a:r>
          </a:p>
        </p:txBody>
      </p:sp>
    </p:spTree>
    <p:extLst>
      <p:ext uri="{BB962C8B-B14F-4D97-AF65-F5344CB8AC3E}">
        <p14:creationId xmlns:p14="http://schemas.microsoft.com/office/powerpoint/2010/main" val="229577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216" y="1151855"/>
            <a:ext cx="7848872" cy="4799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今发愿但可云当生，何名今发愿今生？答：此亦二义。一、约一期名“今”，现生发愿持名，临终定生净土。二、约刹那名“今”，一念相应一念生，念念相应念念生。妙因妙果，不离一心，犹如莲花，因果同时；如称（天平）两头，低昂时等。何俟娑婆报尽，方育珍池。只今信愿持名，莲萼光荣，金台影现，便非娑婆界内人矣！净土法门极圆极顿，难议难思，唯有大智，方能谛信。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BBA6B9-C069-4317-9EDB-B96E56DF223A}"/>
              </a:ext>
            </a:extLst>
          </p:cNvPr>
          <p:cNvSpPr txBox="1"/>
          <p:nvPr/>
        </p:nvSpPr>
        <p:spPr>
          <a:xfrm>
            <a:off x="264409" y="209642"/>
            <a:ext cx="5504643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蕅益大师</a:t>
            </a:r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佛说阿弥陀经要解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871" y="1657193"/>
            <a:ext cx="7848872" cy="44377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陈大心奉教念佛，极其诚至。菩萨示偈曰：“</a:t>
            </a:r>
            <a:r>
              <a:rPr lang="zh-CN" altLang="en-US" sz="2800" dirty="0">
                <a:solidFill>
                  <a:srgbClr val="FF99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八德池中莲已种，果然一念甚宏深。 滋培虽藉如来力，长养全凭决定心。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” 又喻诸人曰：“此土有发愿往生者，彼土（极乐世界）即生莲花。故作是语，汝等应生深信，发愿往生。”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        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FE8129-F531-4891-ACD9-AA536CCC5E48}"/>
              </a:ext>
            </a:extLst>
          </p:cNvPr>
          <p:cNvSpPr txBox="1"/>
          <p:nvPr/>
        </p:nvSpPr>
        <p:spPr>
          <a:xfrm>
            <a:off x="272988" y="385229"/>
            <a:ext cx="5928676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西方确指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中觉明妙行菩萨开示</a:t>
            </a:r>
          </a:p>
        </p:txBody>
      </p:sp>
    </p:spTree>
    <p:extLst>
      <p:ext uri="{BB962C8B-B14F-4D97-AF65-F5344CB8AC3E}">
        <p14:creationId xmlns:p14="http://schemas.microsoft.com/office/powerpoint/2010/main" val="3264037962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17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17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5838</Words>
  <Application>Microsoft Office PowerPoint</Application>
  <PresentationFormat>自定义</PresentationFormat>
  <Paragraphs>127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黑体</vt:lpstr>
      <vt:lpstr>华文行楷</vt:lpstr>
      <vt:lpstr>华文新魏</vt:lpstr>
      <vt:lpstr>宋体</vt:lpstr>
      <vt:lpstr>Arial</vt:lpstr>
      <vt:lpstr>Times New Roman</vt:lpstr>
      <vt:lpstr>演示文稿176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《无量寿经》</dc:title>
  <dc:creator>sdl</dc:creator>
  <cp:lastModifiedBy>Administrator</cp:lastModifiedBy>
  <cp:revision>134</cp:revision>
  <dcterms:created xsi:type="dcterms:W3CDTF">2013-03-30T17:18:00Z</dcterms:created>
  <dcterms:modified xsi:type="dcterms:W3CDTF">2018-09-09T06:01:41Z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