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50"/>
  </p:notesMasterIdLst>
  <p:handoutMasterIdLst>
    <p:handoutMasterId r:id="rId51"/>
  </p:handoutMasterIdLst>
  <p:sldIdLst>
    <p:sldId id="567" r:id="rId3"/>
    <p:sldId id="824" r:id="rId4"/>
    <p:sldId id="829" r:id="rId5"/>
    <p:sldId id="831" r:id="rId6"/>
    <p:sldId id="830" r:id="rId7"/>
    <p:sldId id="828" r:id="rId8"/>
    <p:sldId id="938" r:id="rId9"/>
    <p:sldId id="832" r:id="rId10"/>
    <p:sldId id="833" r:id="rId11"/>
    <p:sldId id="834" r:id="rId12"/>
    <p:sldId id="835" r:id="rId13"/>
    <p:sldId id="837" r:id="rId14"/>
    <p:sldId id="836" r:id="rId15"/>
    <p:sldId id="838" r:id="rId16"/>
    <p:sldId id="827" r:id="rId17"/>
    <p:sldId id="826" r:id="rId18"/>
    <p:sldId id="839" r:id="rId19"/>
    <p:sldId id="840" r:id="rId20"/>
    <p:sldId id="841" r:id="rId21"/>
    <p:sldId id="842" r:id="rId22"/>
    <p:sldId id="940" r:id="rId23"/>
    <p:sldId id="480" r:id="rId24"/>
    <p:sldId id="942" r:id="rId25"/>
    <p:sldId id="941" r:id="rId26"/>
    <p:sldId id="944" r:id="rId27"/>
    <p:sldId id="945" r:id="rId28"/>
    <p:sldId id="946" r:id="rId29"/>
    <p:sldId id="947" r:id="rId30"/>
    <p:sldId id="948" r:id="rId31"/>
    <p:sldId id="949" r:id="rId32"/>
    <p:sldId id="950" r:id="rId33"/>
    <p:sldId id="951" r:id="rId34"/>
    <p:sldId id="952" r:id="rId35"/>
    <p:sldId id="953" r:id="rId36"/>
    <p:sldId id="954" r:id="rId37"/>
    <p:sldId id="957" r:id="rId38"/>
    <p:sldId id="955" r:id="rId39"/>
    <p:sldId id="956" r:id="rId40"/>
    <p:sldId id="959" r:id="rId41"/>
    <p:sldId id="958" r:id="rId42"/>
    <p:sldId id="960" r:id="rId43"/>
    <p:sldId id="961" r:id="rId44"/>
    <p:sldId id="962" r:id="rId45"/>
    <p:sldId id="963" r:id="rId46"/>
    <p:sldId id="964" r:id="rId47"/>
    <p:sldId id="965" r:id="rId48"/>
    <p:sldId id="966" r:id="rId4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1pPr>
    <a:lvl2pPr marL="4572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2pPr>
    <a:lvl3pPr marL="9144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3pPr>
    <a:lvl4pPr marL="13716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4pPr>
    <a:lvl5pPr marL="1828800" algn="l" rtl="0" eaLnBrk="0" fontAlgn="base" hangingPunct="0">
      <a:spcBef>
        <a:spcPct val="0"/>
      </a:spcBef>
      <a:spcAft>
        <a:spcPct val="0"/>
      </a:spcAft>
      <a:defRPr kern="1200">
        <a:solidFill>
          <a:schemeClr val="tx1"/>
        </a:solidFill>
        <a:latin typeface="等线" pitchFamily="2" charset="-122"/>
        <a:ea typeface="等线" pitchFamily="2" charset="-122"/>
        <a:cs typeface="+mn-cs"/>
      </a:defRPr>
    </a:lvl5pPr>
    <a:lvl6pPr marL="2286000" algn="l" defTabSz="914400" rtl="0" eaLnBrk="1" latinLnBrk="0" hangingPunct="1">
      <a:defRPr kern="1200">
        <a:solidFill>
          <a:schemeClr val="tx1"/>
        </a:solidFill>
        <a:latin typeface="等线" pitchFamily="2" charset="-122"/>
        <a:ea typeface="等线" pitchFamily="2" charset="-122"/>
        <a:cs typeface="+mn-cs"/>
      </a:defRPr>
    </a:lvl6pPr>
    <a:lvl7pPr marL="2743200" algn="l" defTabSz="914400" rtl="0" eaLnBrk="1" latinLnBrk="0" hangingPunct="1">
      <a:defRPr kern="1200">
        <a:solidFill>
          <a:schemeClr val="tx1"/>
        </a:solidFill>
        <a:latin typeface="等线" pitchFamily="2" charset="-122"/>
        <a:ea typeface="等线" pitchFamily="2" charset="-122"/>
        <a:cs typeface="+mn-cs"/>
      </a:defRPr>
    </a:lvl7pPr>
    <a:lvl8pPr marL="3200400" algn="l" defTabSz="914400" rtl="0" eaLnBrk="1" latinLnBrk="0" hangingPunct="1">
      <a:defRPr kern="1200">
        <a:solidFill>
          <a:schemeClr val="tx1"/>
        </a:solidFill>
        <a:latin typeface="等线" pitchFamily="2" charset="-122"/>
        <a:ea typeface="等线" pitchFamily="2" charset="-122"/>
        <a:cs typeface="+mn-cs"/>
      </a:defRPr>
    </a:lvl8pPr>
    <a:lvl9pPr marL="3657600" algn="l" defTabSz="914400" rtl="0" eaLnBrk="1" latinLnBrk="0" hangingPunct="1">
      <a:defRPr kern="120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FED5"/>
    <a:srgbClr val="FFC819"/>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79" autoAdjust="0"/>
    <p:restoredTop sz="89389" autoAdjust="0"/>
  </p:normalViewPr>
  <p:slideViewPr>
    <p:cSldViewPr snapToGrid="0">
      <p:cViewPr varScale="1">
        <p:scale>
          <a:sx n="72" d="100"/>
          <a:sy n="72" d="100"/>
        </p:scale>
        <p:origin x="102" y="72"/>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t>2021/8/12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t>2021/8/12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a:t>单击此处编辑母版文本样式</a:t>
            </a:r>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a:t>单击此处编辑母版标题样式</a:t>
            </a:r>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a:t>单击此处编辑母版文本样式</a:t>
            </a:r>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5"/>
          <a:srcRect/>
          <a:stretch>
            <a:fillRect/>
          </a:stretch>
        </p:blipFill>
        <p:spPr bwMode="auto">
          <a:xfrm>
            <a:off x="11560175" y="0"/>
            <a:ext cx="631825" cy="547760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advClick="0" advTm="15000"/>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6851549"/>
          </a:xfrm>
          <a:prstGeom prst="rect">
            <a:avLst/>
          </a:prstGeom>
        </p:spPr>
      </p:pic>
      <p:sp>
        <p:nvSpPr>
          <p:cNvPr id="6" name="文本框 5"/>
          <p:cNvSpPr txBox="1"/>
          <p:nvPr/>
        </p:nvSpPr>
        <p:spPr>
          <a:xfrm>
            <a:off x="937550" y="1712795"/>
            <a:ext cx="9734310" cy="2123658"/>
          </a:xfrm>
          <a:prstGeom prst="rect">
            <a:avLst/>
          </a:prstGeom>
          <a:noFill/>
        </p:spPr>
        <p:txBody>
          <a:bodyPr wrap="square" rtlCol="0">
            <a:spAutoFit/>
          </a:bodyPr>
          <a:lstStyle/>
          <a:p>
            <a:pPr algn="ctr"/>
            <a:r>
              <a:rPr lang="zh-CN" altLang="en-US" sz="6600" dirty="0">
                <a:solidFill>
                  <a:schemeClr val="bg1"/>
                </a:solidFill>
                <a:latin typeface="微软雅黑" panose="020B0503020204020204" pitchFamily="34" charset="-122"/>
                <a:ea typeface="微软雅黑" panose="020B0503020204020204" pitchFamily="34" charset="-122"/>
              </a:rPr>
              <a:t>占察入净土</a:t>
            </a:r>
            <a:endParaRPr lang="en-US" altLang="zh-CN" sz="6600" dirty="0">
              <a:solidFill>
                <a:schemeClr val="bg1"/>
              </a:solidFill>
              <a:latin typeface="微软雅黑" panose="020B0503020204020204" pitchFamily="34" charset="-122"/>
              <a:ea typeface="微软雅黑" panose="020B0503020204020204" pitchFamily="34" charset="-122"/>
            </a:endParaRPr>
          </a:p>
          <a:p>
            <a:pPr algn="ctr"/>
            <a:r>
              <a:rPr lang="zh-CN" altLang="en-US" sz="6600" dirty="0">
                <a:solidFill>
                  <a:schemeClr val="bg1"/>
                </a:solidFill>
                <a:latin typeface="微软雅黑" panose="020B0503020204020204" pitchFamily="34" charset="-122"/>
                <a:ea typeface="微软雅黑" panose="020B0503020204020204" pitchFamily="34" charset="-122"/>
              </a:rPr>
              <a:t>值天时，处地利，得人和</a:t>
            </a:r>
          </a:p>
        </p:txBody>
      </p:sp>
      <p:pic>
        <p:nvPicPr>
          <p:cNvPr id="7" name="图片 6"/>
          <p:cNvPicPr>
            <a:picLocks noChangeAspect="1"/>
          </p:cNvPicPr>
          <p:nvPr/>
        </p:nvPicPr>
        <p:blipFill>
          <a:blip r:embed="rId4"/>
          <a:stretch>
            <a:fillRect/>
          </a:stretch>
        </p:blipFill>
        <p:spPr>
          <a:xfrm>
            <a:off x="4831406" y="103913"/>
            <a:ext cx="2764226" cy="1504968"/>
          </a:xfrm>
          <a:prstGeom prst="rect">
            <a:avLst/>
          </a:prstGeom>
        </p:spPr>
      </p:pic>
    </p:spTree>
  </p:cSld>
  <p:clrMapOvr>
    <a:masterClrMapping/>
  </p:clrMapOvr>
  <p:transition advClick="0"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6381" y="217800"/>
            <a:ext cx="11523753" cy="5794715"/>
          </a:xfrm>
        </p:spPr>
        <p:txBody>
          <a:bodyPr/>
          <a:lstStyle/>
          <a:p>
            <a:r>
              <a:rPr lang="zh-CN" altLang="zh-CN" sz="3200" dirty="0"/>
              <a:t>总之，关于正像末三时断限，我国佛教界，以正法五百年、像法一千年、末法一万年，和正法一千年、像法一千年、末法一万年这两种说法较为常见。、坚净信菩萨言。如佛先说。若我去世。正法灭后。像法向尽及入末世。如是之时。众生福薄。多诸衰恼。国土数乱。灾害频起。种种厄难。布惧逼绕。我诸弟子。失其善念。唯长贪嗔嫉妬我慢。设有像似行善法者。但求世间利养名称。以之为主。不能专心修出要法。尔时众生覩世灾乱。心常怯弱。忧畏己身及诸亲属。不得衣食充养躯命。以如此等众多障碍因缘故。于佛法中钝根少信。得道者极少。乃至渐渐于三乘中。信心成就者亦复甚尠。所有修学世间禅定。发诸通业。自知宿命者。次转无有。如是于后入末法中经久。得道获信禅定通业等一切全无。</a:t>
            </a:r>
          </a:p>
          <a:p>
            <a:endParaRPr sz="3200" dirty="0"/>
          </a:p>
        </p:txBody>
      </p:sp>
    </p:spTree>
  </p:cSld>
  <p:clrMapOvr>
    <a:masterClrMapping/>
  </p:clrMapOvr>
  <p:transition advClick="0" advTm="1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926926"/>
            <a:ext cx="11523753" cy="5794715"/>
          </a:xfrm>
        </p:spPr>
        <p:txBody>
          <a:bodyPr/>
          <a:lstStyle/>
          <a:p>
            <a:r>
              <a:rPr lang="zh-CN" altLang="zh-CN" sz="3600" dirty="0"/>
              <a:t>福薄。是衰恼厄难之因。衰恼厄难。是失其善念之缘。失念。是长贪求利不修出要之因。不修出要。是怯弱钝根少信之缘。所以非但不能获一乘实道。亦复不能成三乘权信。非但不能修出世权实。亦复不能修世间禅定通业。所谓天人众减少。三恶道充满也。问诸佛菩萨大慈。大悲。大愿。大力。何以不能救此末劫。答。譬如赫日当空。不能令覆盆之下蒙其光照。</a:t>
            </a:r>
            <a:endParaRPr sz="3600" dirty="0"/>
          </a:p>
        </p:txBody>
      </p:sp>
    </p:spTree>
  </p:cSld>
  <p:clrMapOvr>
    <a:masterClrMapping/>
  </p:clrMapOvr>
  <p:transition advClick="0" advTm="1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25709" y="171147"/>
            <a:ext cx="11523753" cy="5794715"/>
          </a:xfrm>
        </p:spPr>
        <p:txBody>
          <a:bodyPr/>
          <a:lstStyle/>
          <a:p>
            <a:r>
              <a:rPr lang="zh-CN" altLang="zh-CN" sz="3600" dirty="0"/>
              <a:t>我今为此未来恶世像法向尽。及末法中有微少善根者。请问如来。设何方便开示化导。令生信心。得除衰恼。以彼众生遭值恶时。多障碍故。退其善心。于世间出世间因果法中。数起疑惑。不能坚心专求善法。如是众生。可愍可救。世尊大慈。一切种智。愿兴方便而晓喻之。令离疑网。除诸障碍。信得增长。随于何乘速获不退。</a:t>
            </a:r>
          </a:p>
          <a:p>
            <a:r>
              <a:rPr lang="zh-CN" altLang="zh-CN" sz="3600" dirty="0"/>
              <a:t>善根深者。必于正法像法时世。早得度脱。不致遭值法尽及末世时。无善根者。纵令得遇正法像法。尚不见闻。况在末法。何由可度。今则正为有少善根。值障易退。故特求方便以愍救之也。由多障碍。故可愍。由有微少善根。故可救。</a:t>
            </a:r>
          </a:p>
        </p:txBody>
      </p:sp>
    </p:spTree>
  </p:cSld>
  <p:clrMapOvr>
    <a:masterClrMapping/>
  </p:clrMapOvr>
  <p:transition advClick="0" advTm="1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35041" y="432404"/>
            <a:ext cx="11523753" cy="5794715"/>
          </a:xfrm>
        </p:spPr>
        <p:txBody>
          <a:bodyPr/>
          <a:lstStyle/>
          <a:p>
            <a:r>
              <a:rPr lang="zh-CN" altLang="zh-CN" sz="2800" dirty="0"/>
              <a:t>约时被机劝归净土者。若教赴时机。易修易悟。若机教时乖。难修难入。是故正法念经云。行者一心求道时。常当观察时方便。若不得时无方便。是名为失。不名利。何者。如攒湿木以求火。火不可得。非时故。若折干薪以觅水。水不可得。无智故。是故大集月藏经云。佛灭度后第一五百年。我诸弟子学慧得坚固。第二五百年。学定得坚固。第三五百年。学多闻读诵得坚固。第四五百年。造立塔寺。修福忏悔得坚固。第五五百年。白法隐滞多有诤讼。微有善法得坚固。又彼经云。诸佛出世。有四种法度众生。何等为四。一者口说十二部经。即是法施度众生。二者诸佛如来有无量光明相好。一切众生但能系心观察。无不获益。是即身业度众生。三者有无量德用神通道力。种种变化。即是神通力度众生。四者诸佛如来有无量名号。若总若别。其有众生系心称念。莫不除障获益皆生佛前。即是名号度众生。</a:t>
            </a:r>
            <a:endParaRPr sz="2800" dirty="0"/>
          </a:p>
        </p:txBody>
      </p:sp>
    </p:spTree>
  </p:cSld>
  <p:clrMapOvr>
    <a:masterClrMapping/>
  </p:clrMapOvr>
  <p:transition advClick="0" advTm="1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72363" y="497718"/>
            <a:ext cx="11523753" cy="5794715"/>
          </a:xfrm>
        </p:spPr>
        <p:txBody>
          <a:bodyPr/>
          <a:lstStyle/>
          <a:p>
            <a:r>
              <a:rPr lang="zh-CN" altLang="en-US" sz="3600" dirty="0"/>
              <a:t>计今时众生。即当佛去世后第四五百年。正是忏悔修福应称佛名号时者。若一念称阿弥陀佛。即能除却八十亿劫生死之罪。一念既尔。况修常念。即是恒忏悔人也。又若去圣近。即前者修定修慧是其正学。后者是兼。如去圣已远。则后者称名是正。前者是兼。何意然者。寔由众生去圣遥远。机解浮浅暗钝故也。是以韦提大士自为。及哀愍末世五浊众生轮回多劫，徒受痛烧故。能假遇苦缘咨开。出路豁然。大圣加慈劝归极乐。若欲于斯进趣。胜果难阶。唯有净土一门。可以情悕趣入。、</a:t>
            </a:r>
          </a:p>
          <a:p>
            <a:r>
              <a:rPr lang="zh-CN" altLang="en-US" sz="3600" dirty="0"/>
              <a:t>安乐集、</a:t>
            </a:r>
          </a:p>
          <a:p>
            <a:endParaRPr lang="zh-CN" altLang="en-US" sz="3600" dirty="0"/>
          </a:p>
          <a:p>
            <a:endParaRPr sz="3600" dirty="0"/>
          </a:p>
        </p:txBody>
      </p:sp>
    </p:spTree>
  </p:cSld>
  <p:clrMapOvr>
    <a:masterClrMapping/>
  </p:clrMapOvr>
  <p:transition advClick="0" advTm="1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926926"/>
            <a:ext cx="11523753" cy="5794715"/>
          </a:xfrm>
        </p:spPr>
        <p:txBody>
          <a:bodyPr/>
          <a:lstStyle/>
          <a:p>
            <a:r>
              <a:rPr lang="zh-CN" altLang="zh-CN" sz="3600" dirty="0"/>
              <a:t>当今之世，纵是已成正觉之古佛示现，决不另于敦伦尽分，及注重净土法门外，别有所提倡也。使达磨大师现于此时，亦当以仗佛力法门而为训导。时节因缘，实为根本。违悖时节因缘，亦如冬葛夏裘，饥饮渴食，非唯无益，而又害之。</a:t>
            </a:r>
            <a:endParaRPr lang="en-US" altLang="zh-CN" sz="3600" dirty="0"/>
          </a:p>
          <a:p>
            <a:pPr algn="r"/>
            <a:r>
              <a:rPr lang="zh-CN" altLang="zh-CN" sz="3600" dirty="0"/>
              <a:t>（续）复王德周书一</a:t>
            </a:r>
            <a:endParaRPr sz="3600" dirty="0"/>
          </a:p>
        </p:txBody>
      </p:sp>
    </p:spTree>
  </p:cSld>
  <p:clrMapOvr>
    <a:masterClrMapping/>
  </p:clrMapOvr>
  <p:transition advClick="0"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3701" y="403006"/>
            <a:ext cx="11523753" cy="3840654"/>
          </a:xfrm>
        </p:spPr>
        <p:txBody>
          <a:bodyPr/>
          <a:lstStyle/>
          <a:p>
            <a:r>
              <a:rPr lang="zh-CN" altLang="zh-CN" sz="3600" dirty="0"/>
              <a:t>末世学佛所宜注重者</a:t>
            </a:r>
            <a:r>
              <a:rPr lang="en-US" altLang="zh-CN" sz="3600" dirty="0"/>
              <a:t>, </a:t>
            </a:r>
            <a:r>
              <a:rPr lang="zh-CN" altLang="zh-CN" sz="3600" dirty="0"/>
              <a:t>在知因果与修净土。以知因果</a:t>
            </a:r>
            <a:r>
              <a:rPr lang="en-US" altLang="zh-CN" sz="3600" dirty="0"/>
              <a:t>, </a:t>
            </a:r>
            <a:r>
              <a:rPr lang="zh-CN" altLang="zh-CN" sz="3600" dirty="0"/>
              <a:t>则不敢自欺欺人</a:t>
            </a:r>
            <a:r>
              <a:rPr lang="en-US" altLang="zh-CN" sz="3600" dirty="0"/>
              <a:t>, </a:t>
            </a:r>
            <a:r>
              <a:rPr lang="zh-CN" altLang="zh-CN" sz="3600" dirty="0"/>
              <a:t>作伤天害理损人利己之事。修净土</a:t>
            </a:r>
            <a:r>
              <a:rPr lang="en-US" altLang="zh-CN" sz="3600" dirty="0"/>
              <a:t>, </a:t>
            </a:r>
            <a:r>
              <a:rPr lang="zh-CN" altLang="zh-CN" sz="3600" dirty="0"/>
              <a:t>则虽是具缚凡夫</a:t>
            </a:r>
            <a:r>
              <a:rPr lang="en-US" altLang="zh-CN" sz="3600" dirty="0"/>
              <a:t>, </a:t>
            </a:r>
            <a:r>
              <a:rPr lang="zh-CN" altLang="zh-CN" sz="3600" dirty="0"/>
              <a:t>便可仗佛慈力往生西方。诸余法门</a:t>
            </a:r>
            <a:r>
              <a:rPr lang="en-US" altLang="zh-CN" sz="3600" dirty="0"/>
              <a:t>, </a:t>
            </a:r>
            <a:r>
              <a:rPr lang="zh-CN" altLang="zh-CN" sz="3600" dirty="0"/>
              <a:t>皆须烦恼断尽</a:t>
            </a:r>
            <a:r>
              <a:rPr lang="en-US" altLang="zh-CN" sz="3600" dirty="0"/>
              <a:t>, </a:t>
            </a:r>
            <a:r>
              <a:rPr lang="zh-CN" altLang="zh-CN" sz="3600" dirty="0"/>
              <a:t>（三界内见思二惑）方可了生脱死。否则纵令大彻大悟</a:t>
            </a:r>
            <a:r>
              <a:rPr lang="en-US" altLang="zh-CN" sz="3600" dirty="0"/>
              <a:t>, </a:t>
            </a:r>
            <a:r>
              <a:rPr lang="zh-CN" altLang="zh-CN" sz="3600" dirty="0"/>
              <a:t>有大智慧</a:t>
            </a:r>
            <a:r>
              <a:rPr lang="en-US" altLang="zh-CN" sz="3600" dirty="0"/>
              <a:t>, </a:t>
            </a:r>
            <a:r>
              <a:rPr lang="zh-CN" altLang="zh-CN" sz="3600" dirty="0"/>
              <a:t>大辩才</a:t>
            </a:r>
            <a:r>
              <a:rPr lang="en-US" altLang="zh-CN" sz="3600" dirty="0"/>
              <a:t>, </a:t>
            </a:r>
            <a:r>
              <a:rPr lang="zh-CN" altLang="zh-CN" sz="3600" dirty="0"/>
              <a:t>晓得过去未来</a:t>
            </a:r>
            <a:r>
              <a:rPr lang="en-US" altLang="zh-CN" sz="3600" dirty="0"/>
              <a:t>, </a:t>
            </a:r>
            <a:r>
              <a:rPr lang="zh-CN" altLang="zh-CN" sz="3600" dirty="0"/>
              <a:t>要去就去</a:t>
            </a:r>
            <a:r>
              <a:rPr lang="en-US" altLang="zh-CN" sz="3600" dirty="0"/>
              <a:t>, </a:t>
            </a:r>
            <a:r>
              <a:rPr lang="zh-CN" altLang="zh-CN" sz="3600" dirty="0"/>
              <a:t>要来就来</a:t>
            </a:r>
            <a:r>
              <a:rPr lang="en-US" altLang="zh-CN" sz="3600" dirty="0"/>
              <a:t>, </a:t>
            </a:r>
            <a:r>
              <a:rPr lang="zh-CN" altLang="zh-CN" sz="3600" dirty="0"/>
              <a:t>尚不能了。况具足烦恼者乎。讲净土</a:t>
            </a:r>
            <a:r>
              <a:rPr lang="en-US" altLang="zh-CN" sz="3600" dirty="0"/>
              <a:t>, </a:t>
            </a:r>
            <a:r>
              <a:rPr lang="zh-CN" altLang="zh-CN" sz="3600" dirty="0"/>
              <a:t>要将净土为佛法中之特别法门</a:t>
            </a:r>
            <a:r>
              <a:rPr lang="en-US" altLang="zh-CN" sz="3600" dirty="0"/>
              <a:t>, </a:t>
            </a:r>
            <a:r>
              <a:rPr lang="zh-CN" altLang="zh-CN" sz="3600" dirty="0"/>
              <a:t>下凡与上圣共修之道</a:t>
            </a:r>
            <a:r>
              <a:rPr lang="en-US" altLang="zh-CN" sz="3600" dirty="0"/>
              <a:t>, </a:t>
            </a:r>
            <a:r>
              <a:rPr lang="zh-CN" altLang="zh-CN" sz="3600" dirty="0"/>
              <a:t>末世众生不修此法</a:t>
            </a:r>
            <a:r>
              <a:rPr lang="en-US" altLang="zh-CN" sz="3600" dirty="0"/>
              <a:t>, </a:t>
            </a:r>
            <a:r>
              <a:rPr lang="zh-CN" altLang="zh-CN" sz="3600" dirty="0"/>
              <a:t>则但种未来之善根</a:t>
            </a:r>
            <a:r>
              <a:rPr lang="en-US" altLang="zh-CN" sz="3600" dirty="0"/>
              <a:t>, </a:t>
            </a:r>
            <a:r>
              <a:rPr lang="zh-CN" altLang="zh-CN" sz="3600" dirty="0"/>
              <a:t>绝难现生出轮回等道理详说。</a:t>
            </a:r>
          </a:p>
          <a:p>
            <a:pPr algn="r"/>
            <a:r>
              <a:rPr lang="en-US" altLang="zh-CN" sz="3600" dirty="0"/>
              <a:t>——</a:t>
            </a:r>
            <a:r>
              <a:rPr lang="zh-CN" altLang="zh-CN" sz="3600" dirty="0"/>
              <a:t>印光大师文钞三编复郭汉儒居士书二</a:t>
            </a:r>
          </a:p>
        </p:txBody>
      </p:sp>
    </p:spTree>
  </p:cSld>
  <p:clrMapOvr>
    <a:masterClrMapping/>
  </p:clrMapOvr>
  <p:transition advClick="0" advTm="1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3032" y="347279"/>
            <a:ext cx="11523753" cy="3803076"/>
          </a:xfrm>
        </p:spPr>
        <p:txBody>
          <a:bodyPr/>
          <a:lstStyle/>
          <a:p>
            <a:r>
              <a:rPr lang="zh-CN" altLang="zh-CN" sz="3200" dirty="0"/>
              <a:t>现在人的对症药，唯因果为第一。宜修法，唯净土为第一。若夫研究起信，虽亦具因果净土。而凡夫知见，不能普领全义，又不能按论起修，则只一解义了之矣。无论何等根性，因果净土，为必不可不先讲究也。至于教相，亦须择人而施。以学生各有所学之事，佛学乃兼带耳。天机若浅，则专务教相，或将净土抛在脑后，致成有因无果之结果。是不可不相机而设法也。今之崇相宗者，其弊亦复如是。彼提倡者，实不为了生死，只为通理性，能讲说耳。使彼知自力了生死之难。断不肯唯此是务，置净土于不问，或有诽薄之者。此其人皆属好高务胜，而不知其所以高胜也。使真知之，杀了亦不肯弃置净土法门而不力修也。</a:t>
            </a:r>
            <a:endParaRPr lang="en-US" altLang="zh-CN" sz="3200" dirty="0"/>
          </a:p>
          <a:p>
            <a:r>
              <a:rPr lang="zh-CN" altLang="zh-CN" sz="3200" dirty="0"/>
              <a:t>（</a:t>
            </a:r>
            <a:r>
              <a:rPr lang="zh-CN" altLang="zh-CN" sz="2800" dirty="0"/>
              <a:t>《新编全本印光法师文钞》卷二第</a:t>
            </a:r>
            <a:r>
              <a:rPr lang="en-US" altLang="zh-CN" sz="2800" dirty="0"/>
              <a:t>409</a:t>
            </a:r>
            <a:r>
              <a:rPr lang="zh-CN" altLang="zh-CN" sz="2800" dirty="0"/>
              <a:t>页 复周群铮居士书七）</a:t>
            </a:r>
            <a:endParaRPr lang="zh-CN" altLang="zh-CN" sz="3200" dirty="0"/>
          </a:p>
        </p:txBody>
      </p:sp>
    </p:spTree>
  </p:cSld>
  <p:clrMapOvr>
    <a:masterClrMapping/>
  </p:clrMapOvr>
  <p:transition advClick="0" advTm="1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312322" y="547694"/>
            <a:ext cx="11523753" cy="3602660"/>
          </a:xfrm>
        </p:spPr>
        <p:txBody>
          <a:bodyPr/>
          <a:lstStyle/>
          <a:p>
            <a:r>
              <a:rPr lang="zh-CN" altLang="zh-CN" sz="3600" dirty="0"/>
              <a:t>须知佛法，法门无量。若欲以通身业力之凡夫，现生即了生脱死，离此信愿念佛求生西方一法，佛也说不出第二个法门了。其余一切法门，皆须修到业尽情空，方有了生死分。倘有丝毫未尽，则生死依旧不了。若论业尽情空，现今恐举世亦难得其一二。若以信愿念佛求生，则万不漏一。</a:t>
            </a:r>
          </a:p>
          <a:p>
            <a:r>
              <a:rPr lang="zh-CN" altLang="zh-CN" sz="3600" dirty="0"/>
              <a:t>（《新编全本印光法师文钞》卷八第</a:t>
            </a:r>
            <a:r>
              <a:rPr lang="en-US" altLang="zh-CN" sz="3600" dirty="0"/>
              <a:t>55</a:t>
            </a:r>
            <a:r>
              <a:rPr lang="zh-CN" altLang="zh-CN" sz="3600" dirty="0"/>
              <a:t>页 复许熙唐居士书）</a:t>
            </a:r>
            <a:endParaRPr sz="3600" dirty="0"/>
          </a:p>
        </p:txBody>
      </p:sp>
    </p:spTree>
  </p:cSld>
  <p:clrMapOvr>
    <a:masterClrMapping/>
  </p:clrMapOvr>
  <p:transition advClick="0" advTm="1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685351" y="1044773"/>
            <a:ext cx="10455399" cy="3226879"/>
          </a:xfrm>
        </p:spPr>
        <p:txBody>
          <a:bodyPr/>
          <a:lstStyle/>
          <a:p>
            <a:r>
              <a:rPr lang="zh-CN" altLang="zh-CN" sz="3600" dirty="0"/>
              <a:t>吾今为诸众生，说此经法，令见无量寿佛，及其国土一切所有。所当为者，皆可求之。无得以我灭度之后，复生疑惑。当来之世，经道灭尽，我以慈悲哀愍，特留此经，止住百岁。其有众生，值斯经者，随意所愿，皆可得度。　　佛语弥勒：如来兴世，难值难见。诸佛经道，难得难闻。菩萨胜法，诸波罗蜜，得闻亦难。遇善知识，闻法能行，此亦为难。若闻斯经，信乐受持，难中之难，无过此难。、</a:t>
            </a:r>
          </a:p>
          <a:p>
            <a:r>
              <a:rPr lang="zh-CN" altLang="zh-CN" sz="3600" dirty="0"/>
              <a:t>佛说无量寿经</a:t>
            </a:r>
            <a:endParaRPr sz="3600" dirty="0"/>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0677" y="815641"/>
            <a:ext cx="10952463" cy="5762367"/>
          </a:xfrm>
        </p:spPr>
        <p:txBody>
          <a:bodyPr/>
          <a:lstStyle/>
          <a:p>
            <a:r>
              <a:rPr lang="zh-CN" altLang="zh-CN" sz="2800" dirty="0"/>
              <a:t>根据大小乘诸经论所说，三世诸佛中，每一佛所说的教法流布世间，大都历正、像二时而灭。但也可见到某佛的一期佛法于正像之后，还有一个末法时期的说法。《过去庄严劫千佛名经》中释迦牟尼佛说：“我曾往昔无数劫时，于妙光佛末法之中，出家学道。”</a:t>
            </a:r>
            <a:r>
              <a:rPr lang="en-US" altLang="zh-CN" sz="2800" dirty="0"/>
              <a:t>[1]</a:t>
            </a:r>
            <a:r>
              <a:rPr lang="zh-CN" altLang="zh-CN" sz="2800" dirty="0"/>
              <a:t>《密迹力士大权神王经偈颂》中也说：“我今详经意，末法定在世，护教护君主，当来弥勒世，正像末法时，随类一体出。”</a:t>
            </a:r>
            <a:r>
              <a:rPr lang="en-US" altLang="zh-CN" sz="2800" dirty="0"/>
              <a:t>[2] </a:t>
            </a:r>
            <a:r>
              <a:rPr lang="zh-CN" altLang="zh-CN" sz="2800" dirty="0"/>
              <a:t>《佛说观佛三昧海经》中佛说：“汝等所以见佛色身如赤土者，汝等前世于然灯佛末法之中出家学道……。”</a:t>
            </a:r>
            <a:r>
              <a:rPr lang="en-US" altLang="zh-CN" sz="2800" dirty="0"/>
              <a:t>[3]</a:t>
            </a:r>
            <a:r>
              <a:rPr lang="zh-CN" altLang="zh-CN" sz="2800" dirty="0"/>
              <a:t>诸经中有时开正、像二时，有时开正、像、末三时，按照吉藏的解释，二者并无不同。吉藏说：“但言像正者，摄末法入像也。言末法者，开像为二，谓像及末也。”</a:t>
            </a:r>
            <a:r>
              <a:rPr lang="en-US" altLang="zh-CN" sz="2800" dirty="0"/>
              <a:t>[4]</a:t>
            </a:r>
            <a:endParaRPr lang="zh-CN" altLang="zh-CN" sz="2800" dirty="0"/>
          </a:p>
        </p:txBody>
      </p:sp>
    </p:spTree>
  </p:cSld>
  <p:clrMapOvr>
    <a:masterClrMapping/>
  </p:clrMapOvr>
  <p:transition advClick="0" advTm="1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2045" y="105868"/>
            <a:ext cx="11523753" cy="4479482"/>
          </a:xfrm>
        </p:spPr>
        <p:txBody>
          <a:bodyPr/>
          <a:lstStyle/>
          <a:p>
            <a:r>
              <a:rPr lang="zh-CN" altLang="zh-CN" sz="3600" dirty="0"/>
              <a:t>尔时佛告诸大众言。汝等各各应当受持此法门。随所住处广令流布。所以者何。如此法门。甚为难值。能大利益。若人得闻彼地藏菩萨摩诃萨名号。及信其所说者。当知是人速能得离一切所有诸障碍事。疾至无上道。</a:t>
            </a:r>
          </a:p>
          <a:p>
            <a:r>
              <a:rPr lang="zh-CN" altLang="zh-CN" sz="3600" dirty="0"/>
              <a:t>汝等各各下。正劝受持广布。所以者何下。释成嘱劝意也。疾至无上道者。显是圆顿纯妙法门。不同方便权说。</a:t>
            </a:r>
          </a:p>
          <a:p>
            <a:r>
              <a:rPr lang="zh-CN" altLang="zh-CN" sz="3600" dirty="0"/>
              <a:t>　　（丙）二受持</a:t>
            </a:r>
          </a:p>
          <a:p>
            <a:r>
              <a:rPr lang="zh-CN" altLang="zh-CN" sz="3600" dirty="0"/>
              <a:t>于是大众皆同发言。我当受持。流布世间。不敢令忘、</a:t>
            </a:r>
          </a:p>
          <a:p>
            <a:r>
              <a:rPr lang="zh-CN" altLang="zh-CN" sz="3600" dirty="0"/>
              <a:t>尔时坚净信菩萨摩诃萨白佛言。世尊。如是所说六根聚修多罗中。名何法门。此法真要。我当受持。令末世中普皆得闻。</a:t>
            </a:r>
          </a:p>
          <a:p>
            <a:pPr algn="just"/>
            <a:endParaRPr sz="3600" dirty="0"/>
          </a:p>
        </p:txBody>
      </p:sp>
    </p:spTree>
  </p:cSld>
  <p:clrMapOvr>
    <a:masterClrMapping/>
  </p:clrMapOvr>
  <p:transition advClick="0" advTm="1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2045" y="105868"/>
            <a:ext cx="11523753" cy="4479482"/>
          </a:xfrm>
        </p:spPr>
        <p:txBody>
          <a:bodyPr/>
          <a:lstStyle/>
          <a:p>
            <a:r>
              <a:rPr lang="zh-CN" altLang="zh-CN" sz="3200" dirty="0"/>
              <a:t>本是坚净信菩萨。代为末世众生请问。所以还请结名受持。流通永永也。由结名故。则显真要。真是经体。要是经宗。宗体既明。方有力用也。</a:t>
            </a:r>
          </a:p>
          <a:p>
            <a:r>
              <a:rPr lang="zh-CN" altLang="zh-CN" sz="3200" dirty="0"/>
              <a:t>辨用者。此经以灭罪除疑而为力用。由迷一实境界。起惑造业。感得劣报。由罪障故。妄于报法而起疑惑。由疑惑故。不能依于二种观道而灭幻罪。今为末世钝根。先示三种轮相。破坏众生邪见疑网。转向正道。到安隐处。复示修行忏悔方法。令其求得清净轮相。以为修习诸禅智慧之基。次又广明一实境界。以开圆解。正示二种观道。以勖圆行。开解则疑无不除。勖行则罪无不灭。所以三忍可阶。四佛可作也。又复善安慰说。令离怯弱。真实相应。离相违过。能令纤疑毕尽。进趣可期。可谓彻底慈悲。胜妙方便。救度末法沉沦。令坚大乘净信。是此经之大力用也。</a:t>
            </a:r>
            <a:endParaRPr sz="3200" dirty="0"/>
          </a:p>
        </p:txBody>
      </p:sp>
    </p:spTree>
  </p:cSld>
  <p:clrMapOvr>
    <a:masterClrMapping/>
  </p:clrMapOvr>
  <p:transition advClick="0" advTm="1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474562" y="163860"/>
            <a:ext cx="10317165" cy="6694140"/>
          </a:xfrm>
          <a:prstGeom prst="rect">
            <a:avLst/>
          </a:prstGeom>
          <a:noFill/>
          <a:ln w="9525">
            <a:noFill/>
            <a:miter lim="800000"/>
          </a:ln>
          <a:effectLst/>
        </p:spPr>
        <p:txBody>
          <a:bodyPr vert="horz" wrap="square" lIns="91440" tIns="45720" rIns="91440" bIns="45720" numCol="1" anchor="ctr" anchorCtr="0" compatLnSpc="1">
            <a:spAutoFit/>
          </a:bodyPr>
          <a:lstStyle/>
          <a:p>
            <a:pPr lvl="0" indent="266700" eaLnBrk="1" hangingPunct="1"/>
            <a:endParaRPr lang="zh-CN" altLang="en-US" sz="3300" b="1" dirty="0">
              <a:solidFill>
                <a:srgbClr val="98FED5"/>
              </a:solidFill>
              <a:latin typeface="黑体" panose="02010609060101010101" pitchFamily="49" charset="-122"/>
              <a:ea typeface="黑体" panose="02010609060101010101" pitchFamily="49" charset="-122"/>
            </a:endParaRPr>
          </a:p>
          <a:p>
            <a:pPr lvl="0" indent="266700" eaLnBrk="1" hangingPunct="1"/>
            <a:r>
              <a:rPr lang="zh-CN" altLang="en-US" sz="3300" b="1" dirty="0">
                <a:solidFill>
                  <a:srgbClr val="98FED5"/>
                </a:solidFill>
                <a:latin typeface="黑体" panose="02010609060101010101" pitchFamily="49" charset="-122"/>
                <a:ea typeface="黑体" panose="02010609060101010101" pitchFamily="49" charset="-122"/>
              </a:rPr>
              <a:t>第五教相者。此是大乘方等教摄。引接三根。令归一实。兼令无志求出要者。亦能脱诸衰恼。生于善处。盖是无法不备。无机不收。所谓亦摄渐机一切群品。而正意则唯在圆顿也。教相竟。</a:t>
            </a:r>
            <a:endParaRPr lang="en-US" altLang="zh-CN" sz="3300" b="1" dirty="0">
              <a:solidFill>
                <a:srgbClr val="98FED5"/>
              </a:solidFill>
              <a:latin typeface="黑体" panose="02010609060101010101" pitchFamily="49" charset="-122"/>
              <a:ea typeface="黑体" panose="02010609060101010101" pitchFamily="49" charset="-122"/>
            </a:endParaRPr>
          </a:p>
          <a:p>
            <a:pPr lvl="0" indent="266700" eaLnBrk="1" hangingPunct="1"/>
            <a:endParaRPr lang="en-US" altLang="zh-CN" sz="3300" b="1" dirty="0">
              <a:solidFill>
                <a:srgbClr val="98FED5"/>
              </a:solidFill>
              <a:latin typeface="黑体" panose="02010609060101010101" pitchFamily="49" charset="-122"/>
              <a:ea typeface="黑体" panose="02010609060101010101" pitchFamily="49" charset="-122"/>
            </a:endParaRPr>
          </a:p>
          <a:p>
            <a:pPr lvl="0" indent="266700" eaLnBrk="1" hangingPunct="1"/>
            <a:r>
              <a:rPr lang="zh-CN" altLang="en-US" sz="3300" b="1" dirty="0">
                <a:solidFill>
                  <a:srgbClr val="98FED5"/>
                </a:solidFill>
                <a:latin typeface="黑体" panose="02010609060101010101" pitchFamily="49" charset="-122"/>
                <a:ea typeface="黑体" panose="02010609060101010101" pitchFamily="49" charset="-122"/>
              </a:rPr>
              <a:t>（丙）二答</a:t>
            </a:r>
          </a:p>
          <a:p>
            <a:pPr lvl="0" indent="266700" eaLnBrk="1" hangingPunct="1"/>
            <a:r>
              <a:rPr lang="zh-CN" altLang="en-US" sz="3300" b="1" dirty="0">
                <a:solidFill>
                  <a:srgbClr val="98FED5"/>
                </a:solidFill>
                <a:latin typeface="黑体" panose="02010609060101010101" pitchFamily="49" charset="-122"/>
                <a:ea typeface="黑体" panose="02010609060101010101" pitchFamily="49" charset="-122"/>
              </a:rPr>
              <a:t>佛告坚净信菩萨。此法门名为占察善恶业报。亦名消除诸障。增长净信。亦名开示求向大乘者进趣方便。显出甚深究竟实义。亦名善安慰说。令离怯弱。速入坚信决定法门。依如是名义。汝当受持。</a:t>
            </a:r>
          </a:p>
          <a:p>
            <a:pPr lvl="0" indent="266700" eaLnBrk="1" hangingPunct="1"/>
            <a:endParaRPr lang="zh-CN" altLang="en-US" sz="3300" b="1" dirty="0">
              <a:solidFill>
                <a:srgbClr val="98FED5"/>
              </a:solidFill>
              <a:latin typeface="黑体" panose="02010609060101010101" pitchFamily="49" charset="-122"/>
              <a:ea typeface="黑体" panose="02010609060101010101" pitchFamily="49" charset="-122"/>
            </a:endParaRPr>
          </a:p>
          <a:p>
            <a:pPr marL="0" marR="0" lvl="0" indent="266700" algn="l" defTabSz="914400" rtl="0" eaLnBrk="0" fontAlgn="base" latinLnBrk="0" hangingPunct="0">
              <a:lnSpc>
                <a:spcPct val="100000"/>
              </a:lnSpc>
              <a:spcBef>
                <a:spcPct val="0"/>
              </a:spcBef>
              <a:spcAft>
                <a:spcPct val="0"/>
              </a:spcAft>
              <a:buClrTx/>
              <a:buSzTx/>
              <a:buFontTx/>
              <a:buNone/>
            </a:pPr>
            <a:endParaRPr lang="zh-CN" altLang="en-US" sz="3300" b="1" dirty="0">
              <a:solidFill>
                <a:srgbClr val="98FED5"/>
              </a:solidFill>
              <a:latin typeface="黑体" panose="02010609060101010101" pitchFamily="49" charset="-122"/>
              <a:ea typeface="黑体" panose="02010609060101010101" pitchFamily="49" charset="-122"/>
            </a:endParaRPr>
          </a:p>
        </p:txBody>
      </p:sp>
    </p:spTree>
  </p:cSld>
  <p:clrMapOvr>
    <a:masterClrMapping/>
  </p:clrMapOvr>
  <p:transition advClick="0" advTm="15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half" idx="2"/>
          </p:nvPr>
        </p:nvSpPr>
        <p:spPr/>
        <p:txBody>
          <a:bodyPr/>
          <a:lstStyle/>
          <a:p>
            <a:r>
              <a:rPr lang="zh-CN" altLang="zh-CN" sz="4000" dirty="0"/>
              <a:t>舍利弗，如我今者，称赞诸佛不可思议功德。彼诸佛等，亦称赞我不可思议功德，而作是言：释迦牟尼佛，能为甚难希有之事，能于娑婆国土五浊恶世，劫浊、见浊、烦恼浊、众生浊、命浊中，得阿耨多罗三藐三菩提，为诸众生，说是一切世间难信之法。</a:t>
            </a:r>
            <a:endParaRPr lang="zh-CN" altLang="en-US" sz="4000" dirty="0"/>
          </a:p>
        </p:txBody>
      </p:sp>
    </p:spTree>
  </p:cSld>
  <p:clrMapOvr>
    <a:masterClrMapping/>
  </p:clrMapOvr>
  <p:transition advClick="0" advTm="1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9209" y="358590"/>
            <a:ext cx="11544187" cy="5611511"/>
          </a:xfrm>
        </p:spPr>
        <p:txBody>
          <a:bodyPr/>
          <a:lstStyle/>
          <a:p>
            <a:r>
              <a:rPr lang="zh-CN" altLang="zh-CN" sz="2400" dirty="0"/>
              <a:t>诸佛功德智慧，虽皆平等，而施化则有难易。净土成菩提易，浊世难。为净土众生说法易，为浊世众生难。为浊世众生说渐法犹易，说顿法难。为浊世众生说余顿法犹易，说净土横超顿法尤难。为浊世众生说净土横超顿修顿证妙观，已自不易，说此无藉劬劳修证，但持名号，径登不退，奇特胜妙超出思议第一方便，更为难中之难。故十方诸佛，无不推我释迦偏为勇猛也。劫浊者，浊法聚会之时。劫浊中，非带业横出之行，必不能度。见浊者，五利使，邪见增盛。谓身见、边见、见取、戒取及诸邪见，昏昧汩没，故名为浊。见浊中，非不假方便之行，必不能度。烦恼浊者，五钝使，烦惑增盛。谓贪、嗔、痴、慢、疑，烦动恼乱，故名为浊。烦恼浊中，非即凡心是佛心之行，必不能度。众生浊者，见烦恼所感粗弊五阴和合，假名众生，色心并皆陋劣，故名为浊。众生浊中，非欣厌之行，必不能度。命浊者，因果并劣，寿命短促，乃至不满百岁，故名为浊。命浊中，非不费时劫，不劳勤苦之行，必不能度。复次只此信愿庄严一声阿弥陀佛，转劫浊为清净海会，转见浊为无量光，转烦恼浊为常寂光，转众生浊为莲华化生，转命浊为无量寿。故一声阿弥陀佛，即释迦本师于五浊恶世，所得之阿耨多罗三藐三菩提法。今以此果觉全体授与浊恶众生，乃诸佛所行境界，唯佛与佛能究尽，非九界自力所能信解也。诸众生，别指五浊恶人。一切世间，通指四土器世间，九界有情世间也。</a:t>
            </a:r>
            <a:endParaRPr lang="zh-CN" altLang="en-US" sz="2400" dirty="0"/>
          </a:p>
        </p:txBody>
      </p:sp>
    </p:spTree>
  </p:cSld>
  <p:clrMapOvr>
    <a:masterClrMapping/>
  </p:clrMapOvr>
  <p:transition advClick="0" advTm="1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200" dirty="0"/>
              <a:t>舍利弗，当知我于五浊恶世，行此难事，得阿耨多罗三藐三菩提，为一切世间说此难信之法，是为甚难。</a:t>
            </a:r>
          </a:p>
          <a:p>
            <a:r>
              <a:rPr lang="zh-CN" altLang="zh-CN" sz="3200" dirty="0"/>
              <a:t>　　信愿持名一行，不涉施为，圆转五浊。唯信乃入，非思议所行境界。设非本师来入恶世，示得菩提，以大智大悲，见此、行此、说此，众生何由禀此也哉！然吾人处劫浊中，决定为时所囿，为苦所逼。处见浊中，决定为邪智所缠，邪师所惑。处烦恼浊中，决定为贪欲所陷，恶业所螫。处众生浊中，决定安于臭秽而不能洞觉，甘于劣弱而不能奋飞。处命浊中，决定为无常所吞，石火电光，措手不及。若不深知其甚难，将谓更有别法可出五浊，烽烰宅里，戏论纷然。唯深知其甚难，方肯死尽偷心，宝此一行。此本师所以极口说其难甚，而深嘱我等当知也。初普劝竟。</a:t>
            </a:r>
          </a:p>
          <a:p>
            <a:endParaRPr lang="zh-CN" altLang="en-US" sz="3200" dirty="0"/>
          </a:p>
        </p:txBody>
      </p:sp>
    </p:spTree>
  </p:cSld>
  <p:clrMapOvr>
    <a:masterClrMapping/>
  </p:clrMapOvr>
  <p:transition advClick="0" advTm="1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善导大师《往生礼赞》云：〔万年三宝灭。此经住百年。尔时闻一念。皆当得生彼。〕、</a:t>
            </a:r>
          </a:p>
          <a:p>
            <a:r>
              <a:rPr lang="en-US" altLang="zh-CN" dirty="0"/>
              <a:t> </a:t>
            </a:r>
            <a:endParaRPr lang="zh-CN" altLang="zh-CN" dirty="0"/>
          </a:p>
          <a:p>
            <a:r>
              <a:rPr lang="zh-CN" altLang="zh-CN" dirty="0"/>
              <a:t>若至诚恳切念佛，求生西方，无论什么人，都好往生西方，了生脱死。唯有不生信，不发愿者，不能生。若有真信切愿，无一不生者。此之一法，乃完全是仗佛慈力加被接引耳。譬如坐火轮船过海，是仗船力，不是自家的本事。</a:t>
            </a:r>
            <a:r>
              <a:rPr lang="en-US" altLang="zh-CN" dirty="0"/>
              <a:t>(</a:t>
            </a:r>
            <a:r>
              <a:rPr lang="zh-CN" altLang="zh-CN" dirty="0"/>
              <a:t>续编卷上第七六页</a:t>
            </a:r>
            <a:r>
              <a:rPr lang="en-US" altLang="zh-CN" dirty="0"/>
              <a:t>‘</a:t>
            </a:r>
            <a:r>
              <a:rPr lang="zh-CN" altLang="zh-CN" dirty="0"/>
              <a:t>致戚友卿书</a:t>
            </a:r>
            <a:r>
              <a:rPr lang="en-US" altLang="zh-CN" dirty="0"/>
              <a:t>’)</a:t>
            </a:r>
            <a:endParaRPr lang="zh-CN" altLang="zh-CN" dirty="0"/>
          </a:p>
          <a:p>
            <a:endParaRPr lang="zh-CN" altLang="en-US" dirty="0"/>
          </a:p>
        </p:txBody>
      </p:sp>
    </p:spTree>
  </p:cSld>
  <p:clrMapOvr>
    <a:masterClrMapping/>
  </p:clrMapOvr>
  <p:transition advClick="0" advTm="1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佛法法门无量，无论大小权实一切法门，均须以戒定慧断贪嗔痴，令其尽净无余，方可了生脱死，此则难于登天，非吾辈具缚凡夫所能希冀。若以真信切愿念佛求生西方，则无论功夫深浅，功德大小，皆可仗佛慈力往生西方。此如坐火轮船过海，但肯上船，即可到于彼岸。乃属船力，非自己本事。信愿念佛求生西方亦然，完全是佛力，不是自己道力。</a:t>
            </a:r>
            <a:r>
              <a:rPr lang="en-US" altLang="zh-CN" dirty="0"/>
              <a:t>(</a:t>
            </a:r>
            <a:r>
              <a:rPr lang="zh-CN" altLang="zh-CN" dirty="0"/>
              <a:t>续编卷上第一百五九页‘与张静江居士书’</a:t>
            </a:r>
            <a:r>
              <a:rPr lang="en-US" altLang="zh-CN" dirty="0"/>
              <a:t>)</a:t>
            </a:r>
            <a:endParaRPr lang="zh-CN" altLang="en-US" dirty="0"/>
          </a:p>
        </p:txBody>
      </p:sp>
    </p:spTree>
  </p:cSld>
  <p:clrMapOvr>
    <a:masterClrMapping/>
  </p:clrMapOvr>
  <p:transition advClick="0" advTm="1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t>问云。论诸法门。其数无量。何法自力。何法他力。</a:t>
            </a:r>
            <a:r>
              <a:rPr lang="en-US" altLang="zh-CN" sz="3600" dirty="0"/>
              <a:t> </a:t>
            </a:r>
            <a:br>
              <a:rPr lang="en-US" altLang="zh-CN" sz="3600" dirty="0"/>
            </a:br>
            <a:r>
              <a:rPr lang="zh-CN" altLang="zh-CN" sz="3600" dirty="0"/>
              <a:t>　　答云。如来虽说八万四千法门。唯有念佛一门是为他力。余门修道总为自力。　　又问。自力修道。准佛经教。何时得成。他力修道何时得熟。</a:t>
            </a:r>
            <a:r>
              <a:rPr lang="en-US" altLang="zh-CN" sz="3600" dirty="0"/>
              <a:t> </a:t>
            </a:r>
            <a:br>
              <a:rPr lang="en-US" altLang="zh-CN" sz="3600" dirty="0"/>
            </a:br>
            <a:r>
              <a:rPr lang="zh-CN" altLang="zh-CN" sz="3600" dirty="0"/>
              <a:t>　　答。自力准佛经教。从初发心经一大阿僧祇劫。始到初地。又经一大阿僧祇劫修道。乃至八地菩萨。皆是自力。他力者。准念佛法门。阿弥陀经。疾则一日。迟则七日。念阿弥陀佛往生净土。即是八地菩萨。何以故。为乘阿弥陀佛本愿力故。阿弥陀经中。众生生者皆是阿鞞跋致。既是阿鞞跋致。即是八地菩萨。</a:t>
            </a:r>
            <a:r>
              <a:rPr lang="en-US" altLang="zh-CN" sz="3600" dirty="0"/>
              <a:t> </a:t>
            </a:r>
            <a:br>
              <a:rPr lang="en-US" altLang="zh-CN" sz="3600" dirty="0"/>
            </a:br>
            <a:r>
              <a:rPr lang="zh-CN" altLang="zh-CN" sz="3600" dirty="0"/>
              <a:t>　　又问。自力他力如何。</a:t>
            </a:r>
            <a:r>
              <a:rPr lang="en-US" altLang="zh-CN" sz="3600" dirty="0"/>
              <a:t> </a:t>
            </a:r>
            <a:br>
              <a:rPr lang="en-US" altLang="zh-CN" sz="3600" dirty="0"/>
            </a:br>
            <a:endParaRPr lang="zh-CN" altLang="en-US" sz="3600" dirty="0"/>
          </a:p>
        </p:txBody>
      </p:sp>
    </p:spTree>
  </p:cSld>
  <p:clrMapOvr>
    <a:masterClrMapping/>
  </p:clrMapOvr>
  <p:transition advClick="0" advTm="1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2400" dirty="0"/>
              <a:t>答喻自力者。犹如小儿年始三岁。宅去京地向经千里。遂遣小儿自行向京。以求官职。无由得到何以故。为幼小故。余门修道亦复如是。要须多劫修道乃成。犹如小儿自力向京不可得到。由自力故。言他力者。犹如小儿虽小。依父母及象马车乘力故。不久到京。遂得官职。何以故。由他力故。念佛修道亦复如是。临命将时乘阿弥陀佛愿力。如一念顷往生西方。得不退地。犹如父母将象马车乘载小儿。不久到京觅得官职。又自力者。犹如贫人还与贫人家客作。用力虽多。得钱极少。余门修道亦复如是。用力极多。功德极少。如似贫家客作相似。又他力者。如向王家客作。用力极少。得钱无量。何以故。为乘王力故。念佛亦复尔。为乘佛愿力故。用功极少。功德无边。一日七日专心念佛。速生净土。早证无上菩提。犹如王家客作相似。又自力他力者。犹如蚁子寄在翅鸟之上。遂将蚁子在须弥山。蚁子升高受诸快乐。凡夫念佛亦复如是。乘佛愿力速生西方受诸快乐。犹如蚁子乘翅鸟力上山相似。此之他力。余门修道犹如蚁子自力行上山。不可得到。此乃自力。自力者犹如虾蟆。他力者犹如大龙。有诸虾蟆衔著龙鳞。龙带虾蟆速入大海。由念佛故将于众生速到西方。又自力者犹如凡夫脚足损坏不能速行。他力者如转轮王飞腾虚空往四天下。为乘轮宝力故。乘佛愿力亦复如是。一念之顷即得往生西方住不退地。余门修道犹如陆地步行。念佛修道犹如水路乘船。里数极多而复不固。念佛往生亦复如是。用功极少早证菩提。念佛法门由乘阿弥陀佛本愿力故。速疾成佛。超过余门百千万倍</a:t>
            </a:r>
            <a:endParaRPr lang="zh-CN" altLang="en-US" sz="2400" dirty="0"/>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926926"/>
            <a:ext cx="11523753" cy="5794715"/>
          </a:xfrm>
        </p:spPr>
        <p:txBody>
          <a:bodyPr/>
          <a:lstStyle/>
          <a:p>
            <a:r>
              <a:rPr lang="zh-CN" altLang="zh-CN" sz="3600" dirty="0"/>
              <a:t>释迦牟尼佛这一期佛法在世间的流布，也是先后经历正法、像法和末法三时而最后完全消灭。但诸经论多正、像二时并提，虽然末法之说也广见于经论，但三时并提者，在现存佛经中，唯见于北周阇那耶舍译的《大乘同性经》，其中说：“如来显现从兜率下，乃至住持一切正法、一切像法、一切末法。”</a:t>
            </a:r>
            <a:r>
              <a:rPr lang="en-US" altLang="zh-CN" sz="3600" dirty="0"/>
              <a:t>[5]</a:t>
            </a:r>
            <a:endParaRPr lang="zh-CN" altLang="zh-CN" sz="3600" dirty="0"/>
          </a:p>
        </p:txBody>
      </p:sp>
    </p:spTree>
  </p:cSld>
  <p:clrMapOvr>
    <a:masterClrMapping/>
  </p:clrMapOvr>
  <p:transition advClick="0" advTm="1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当复引例示自力他力相。如人畏三途故，受持禁戒。受持禁戒故，能修禅定。以禅定故，修习神通。以神通故，能游四天下。如是等名为自力。又如劣夫，跨驴不上。从转轮王行，便乘虚空，游四天下，无所障碍。如是等名为他力。愚哉，后之学者，闻他力可乘，当生信心，勿自局分也。</a:t>
            </a:r>
            <a:r>
              <a:rPr lang="en-US" altLang="zh-CN" dirty="0"/>
              <a:t> </a:t>
            </a:r>
            <a:endParaRPr lang="zh-CN" altLang="zh-CN" dirty="0"/>
          </a:p>
          <a:p>
            <a:pPr algn="r"/>
            <a:r>
              <a:rPr lang="en-US" altLang="zh-CN" dirty="0"/>
              <a:t>——</a:t>
            </a:r>
            <a:r>
              <a:rPr lang="zh-CN" altLang="zh-CN" dirty="0"/>
              <a:t>昙鸾大师</a:t>
            </a:r>
            <a:endParaRPr lang="zh-CN" altLang="en-US" dirty="0"/>
          </a:p>
        </p:txBody>
      </p:sp>
    </p:spTree>
  </p:cSld>
  <p:clrMapOvr>
    <a:masterClrMapping/>
  </p:clrMapOvr>
  <p:transition advClick="0" advTm="15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r"/>
            <a:r>
              <a:rPr lang="zh-CN" altLang="zh-CN" dirty="0"/>
              <a:t>古人云，人身难得，中国难生，佛法难闻，生死难了，我等幸得人身，生中国，闻佛法。所不幸者自愧业障深重，无力断惑，速出三界，了脱生死。然又幸得闻我如来彻底悲心所说之大权巧，异方便，令博地凡夫带业往生之净土法门。实莫大之幸也。</a:t>
            </a:r>
            <a:br>
              <a:rPr lang="en-US" altLang="zh-CN" dirty="0"/>
            </a:br>
            <a:r>
              <a:rPr lang="zh-CN" altLang="zh-CN" dirty="0"/>
              <a:t>若非无量劫来，深植善根，何能闻此不思议法，顿生真信，发愿求生乎。</a:t>
            </a:r>
            <a:br>
              <a:rPr lang="en-US" altLang="zh-CN" dirty="0"/>
            </a:br>
            <a:br>
              <a:rPr lang="en-US" altLang="zh-CN" dirty="0"/>
            </a:br>
            <a:r>
              <a:rPr lang="zh-CN" altLang="zh-CN" dirty="0"/>
              <a:t>印光大师文钞与融明大师书</a:t>
            </a:r>
            <a:endParaRPr lang="zh-CN" altLang="en-US" dirty="0"/>
          </a:p>
        </p:txBody>
      </p:sp>
    </p:spTree>
  </p:cSld>
  <p:clrMapOvr>
    <a:masterClrMapping/>
  </p:clrMapOvr>
  <p:transition advClick="0" advTm="1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t>念佛一法，乃背尘合觉，返本归元之第一妙法。于在家人分上，更为亲切。以在家人身在世网，事务多端。摄心参禅，及静室诵经等，或势不能为，或力不暇及。唯念佛一法，最为方便。早晚于佛前随分随力，礼拜持念，回向发愿。除此之外，行住坐卧，语默动静，穿衣吃饭，一切时，一切处，皆好念。但于洁净处，恭敬时，或出声，或默念，皆可。若至不洁净处，或不恭敬时，但宜默念，不宜出声。非此时处不可念也。睡出声念，不但不恭敬，又且伤气，久则成病。默念功德，与常时一样。所谓念兹在兹，造次必于是，颠沛必于是也。</a:t>
            </a:r>
            <a:endParaRPr lang="en-US" altLang="zh-CN" sz="3600" dirty="0"/>
          </a:p>
          <a:p>
            <a:pPr algn="r"/>
            <a:r>
              <a:rPr lang="en-US" altLang="zh-CN" sz="3600" dirty="0"/>
              <a:t>——</a:t>
            </a:r>
            <a:r>
              <a:rPr lang="zh-CN" altLang="zh-CN" sz="3600" dirty="0"/>
              <a:t>印光大师</a:t>
            </a:r>
          </a:p>
          <a:p>
            <a:endParaRPr lang="zh-CN" altLang="en-US" sz="3600" dirty="0"/>
          </a:p>
        </p:txBody>
      </p:sp>
    </p:spTree>
  </p:cSld>
  <p:clrMapOvr>
    <a:masterClrMapping/>
  </p:clrMapOvr>
  <p:transition advClick="0" advTm="1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不必另择一所，即家庭便是道场，以父母、兄弟、妻子、朋友、亲戚尽作法眷，自行化他，口劝身率，使其同归净域、尽出苦轮，可谓戴发高僧、居家佛子矣</a:t>
            </a:r>
            <a:r>
              <a:rPr lang="en-US" altLang="zh-CN" dirty="0"/>
              <a:t>!”</a:t>
            </a:r>
            <a:endParaRPr lang="zh-CN" altLang="zh-CN" dirty="0"/>
          </a:p>
          <a:p>
            <a:pPr algn="r"/>
            <a:r>
              <a:rPr lang="en-US" altLang="zh-CN" dirty="0"/>
              <a:t>——</a:t>
            </a:r>
            <a:r>
              <a:rPr lang="zh-CN" altLang="zh-CN" dirty="0"/>
              <a:t>印光大师</a:t>
            </a:r>
            <a:endParaRPr lang="zh-CN" altLang="en-US" dirty="0"/>
          </a:p>
        </p:txBody>
      </p:sp>
    </p:spTree>
  </p:cSld>
  <p:clrMapOvr>
    <a:masterClrMapping/>
  </p:clrMapOvr>
  <p:transition advClick="0" advTm="1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t>『世尊，我观未来及现在众生，于所住处，于南方清洁之地，以土石竹木作其龛室，是中能塑画，乃至金银铜铁，作地藏形像，烧香供养，瞻礼赞叹，是人居处，即得十种利益。何等为十</a:t>
            </a:r>
            <a:r>
              <a:rPr lang="en-US" altLang="zh-CN" sz="3600" dirty="0"/>
              <a:t>?</a:t>
            </a:r>
            <a:r>
              <a:rPr lang="zh-CN" altLang="zh-CN" sz="3600" dirty="0"/>
              <a:t>』</a:t>
            </a:r>
          </a:p>
          <a:p>
            <a:r>
              <a:rPr lang="zh-CN" altLang="zh-CN" sz="3600" dirty="0"/>
              <a:t>　　『 一者、土地丰壤</a:t>
            </a:r>
            <a:r>
              <a:rPr lang="en-US" altLang="zh-CN" sz="3600" dirty="0"/>
              <a:t>;</a:t>
            </a:r>
            <a:r>
              <a:rPr lang="zh-CN" altLang="zh-CN" sz="3600" dirty="0"/>
              <a:t>二者、家宅永安</a:t>
            </a:r>
            <a:r>
              <a:rPr lang="en-US" altLang="zh-CN" sz="3600" dirty="0"/>
              <a:t>;</a:t>
            </a:r>
            <a:r>
              <a:rPr lang="zh-CN" altLang="zh-CN" sz="3600" dirty="0"/>
              <a:t>三者、先亡生天</a:t>
            </a:r>
            <a:r>
              <a:rPr lang="en-US" altLang="zh-CN" sz="3600" dirty="0"/>
              <a:t>;</a:t>
            </a:r>
            <a:r>
              <a:rPr lang="zh-CN" altLang="zh-CN" sz="3600" dirty="0"/>
              <a:t>四者、现存益寿</a:t>
            </a:r>
            <a:r>
              <a:rPr lang="en-US" altLang="zh-CN" sz="3600" dirty="0"/>
              <a:t>;</a:t>
            </a:r>
            <a:r>
              <a:rPr lang="zh-CN" altLang="zh-CN" sz="3600" dirty="0"/>
              <a:t>五者、所求遂意</a:t>
            </a:r>
            <a:r>
              <a:rPr lang="en-US" altLang="zh-CN" sz="3600" dirty="0"/>
              <a:t>;</a:t>
            </a:r>
            <a:r>
              <a:rPr lang="zh-CN" altLang="zh-CN" sz="3600" dirty="0"/>
              <a:t>六者、无水火灾</a:t>
            </a:r>
            <a:r>
              <a:rPr lang="en-US" altLang="zh-CN" sz="3600" dirty="0"/>
              <a:t>;</a:t>
            </a:r>
            <a:r>
              <a:rPr lang="zh-CN" altLang="zh-CN" sz="3600" dirty="0"/>
              <a:t>七者、虚耗辟除</a:t>
            </a:r>
            <a:r>
              <a:rPr lang="en-US" altLang="zh-CN" sz="3600" dirty="0"/>
              <a:t>;</a:t>
            </a:r>
            <a:r>
              <a:rPr lang="zh-CN" altLang="zh-CN" sz="3600" dirty="0"/>
              <a:t>八者、杜绝恶梦</a:t>
            </a:r>
            <a:r>
              <a:rPr lang="en-US" altLang="zh-CN" sz="3600" dirty="0"/>
              <a:t>;</a:t>
            </a:r>
            <a:r>
              <a:rPr lang="zh-CN" altLang="zh-CN" sz="3600" dirty="0"/>
              <a:t>九者、出入神护</a:t>
            </a:r>
            <a:r>
              <a:rPr lang="en-US" altLang="zh-CN" sz="3600" dirty="0"/>
              <a:t>;</a:t>
            </a:r>
            <a:r>
              <a:rPr lang="zh-CN" altLang="zh-CN" sz="3600" dirty="0"/>
              <a:t>十者、多遇圣因。 』</a:t>
            </a:r>
          </a:p>
          <a:p>
            <a:r>
              <a:rPr lang="zh-CN" altLang="zh-CN" sz="3600" dirty="0"/>
              <a:t>　　『世尊，未来世中，及现在众生，若能于所住处方面，作如是供养，得如是利益。』</a:t>
            </a:r>
          </a:p>
          <a:p>
            <a:pPr algn="r"/>
            <a:r>
              <a:rPr lang="en-US" altLang="zh-CN" sz="3600" dirty="0"/>
              <a:t>——《</a:t>
            </a:r>
            <a:r>
              <a:rPr lang="zh-CN" altLang="zh-CN" sz="3600" dirty="0"/>
              <a:t>地藏菩萨本愿经</a:t>
            </a:r>
            <a:r>
              <a:rPr lang="en-US" altLang="zh-CN" sz="3600" dirty="0"/>
              <a:t>》</a:t>
            </a:r>
            <a:endParaRPr lang="zh-CN" altLang="zh-CN" sz="3600" dirty="0"/>
          </a:p>
          <a:p>
            <a:endParaRPr lang="zh-CN" altLang="en-US" sz="3600" dirty="0"/>
          </a:p>
        </p:txBody>
      </p:sp>
    </p:spTree>
  </p:cSld>
  <p:clrMapOvr>
    <a:masterClrMapping/>
  </p:clrMapOvr>
  <p:transition advClick="0" advTm="15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200" dirty="0"/>
              <a:t>汝观吾累劫勤苦，度脱如是等难化刚强罪苦众生。其有未调伏者，随业报应。若堕恶趣，受大苦时，汝当忆念吾在忉利天宫，殷勤付嘱。令娑婆世界，至弥勒出世已来众生，悉使解脱，永离诸苦，遇佛授记。』</a:t>
            </a:r>
          </a:p>
          <a:p>
            <a:r>
              <a:rPr lang="zh-CN" altLang="zh-CN" sz="3200" dirty="0"/>
              <a:t>　　尔时，诸世界分身地藏菩萨，共复一形，涕泪哀恋，白其佛言：『我从久远劫来，蒙佛接引，使获不可思议神力，具大智慧。我所分身，遍满百千万亿恒河沙世界，每一世界化百千万亿身，每一身度百千万亿人，令归敬三宝，永离生死，至涅槃乐。但于佛法中所为善事，一毛一渧，一沙一尘，或毫发许，我渐度脱，使获大利。唯愿世尊，不以后世恶业众生为虑。』</a:t>
            </a:r>
          </a:p>
          <a:p>
            <a:r>
              <a:rPr lang="zh-CN" altLang="zh-CN" sz="3200" dirty="0"/>
              <a:t>　　如是三白佛言：『唯愿世尊，不以后世恶业众生为虑。』</a:t>
            </a:r>
          </a:p>
          <a:p>
            <a:endParaRPr lang="zh-CN" altLang="en-US" sz="3200" dirty="0"/>
          </a:p>
        </p:txBody>
      </p:sp>
    </p:spTree>
  </p:cSld>
  <p:clrMapOvr>
    <a:masterClrMapping/>
  </p:clrMapOvr>
  <p:transition advClick="0" advTm="1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200" dirty="0"/>
              <a:t>尔时世尊举金色臂，又摩地藏菩萨摩诃萨顶，而作是言：『地藏地藏，汝之神力不可思议、汝之慈悲不可思议、汝之智慧不可思议、汝之辩才不可思议，正使十方诸佛赞叹宣说汝之不思议事，千万劫中不能得尽。』</a:t>
            </a:r>
          </a:p>
          <a:p>
            <a:r>
              <a:rPr lang="zh-CN" altLang="zh-CN" sz="3200" dirty="0"/>
              <a:t>　　『地藏地藏，记吾今日在忉利天中，于百千万亿不可说不可说一切诸佛菩萨，天龙八部，大会之中，再以人天诸众生等，未出三界，在火宅中者，付嘱于汝。无令是诸众生，堕恶趣中，一日一夜，何况更落五无间及阿鼻地狱，动经千万亿劫，无有出期。』</a:t>
            </a:r>
          </a:p>
          <a:p>
            <a:r>
              <a:rPr lang="zh-CN" altLang="zh-CN" sz="3200" dirty="0"/>
              <a:t>　　『地藏，是南阎浮提众生，志性无定，习恶者多。纵发善心，须臾即退。若遇恶缘，念念增长。以是之故，吾分是形，百千万亿化度，随其根性而度脱之。』</a:t>
            </a:r>
          </a:p>
          <a:p>
            <a:r>
              <a:rPr lang="zh-CN" altLang="zh-CN" sz="3200" dirty="0"/>
              <a:t>　　</a:t>
            </a:r>
          </a:p>
          <a:p>
            <a:endParaRPr lang="zh-CN" altLang="en-US" sz="3200" dirty="0"/>
          </a:p>
        </p:txBody>
      </p:sp>
    </p:spTree>
  </p:cSld>
  <p:clrMapOvr>
    <a:masterClrMapping/>
  </p:clrMapOvr>
  <p:transition advClick="0" advTm="1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『地藏，吾今殷勤，以天人众，付嘱于汝。未来之世，若有天人，及善男子善女人，于佛法中，种少善根，一毛一尘，一沙一渧。汝以道力。拥护是人，渐修无上，勿令退失。</a:t>
            </a:r>
            <a:br>
              <a:rPr lang="en-US" altLang="zh-CN" dirty="0"/>
            </a:br>
            <a:r>
              <a:rPr lang="zh-CN" altLang="zh-CN" dirty="0"/>
              <a:t>　　复次地藏。未来世中，若天若人，随业报应，落在恶趣。临堕趣中，或至门首，是诸众生，若能念得一佛名，一菩萨名，一句一偈大乘经典。是诸众生，汝以神力，方便救拔，于是人所，现无边身，为碎地狱，遣令生天，受胜妙乐。』</a:t>
            </a:r>
            <a:endParaRPr lang="zh-CN" altLang="en-US" dirty="0"/>
          </a:p>
        </p:txBody>
      </p:sp>
    </p:spTree>
  </p:cSld>
  <p:clrMapOvr>
    <a:masterClrMapping/>
  </p:clrMapOvr>
  <p:transition advClick="0" advTm="1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尔时世尊而说偈言：『现在未来天人众， 吾今殷勤付嘱汝，以大神通方便度， 勿令堕在诸恶趣。』</a:t>
            </a:r>
          </a:p>
          <a:p>
            <a:r>
              <a:rPr lang="zh-CN" altLang="zh-CN" dirty="0"/>
              <a:t>　　尔时地藏菩萨摩诃萨胡跪合掌白佛言：『世尊，唯愿世尊不以为虑。未来世中，若有善男子善女人，于佛法中，一念恭敬，我亦百千方便，度脱是人，于生死中速得解脱。何况闻诸善事，念念修行，自然于无上道永不退转。』</a:t>
            </a:r>
          </a:p>
          <a:p>
            <a:pPr algn="r"/>
            <a:r>
              <a:rPr lang="en-US" altLang="zh-CN" dirty="0"/>
              <a:t>——</a:t>
            </a:r>
            <a:r>
              <a:rPr lang="zh-CN" altLang="zh-CN" dirty="0"/>
              <a:t>地藏菩萨本愿经</a:t>
            </a:r>
            <a:endParaRPr lang="zh-CN" altLang="en-US" dirty="0"/>
          </a:p>
        </p:txBody>
      </p:sp>
    </p:spTree>
  </p:cSld>
  <p:clrMapOvr>
    <a:masterClrMapping/>
  </p:clrMapOvr>
  <p:transition advClick="0" advTm="1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2800" dirty="0"/>
              <a:t>时坚净信菩萨复白佛言。如来世尊。无上大智。何意不说。乃欲令彼地藏菩萨而演说之。</a:t>
            </a:r>
          </a:p>
          <a:p>
            <a:r>
              <a:rPr lang="zh-CN" altLang="zh-CN" sz="2800" dirty="0"/>
              <a:t>恐众有疑。故代腾请。世尊由此得发迹也。</a:t>
            </a:r>
          </a:p>
          <a:p>
            <a:r>
              <a:rPr lang="zh-CN" altLang="zh-CN" sz="2800" dirty="0"/>
              <a:t>　　（戊）二释答三。初总诫。二别释。三结答（已）今初</a:t>
            </a:r>
          </a:p>
          <a:p>
            <a:r>
              <a:rPr lang="zh-CN" altLang="zh-CN" sz="2800" dirty="0"/>
              <a:t>佛告坚净信。汝莫生高下想。</a:t>
            </a:r>
          </a:p>
          <a:p>
            <a:r>
              <a:rPr lang="zh-CN" altLang="zh-CN" sz="2800" dirty="0"/>
              <a:t>众生不知本迹无定。则必以佛为高。菩萨为下。皆是妄想分别。由此分别。不入坚信法门。故寄坚净信以规一切也。</a:t>
            </a:r>
          </a:p>
          <a:p>
            <a:r>
              <a:rPr lang="zh-CN" altLang="zh-CN" sz="2800" dirty="0"/>
              <a:t>　　（己）二别释二。初直明位高。二兼明缘胜（庚）今初</a:t>
            </a:r>
          </a:p>
          <a:p>
            <a:r>
              <a:rPr lang="zh-CN" altLang="zh-CN" sz="2800" dirty="0"/>
              <a:t>此善男子。发心已来。过无量无边不可思议阿僧祇劫。久已能度萨婆若海。功德满足。但依本愿自在力故。权巧现化。影应十方。</a:t>
            </a:r>
          </a:p>
          <a:p>
            <a:r>
              <a:rPr lang="zh-CN" altLang="zh-CN" sz="2800" dirty="0"/>
              <a:t>发心过无量阿僧祇劫。明其本因深也。度萨婆若功德满足。明其本果高也。权巧现化影应十方。明其迹用广大也。</a:t>
            </a:r>
          </a:p>
          <a:p>
            <a:endParaRPr lang="zh-CN" altLang="en-US" sz="2800" dirty="0"/>
          </a:p>
        </p:txBody>
      </p:sp>
    </p:spTree>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371" y="1334278"/>
            <a:ext cx="11523753" cy="5387364"/>
          </a:xfrm>
        </p:spPr>
        <p:txBody>
          <a:bodyPr/>
          <a:lstStyle/>
          <a:p>
            <a:r>
              <a:rPr lang="zh-CN" altLang="zh-CN" dirty="0"/>
              <a:t>窥基大师“有教有行，有得果证，名为正法。、</a:t>
            </a:r>
          </a:p>
          <a:p>
            <a:r>
              <a:rPr lang="zh-CN" altLang="zh-CN" dirty="0"/>
              <a:t>僧叡大师将其概括为：“得道者多，不得者少，以多言之，故曰正法”，“唯相是非，执竞盈路，得道者少，不得者多，亦以多目之，名為像法，像而非真。失之由人。”</a:t>
            </a:r>
            <a:r>
              <a:rPr lang="en-US" altLang="zh-CN" dirty="0"/>
              <a:t>[10]</a:t>
            </a:r>
            <a:endParaRPr lang="zh-CN" altLang="zh-CN" dirty="0"/>
          </a:p>
          <a:p>
            <a:endParaRPr lang="zh-CN" altLang="en-US" dirty="0"/>
          </a:p>
        </p:txBody>
      </p:sp>
    </p:spTree>
  </p:cSld>
  <p:clrMapOvr>
    <a:masterClrMapping/>
  </p:clrMapOvr>
  <p:transition advClick="0" advTm="1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（庚）二兼明缘胜又二。初悲愿胜。二慧辩胜（辛）今初</a:t>
            </a:r>
          </a:p>
          <a:p>
            <a:r>
              <a:rPr lang="zh-CN" altLang="zh-CN" dirty="0"/>
              <a:t>虽复普游一切刹土。常起功业。而于五浊恶世。化益偏厚。亦依本愿力所熏习故。及因众生应受化业故也。彼从十一劫来。庄严此世界。成熟众生。是故在斯会中。身相端严。威德殊胜。唯除如来。无能过者。又于此世界所有化业。唯除徧吉。观世音等。诸大菩萨。皆不能又。以是菩萨本誓愿力。速满众生一切所求。能灭众生一切重罪。除诸障碍。现得安隐。</a:t>
            </a:r>
          </a:p>
          <a:p>
            <a:endParaRPr lang="zh-CN" altLang="en-US" dirty="0"/>
          </a:p>
        </p:txBody>
      </p:sp>
    </p:spTree>
  </p:cSld>
  <p:clrMapOvr>
    <a:masterClrMapping/>
  </p:clrMapOvr>
  <p:transition advClick="0" advTm="1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200" dirty="0"/>
              <a:t>虽复位高。仍须愿力熏习。虽有愿熏。又须应受化业。故唯识云。诸有情类无始时来。种性法尔更相系属。或多属一。或一属多。故所化生。有共不共。不尔。多佛久住世间。各事劬劳。实为无益。一佛能益一切生故。当知佛能度脱一切众生。而终不能度无缘者。非虚语也。普游一切刹士常起功业。是无缘大慈。不舍一切也。而于五浊恶世化益偏厚。是同体大悲。尤悯刚强也。本愿力所熏习。谓往昔所发大愿。众生度尽。方证菩提。地狱末空。不取正觉也。众生应受化业。谓多劫曾结法缘。闻名覩影。易起信心。聆法蒙光。能获果证也。徧吉。亦名普贤。观世音。亦名观自在。此二菩萨。亦与此界有大因缘。故与地藏大士相同。余大菩萨。纵令位高慧胜。不让此三大士。而众生缘浅。故皆不能及其化益也。</a:t>
            </a:r>
          </a:p>
          <a:p>
            <a:r>
              <a:rPr lang="zh-CN" altLang="zh-CN" sz="3200" dirty="0"/>
              <a:t>　　</a:t>
            </a:r>
            <a:endParaRPr lang="zh-CN" altLang="en-US" sz="3200" dirty="0"/>
          </a:p>
        </p:txBody>
      </p:sp>
    </p:spTree>
  </p:cSld>
  <p:clrMapOvr>
    <a:masterClrMapping/>
  </p:clrMapOvr>
  <p:transition advClick="0" advTm="1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又是菩萨。名为善安慰说者。所谓巧说深法。能善开导初学发意求大乘者。令不怯弱。</a:t>
            </a:r>
          </a:p>
          <a:p>
            <a:r>
              <a:rPr lang="zh-CN" altLang="zh-CN" dirty="0"/>
              <a:t>卽指下文善巧说法。及进趣大乘方便。占察三种轮相法也。二别释竟。</a:t>
            </a:r>
          </a:p>
          <a:p>
            <a:endParaRPr lang="zh-CN" altLang="en-US" dirty="0"/>
          </a:p>
        </p:txBody>
      </p:sp>
    </p:spTree>
  </p:cSld>
  <p:clrMapOvr>
    <a:masterClrMapping/>
  </p:clrMapOvr>
  <p:transition advClick="0" advTm="1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200" dirty="0"/>
              <a:t>如是大士。随所止住诸佛国土随所安住诸三摩地。发起无量殊胜功德。成就无量所化有情。。。。。。</a:t>
            </a:r>
          </a:p>
          <a:p>
            <a:r>
              <a:rPr lang="zh-CN" altLang="zh-CN" sz="3200" dirty="0"/>
              <a:t>随所在处若诸有情或为多闻或为净信或为净戒或为静虑或为神通或为般若或为解脱或为妙色或为妙声或为妙香或为妙味或为妙触或为利养或为名闻或为功德或为工巧或为花果或为树林或为床座或为敷具或为道路或为财谷或为医药或为舍宅或为仆使或为彩色或为甘雨或为求水或为稼穑或为扇拂或为凉风或为求火或为车乘或为男女或为方便或为修福或为温暖或为清凉或为忆念或为种种世出世间诸利乐事。于追求时为诸忧苦之所逼切。有能至心称名念诵归敬供养地藏菩萨摩诃萨者。此善男子。功德妙定威神力故。令彼一切皆离忧苦意愿满足。随其所应安置生天涅槃之道。</a:t>
            </a:r>
            <a:endParaRPr lang="zh-CN" altLang="en-US" sz="3200" dirty="0"/>
          </a:p>
        </p:txBody>
      </p:sp>
    </p:spTree>
  </p:cSld>
  <p:clrMapOvr>
    <a:masterClrMapping/>
  </p:clrMapOvr>
  <p:transition advClick="0" advTm="1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200" dirty="0"/>
              <a:t>宗赜禅师莲华胜会录文</a:t>
            </a:r>
          </a:p>
          <a:p>
            <a:r>
              <a:rPr lang="zh-CN" altLang="zh-CN" sz="3200" dirty="0"/>
              <a:t>盖以初心入道，忍力未淳，须托净缘，以为增上。何则，娑婆国土，释迦已灭，弥勒未生。极乐世界，阿弥陀佛，现在说法。娑婆国土，观音势至，徒仰嘉名。极乐世界，彼二上人，亲为胜友。娑婆国土，诸魔竞作，恼乱行人。极乐世界，大光明中，决无魔事。娑婆国土，邪声扰乱，女色妖淫。极乐世界，水鸟树林，咸宣妙法，正报清净，实无女人。然则修行缘具，无若西方。浅信之人，横生疑谤。窃尝论之，此方之人，无不厌俗舍之喧烦，慕兰若之寂静，故有舍家出家，则殷勤赞叹。而娑婆众苦，何止俗舍之喧烦。极乐优游，岂直兰若之寂静。知出家为美，而不愿往生，其惑一也。万里辛勤，远求知识者，盖以发明大事，决择死生。而弥陀世尊，色心业胜，愿力洪深，</a:t>
            </a:r>
            <a:endParaRPr lang="zh-CN" altLang="en-US" sz="3200" dirty="0"/>
          </a:p>
        </p:txBody>
      </p:sp>
    </p:spTree>
  </p:cSld>
  <p:clrMapOvr>
    <a:masterClrMapping/>
  </p:clrMapOvr>
  <p:transition advClick="0" advTm="1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一演圆音，无不明契。愿参知识，而不欲见佛，其惑二也。丛林广众，皆乐栖迟。少众道场，不欲依附。而极乐世界，一生补处，其数甚多，诸上善人，俱会一处。既欲亲近丛林，而不慕清净海众，其惑三也。此方之人，上寿不过百岁。而童痴老耄，疾病相仍，昏沉睡眠，常居大半。菩萨犹昏隔阴，声闻尚昧出胎。则尺璧寸阴，十丧其九。而未登不退，可为寒心。西方之人，寿命无量，一托莲苞，更无死苦，相续无间，直至菩提。所以便获阿惟越致，佛阶决定可期。流转娑婆促景，而迷于净土长年，</a:t>
            </a:r>
            <a:endParaRPr lang="zh-CN" altLang="en-US" dirty="0"/>
          </a:p>
          <a:p>
            <a:endParaRPr lang="zh-CN" altLang="en-US" dirty="0"/>
          </a:p>
        </p:txBody>
      </p:sp>
    </p:spTree>
  </p:cSld>
  <p:clrMapOvr>
    <a:masterClrMapping/>
  </p:clrMapOvr>
  <p:transition advClick="0" advTm="1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600" dirty="0"/>
              <a:t>其惑四也。若乃位居不退，果证无生，在欲无欲，居尘不尘，方能兴无缘慈，运同体悲，回入尘劳，和光五浊。其有浅闻单慧，或与少善相应，便谓永出四流，高超十地，诋诃净土，耽恋娑婆，掩目空归，宛然流浪，并肩牛马，接武泥犁。不知自是何人，拟比大权菩萨，其惑五也。故经云，应当发愿，愿生彼国。则不信诸佛诚言，不愿往生净土，岂不甚迷哉。若夫信佛言而生净土，则界系之所不能拘，劫波之所不能害。谢人间之八苦，无天上之五衰。尚无恶道之名，何况有实。、</a:t>
            </a:r>
          </a:p>
          <a:p>
            <a:r>
              <a:rPr lang="zh-CN" altLang="zh-CN" sz="3600" dirty="0"/>
              <a:t>智者大师《净土十疑论》</a:t>
            </a:r>
          </a:p>
          <a:p>
            <a:endParaRPr lang="zh-CN" altLang="en-US" sz="3600" dirty="0"/>
          </a:p>
        </p:txBody>
      </p:sp>
    </p:spTree>
  </p:cSld>
  <p:clrMapOvr>
    <a:masterClrMapping/>
  </p:clrMapOvr>
  <p:transition advClick="0" advTm="1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dirty="0"/>
              <a:t>“菩萨有二种。一者，久修行菩萨道，得无生忍者，实当所责。二者，未得已还，及初发心凡夫菩萨者，要须常不离佛。忍力成就，方堪处三界内。于恶世中，救苦众生。故智度论云，具缚凡夫，有大悲心，愿生恶世，救苦众生者，无有是处。何以故，恶世界，烦恼强。自无忍力，心随境转。声色所缚，自堕三途，焉能救众生。”</a:t>
            </a:r>
          </a:p>
          <a:p>
            <a:endParaRPr lang="zh-CN" altLang="en-US" dirty="0"/>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926926"/>
            <a:ext cx="11523753" cy="5794715"/>
          </a:xfrm>
        </p:spPr>
        <p:txBody>
          <a:bodyPr/>
          <a:lstStyle/>
          <a:p>
            <a:r>
              <a:rPr lang="zh-CN" altLang="zh-CN" sz="3600" dirty="0"/>
              <a:t>窥基大师：“像法住时，而无证法，更不得果，故但有教行。像似于正法时，故名像也、</a:t>
            </a:r>
          </a:p>
          <a:p>
            <a:r>
              <a:rPr lang="zh-CN" altLang="zh-CN" sz="3600" dirty="0"/>
              <a:t>所谓末法，乃相对于正法、像法而言，指佛教之正法纯味渐失而转入衰微之时期。关于此词之意义，吉藏大师释之为：“转复微末，谓末法时。、</a:t>
            </a:r>
          </a:p>
          <a:p>
            <a:r>
              <a:rPr lang="zh-CN" altLang="zh-CN" sz="3600" dirty="0"/>
              <a:t>窥基大师将之概括为：“于末法时，唯教法而无行证，设有持戒修行者，多为名闻利养故。”</a:t>
            </a:r>
            <a:r>
              <a:rPr lang="en-US" altLang="zh-CN" sz="3600" dirty="0"/>
              <a:t>[16]</a:t>
            </a:r>
            <a:r>
              <a:rPr lang="zh-CN" altLang="zh-CN" sz="3600" dirty="0"/>
              <a:t>末法时的众生根机渐次低下，虽有如来教法而无行证者，此时期即称为末法。末法之世即称为末世。</a:t>
            </a:r>
            <a:endParaRPr sz="3600" dirty="0"/>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926926"/>
            <a:ext cx="11523753" cy="5794715"/>
          </a:xfrm>
        </p:spPr>
        <p:txBody>
          <a:bodyPr/>
          <a:lstStyle/>
          <a:p>
            <a:r>
              <a:rPr lang="zh-CN" altLang="zh-CN" sz="3600" dirty="0"/>
              <a:t>世尊。我以三昧力故。舍第五分所得寿命而般涅盘。我于是时自分其身如半葶苈子。为怜愍众生故求般涅槃。般涅槃后所有正法住世千岁。像法住世满五百岁</a:t>
            </a:r>
            <a:endParaRPr sz="3600" dirty="0"/>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lang="zh-CN" altLang="zh-CN" sz="3200" dirty="0"/>
              <a:t>摘自《虚云老和尚自述年谱》</a:t>
            </a:r>
          </a:p>
          <a:p>
            <a:r>
              <a:rPr lang="zh-CN" altLang="zh-CN" sz="3200" dirty="0"/>
              <a:t>释迦佛的法运，有正、像、末三期。正法、像法各一千年，末法一万年。正、像时期已过了，末法到现在已经过了九百八十二年了。</a:t>
            </a:r>
          </a:p>
          <a:p>
            <a:r>
              <a:rPr lang="zh-CN" altLang="zh-CN" sz="3200" dirty="0"/>
              <a:t>。、他们对浴佛节也有不同说法，不承认四月初八日为浴佛节。我凭《法本内传》及摩腾法师对明帝曰：佛以甲寅之岁四月八日生，此当周昭王二十四年。魏书沙门昙谟最曰：佛以周昭王二十四年四月八日生，穆王五十二年二月十五日灭。这样年月，多少朝代都遵奉不改。周昭王甲寅到现今已二九八二年了，现在他们要改为二五零二年。本来孔子、老子生在佛后，今他把孔老摆在佛先。我当时在大会上和他们争论，戒律、年号、汉服不准毁。</a:t>
            </a:r>
            <a:endParaRPr lang="zh-CN" altLang="en-US" sz="3200" dirty="0"/>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35041" y="208469"/>
            <a:ext cx="11523753" cy="5794715"/>
          </a:xfrm>
        </p:spPr>
        <p:txBody>
          <a:bodyPr/>
          <a:lstStyle/>
          <a:p>
            <a:r>
              <a:rPr lang="en-US" sz="2800" dirty="0"/>
              <a:t> </a:t>
            </a:r>
            <a:r>
              <a:rPr lang="zh-CN" altLang="zh-CN" sz="2800" dirty="0"/>
              <a:t>（编者注：此年号为佛历，计算方法为佛历减去</a:t>
            </a:r>
            <a:r>
              <a:rPr lang="en-US" altLang="zh-CN" sz="2800" dirty="0"/>
              <a:t>1027</a:t>
            </a:r>
            <a:r>
              <a:rPr lang="zh-CN" altLang="zh-CN" sz="2800" dirty="0"/>
              <a:t>年即西元年历。如虚云老和尚当时为佛历二九八二，即西元一九五五年。）</a:t>
            </a:r>
          </a:p>
          <a:p>
            <a:r>
              <a:rPr lang="zh-CN" altLang="zh-CN" sz="2800" dirty="0"/>
              <a:t>【注：也就是</a:t>
            </a:r>
            <a:r>
              <a:rPr lang="en-US" altLang="zh-CN" sz="2800" dirty="0"/>
              <a:t>1027</a:t>
            </a:r>
            <a:r>
              <a:rPr lang="zh-CN" altLang="zh-CN" sz="2800" dirty="0"/>
              <a:t>年加上西元年历，既是佛历。例：</a:t>
            </a:r>
            <a:r>
              <a:rPr lang="en-US" altLang="zh-CN" sz="2800" dirty="0"/>
              <a:t>1027+2019</a:t>
            </a:r>
            <a:r>
              <a:rPr lang="zh-CN" altLang="zh-CN" sz="2800" dirty="0"/>
              <a:t>年</a:t>
            </a:r>
            <a:r>
              <a:rPr lang="en-US" altLang="zh-CN" sz="2800" dirty="0"/>
              <a:t>=3046</a:t>
            </a:r>
            <a:endParaRPr lang="zh-CN" altLang="zh-CN" sz="2800" dirty="0"/>
          </a:p>
          <a:p>
            <a:r>
              <a:rPr lang="en-US" altLang="zh-CN" sz="2800" dirty="0"/>
              <a:t>1</a:t>
            </a:r>
            <a:r>
              <a:rPr lang="zh-CN" altLang="zh-CN" sz="2800" dirty="0"/>
              <a:t>）正法五百年或一千年</a:t>
            </a:r>
          </a:p>
          <a:p>
            <a:r>
              <a:rPr lang="zh-CN" altLang="zh-CN" sz="2800" dirty="0"/>
              <a:t>佛在《中阿含经》说，正法本来有一千年，因度女人出家，减少五百岁，其他如《贤劫经》、《大宝积经》、《大集经》以及《大智度论》等，都说正法是五百年。</a:t>
            </a:r>
          </a:p>
          <a:p>
            <a:r>
              <a:rPr lang="en-US" altLang="zh-CN" sz="2800" dirty="0"/>
              <a:t> </a:t>
            </a:r>
            <a:endParaRPr lang="zh-CN" altLang="zh-CN" sz="2800" dirty="0"/>
          </a:p>
          <a:p>
            <a:r>
              <a:rPr lang="zh-CN" altLang="zh-CN" sz="2800" dirty="0"/>
              <a:t>《悲华经》则说正法住世千岁，《善见律毗婆沙》也持此说，并解释说：“由佛制比丘尼八敬</a:t>
            </a:r>
            <a:r>
              <a:rPr lang="en-US" altLang="zh-CN" sz="2800" dirty="0"/>
              <a:t>[21]</a:t>
            </a:r>
            <a:r>
              <a:rPr lang="zh-CN" altLang="zh-CN" sz="2800" dirty="0"/>
              <a:t>，正法还得千年”。</a:t>
            </a:r>
            <a:r>
              <a:rPr lang="en-US" altLang="zh-CN" sz="2800" dirty="0"/>
              <a:t>[22]</a:t>
            </a:r>
            <a:endParaRPr lang="zh-CN" altLang="zh-CN" sz="2800" dirty="0"/>
          </a:p>
          <a:p>
            <a:endParaRPr sz="2800" dirty="0"/>
          </a:p>
        </p:txBody>
      </p:sp>
    </p:spTree>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6379" y="171146"/>
            <a:ext cx="11523753" cy="5794715"/>
          </a:xfrm>
        </p:spPr>
        <p:txBody>
          <a:bodyPr/>
          <a:lstStyle/>
          <a:p>
            <a:r>
              <a:rPr lang="zh-CN" altLang="zh-CN" sz="3200" dirty="0"/>
              <a:t>（</a:t>
            </a:r>
            <a:r>
              <a:rPr lang="en-US" altLang="zh-CN" sz="3200" dirty="0"/>
              <a:t>2</a:t>
            </a:r>
            <a:r>
              <a:rPr lang="zh-CN" altLang="zh-CN" sz="3200" dirty="0"/>
              <a:t>）像法五百年或一千年</a:t>
            </a:r>
          </a:p>
          <a:p>
            <a:r>
              <a:rPr lang="zh-CN" altLang="zh-CN" sz="3200" dirty="0"/>
              <a:t>《佛本行集》、《悲华经》、《大宝积经》、《大乘三聚忏悔经》等，皆说：“像法住世，亦五百岁。”</a:t>
            </a:r>
          </a:p>
          <a:p>
            <a:r>
              <a:rPr lang="en-US" altLang="zh-CN" sz="3200" dirty="0"/>
              <a:t> </a:t>
            </a:r>
            <a:endParaRPr lang="zh-CN" altLang="zh-CN" sz="3200" dirty="0"/>
          </a:p>
          <a:p>
            <a:r>
              <a:rPr lang="zh-CN" altLang="zh-CN" sz="3200" dirty="0"/>
              <a:t>《大集经月藏分》第十二〈法灭尽品〉第二十说：“像法住于世，限满一千年。” 《摩诃摩耶经》也说像法为一千年。</a:t>
            </a:r>
          </a:p>
          <a:p>
            <a:r>
              <a:rPr lang="en-US" altLang="zh-CN" sz="3200" dirty="0"/>
              <a:t> </a:t>
            </a:r>
            <a:endParaRPr lang="zh-CN" altLang="zh-CN" sz="3200" dirty="0"/>
          </a:p>
          <a:p>
            <a:r>
              <a:rPr lang="zh-CN" altLang="zh-CN" sz="3200" dirty="0"/>
              <a:t>我国诸师多持像法一千年之说，</a:t>
            </a:r>
          </a:p>
          <a:p>
            <a:r>
              <a:rPr lang="en-US" altLang="zh-CN" sz="3200" dirty="0"/>
              <a:t> </a:t>
            </a:r>
            <a:endParaRPr lang="zh-CN" altLang="zh-CN" sz="3200" dirty="0"/>
          </a:p>
          <a:p>
            <a:r>
              <a:rPr lang="zh-CN" altLang="zh-CN" sz="3200" dirty="0"/>
              <a:t>经中说，在正法千年之后，佛法仍流传于世长达一万年，但呈逐渐转衰之势，一万年后佛法即灭。我国诸师普遍持末法一万年之说。</a:t>
            </a:r>
          </a:p>
        </p:txBody>
      </p:sp>
    </p:spTree>
  </p:cSld>
  <p:clrMapOvr>
    <a:masterClrMapping/>
  </p:clrMapOvr>
  <p:transition advClick="0" advTm="15000"/>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8378</Words>
  <Application>Microsoft Office PowerPoint</Application>
  <PresentationFormat>宽屏</PresentationFormat>
  <Paragraphs>111</Paragraphs>
  <Slides>47</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47</vt:i4>
      </vt:variant>
    </vt:vector>
  </HeadingPairs>
  <TitlesOfParts>
    <vt:vector size="55" baseType="lpstr">
      <vt:lpstr>等线</vt:lpstr>
      <vt:lpstr>黑体</vt:lpstr>
      <vt:lpstr>微软雅黑</vt:lpstr>
      <vt:lpstr>Arial</vt:lpstr>
      <vt:lpstr>Calibri</vt:lpstr>
      <vt:lpstr>Calibri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 </cp:lastModifiedBy>
  <cp:revision>1332</cp:revision>
  <dcterms:created xsi:type="dcterms:W3CDTF">2016-11-06T12:00:00Z</dcterms:created>
  <dcterms:modified xsi:type="dcterms:W3CDTF">2021-08-12T15:06:58Z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