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88"/>
  </p:notesMasterIdLst>
  <p:handoutMasterIdLst>
    <p:handoutMasterId r:id="rId89"/>
  </p:handoutMasterIdLst>
  <p:sldIdLst>
    <p:sldId id="995" r:id="rId3"/>
    <p:sldId id="979" r:id="rId4"/>
    <p:sldId id="1211" r:id="rId5"/>
    <p:sldId id="1212" r:id="rId6"/>
    <p:sldId id="1215" r:id="rId7"/>
    <p:sldId id="980" r:id="rId8"/>
    <p:sldId id="981" r:id="rId9"/>
    <p:sldId id="1214" r:id="rId10"/>
    <p:sldId id="982" r:id="rId11"/>
    <p:sldId id="983" r:id="rId12"/>
    <p:sldId id="940" r:id="rId13"/>
    <p:sldId id="480" r:id="rId14"/>
    <p:sldId id="950" r:id="rId15"/>
    <p:sldId id="951" r:id="rId16"/>
    <p:sldId id="952" r:id="rId17"/>
    <p:sldId id="953" r:id="rId18"/>
    <p:sldId id="954" r:id="rId19"/>
    <p:sldId id="991" r:id="rId20"/>
    <p:sldId id="957" r:id="rId21"/>
    <p:sldId id="955" r:id="rId22"/>
    <p:sldId id="956" r:id="rId23"/>
    <p:sldId id="959" r:id="rId24"/>
    <p:sldId id="992" r:id="rId25"/>
    <p:sldId id="958" r:id="rId26"/>
    <p:sldId id="960" r:id="rId27"/>
    <p:sldId id="961" r:id="rId28"/>
    <p:sldId id="962" r:id="rId29"/>
    <p:sldId id="993" r:id="rId30"/>
    <p:sldId id="963" r:id="rId31"/>
    <p:sldId id="964" r:id="rId32"/>
    <p:sldId id="965" r:id="rId33"/>
    <p:sldId id="994" r:id="rId34"/>
    <p:sldId id="966" r:id="rId35"/>
    <p:sldId id="1067" r:id="rId36"/>
    <p:sldId id="1182" r:id="rId37"/>
    <p:sldId id="1183" r:id="rId38"/>
    <p:sldId id="1184" r:id="rId39"/>
    <p:sldId id="1185" r:id="rId40"/>
    <p:sldId id="1210" r:id="rId41"/>
    <p:sldId id="1187" r:id="rId42"/>
    <p:sldId id="1188" r:id="rId43"/>
    <p:sldId id="1189" r:id="rId44"/>
    <p:sldId id="1190" r:id="rId45"/>
    <p:sldId id="1191" r:id="rId46"/>
    <p:sldId id="1192" r:id="rId47"/>
    <p:sldId id="1049" r:id="rId48"/>
    <p:sldId id="1050" r:id="rId49"/>
    <p:sldId id="1051" r:id="rId50"/>
    <p:sldId id="1052" r:id="rId51"/>
    <p:sldId id="1053" r:id="rId52"/>
    <p:sldId id="1054" r:id="rId53"/>
    <p:sldId id="1055" r:id="rId54"/>
    <p:sldId id="1216" r:id="rId55"/>
    <p:sldId id="1096" r:id="rId56"/>
    <p:sldId id="1097" r:id="rId57"/>
    <p:sldId id="1095" r:id="rId58"/>
    <p:sldId id="1056" r:id="rId59"/>
    <p:sldId id="1057" r:id="rId60"/>
    <p:sldId id="1058" r:id="rId61"/>
    <p:sldId id="1206" r:id="rId62"/>
    <p:sldId id="1207" r:id="rId63"/>
    <p:sldId id="1208" r:id="rId64"/>
    <p:sldId id="1059" r:id="rId65"/>
    <p:sldId id="1060" r:id="rId66"/>
    <p:sldId id="1061" r:id="rId67"/>
    <p:sldId id="1069" r:id="rId68"/>
    <p:sldId id="1070" r:id="rId69"/>
    <p:sldId id="1079" r:id="rId70"/>
    <p:sldId id="1080" r:id="rId71"/>
    <p:sldId id="1081" r:id="rId72"/>
    <p:sldId id="1082" r:id="rId73"/>
    <p:sldId id="1209" r:id="rId74"/>
    <p:sldId id="1083" r:id="rId75"/>
    <p:sldId id="1084" r:id="rId76"/>
    <p:sldId id="1085" r:id="rId77"/>
    <p:sldId id="1178" r:id="rId78"/>
    <p:sldId id="1179" r:id="rId79"/>
    <p:sldId id="1213" r:id="rId80"/>
    <p:sldId id="1180" r:id="rId81"/>
    <p:sldId id="1200" r:id="rId82"/>
    <p:sldId id="1201" r:id="rId83"/>
    <p:sldId id="1202" r:id="rId84"/>
    <p:sldId id="1203" r:id="rId85"/>
    <p:sldId id="1204" r:id="rId86"/>
    <p:sldId id="1205" r:id="rId8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1pPr>
    <a:lvl2pPr marL="4572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2pPr>
    <a:lvl3pPr marL="9144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3pPr>
    <a:lvl4pPr marL="13716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4pPr>
    <a:lvl5pPr marL="18288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5pPr>
    <a:lvl6pPr marL="2286000" algn="l" defTabSz="914400" rtl="0" eaLnBrk="1" latinLnBrk="0" hangingPunct="1">
      <a:defRPr kern="1200">
        <a:solidFill>
          <a:schemeClr val="tx1"/>
        </a:solidFill>
        <a:latin typeface="等线" pitchFamily="2" charset="-122"/>
        <a:ea typeface="等线" pitchFamily="2" charset="-122"/>
        <a:cs typeface="+mn-cs"/>
      </a:defRPr>
    </a:lvl6pPr>
    <a:lvl7pPr marL="2743200" algn="l" defTabSz="914400" rtl="0" eaLnBrk="1" latinLnBrk="0" hangingPunct="1">
      <a:defRPr kern="1200">
        <a:solidFill>
          <a:schemeClr val="tx1"/>
        </a:solidFill>
        <a:latin typeface="等线" pitchFamily="2" charset="-122"/>
        <a:ea typeface="等线" pitchFamily="2" charset="-122"/>
        <a:cs typeface="+mn-cs"/>
      </a:defRPr>
    </a:lvl7pPr>
    <a:lvl8pPr marL="3200400" algn="l" defTabSz="914400" rtl="0" eaLnBrk="1" latinLnBrk="0" hangingPunct="1">
      <a:defRPr kern="1200">
        <a:solidFill>
          <a:schemeClr val="tx1"/>
        </a:solidFill>
        <a:latin typeface="等线" pitchFamily="2" charset="-122"/>
        <a:ea typeface="等线" pitchFamily="2" charset="-122"/>
        <a:cs typeface="+mn-cs"/>
      </a:defRPr>
    </a:lvl8pPr>
    <a:lvl9pPr marL="3657600" algn="l" defTabSz="914400" rtl="0" eaLnBrk="1" latinLnBrk="0" hangingPunct="1">
      <a:defRPr kern="1200">
        <a:solidFill>
          <a:schemeClr val="tx1"/>
        </a:solidFill>
        <a:latin typeface="等线" pitchFamily="2" charset="-122"/>
        <a:ea typeface="等线" pitchFamily="2" charset="-122"/>
        <a:cs typeface="+mn-cs"/>
      </a:defRPr>
    </a:lvl9pPr>
  </p:defaultTextStyle>
  <p:extLst>
    <p:ext uri="{EFAFB233-063F-42B5-8137-9DF3F51BA10A}">
      <p15:sldGuideLst xmlns:p15="http://schemas.microsoft.com/office/powerpoint/2012/main">
        <p15:guide id="1" orient="horz" pos="2172">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19"/>
    <a:srgbClr val="98FED5"/>
    <a:srgbClr val="0B215A"/>
    <a:srgbClr val="EDCBCB"/>
    <a:srgbClr val="8BE1FF"/>
    <a:srgbClr val="FF5B5B"/>
    <a:srgbClr val="FC9804"/>
    <a:srgbClr val="FFD319"/>
    <a:srgbClr val="75DBFF"/>
    <a:srgbClr val="321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30" autoAdjust="0"/>
    <p:restoredTop sz="89445" autoAdjust="0"/>
  </p:normalViewPr>
  <p:slideViewPr>
    <p:cSldViewPr snapToGrid="0">
      <p:cViewPr varScale="1">
        <p:scale>
          <a:sx n="65" d="100"/>
          <a:sy n="65" d="100"/>
        </p:scale>
        <p:origin x="384" y="60"/>
      </p:cViewPr>
      <p:guideLst>
        <p:guide orient="horz" pos="2172"/>
        <p:guide pos="3840"/>
      </p:guideLst>
    </p:cSldViewPr>
  </p:slideViewPr>
  <p:notesTextViewPr>
    <p:cViewPr>
      <p:scale>
        <a:sx n="1" d="1"/>
        <a:sy n="1" d="1"/>
      </p:scale>
      <p:origin x="0" y="0"/>
    </p:cViewPr>
  </p:notesTextViewPr>
  <p:notesViewPr>
    <p:cSldViewPr snapToGrid="0">
      <p:cViewPr varScale="1">
        <p:scale>
          <a:sx n="70" d="100"/>
          <a:sy n="70" d="100"/>
        </p:scale>
        <p:origin x="18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10D6EDA-710D-498D-9DA5-D8172A09E7D2}" type="datetimeFigureOut">
              <a:rPr lang="zh-CN" altLang="en-US"/>
              <a:t>2021/8/12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DA26148-5669-4A2E-A3E8-9F2546EEE656}" type="slidenum">
              <a:rPr lang="zh-CN" altLang="en-US"/>
              <a:t>‹#›</a:t>
            </a:fld>
            <a:endParaRPr lang="zh-CN" altLang="en-US"/>
          </a:p>
        </p:txBody>
      </p:sp>
    </p:spTree>
    <p:extLst>
      <p:ext uri="{BB962C8B-B14F-4D97-AF65-F5344CB8AC3E}">
        <p14:creationId xmlns:p14="http://schemas.microsoft.com/office/powerpoint/2010/main" val="2803074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86F4D41-4D1B-44C6-9CBF-D5B9D9155C33}" type="datetimeFigureOut">
              <a:rPr lang="zh-CN" altLang="en-US"/>
              <a:t>2021/8/12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978156D-ABF4-45C9-A442-B5D4A13D037F}" type="slidenum">
              <a:rPr lang="zh-CN" altLang="en-US"/>
              <a:t>‹#›</a:t>
            </a:fld>
            <a:endParaRPr lang="zh-CN" altLang="en-US"/>
          </a:p>
        </p:txBody>
      </p:sp>
    </p:spTree>
    <p:extLst>
      <p:ext uri="{BB962C8B-B14F-4D97-AF65-F5344CB8AC3E}">
        <p14:creationId xmlns:p14="http://schemas.microsoft.com/office/powerpoint/2010/main" val="956439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1</a:t>
            </a:fld>
            <a:endParaRPr lang="zh-CN" altLang="en-US"/>
          </a:p>
        </p:txBody>
      </p:sp>
    </p:spTree>
    <p:extLst>
      <p:ext uri="{BB962C8B-B14F-4D97-AF65-F5344CB8AC3E}">
        <p14:creationId xmlns:p14="http://schemas.microsoft.com/office/powerpoint/2010/main" val="112741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2</a:t>
            </a:fld>
            <a:endParaRPr lang="zh-CN" altLang="en-US"/>
          </a:p>
        </p:txBody>
      </p:sp>
    </p:spTree>
    <p:extLst>
      <p:ext uri="{BB962C8B-B14F-4D97-AF65-F5344CB8AC3E}">
        <p14:creationId xmlns:p14="http://schemas.microsoft.com/office/powerpoint/2010/main" val="314660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33</a:t>
            </a:fld>
            <a:endParaRPr lang="zh-CN" altLang="en-US"/>
          </a:p>
        </p:txBody>
      </p:sp>
    </p:spTree>
    <p:extLst>
      <p:ext uri="{BB962C8B-B14F-4D97-AF65-F5344CB8AC3E}">
        <p14:creationId xmlns:p14="http://schemas.microsoft.com/office/powerpoint/2010/main" val="1483750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2737" y="157636"/>
            <a:ext cx="10840404" cy="724680"/>
          </a:xfrm>
          <a:prstGeom prst="rect">
            <a:avLst/>
          </a:prstGeom>
        </p:spPr>
        <p:txBody>
          <a:bodyPr/>
          <a:lstStyle>
            <a:lvl1pPr>
              <a:defRPr sz="4600" b="1">
                <a:solidFill>
                  <a:srgbClr val="FFC00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172737" y="1048008"/>
            <a:ext cx="10457163" cy="5562342"/>
          </a:xfrm>
          <a:prstGeom prst="rect">
            <a:avLst/>
          </a:prstGeom>
        </p:spPr>
        <p:txBody>
          <a:bodyPr/>
          <a:lstStyle>
            <a:lvl1pPr marL="0" indent="0" eaLnBrk="1" hangingPunct="1">
              <a:lnSpc>
                <a:spcPct val="105000"/>
              </a:lnSpc>
              <a:spcBef>
                <a:spcPts val="500"/>
              </a:spcBef>
              <a:buNone/>
              <a:defRPr lang="zh-CN" altLang="en-US" sz="4400" b="1" kern="1200" dirty="0" smtClean="0">
                <a:solidFill>
                  <a:srgbClr val="FFFF00"/>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61925" y="115976"/>
            <a:ext cx="10534650" cy="6429203"/>
          </a:xfrm>
          <a:prstGeom prst="rect">
            <a:avLst/>
          </a:prstGeom>
        </p:spPr>
        <p:txBody>
          <a:bodyPr/>
          <a:lstStyle>
            <a:lvl1pPr marL="0" indent="0" eaLnBrk="1" hangingPunct="1">
              <a:lnSpc>
                <a:spcPct val="106000"/>
              </a:lnSpc>
              <a:spcBef>
                <a:spcPts val="500"/>
              </a:spcBef>
              <a:buNone/>
              <a:defRPr sz="4400" b="1">
                <a:solidFill>
                  <a:srgbClr val="FFFF00"/>
                </a:solidFill>
                <a:latin typeface="黑体" panose="02010609060101010101" pitchFamily="49" charset="-122"/>
                <a:ea typeface="黑体" panose="02010609060101010101" pitchFamily="49" charset="-122"/>
              </a:defRPr>
            </a:lvl1pPr>
          </a:lstStyle>
          <a:p>
            <a:pPr lvl="0"/>
            <a:r>
              <a:rPr lang="zh-CN" altLang="en-US" dirty="0"/>
              <a:t>单击此处编辑母版文本样式</a:t>
            </a:r>
          </a:p>
        </p:txBody>
      </p:sp>
    </p:spTree>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法师添加-带标题">
    <p:spTree>
      <p:nvGrpSpPr>
        <p:cNvPr id="1" name=""/>
        <p:cNvGrpSpPr/>
        <p:nvPr/>
      </p:nvGrpSpPr>
      <p:grpSpPr>
        <a:xfrm>
          <a:off x="0" y="0"/>
          <a:ext cx="0" cy="0"/>
          <a:chOff x="0" y="0"/>
          <a:chExt cx="0" cy="0"/>
        </a:xfrm>
      </p:grpSpPr>
      <p:sp>
        <p:nvSpPr>
          <p:cNvPr id="2" name="标题 1"/>
          <p:cNvSpPr>
            <a:spLocks noGrp="1"/>
          </p:cNvSpPr>
          <p:nvPr>
            <p:ph type="title"/>
          </p:nvPr>
        </p:nvSpPr>
        <p:spPr>
          <a:xfrm>
            <a:off x="133463" y="111054"/>
            <a:ext cx="11544186" cy="739178"/>
          </a:xfrm>
          <a:prstGeom prst="rect">
            <a:avLst/>
          </a:prstGeom>
          <a:effectLst>
            <a:outerShdw blurRad="50800" dist="38100" dir="2700000" algn="tl" rotWithShape="0">
              <a:prstClr val="black">
                <a:alpha val="40000"/>
              </a:prstClr>
            </a:outerShdw>
          </a:effectLst>
        </p:spPr>
        <p:txBody>
          <a:bodyPr/>
          <a:lstStyle>
            <a:lvl1pPr algn="l">
              <a:defRPr lang="zh-CN" altLang="en-US" sz="4200" b="1" dirty="0" smtClean="0">
                <a:solidFill>
                  <a:srgbClr val="FFC000"/>
                </a:solidFill>
                <a:latin typeface="黑体" panose="02010609060101010101" pitchFamily="49" charset="-122"/>
                <a:ea typeface="黑体" panose="02010609060101010101" pitchFamily="49" charset="-122"/>
                <a:cs typeface="+mn-cs"/>
              </a:defRPr>
            </a:lvl1pPr>
          </a:lstStyle>
          <a:p>
            <a:r>
              <a:rPr lang="zh-CN" altLang="en-US" dirty="0"/>
              <a:t>单击此处编辑母版标题样式</a:t>
            </a:r>
          </a:p>
        </p:txBody>
      </p:sp>
      <p:sp>
        <p:nvSpPr>
          <p:cNvPr id="3" name="内容占位符 2"/>
          <p:cNvSpPr>
            <a:spLocks noGrp="1"/>
          </p:cNvSpPr>
          <p:nvPr>
            <p:ph idx="1"/>
          </p:nvPr>
        </p:nvSpPr>
        <p:spPr>
          <a:xfrm>
            <a:off x="133462" y="1029921"/>
            <a:ext cx="11544187" cy="5611511"/>
          </a:xfrm>
          <a:prstGeom prst="rect">
            <a:avLst/>
          </a:prstGeom>
          <a:effectLst>
            <a:outerShdw blurRad="50800" dist="38100" dir="2700000" algn="tl" rotWithShape="0">
              <a:prstClr val="black">
                <a:alpha val="40000"/>
              </a:prstClr>
            </a:outerShdw>
          </a:effectLst>
        </p:spPr>
        <p:txBody>
          <a:bodyPr/>
          <a:lstStyle>
            <a:lvl1pPr marL="0" indent="0" eaLnBrk="1" hangingPunct="1">
              <a:lnSpc>
                <a:spcPct val="103000"/>
              </a:lnSpc>
              <a:spcBef>
                <a:spcPts val="300"/>
              </a:spcBef>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Click="0" advTm="1500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pic>
        <p:nvPicPr>
          <p:cNvPr id="61442" name="Picture 2"/>
          <p:cNvPicPr>
            <a:picLocks noChangeAspect="1" noChangeArrowheads="1"/>
          </p:cNvPicPr>
          <p:nvPr userDrawn="1"/>
        </p:nvPicPr>
        <p:blipFill>
          <a:blip r:embed="rId5"/>
          <a:srcRect/>
          <a:stretch>
            <a:fillRect/>
          </a:stretch>
        </p:blipFill>
        <p:spPr bwMode="auto">
          <a:xfrm>
            <a:off x="11560175" y="0"/>
            <a:ext cx="631825" cy="5477608"/>
          </a:xfrm>
          <a:prstGeom prst="rect">
            <a:avLst/>
          </a:prstGeom>
          <a:noFill/>
          <a:ln w="9525">
            <a:noFill/>
            <a:miter lim="800000"/>
            <a:headEnd/>
            <a:tailEnd/>
          </a:ln>
          <a:effectLst/>
        </p:spPr>
      </p:pic>
      <p:sp>
        <p:nvSpPr>
          <p:cNvPr id="5" name="文本框 4"/>
          <p:cNvSpPr txBox="1"/>
          <p:nvPr userDrawn="1"/>
        </p:nvSpPr>
        <p:spPr bwMode="auto">
          <a:xfrm>
            <a:off x="11598455" y="298580"/>
            <a:ext cx="724878" cy="5048400"/>
          </a:xfrm>
          <a:prstGeom prst="rect">
            <a:avLst/>
          </a:prstGeom>
          <a:noFill/>
          <a:ln>
            <a:noFill/>
          </a:ln>
        </p:spPr>
        <p:txBody>
          <a:bodyPr vert="eaVert" wrap="square" rtlCol="0">
            <a:spAutoFit/>
          </a:bodyPr>
          <a:lstStyle/>
          <a:p>
            <a:pPr>
              <a:lnSpc>
                <a:spcPts val="4800"/>
              </a:lnSpc>
            </a:pPr>
            <a:r>
              <a:rPr lang="zh-CN" altLang="en-US" sz="2200" b="1" dirty="0">
                <a:solidFill>
                  <a:srgbClr val="FFFFFF"/>
                </a:solidFill>
                <a:latin typeface="华文新魏" panose="02010800040101010101" pitchFamily="2" charset="-122"/>
                <a:ea typeface="华文新魏" panose="02010800040101010101" pitchFamily="2" charset="-122"/>
              </a:rPr>
              <a:t>占察入净土值天时，处地利，得人和</a:t>
            </a:r>
          </a:p>
        </p:txBody>
      </p:sp>
      <p:sp>
        <p:nvSpPr>
          <p:cNvPr id="6" name="文本框 5"/>
          <p:cNvSpPr txBox="1"/>
          <p:nvPr userDrawn="1"/>
        </p:nvSpPr>
        <p:spPr bwMode="auto">
          <a:xfrm>
            <a:off x="11560784" y="4953742"/>
            <a:ext cx="800219" cy="1047731"/>
          </a:xfrm>
          <a:prstGeom prst="rect">
            <a:avLst/>
          </a:prstGeom>
          <a:noFill/>
          <a:ln>
            <a:noFill/>
          </a:ln>
        </p:spPr>
        <p:txBody>
          <a:bodyPr vert="eaVert" wrap="square" rtlCol="0">
            <a:spAutoFit/>
          </a:bodyPr>
          <a:lstStyle/>
          <a:p>
            <a:pPr>
              <a:lnSpc>
                <a:spcPts val="4800"/>
              </a:lnSpc>
            </a:pPr>
            <a:r>
              <a:rPr lang="zh-CN" altLang="en-US" sz="1200" b="1" dirty="0">
                <a:solidFill>
                  <a:srgbClr val="FFFFFF"/>
                </a:solidFill>
                <a:latin typeface="华文楷体" panose="02010600040101010101" pitchFamily="2" charset="-122"/>
                <a:ea typeface="华文楷体" panose="02010600040101010101" pitchFamily="2" charset="-122"/>
              </a:rPr>
              <a:t>智坤法师</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p:transition advClick="0" advTm="15000"/>
  <p:txStyles>
    <p:titleStyle>
      <a:lvl1pPr algn="ctr" defTabSz="1217930" rtl="0" eaLnBrk="0" fontAlgn="base" hangingPunct="0">
        <a:spcBef>
          <a:spcPct val="0"/>
        </a:spcBef>
        <a:spcAft>
          <a:spcPct val="0"/>
        </a:spcAft>
        <a:defRPr sz="5800" kern="1200">
          <a:solidFill>
            <a:schemeClr val="tx1"/>
          </a:solidFill>
          <a:latin typeface="+mj-lt"/>
          <a:ea typeface="+mj-ea"/>
          <a:cs typeface="+mj-cs"/>
        </a:defRPr>
      </a:lvl1pPr>
      <a:lvl2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2pPr>
      <a:lvl3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3pPr>
      <a:lvl4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4pPr>
      <a:lvl5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5pPr>
      <a:lvl6pPr marL="4572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6pPr>
      <a:lvl7pPr marL="9144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7pPr>
      <a:lvl8pPr marL="13716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8pPr>
      <a:lvl9pPr marL="18288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9pPr>
    </p:titleStyle>
    <p:bodyStyle>
      <a:lvl1pPr marL="455930" indent="-455930" algn="l" defTabSz="1217930"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93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930"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3pPr>
      <a:lvl4pPr marL="21323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2192000" cy="6851549"/>
          </a:xfrm>
          <a:prstGeom prst="rect">
            <a:avLst/>
          </a:prstGeom>
        </p:spPr>
      </p:pic>
      <p:sp>
        <p:nvSpPr>
          <p:cNvPr id="6" name="文本框 5"/>
          <p:cNvSpPr txBox="1"/>
          <p:nvPr/>
        </p:nvSpPr>
        <p:spPr>
          <a:xfrm>
            <a:off x="937550" y="1712795"/>
            <a:ext cx="9734310" cy="3139321"/>
          </a:xfrm>
          <a:prstGeom prst="rect">
            <a:avLst/>
          </a:prstGeom>
          <a:noFill/>
        </p:spPr>
        <p:txBody>
          <a:bodyPr wrap="square" rtlCol="0">
            <a:spAutoFit/>
          </a:bodyPr>
          <a:lstStyle/>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占察入净土</a:t>
            </a:r>
            <a:endParaRPr lang="en-US" altLang="zh-CN" sz="6600" dirty="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值天时，处地利，得</a:t>
            </a:r>
            <a:r>
              <a:rPr lang="zh-CN" altLang="en-US" sz="6600">
                <a:solidFill>
                  <a:schemeClr val="bg1"/>
                </a:solidFill>
                <a:latin typeface="华文新魏" panose="02010800040101010101" pitchFamily="2" charset="-122"/>
                <a:ea typeface="华文新魏" panose="02010800040101010101" pitchFamily="2" charset="-122"/>
                <a:cs typeface="Ebrima" panose="02000000000000000000" pitchFamily="2" charset="0"/>
              </a:rPr>
              <a:t>人和（三）</a:t>
            </a:r>
            <a:endPar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p:txBody>
      </p:sp>
      <p:pic>
        <p:nvPicPr>
          <p:cNvPr id="7" name="图片 6"/>
          <p:cNvPicPr>
            <a:picLocks noChangeAspect="1"/>
          </p:cNvPicPr>
          <p:nvPr/>
        </p:nvPicPr>
        <p:blipFill>
          <a:blip r:embed="rId4"/>
          <a:stretch>
            <a:fillRect/>
          </a:stretch>
        </p:blipFill>
        <p:spPr>
          <a:xfrm>
            <a:off x="4831406" y="103913"/>
            <a:ext cx="2764226" cy="1504968"/>
          </a:xfrm>
          <a:prstGeom prst="rect">
            <a:avLst/>
          </a:prstGeom>
        </p:spPr>
      </p:pic>
    </p:spTree>
  </p:cSld>
  <p:clrMapOvr>
    <a:masterClrMapping/>
  </p:clrMapOvr>
  <p:transition advClick="0" advTm="1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585912"/>
            <a:ext cx="11523753" cy="5135729"/>
          </a:xfrm>
        </p:spPr>
        <p:txBody>
          <a:bodyPr/>
          <a:lstStyle/>
          <a:p>
            <a:r>
              <a:rPr dirty="0"/>
              <a:t>「莲池大师</a:t>
            </a:r>
            <a:r>
              <a:rPr lang="en-US" altLang="zh-CN" dirty="0"/>
              <a:t>《</a:t>
            </a:r>
            <a:r>
              <a:rPr dirty="0"/>
              <a:t>疏钞</a:t>
            </a:r>
            <a:r>
              <a:rPr lang="en-US" altLang="zh-CN" dirty="0"/>
              <a:t>》</a:t>
            </a:r>
            <a:r>
              <a:rPr dirty="0"/>
              <a:t>云：</a:t>
            </a:r>
            <a:r>
              <a:rPr dirty="0">
                <a:solidFill>
                  <a:srgbClr val="FFFF00"/>
                </a:solidFill>
              </a:rPr>
              <a:t>往生净土，要须有信。千信即千生，万信即万生</a:t>
            </a:r>
            <a:r>
              <a:rPr dirty="0"/>
              <a:t>。信佛名字，诸佛即救，诸佛即护。心常忆佛，口常称佛，身常敬佛，始名深信。任意早晚，终无再住阎浮之法。此策发信心，最为切要也」</a:t>
            </a:r>
            <a:endParaRPr lang="zh-CN" altLang="en-US" dirty="0"/>
          </a:p>
        </p:txBody>
      </p:sp>
    </p:spTree>
  </p:cSld>
  <p:clrMapOvr>
    <a:masterClrMapping/>
  </p:clrMapOvr>
  <p:transition advClick="0" advTm="1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2045" y="105868"/>
            <a:ext cx="11523753" cy="4479482"/>
          </a:xfrm>
        </p:spPr>
        <p:txBody>
          <a:bodyPr/>
          <a:lstStyle/>
          <a:p>
            <a:r>
              <a:rPr dirty="0"/>
              <a:t>末世</a:t>
            </a:r>
            <a:r>
              <a:rPr lang="zh-CN" altLang="zh-CN" dirty="0"/>
              <a:t>钝根。先示三种轮相。破坏众生邪见疑网。转向正道。到安隐处。复示修行忏悔方法。令其求得清净轮相。以为修习诸禅智慧之基。次又广明一实境界。以开圆解。正示二种观道。以勖圆行。开解则疑无不除。勖行则罪无不灭。所以三忍可阶。四佛可作也。又复善安慰说。令离怯弱。真实相应。离相违过。能令纤疑毕尽。进趣可期。可谓彻底慈悲。胜妙方便。救度末法沉沦。令坚大乘净信。是此经之大力用也。</a:t>
            </a:r>
            <a:endParaRPr lang="en-US" altLang="zh-CN" dirty="0"/>
          </a:p>
          <a:p>
            <a:r>
              <a:rPr dirty="0"/>
              <a:t>第五教相者。此是大乘方等教摄。引接三根。令归</a:t>
            </a:r>
          </a:p>
        </p:txBody>
      </p:sp>
    </p:spTree>
  </p:cSld>
  <p:clrMapOvr>
    <a:masterClrMapping/>
  </p:clrMapOvr>
  <p:transition advClick="0" advTm="1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85738" y="163860"/>
            <a:ext cx="11458575" cy="5632311"/>
          </a:xfrm>
          <a:prstGeom prst="rect">
            <a:avLst/>
          </a:prstGeom>
          <a:noFill/>
          <a:ln w="9525">
            <a:noFill/>
            <a:miter lim="800000"/>
          </a:ln>
          <a:effectLst/>
        </p:spPr>
        <p:txBody>
          <a:bodyPr vert="horz" wrap="square" lIns="91440" tIns="45720" rIns="91440" bIns="45720" numCol="1" anchor="ctr" anchorCtr="0" compatLnSpc="1">
            <a:spAutoFit/>
          </a:bodyPr>
          <a:lstStyle/>
          <a:p>
            <a:pPr lvl="0" eaLnBrk="1" hangingPunct="1"/>
            <a:r>
              <a:rPr lang="zh-CN" altLang="en-US" sz="4000" b="1" dirty="0">
                <a:solidFill>
                  <a:srgbClr val="98FED5"/>
                </a:solidFill>
                <a:latin typeface="黑体" panose="02010609060101010101" pitchFamily="49" charset="-122"/>
                <a:ea typeface="黑体" panose="02010609060101010101" pitchFamily="49" charset="-122"/>
              </a:rPr>
              <a:t>一实。兼令无志求出要者。亦能脱诸衰恼。生于善处。盖是无法不备。无机不收。所谓亦摄渐机一切群品。而正意则唯在圆顿也。教相竟。</a:t>
            </a:r>
            <a:endParaRPr lang="en-US" altLang="zh-CN" sz="4000" b="1" dirty="0">
              <a:solidFill>
                <a:srgbClr val="98FED5"/>
              </a:solidFill>
              <a:latin typeface="黑体" panose="02010609060101010101" pitchFamily="49" charset="-122"/>
              <a:ea typeface="黑体" panose="02010609060101010101" pitchFamily="49" charset="-122"/>
            </a:endParaRPr>
          </a:p>
          <a:p>
            <a:pPr lvl="0" eaLnBrk="1" hangingPunct="1"/>
            <a:endParaRPr lang="en-US" altLang="zh-CN" sz="4000" b="1" dirty="0">
              <a:solidFill>
                <a:srgbClr val="98FED5"/>
              </a:solidFill>
              <a:latin typeface="黑体" panose="02010609060101010101" pitchFamily="49" charset="-122"/>
              <a:ea typeface="黑体" panose="02010609060101010101" pitchFamily="49" charset="-122"/>
            </a:endParaRPr>
          </a:p>
          <a:p>
            <a:pPr lvl="0" eaLnBrk="1" hangingPunct="1"/>
            <a:r>
              <a:rPr lang="zh-CN" altLang="en-US" sz="4000" b="1" dirty="0">
                <a:solidFill>
                  <a:srgbClr val="98FED5"/>
                </a:solidFill>
                <a:latin typeface="黑体" panose="02010609060101010101" pitchFamily="49" charset="-122"/>
                <a:ea typeface="黑体" panose="02010609060101010101" pitchFamily="49" charset="-122"/>
              </a:rPr>
              <a:t>（丙）二答</a:t>
            </a:r>
          </a:p>
          <a:p>
            <a:pPr lvl="0" eaLnBrk="1" hangingPunct="1"/>
            <a:r>
              <a:rPr lang="zh-CN" altLang="en-US" sz="4000" b="1" dirty="0">
                <a:solidFill>
                  <a:srgbClr val="98FED5"/>
                </a:solidFill>
                <a:latin typeface="黑体" panose="02010609060101010101" pitchFamily="49" charset="-122"/>
                <a:ea typeface="黑体" panose="02010609060101010101" pitchFamily="49" charset="-122"/>
              </a:rPr>
              <a:t>佛告坚净信菩萨。此法门名为占察善恶业报。亦名消除诸障。增长净信。亦名开示求向大乘者进趣方便。显出甚深究竟实义。亦名善安慰说。令离怯弱。速入坚信决定法门。依如是名义。汝当受持。</a:t>
            </a:r>
          </a:p>
        </p:txBody>
      </p:sp>
    </p:spTree>
  </p:cSld>
  <p:clrMapOvr>
    <a:masterClrMapping/>
  </p:clrMapOvr>
  <p:transition advClick="0" advTm="1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古人云，人身难得，中国难生，佛法难闻，生死难了，我等幸得人身，生中国，闻佛法。所不幸者自愧业障深重，无力断惑，速出三界，了脱生死。然又幸得闻我如来彻底悲心所说之大权巧，异方便，令博地凡夫带业往生之净土法门。实莫大之幸也。</a:t>
            </a:r>
            <a:br>
              <a:rPr lang="en-US" altLang="zh-CN" dirty="0"/>
            </a:br>
            <a:r>
              <a:rPr lang="zh-CN" altLang="zh-CN" dirty="0"/>
              <a:t>若非无量劫来，深植善根，何能闻此不思议法，顿生真信，发愿求生乎。</a:t>
            </a:r>
            <a:endParaRPr lang="en-US" altLang="zh-CN" dirty="0"/>
          </a:p>
          <a:p>
            <a:pPr algn="r"/>
            <a:br>
              <a:rPr lang="en-US" altLang="zh-CN" sz="3200" dirty="0"/>
            </a:br>
            <a:r>
              <a:rPr lang="zh-CN" altLang="zh-CN" sz="3200" dirty="0"/>
              <a:t>印光大师文钞与融明大师书</a:t>
            </a:r>
            <a:endParaRPr lang="zh-CN" altLang="en-US" sz="3200" dirty="0"/>
          </a:p>
        </p:txBody>
      </p:sp>
    </p:spTree>
  </p:cSld>
  <p:clrMapOvr>
    <a:masterClrMapping/>
  </p:clrMapOvr>
  <p:transition advClick="0" advTm="1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600" dirty="0">
                <a:solidFill>
                  <a:srgbClr val="FFFF00"/>
                </a:solidFill>
              </a:rPr>
              <a:t>念佛一法，乃背尘合觉，返本归元之第一妙法。于在家人分上，更为亲切。</a:t>
            </a:r>
            <a:r>
              <a:rPr lang="zh-CN" altLang="zh-CN" sz="3600" dirty="0"/>
              <a:t>以在家人身在世网，事务多端。摄心参禅，及静室诵经等，或势不能为，或力不暇及。唯念佛一法，最为方便。早晚于佛前随分随力，礼拜持念，回向发愿。除此之外，</a:t>
            </a:r>
            <a:r>
              <a:rPr lang="zh-CN" altLang="zh-CN" sz="3600" dirty="0">
                <a:solidFill>
                  <a:srgbClr val="FFFF00"/>
                </a:solidFill>
              </a:rPr>
              <a:t>行住坐卧，语默动静，穿衣吃饭，一切时，一切处，皆好念。</a:t>
            </a:r>
            <a:r>
              <a:rPr lang="zh-CN" altLang="zh-CN" sz="3600" dirty="0"/>
              <a:t>但于洁净处，恭敬时，或出声，或默念，皆可。若至不洁净处，或不恭敬时，但宜默念，不宜出声。非此时处不可念也。睡出声念，不但不恭敬，又且伤气，久则成病。默念功德，与常时一样。所谓念兹在兹，造次必于是，颠沛必于是也。</a:t>
            </a:r>
            <a:endParaRPr lang="en-US" altLang="zh-CN" sz="3600" dirty="0"/>
          </a:p>
          <a:p>
            <a:pPr algn="r"/>
            <a:r>
              <a:rPr lang="en-US" altLang="zh-CN" sz="3600" dirty="0"/>
              <a:t>——</a:t>
            </a:r>
            <a:r>
              <a:rPr lang="zh-CN" altLang="zh-CN" sz="3600" dirty="0"/>
              <a:t>印光大师</a:t>
            </a:r>
          </a:p>
          <a:p>
            <a:endParaRPr lang="zh-CN" altLang="en-US" sz="3600" dirty="0"/>
          </a:p>
        </p:txBody>
      </p:sp>
    </p:spTree>
  </p:cSld>
  <p:clrMapOvr>
    <a:masterClrMapping/>
  </p:clrMapOvr>
  <p:transition advClick="0" advTm="1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349828"/>
            <a:ext cx="11523753" cy="5371813"/>
          </a:xfrm>
        </p:spPr>
        <p:txBody>
          <a:bodyPr/>
          <a:lstStyle/>
          <a:p>
            <a:r>
              <a:rPr lang="zh-CN" altLang="zh-CN" dirty="0"/>
              <a:t>不必另择一所，即</a:t>
            </a:r>
            <a:r>
              <a:rPr lang="zh-CN" altLang="zh-CN" dirty="0">
                <a:solidFill>
                  <a:srgbClr val="FFFF00"/>
                </a:solidFill>
              </a:rPr>
              <a:t>家庭便是道场</a:t>
            </a:r>
            <a:r>
              <a:rPr lang="zh-CN" altLang="zh-CN" dirty="0"/>
              <a:t>，以父母、兄弟、妻子、朋友、亲戚尽作法眷，自行化他，口劝身率，使其同归净域、尽出苦轮，可谓戴发高僧、居家佛子矣</a:t>
            </a:r>
            <a:r>
              <a:rPr lang="en-US" altLang="zh-CN" dirty="0"/>
              <a:t>!”</a:t>
            </a:r>
            <a:endParaRPr lang="zh-CN" altLang="zh-CN" dirty="0"/>
          </a:p>
          <a:p>
            <a:pPr algn="r"/>
            <a:r>
              <a:rPr lang="en-US" altLang="zh-CN" dirty="0"/>
              <a:t>——</a:t>
            </a:r>
            <a:r>
              <a:rPr lang="zh-CN" altLang="zh-CN" dirty="0"/>
              <a:t>印光大师</a:t>
            </a:r>
            <a:endParaRPr lang="zh-CN" altLang="en-US" dirty="0"/>
          </a:p>
        </p:txBody>
      </p:sp>
    </p:spTree>
  </p:cSld>
  <p:clrMapOvr>
    <a:masterClrMapping/>
  </p:clrMapOvr>
  <p:transition advClick="0" advTm="1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en-US" altLang="zh-CN" dirty="0"/>
              <a:t>    </a:t>
            </a:r>
            <a:r>
              <a:rPr lang="zh-CN" altLang="zh-CN" dirty="0"/>
              <a:t>世尊，我观未来及现在众生，于所住处，于南方清洁之地，以土石竹木作其龛室，是中能塑画，乃至金银铜铁，作地藏形像，烧香供养，瞻礼赞叹，是人居处，即得十种利益。何等为十</a:t>
            </a:r>
            <a:r>
              <a:rPr lang="en-US" altLang="zh-CN" dirty="0"/>
              <a:t>?</a:t>
            </a:r>
            <a:endParaRPr lang="zh-CN" altLang="zh-CN" dirty="0"/>
          </a:p>
          <a:p>
            <a:r>
              <a:rPr lang="zh-CN" altLang="zh-CN" dirty="0"/>
              <a:t>　</a:t>
            </a:r>
            <a:r>
              <a:rPr lang="en-US" altLang="zh-CN" dirty="0"/>
              <a:t> </a:t>
            </a:r>
            <a:r>
              <a:rPr lang="zh-CN" altLang="zh-CN" dirty="0"/>
              <a:t> 一者、土地丰壤</a:t>
            </a:r>
            <a:r>
              <a:rPr lang="en-US" altLang="zh-CN" dirty="0"/>
              <a:t>;</a:t>
            </a:r>
            <a:r>
              <a:rPr lang="zh-CN" altLang="zh-CN" dirty="0"/>
              <a:t>二者、家宅永安</a:t>
            </a:r>
            <a:r>
              <a:rPr lang="en-US" altLang="zh-CN" dirty="0"/>
              <a:t>;</a:t>
            </a:r>
            <a:r>
              <a:rPr lang="zh-CN" altLang="zh-CN" dirty="0"/>
              <a:t>三者、先亡生天</a:t>
            </a:r>
            <a:r>
              <a:rPr lang="en-US" altLang="zh-CN" dirty="0"/>
              <a:t>;</a:t>
            </a:r>
            <a:r>
              <a:rPr lang="zh-CN" altLang="zh-CN" dirty="0"/>
              <a:t>四者、现存益寿</a:t>
            </a:r>
            <a:r>
              <a:rPr lang="en-US" altLang="zh-CN" dirty="0"/>
              <a:t>;</a:t>
            </a:r>
            <a:r>
              <a:rPr lang="zh-CN" altLang="zh-CN" dirty="0"/>
              <a:t>五者、所求遂意</a:t>
            </a:r>
            <a:r>
              <a:rPr lang="en-US" altLang="zh-CN" dirty="0"/>
              <a:t>;</a:t>
            </a:r>
            <a:r>
              <a:rPr lang="zh-CN" altLang="zh-CN" dirty="0"/>
              <a:t>六者、无水火灾</a:t>
            </a:r>
            <a:r>
              <a:rPr lang="en-US" altLang="zh-CN" dirty="0"/>
              <a:t>;</a:t>
            </a:r>
            <a:r>
              <a:rPr lang="zh-CN" altLang="zh-CN" dirty="0"/>
              <a:t>七者、虚耗辟除</a:t>
            </a:r>
            <a:r>
              <a:rPr lang="en-US" altLang="zh-CN" dirty="0"/>
              <a:t>;</a:t>
            </a:r>
            <a:r>
              <a:rPr lang="zh-CN" altLang="zh-CN" dirty="0"/>
              <a:t>八者、杜绝恶梦</a:t>
            </a:r>
            <a:r>
              <a:rPr lang="en-US" altLang="zh-CN" dirty="0"/>
              <a:t>;</a:t>
            </a:r>
            <a:r>
              <a:rPr lang="zh-CN" altLang="zh-CN" dirty="0"/>
              <a:t>九者、出入神护</a:t>
            </a:r>
            <a:r>
              <a:rPr lang="en-US" altLang="zh-CN" dirty="0"/>
              <a:t>;</a:t>
            </a:r>
            <a:r>
              <a:rPr lang="zh-CN" altLang="zh-CN" dirty="0"/>
              <a:t>十者、多遇圣因</a:t>
            </a:r>
            <a:r>
              <a:rPr lang="zh-CN" altLang="en-US" dirty="0"/>
              <a:t>。</a:t>
            </a:r>
            <a:endParaRPr lang="zh-CN" altLang="zh-CN" dirty="0"/>
          </a:p>
          <a:p>
            <a:r>
              <a:rPr lang="zh-CN" altLang="zh-CN" dirty="0"/>
              <a:t>　　世尊，未来世中，及现在众生，若能于所住处方面，作如是供养，得如是利益。</a:t>
            </a:r>
          </a:p>
          <a:p>
            <a:endParaRPr lang="zh-CN" altLang="en-US" dirty="0"/>
          </a:p>
        </p:txBody>
      </p:sp>
    </p:spTree>
  </p:cSld>
  <p:clrMapOvr>
    <a:masterClrMapping/>
  </p:clrMapOvr>
  <p:transition advClick="0" advTm="1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汝观吾累劫勤苦，度脱如是等难化刚强罪苦众生。其有未调伏者，随业报应。若堕恶趣，受大苦时，汝当忆念吾在忉利天宫，殷勤付嘱。令娑婆世界，至弥勒出世已来众生，悉使解脱，永离诸苦，遇佛授记。</a:t>
            </a:r>
          </a:p>
          <a:p>
            <a:r>
              <a:rPr lang="zh-CN" altLang="zh-CN" dirty="0"/>
              <a:t>　　尔时，诸世界分身地藏菩萨，共复一形，涕泪哀恋，白其佛言：『我从久远劫来，蒙佛接引，使获不可思议神力，具大智慧。我所分身，遍满百千万亿恒河沙世界，每一世界化百千万亿身，每一身度百千万亿人，令归敬三宝，永离生死，至涅槃乐。</a:t>
            </a:r>
            <a:endParaRPr lang="zh-CN" altLang="en-US" dirty="0"/>
          </a:p>
        </p:txBody>
      </p:sp>
    </p:spTree>
  </p:cSld>
  <p:clrMapOvr>
    <a:masterClrMapping/>
  </p:clrMapOvr>
  <p:transition advClick="0" advTm="1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但于佛法中所为善事，一毛一渧，一沙一尘，或毫发许，我渐度脱，使获大利。唯愿世尊，不以后世恶业众生为虑。</a:t>
            </a:r>
          </a:p>
          <a:p>
            <a:r>
              <a:rPr altLang="zh-CN" dirty="0"/>
              <a:t>　　如是三白佛言：</a:t>
            </a:r>
            <a:r>
              <a:rPr lang="zh-CN" altLang="en-US" dirty="0"/>
              <a:t>“</a:t>
            </a:r>
            <a:r>
              <a:rPr altLang="zh-CN" dirty="0"/>
              <a:t>唯愿世尊，不以后世恶业众生为虑。</a:t>
            </a:r>
            <a:r>
              <a:rPr lang="zh-CN" altLang="en-US" dirty="0"/>
              <a:t>”</a:t>
            </a:r>
            <a:endParaRPr altLang="zh-CN" dirty="0"/>
          </a:p>
          <a:p>
            <a:r>
              <a:rPr lang="en-US" altLang="zh-CN" dirty="0"/>
              <a:t>    </a:t>
            </a:r>
            <a:r>
              <a:rPr altLang="zh-CN" dirty="0"/>
              <a:t>尔时世尊举金色臂，又摩地藏菩萨摩诃萨顶，而作是言：</a:t>
            </a:r>
            <a:r>
              <a:rPr lang="zh-CN" altLang="en-US" dirty="0"/>
              <a:t>“</a:t>
            </a:r>
            <a:r>
              <a:rPr altLang="zh-CN" dirty="0"/>
              <a:t>地藏地藏，汝之神力不可思议、汝之慈悲不可思议、汝之智慧不可思议、汝之辩才不可思议，正使十方诸佛赞叹宣说汝之不思议事，千万劫中不能得尽。</a:t>
            </a:r>
            <a:r>
              <a:rPr lang="zh-CN" altLang="en-US" dirty="0"/>
              <a:t>”</a:t>
            </a:r>
            <a:endParaRPr altLang="zh-CN" dirty="0"/>
          </a:p>
        </p:txBody>
      </p:sp>
    </p:spTree>
  </p:cSld>
  <p:clrMapOvr>
    <a:masterClrMapping/>
  </p:clrMapOvr>
  <p:transition advClick="0" advTm="1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　　</a:t>
            </a:r>
            <a:r>
              <a:rPr lang="zh-CN" altLang="en-US" dirty="0"/>
              <a:t>“</a:t>
            </a:r>
            <a:r>
              <a:rPr lang="zh-CN" altLang="zh-CN" dirty="0"/>
              <a:t>地藏地藏，记吾今日在忉利天中，于百千万亿不可说不可说一切诸佛菩萨，天龙八部，大会之中，再以人天诸众生等，未出三界，在火宅中者，付嘱于汝。无令是诸众生，堕恶趣中，一日一夜，何况更落五无间及阿鼻地狱，动经千万亿劫，无有出期。</a:t>
            </a:r>
          </a:p>
          <a:p>
            <a:r>
              <a:rPr lang="zh-CN" altLang="zh-CN" dirty="0"/>
              <a:t>　　地藏，是南阎浮提众生，志性无定，习恶者多。纵发善心，须臾即退。若遇恶缘，念念增长。以是之故，吾分是形，百千万亿化度，随其根性而度脱之。</a:t>
            </a:r>
            <a:r>
              <a:rPr lang="zh-CN" altLang="en-US" dirty="0"/>
              <a:t>”</a:t>
            </a:r>
            <a:endParaRPr lang="zh-CN" altLang="zh-CN" dirty="0"/>
          </a:p>
          <a:p>
            <a:r>
              <a:rPr lang="zh-CN" altLang="zh-CN" dirty="0"/>
              <a:t>　　</a:t>
            </a:r>
          </a:p>
          <a:p>
            <a:endParaRPr lang="zh-CN" altLang="en-US" dirty="0"/>
          </a:p>
        </p:txBody>
      </p:sp>
    </p:spTree>
  </p:cSld>
  <p:clrMapOvr>
    <a:masterClrMapping/>
  </p:clrMapOvr>
  <p:transition advClick="0"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佛告坚净信菩萨：此法门名为占察善恶业报</a:t>
            </a:r>
            <a:r>
              <a:rPr lang="en-US" altLang="zh-CN" dirty="0"/>
              <a:t>;</a:t>
            </a:r>
            <a:r>
              <a:rPr dirty="0">
                <a:solidFill>
                  <a:srgbClr val="FFFF00"/>
                </a:solidFill>
              </a:rPr>
              <a:t>亦名消除诸障，增长净信</a:t>
            </a:r>
            <a:r>
              <a:rPr lang="en-US" altLang="zh-CN" dirty="0"/>
              <a:t>;</a:t>
            </a:r>
            <a:r>
              <a:rPr dirty="0"/>
              <a:t>亦名开示求向大乘者</a:t>
            </a:r>
            <a:r>
              <a:rPr dirty="0">
                <a:solidFill>
                  <a:srgbClr val="FFFF00"/>
                </a:solidFill>
              </a:rPr>
              <a:t>进趣方便</a:t>
            </a:r>
            <a:r>
              <a:rPr dirty="0"/>
              <a:t>，显出甚深究竟实义</a:t>
            </a:r>
            <a:r>
              <a:rPr lang="en-US" altLang="zh-CN" dirty="0"/>
              <a:t>;</a:t>
            </a:r>
            <a:r>
              <a:rPr dirty="0"/>
              <a:t>亦名善安慰说，令</a:t>
            </a:r>
            <a:r>
              <a:rPr dirty="0">
                <a:solidFill>
                  <a:srgbClr val="FFFF00"/>
                </a:solidFill>
              </a:rPr>
              <a:t>离怯弱</a:t>
            </a:r>
            <a:r>
              <a:rPr dirty="0"/>
              <a:t>，速入坚信决定法门。依如是名义，汝当受持。</a:t>
            </a:r>
          </a:p>
          <a:p>
            <a:pPr algn="r"/>
            <a:r>
              <a:rPr lang="en-US" altLang="zh-CN" dirty="0"/>
              <a:t>——</a:t>
            </a:r>
            <a:r>
              <a:rPr dirty="0"/>
              <a:t>占察善恶业报经</a:t>
            </a:r>
            <a:endParaRPr lang="en-US" dirty="0"/>
          </a:p>
          <a:p>
            <a:pPr algn="r"/>
            <a:endParaRPr dirty="0"/>
          </a:p>
          <a:p>
            <a:r>
              <a:rPr dirty="0"/>
              <a:t>第四辨用者。此经以灭罪除疑而为力用。</a:t>
            </a:r>
            <a:r>
              <a:rPr lang="en-US" altLang="zh-CN" dirty="0"/>
              <a:t>……</a:t>
            </a:r>
            <a:r>
              <a:rPr dirty="0">
                <a:solidFill>
                  <a:srgbClr val="FFFF00"/>
                </a:solidFill>
              </a:rPr>
              <a:t>可谓彻底慈悲。胜妙方便。</a:t>
            </a:r>
            <a:r>
              <a:rPr dirty="0"/>
              <a:t>救度末法沉沦。令坚</a:t>
            </a:r>
            <a:r>
              <a:rPr dirty="0">
                <a:solidFill>
                  <a:srgbClr val="FFFF00"/>
                </a:solidFill>
              </a:rPr>
              <a:t>大乘净信</a:t>
            </a:r>
            <a:r>
              <a:rPr dirty="0"/>
              <a:t>。是此经之大力用也。</a:t>
            </a:r>
          </a:p>
          <a:p>
            <a:pPr algn="r"/>
            <a:r>
              <a:rPr lang="en-US" altLang="zh-CN" dirty="0"/>
              <a:t>——</a:t>
            </a:r>
            <a:r>
              <a:rPr dirty="0"/>
              <a:t>占察善恶业报经玄义</a:t>
            </a:r>
          </a:p>
          <a:p>
            <a:endParaRPr dirty="0"/>
          </a:p>
          <a:p>
            <a:endParaRPr dirty="0"/>
          </a:p>
          <a:p>
            <a:endParaRPr lang="zh-CN" altLang="en-US" dirty="0"/>
          </a:p>
        </p:txBody>
      </p:sp>
    </p:spTree>
  </p:cSld>
  <p:clrMapOvr>
    <a:masterClrMapping/>
  </p:clrMapOvr>
  <p:transition advClick="0" advTm="1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    “</a:t>
            </a:r>
            <a:r>
              <a:rPr lang="zh-CN" altLang="zh-CN" dirty="0"/>
              <a:t>地藏，吾今殷勤，以天人众，付嘱于汝。未来之世，若有天人，及善男子善女人，于佛法中，种少善根，一毛一尘，一沙一渧。汝以道力。拥护是人，渐修无上，勿令退失。</a:t>
            </a:r>
            <a:br>
              <a:rPr lang="en-US" altLang="zh-CN" dirty="0"/>
            </a:br>
            <a:r>
              <a:rPr lang="zh-CN" altLang="zh-CN" dirty="0"/>
              <a:t>　　复次地藏。未来世中，若天若人，随业报应，落在恶趣。临堕趣中，或至门首，是诸众生，若能念得一佛名，一菩萨名，一句一偈大乘经典。是诸众生，汝以神力，方便救拔，于是人所，现无边身，为碎地狱，遣令生天，受胜妙乐。</a:t>
            </a:r>
            <a:r>
              <a:rPr lang="zh-CN" altLang="en-US" dirty="0"/>
              <a:t>”</a:t>
            </a:r>
          </a:p>
        </p:txBody>
      </p:sp>
    </p:spTree>
  </p:cSld>
  <p:clrMapOvr>
    <a:masterClrMapping/>
  </p:clrMapOvr>
  <p:transition advClick="0" advTm="15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尔时世尊而说偈言：</a:t>
            </a:r>
            <a:r>
              <a:rPr lang="zh-CN" altLang="en-US" dirty="0"/>
              <a:t>“</a:t>
            </a:r>
            <a:r>
              <a:rPr lang="zh-CN" altLang="zh-CN" dirty="0"/>
              <a:t>现在未来天人众， 吾今殷勤付嘱汝，以大神通方便度， 勿令堕在诸恶趣。』</a:t>
            </a:r>
          </a:p>
          <a:p>
            <a:r>
              <a:rPr lang="zh-CN" altLang="zh-CN" dirty="0"/>
              <a:t>　　尔时地藏菩萨摩诃萨胡跪合掌白佛言：『世尊，唯愿世尊不以为虑。未来世中，若有善男子善女人，于佛法中，一念恭敬，我亦百千方便，度脱是人，于生死中速得解脱。何况闻诸善事，念念修行，自然于无上道永不退转。</a:t>
            </a:r>
            <a:r>
              <a:rPr lang="zh-CN" altLang="en-US" dirty="0"/>
              <a:t>”</a:t>
            </a:r>
            <a:endParaRPr lang="en-US" altLang="zh-CN" dirty="0"/>
          </a:p>
          <a:p>
            <a:pPr algn="r"/>
            <a:r>
              <a:rPr lang="en-US" altLang="zh-CN" dirty="0"/>
              <a:t>——《</a:t>
            </a:r>
            <a:r>
              <a:rPr lang="zh-CN" altLang="zh-CN" dirty="0"/>
              <a:t>地藏菩萨本愿经</a:t>
            </a:r>
            <a:r>
              <a:rPr lang="en-US" altLang="zh-CN" dirty="0"/>
              <a:t>》</a:t>
            </a:r>
            <a:endParaRPr lang="zh-CN" altLang="en-US" dirty="0"/>
          </a:p>
        </p:txBody>
      </p:sp>
    </p:spTree>
  </p:cSld>
  <p:clrMapOvr>
    <a:masterClrMapping/>
  </p:clrMapOvr>
  <p:transition advClick="0" advTm="1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i="1" dirty="0">
                <a:solidFill>
                  <a:srgbClr val="FFFF00"/>
                </a:solidFill>
              </a:rPr>
              <a:t>时坚净信菩萨复白佛言。如来世尊。无上大智。何意不说。乃欲令彼地藏菩萨而演说之。</a:t>
            </a:r>
          </a:p>
          <a:p>
            <a:r>
              <a:rPr lang="zh-CN" altLang="zh-CN" dirty="0"/>
              <a:t>恐众有疑。故代腾请。世尊由此得发迹也。</a:t>
            </a:r>
          </a:p>
          <a:p>
            <a:r>
              <a:rPr lang="zh-CN" altLang="zh-CN" dirty="0"/>
              <a:t>　　（戊）二释答三。初总诫。二别释。三结答（已）今初</a:t>
            </a:r>
          </a:p>
          <a:p>
            <a:r>
              <a:rPr lang="zh-CN" altLang="zh-CN" i="1" dirty="0">
                <a:solidFill>
                  <a:srgbClr val="FFFF00"/>
                </a:solidFill>
              </a:rPr>
              <a:t>佛告坚净信。汝莫生高下想。</a:t>
            </a:r>
          </a:p>
          <a:p>
            <a:r>
              <a:rPr lang="zh-CN" altLang="zh-CN" dirty="0"/>
              <a:t>众生不知本迹无定。则必以佛为高。菩萨为下。皆是妄想分别。由此分别。不入坚信法门。故寄坚净信以规一切也。</a:t>
            </a:r>
          </a:p>
          <a:p>
            <a:r>
              <a:rPr lang="zh-CN" altLang="zh-CN" dirty="0"/>
              <a:t>　　（己）二别释二。初直明位高。二兼明缘胜（</a:t>
            </a:r>
            <a:endParaRPr lang="zh-CN" altLang="en-US" dirty="0"/>
          </a:p>
        </p:txBody>
      </p:sp>
    </p:spTree>
  </p:cSld>
  <p:clrMapOvr>
    <a:masterClrMapping/>
  </p:clrMapOvr>
  <p:transition advClick="0" advTm="15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庚）今初</a:t>
            </a:r>
          </a:p>
          <a:p>
            <a:r>
              <a:rPr altLang="zh-CN" i="1" dirty="0">
                <a:solidFill>
                  <a:srgbClr val="FFFF00"/>
                </a:solidFill>
              </a:rPr>
              <a:t>此善男子。发心已来。过无量无边不可思议阿僧祇劫。久已能度萨婆若海。功德满足。但依本愿自在力故。权巧现化。影应十方。</a:t>
            </a:r>
          </a:p>
          <a:p>
            <a:r>
              <a:rPr altLang="zh-CN" dirty="0"/>
              <a:t>发心过无量阿僧祇劫。明其本因深也。度萨婆若功德满足。明其本果高也。权巧现化影应十方。明其迹用广大也。</a:t>
            </a:r>
          </a:p>
          <a:p>
            <a:r>
              <a:rPr altLang="zh-CN" dirty="0"/>
              <a:t>（庚）二兼明缘胜又二。初悲愿胜。二慧辩胜（辛）今初</a:t>
            </a:r>
          </a:p>
          <a:p>
            <a:r>
              <a:rPr altLang="zh-CN" i="1" dirty="0">
                <a:solidFill>
                  <a:srgbClr val="FFFF00"/>
                </a:solidFill>
              </a:rPr>
              <a:t>虽复普游一切刹土。常起功业。而于五浊恶世。化</a:t>
            </a:r>
            <a:endParaRPr i="1" dirty="0">
              <a:solidFill>
                <a:srgbClr val="FFFF00"/>
              </a:solidFill>
            </a:endParaRPr>
          </a:p>
          <a:p>
            <a:endParaRPr lang="zh-CN" altLang="en-US" dirty="0"/>
          </a:p>
        </p:txBody>
      </p:sp>
    </p:spTree>
  </p:cSld>
  <p:clrMapOvr>
    <a:masterClrMapping/>
  </p:clrMapOvr>
  <p:transition advClick="0" advTm="1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b="0" i="1" dirty="0">
                <a:solidFill>
                  <a:srgbClr val="FFFF00"/>
                </a:solidFill>
              </a:rPr>
              <a:t>益偏厚。亦依本愿力所熏习故。及因众生应受化业故也。彼从十一劫来。庄严此世界。成熟众生。是故在斯会中。身相端严。威德殊胜。唯除如来。无能过者。又于此世界所有化业。唯除徧吉。观世音等。诸大菩萨。皆不能又。以是菩萨本誓愿力。速满众生一切所求。能灭众生一切重罪。除诸障碍。现得安隐。</a:t>
            </a:r>
            <a:endParaRPr lang="en-US" altLang="zh-CN" b="0" i="1" dirty="0">
              <a:solidFill>
                <a:srgbClr val="FFFF00"/>
              </a:solidFill>
            </a:endParaRPr>
          </a:p>
          <a:p>
            <a:r>
              <a:rPr altLang="zh-CN" dirty="0"/>
              <a:t>虽复位高。仍须愿力熏习。虽有愿熏。又须应受化业。故唯识云。诸有情类无始时来。种性法尔更相系属。或多属一。或一属多。故所化生。有共不共。</a:t>
            </a:r>
            <a:endParaRPr lang="zh-CN" altLang="zh-CN" dirty="0"/>
          </a:p>
          <a:p>
            <a:endParaRPr lang="zh-CN" altLang="en-US" dirty="0"/>
          </a:p>
        </p:txBody>
      </p:sp>
    </p:spTree>
  </p:cSld>
  <p:clrMapOvr>
    <a:masterClrMapping/>
  </p:clrMapOvr>
  <p:transition advClick="0" advTm="1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不尔。多佛久住世间。各事劬劳。实为无益。一佛能益一切生故。当知佛能度脱一切众生。而终不能度无缘者。非虚语也。普游一切刹士常起功业。是无缘大慈。不舍一切也。而于五浊恶世化益偏厚。是同体大悲。尤悯刚强也。本愿力所熏习。谓往昔所发大愿。众生度尽。方证菩提。地狱末空。不取正觉也。众生应受化业。谓多劫曾结法缘。闻名覩影。易起信心。聆法蒙光。能获果证也。徧吉。亦名普贤。观世音。亦名观自在。此二菩萨。亦与此界有大因缘。故与地藏大士相同。余大菩萨。纵令</a:t>
            </a:r>
          </a:p>
          <a:p>
            <a:r>
              <a:rPr lang="zh-CN" altLang="zh-CN" dirty="0"/>
              <a:t>　　</a:t>
            </a:r>
            <a:endParaRPr lang="zh-CN" altLang="en-US" dirty="0"/>
          </a:p>
        </p:txBody>
      </p:sp>
    </p:spTree>
  </p:cSld>
  <p:clrMapOvr>
    <a:masterClrMapping/>
  </p:clrMapOvr>
  <p:transition advClick="0" advTm="1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位高慧胜。不让此三大士。而众生缘浅。故皆不能及其化益也。</a:t>
            </a:r>
            <a:endParaRPr lang="en-US" altLang="zh-CN" dirty="0"/>
          </a:p>
          <a:p>
            <a:endParaRPr lang="en-US" altLang="zh-CN" dirty="0"/>
          </a:p>
          <a:p>
            <a:r>
              <a:rPr altLang="zh-CN" b="0" i="1" dirty="0">
                <a:solidFill>
                  <a:srgbClr val="FFFF00"/>
                </a:solidFill>
              </a:rPr>
              <a:t>又是</a:t>
            </a:r>
            <a:r>
              <a:rPr lang="zh-CN" altLang="zh-CN" b="0" i="1" dirty="0">
                <a:solidFill>
                  <a:srgbClr val="FFFF00"/>
                </a:solidFill>
              </a:rPr>
              <a:t>菩萨。名为善安慰说者。所谓巧说深法。能善开导初学发意求大乘者。令不怯弱。</a:t>
            </a:r>
          </a:p>
          <a:p>
            <a:r>
              <a:rPr dirty="0"/>
              <a:t>即</a:t>
            </a:r>
            <a:r>
              <a:rPr lang="zh-CN" altLang="zh-CN" dirty="0"/>
              <a:t>指下文善巧说法。及进趣大乘方便。占察三种轮相法也。二别释竟。</a:t>
            </a:r>
          </a:p>
          <a:p>
            <a:endParaRPr lang="zh-CN" altLang="en-US" dirty="0"/>
          </a:p>
        </p:txBody>
      </p:sp>
    </p:spTree>
  </p:cSld>
  <p:clrMapOvr>
    <a:masterClrMapping/>
  </p:clrMapOvr>
  <p:transition advClick="0" advTm="1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如是大士。随所止住诸佛国土随所安住诸三摩地。发起无量殊胜功德。成就无量所化有情。。。。。。</a:t>
            </a:r>
          </a:p>
          <a:p>
            <a:r>
              <a:rPr lang="zh-CN" altLang="zh-CN" dirty="0"/>
              <a:t>随所在处若诸有情或为多闻或为净信或为净戒或为静虑或为神通或为般若或为解脱或为妙色或为妙声或为妙香或为妙味或为妙触或为利养或为名闻或为功德或为工巧或为花果或为树林或为床座或为敷具或为道路或为财谷或为医药或为舍宅或为仆使或为彩色或为甘雨或为求水或为稼穑或为扇拂或为凉风或为求火或为车乘或为男女或为方便或为修福或为温暖或为清凉或为忆念或为种种世出世间诸利乐事。</a:t>
            </a:r>
            <a:endParaRPr lang="zh-CN" altLang="en-US" dirty="0"/>
          </a:p>
        </p:txBody>
      </p:sp>
    </p:spTree>
  </p:cSld>
  <p:clrMapOvr>
    <a:masterClrMapping/>
  </p:clrMapOvr>
  <p:transition advClick="0" advTm="15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于追求时为诸忧苦之所逼切。有能至心称名念诵归敬供养地藏菩萨摩诃萨者。此善男子。功德妙定威神力故。令彼一切皆离忧苦意愿满足。随其所应安置生天涅槃之道。</a:t>
            </a:r>
            <a:endParaRPr lang="en-US" altLang="zh-CN" dirty="0"/>
          </a:p>
          <a:p>
            <a:endParaRPr lang="en-US" dirty="0"/>
          </a:p>
          <a:p>
            <a:pPr algn="r"/>
            <a:r>
              <a:rPr lang="en-US" altLang="zh-CN" dirty="0"/>
              <a:t>——《</a:t>
            </a:r>
            <a:r>
              <a:rPr lang="zh-CN" altLang="en-US" dirty="0"/>
              <a:t>大乘大集地藏十轮经</a:t>
            </a:r>
            <a:r>
              <a:rPr lang="en-US" altLang="zh-CN" dirty="0"/>
              <a:t>》</a:t>
            </a:r>
            <a:endParaRPr dirty="0"/>
          </a:p>
        </p:txBody>
      </p:sp>
    </p:spTree>
  </p:cSld>
  <p:clrMapOvr>
    <a:masterClrMapping/>
  </p:clrMapOvr>
  <p:transition advClick="0" advTm="15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ctr"/>
            <a:r>
              <a:rPr lang="zh-CN" altLang="zh-CN" dirty="0">
                <a:solidFill>
                  <a:srgbClr val="FFFF00"/>
                </a:solidFill>
              </a:rPr>
              <a:t>宗赜禅师莲华胜会录文</a:t>
            </a:r>
          </a:p>
          <a:p>
            <a:r>
              <a:rPr lang="zh-CN" altLang="zh-CN" dirty="0"/>
              <a:t>盖以初心入道，忍力未淳，须托净缘，以为增上。何则，娑婆国土，释迦已灭，弥勒未生。极乐世界，阿弥陀佛，现在说法。娑婆国土，观音势至，徒仰嘉名。极乐世界，彼二上人，亲为胜友。娑婆国土，诸魔竞作，恼乱行人。极乐世界，大光明中，决无魔事。娑婆国土，邪声扰乱，女色妖淫。极乐世界，水鸟树林，咸宣妙法，正报清净，实无女人。然则修行缘具，无若西方。浅信之人，横生疑谤。窃尝论之，此方之人，无不厌俗舍之喧烦，慕兰若之</a:t>
            </a:r>
            <a:endParaRPr lang="zh-CN" altLang="en-US" dirty="0"/>
          </a:p>
        </p:txBody>
      </p:sp>
    </p:spTree>
  </p:cSld>
  <p:clrMapOvr>
    <a:masterClrMapping/>
  </p:clrMapOvr>
  <p:transition advClick="0" advTm="1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唯有一事。能报佛恩。何谓为一。</a:t>
            </a:r>
            <a:r>
              <a:rPr lang="zh-CN" altLang="en-US" dirty="0">
                <a:solidFill>
                  <a:srgbClr val="FFFF00"/>
                </a:solidFill>
              </a:rPr>
              <a:t>常以慈心。以其所解。一切善法。展转开化。乃至一人。令其信心成就智慧。展转教化。无有穷尽。譬如一灯燃无量灯。如是行者。乃名为报师徒重恩。</a:t>
            </a:r>
            <a:r>
              <a:rPr lang="zh-CN" altLang="en-US" dirty="0"/>
              <a:t>大王当知。欲报师徒解脱恩者。以还智慧。解脱众生。如是行者。则为供养三世诸佛。非但供养报一师也。王叉手白。宣传圣教。开悟群生。令行正见。修习圣道。其福云何。唯愿垂哀。开导众生。佛告王曰。若善男子善女人。</a:t>
            </a:r>
            <a:r>
              <a:rPr lang="zh-CN" altLang="en-US" dirty="0">
                <a:solidFill>
                  <a:srgbClr val="FFFF00"/>
                </a:solidFill>
              </a:rPr>
              <a:t>从师闻法。一句一义。展转教化。乃至一人。未信令信。未解令解。如是功德。无量无边。</a:t>
            </a:r>
            <a:br>
              <a:rPr lang="zh-CN" altLang="en-US" dirty="0">
                <a:solidFill>
                  <a:srgbClr val="FFFF00"/>
                </a:solidFill>
              </a:rPr>
            </a:br>
            <a:endParaRPr lang="zh-CN" altLang="en-US" dirty="0">
              <a:solidFill>
                <a:srgbClr val="FFFF00"/>
              </a:solidFill>
            </a:endParaRPr>
          </a:p>
          <a:p>
            <a:endParaRPr lang="zh-CN" altLang="en-US" dirty="0"/>
          </a:p>
        </p:txBody>
      </p:sp>
    </p:spTree>
    <p:extLst>
      <p:ext uri="{BB962C8B-B14F-4D97-AF65-F5344CB8AC3E}">
        <p14:creationId xmlns:p14="http://schemas.microsoft.com/office/powerpoint/2010/main" val="1511253179"/>
      </p:ext>
    </p:extLst>
  </p:cSld>
  <p:clrMapOvr>
    <a:masterClrMapping/>
  </p:clrMapOvr>
  <p:transition advClick="0" advTm="15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寂静，故有舍家出家，则殷勤赞叹。而娑婆众苦，何止俗舍之喧烦。极乐优游，岂直兰若之寂静。知出家为美，而不愿往生，其惑一也。万里辛勤，远求知识者，盖以发明大事，决择死生。而弥陀世尊，色心业胜，愿力洪深，</a:t>
            </a:r>
            <a:r>
              <a:rPr lang="zh-CN" altLang="zh-CN" dirty="0"/>
              <a:t>一演圆音，无不明契。愿参知识，而不欲见佛，其惑二也。丛林广众，皆乐栖迟。少众道场，不欲依附。而极乐世界，一生补处，其数甚多，诸上善人，俱会一处。既欲亲近丛林，而不慕清净海众，其惑三也。此方之人，上寿不过百岁。而童痴老耄，疾</a:t>
            </a:r>
            <a:r>
              <a:rPr lang="zh-CN" altLang="en-US" dirty="0"/>
              <a:t>病相仍，昏沉睡眠，常居大</a:t>
            </a:r>
          </a:p>
          <a:p>
            <a:endParaRPr lang="zh-CN" altLang="en-US" dirty="0"/>
          </a:p>
        </p:txBody>
      </p:sp>
    </p:spTree>
  </p:cSld>
  <p:clrMapOvr>
    <a:masterClrMapping/>
  </p:clrMapOvr>
  <p:transition advClick="0" advTm="15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半。菩萨犹昏隔阴，声闻尚昧出胎。则尺璧寸阴，十丧其九。而未登不退，可为寒心。西方之人，寿命无量，一托莲苞，更无死苦，相续无间，直至菩提。所以便获阿惟越致，佛阶决定可期。流转娑婆促景，而迷于净土长年，其</a:t>
            </a:r>
            <a:r>
              <a:rPr lang="zh-CN" altLang="zh-CN" dirty="0"/>
              <a:t>惑四也。若乃位居不退，果证无生，在欲无欲，居尘不尘，方能兴无缘慈，运同体悲，回入尘劳，和光五浊。其有浅闻单慧，或与少善相应，便谓永出四流，高超十地，诋诃净土，耽恋娑婆，掩目空归，宛然流浪，并肩牛马，接武泥犁。不知自是</a:t>
            </a:r>
            <a:r>
              <a:rPr lang="zh-CN" altLang="en-US" dirty="0"/>
              <a:t>何人，拟比大权菩萨，其惑五</a:t>
            </a:r>
          </a:p>
        </p:txBody>
      </p:sp>
    </p:spTree>
  </p:cSld>
  <p:clrMapOvr>
    <a:masterClrMapping/>
  </p:clrMapOvr>
  <p:transition advClick="0" advTm="15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也。故经云，应当发愿，愿生彼国。则不信诸佛诚言，不愿往生净土，岂不甚迷哉。若夫信佛言而生净土，则界系之所不能拘，劫波之所不能害。谢人间之八苦，无天上之五衰。尚无恶道之名，何况有实。</a:t>
            </a:r>
            <a:r>
              <a:rPr lang="en-US" altLang="zh-CN" dirty="0"/>
              <a:t> </a:t>
            </a:r>
            <a:endParaRPr altLang="zh-CN" dirty="0"/>
          </a:p>
          <a:p>
            <a:r>
              <a:rPr lang="en-US" altLang="zh-CN" dirty="0"/>
              <a:t> </a:t>
            </a:r>
            <a:endParaRPr altLang="zh-CN" dirty="0"/>
          </a:p>
          <a:p>
            <a:endParaRPr dirty="0"/>
          </a:p>
          <a:p>
            <a:endParaRPr lang="zh-CN" altLang="en-US" dirty="0"/>
          </a:p>
        </p:txBody>
      </p:sp>
    </p:spTree>
  </p:cSld>
  <p:clrMapOvr>
    <a:masterClrMapping/>
  </p:clrMapOvr>
  <p:transition advClick="0" advTm="15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“菩萨有二种。一者，久修行菩萨道，得无生忍者，实当所责。二者，未得已还，及初发心凡夫菩萨者，要须常不离佛。忍力成就，方堪处三界内。于恶世中，救苦众生。故智度论云，</a:t>
            </a:r>
            <a:r>
              <a:rPr lang="zh-CN" altLang="zh-CN" dirty="0">
                <a:solidFill>
                  <a:srgbClr val="FFFF00"/>
                </a:solidFill>
              </a:rPr>
              <a:t>具缚凡夫，有大悲心，愿生恶世，救苦众生者，无有是处。</a:t>
            </a:r>
            <a:r>
              <a:rPr lang="zh-CN" altLang="zh-CN" dirty="0"/>
              <a:t>何以故，恶世界，烦恼强。自无忍力，心随境转。声色所缚，自堕三途，焉能救众生。”</a:t>
            </a:r>
            <a:endParaRPr lang="en-US" altLang="zh-CN" dirty="0"/>
          </a:p>
          <a:p>
            <a:pPr algn="r"/>
            <a:r>
              <a:rPr lang="en-US" altLang="zh-CN" dirty="0"/>
              <a:t>——</a:t>
            </a:r>
            <a:r>
              <a:rPr dirty="0"/>
              <a:t>智者大师《净土十疑论》</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819275"/>
            <a:ext cx="11523980" cy="4902835"/>
          </a:xfrm>
        </p:spPr>
        <p:txBody>
          <a:bodyPr/>
          <a:lstStyle/>
          <a:p>
            <a:r>
              <a:rPr lang="zh-CN" altLang="zh-CN" dirty="0"/>
              <a:t>其佛本愿力,闻名欲往生。皆悉到彼国,自致不退转。</a:t>
            </a:r>
          </a:p>
          <a:p>
            <a:pPr algn="r"/>
            <a:r>
              <a:rPr lang="en-US" altLang="zh-CN" dirty="0"/>
              <a:t>——</a:t>
            </a:r>
            <a:r>
              <a:rPr dirty="0"/>
              <a:t>《</a:t>
            </a:r>
            <a:r>
              <a:rPr lang="zh-CN" altLang="zh-CN" dirty="0"/>
              <a:t>佛说无量寿经</a:t>
            </a:r>
            <a:r>
              <a:rPr dirty="0">
                <a:sym typeface="+mn-ea"/>
              </a:rPr>
              <a:t>》</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pPr algn="just"/>
            <a:r>
              <a:rPr lang="zh-CN" altLang="zh-CN" i="1" dirty="0">
                <a:solidFill>
                  <a:srgbClr val="FFFF00"/>
                </a:solidFill>
              </a:rPr>
              <a:t>尔时阿难即从座起，白佛言：“世尊！当何名此经？此法之要，当云何受持？”佛告阿难：“此经名观极乐国土无量寿佛、观世音菩萨、大势至菩萨，亦名净除业障、生诸佛前，汝当受持，无令忘失。”“行此三昧者，现身得见无量寿佛，及二大士。若善男子，及善女人，但闻佛名，二菩萨名，除无量劫生死之罪，何况忆念？”“若念佛者，当知此人，则是人中分陀利华。观世音菩萨，大势至菩萨，为其胜友；当坐道场，生诸佛家。”佛告阿难：“汝好持是语，持是语者，即是持无量寿佛</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0"/>
            <a:ext cx="11523980" cy="6556375"/>
          </a:xfrm>
        </p:spPr>
        <p:txBody>
          <a:bodyPr/>
          <a:lstStyle/>
          <a:p>
            <a:r>
              <a:rPr altLang="zh-CN" i="1" dirty="0">
                <a:solidFill>
                  <a:srgbClr val="FFFF00"/>
                </a:solidFill>
                <a:sym typeface="+mn-ea"/>
              </a:rPr>
              <a:t>名。”佛说此语时，尊者目犍连，尊者阿难，及韦提希等，闻佛所说，皆大欢喜。</a:t>
            </a:r>
            <a:endParaRPr lang="zh-CN" altLang="zh-CN" i="1" dirty="0">
              <a:solidFill>
                <a:srgbClr val="FFFF00"/>
              </a:solidFill>
            </a:endParaRPr>
          </a:p>
          <a:p>
            <a:endParaRPr lang="zh-CN" altLang="zh-CN" dirty="0"/>
          </a:p>
          <a:p>
            <a:r>
              <a:rPr altLang="zh-CN" dirty="0">
                <a:sym typeface="+mn-ea"/>
              </a:rPr>
              <a:t>　　今先就王宫流通分中。即有其七。</a:t>
            </a:r>
            <a:endParaRPr lang="en-US" altLang="zh-CN" dirty="0">
              <a:sym typeface="+mn-ea"/>
            </a:endParaRPr>
          </a:p>
          <a:p>
            <a:r>
              <a:rPr altLang="zh-CN" dirty="0">
                <a:solidFill>
                  <a:srgbClr val="FFFF00"/>
                </a:solidFill>
                <a:sym typeface="+mn-ea"/>
              </a:rPr>
              <a:t>一</a:t>
            </a:r>
            <a:r>
              <a:rPr altLang="zh-CN" dirty="0">
                <a:sym typeface="+mn-ea"/>
              </a:rPr>
              <a:t>从尔时阿难已下。正明请发之由。</a:t>
            </a:r>
            <a:endParaRPr lang="en-US" altLang="zh-CN" dirty="0">
              <a:sym typeface="+mn-ea"/>
            </a:endParaRPr>
          </a:p>
          <a:p>
            <a:r>
              <a:rPr altLang="zh-CN" dirty="0">
                <a:solidFill>
                  <a:srgbClr val="FFFF00"/>
                </a:solidFill>
                <a:sym typeface="+mn-ea"/>
              </a:rPr>
              <a:t>二</a:t>
            </a:r>
            <a:r>
              <a:rPr altLang="zh-CN" dirty="0">
                <a:sym typeface="+mn-ea"/>
              </a:rPr>
              <a:t>从佛告阿难已下。正明如来双标依正以立经名。又能依经起行三障之云自卷。答前初问云何名此经一句。</a:t>
            </a:r>
            <a:endParaRPr lang="en-US" altLang="zh-CN" dirty="0">
              <a:sym typeface="+mn-ea"/>
            </a:endParaRPr>
          </a:p>
          <a:p>
            <a:r>
              <a:rPr altLang="zh-CN" dirty="0">
                <a:solidFill>
                  <a:srgbClr val="FFFF00"/>
                </a:solidFill>
                <a:sym typeface="+mn-ea"/>
              </a:rPr>
              <a:t>三</a:t>
            </a:r>
            <a:r>
              <a:rPr altLang="zh-CN" dirty="0">
                <a:sym typeface="+mn-ea"/>
              </a:rPr>
              <a:t>从汝当受持已下。答前后问云何受持一句。</a:t>
            </a:r>
            <a:endParaRPr lang="en-US" altLang="zh-CN" dirty="0">
              <a:sym typeface="+mn-ea"/>
            </a:endParaRPr>
          </a:p>
          <a:p>
            <a:r>
              <a:rPr altLang="zh-CN" dirty="0">
                <a:solidFill>
                  <a:srgbClr val="FFFF00"/>
                </a:solidFill>
                <a:sym typeface="+mn-ea"/>
              </a:rPr>
              <a:t>四</a:t>
            </a:r>
            <a:r>
              <a:rPr altLang="zh-CN" dirty="0">
                <a:sym typeface="+mn-ea"/>
              </a:rPr>
              <a:t>从行此三昧者下至何况忆念已来。正明比校</a:t>
            </a:r>
            <a:r>
              <a:rPr lang="zh-CN" altLang="en-US" dirty="0">
                <a:sym typeface="+mn-ea"/>
              </a:rPr>
              <a:t>显胜。</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dirty="0">
                <a:sym typeface="+mn-ea"/>
              </a:rPr>
              <a:t>但闻三身之号。尚灭多劫罪愆。何况正念归依。而不获证也。</a:t>
            </a:r>
            <a:endParaRPr lang="zh-CN" altLang="zh-CN" dirty="0"/>
          </a:p>
          <a:p>
            <a:r>
              <a:rPr altLang="zh-CN" dirty="0">
                <a:solidFill>
                  <a:srgbClr val="FFFF00"/>
                </a:solidFill>
                <a:sym typeface="+mn-ea"/>
              </a:rPr>
              <a:t>五</a:t>
            </a:r>
            <a:r>
              <a:rPr altLang="zh-CN" dirty="0">
                <a:sym typeface="+mn-ea"/>
              </a:rPr>
              <a:t>从若念佛者下至生诸佛家已来。正显念佛三昧功能超绝。实非杂善得为比类。即有其五。一明专念弥陀佛名。二明指赞能念之人。三明若能相续念佛者此人甚为希有。更无物可以方之。故引分陀利为喻。言分陀利者。名人中好华。亦名希有华。</a:t>
            </a:r>
            <a:r>
              <a:rPr lang="en-US" dirty="0"/>
              <a:t> </a:t>
            </a:r>
            <a:r>
              <a:rPr lang="zh-CN" altLang="en-US" dirty="0">
                <a:sym typeface="+mn-ea"/>
              </a:rPr>
              <a:t>亦名人中上上华。亦名人中妙好华。此华相传名蔡华。是若念佛者。即是人中好人。人中妙好人。人中上上人。人中希有人。人中最胜人也。四明专念。五</a:t>
            </a:r>
            <a:endParaRPr lang="zh-CN" altLang="zh-CN" dirty="0"/>
          </a:p>
          <a:p>
            <a:endParaRPr lang="zh-CN" altLang="en-US" dirty="0"/>
          </a:p>
        </p:txBody>
      </p:sp>
    </p:spTree>
  </p:cSld>
  <p:clrMapOvr>
    <a:masterClrMapping/>
  </p:clrMapOvr>
  <p:transition advClick="0" advTm="1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dirty="0">
                <a:sym typeface="+mn-ea"/>
              </a:rPr>
              <a:t>明今生既蒙此益。舍命即入诸佛之家。即净土是也。到彼长时闻法。历事供养。因圆果满。道场之座岂赊。</a:t>
            </a:r>
            <a:endParaRPr lang="zh-CN" altLang="zh-CN" dirty="0"/>
          </a:p>
          <a:p>
            <a:r>
              <a:rPr altLang="zh-CN" dirty="0">
                <a:solidFill>
                  <a:srgbClr val="FFFF00"/>
                </a:solidFill>
                <a:sym typeface="+mn-ea"/>
              </a:rPr>
              <a:t>六</a:t>
            </a:r>
            <a:r>
              <a:rPr altLang="zh-CN" dirty="0">
                <a:sym typeface="+mn-ea"/>
              </a:rPr>
              <a:t>从佛告阿难汝好持是语已下。正明付属弥陀名号。流通于遐代。上来虽说定散两门之益。</a:t>
            </a:r>
            <a:r>
              <a:rPr lang="zh-CN" altLang="en-US" dirty="0">
                <a:sym typeface="+mn-ea"/>
              </a:rPr>
              <a:t>望佛本愿，意在众生。一向专称，弥陀佛名。</a:t>
            </a:r>
            <a:endParaRPr lang="en-US" altLang="zh-CN" dirty="0">
              <a:sym typeface="+mn-ea"/>
            </a:endParaRPr>
          </a:p>
          <a:p>
            <a:r>
              <a:rPr lang="zh-TW" altLang="en-US" b="0" dirty="0">
                <a:solidFill>
                  <a:srgbClr val="FFFF00"/>
                </a:solidFill>
              </a:rPr>
              <a:t>七</a:t>
            </a:r>
            <a:r>
              <a:rPr lang="zh-TW" altLang="en-US" b="0" dirty="0"/>
              <a:t>從佛說此語時已下。正明能請能傳等聞所未聞。見所未見。遇</a:t>
            </a:r>
            <a:r>
              <a:rPr lang="zh-CN" altLang="en-US" b="0" dirty="0"/>
              <a:t>餐</a:t>
            </a:r>
            <a:r>
              <a:rPr lang="zh-TW" altLang="en-US" b="0" dirty="0"/>
              <a:t>甘露。喜躍無以自勝也。上來雖有七句不同。廣解王宮流通分竟。</a:t>
            </a:r>
            <a:endParaRPr lang="zh-CN" altLang="en-US" dirty="0"/>
          </a:p>
          <a:p>
            <a:pPr algn="r"/>
            <a:r>
              <a:rPr lang="en-US" altLang="zh-CN" dirty="0">
                <a:sym typeface="+mn-ea"/>
              </a:rPr>
              <a:t>——</a:t>
            </a:r>
            <a:r>
              <a:rPr lang="zh-CN" altLang="en-US" dirty="0">
                <a:sym typeface="+mn-ea"/>
              </a:rPr>
              <a:t>善导大师</a:t>
            </a:r>
            <a:r>
              <a:rPr lang="en-US" altLang="zh-CN" dirty="0">
                <a:sym typeface="+mn-ea"/>
              </a:rPr>
              <a:t>《</a:t>
            </a:r>
            <a:r>
              <a:rPr lang="zh-CN" altLang="en-US" dirty="0">
                <a:sym typeface="+mn-ea"/>
              </a:rPr>
              <a:t>观经四帖疏</a:t>
            </a:r>
            <a:r>
              <a:rPr lang="en-US" altLang="zh-CN" dirty="0">
                <a:sym typeface="+mn-ea"/>
              </a:rPr>
              <a:t>》</a:t>
            </a:r>
            <a:endParaRPr lang="zh-CN" altLang="en-US" dirty="0"/>
          </a:p>
          <a:p>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又舍利子。我观如是利益安乐大事因缘。说诚谛语。若有净信诸善男子或善女人。得闻如是无量寿佛不可思议功德名号极乐世界净佛土者。一切皆应信受发愿。如说修行生彼佛土。</a:t>
            </a:r>
          </a:p>
          <a:p>
            <a:pPr algn="r"/>
            <a:r>
              <a:rPr lang="en-US" altLang="zh-CN" dirty="0"/>
              <a:t>——《</a:t>
            </a:r>
            <a:r>
              <a:rPr lang="zh-CN" altLang="en-US" dirty="0"/>
              <a:t>称赞净土佛摄受经</a:t>
            </a:r>
            <a:r>
              <a:rPr lang="en-US" altLang="zh-CN" dirty="0"/>
              <a:t>》</a:t>
            </a:r>
          </a:p>
          <a:p>
            <a:pPr algn="r"/>
            <a:endParaRPr lang="zh-CN" altLang="en-US" dirty="0"/>
          </a:p>
          <a:p>
            <a:r>
              <a:rPr lang="zh-CN" altLang="en-US" dirty="0"/>
              <a:t>佛告弥勒：其有得闻彼佛名号，欢喜踊跃，乃至一念，当知此人为得大利，则是具足无上功德。</a:t>
            </a:r>
          </a:p>
          <a:p>
            <a:pPr algn="r"/>
            <a:r>
              <a:rPr lang="en-US" altLang="zh-CN" dirty="0"/>
              <a:t>——《</a:t>
            </a:r>
            <a:r>
              <a:rPr lang="zh-CN" altLang="en-US" dirty="0"/>
              <a:t>佛说无量寿经</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604175466"/>
      </p:ext>
    </p:extLst>
  </p:cSld>
  <p:clrMapOvr>
    <a:masterClrMapping/>
  </p:clrMapOvr>
  <p:transition advClick="0"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非是凡夫所能知也。大王假使有人。于千岁中。饮食医药上妙衣服。供养恭敬佛法圣众。其福多不。王言甚多。不可称量。佛言大王。善男子善女人。</a:t>
            </a:r>
            <a:r>
              <a:rPr lang="zh-CN" altLang="en-US" u="sng" dirty="0"/>
              <a:t>从师闻说诸佛正教。展转教化。乃至一人。令其信解。其所得福。复过于彼。千万亿倍。不及其一。</a:t>
            </a:r>
            <a:r>
              <a:rPr lang="zh-CN" altLang="en-US" dirty="0"/>
              <a:t>何以故。</a:t>
            </a:r>
            <a:r>
              <a:rPr lang="zh-CN" altLang="en-US" dirty="0">
                <a:solidFill>
                  <a:srgbClr val="FFFF00"/>
                </a:solidFill>
              </a:rPr>
              <a:t>法化之功。应无量故。</a:t>
            </a:r>
            <a:br>
              <a:rPr lang="zh-CN" altLang="en-US" dirty="0">
                <a:solidFill>
                  <a:srgbClr val="FFFF00"/>
                </a:solidFill>
              </a:rPr>
            </a:br>
            <a:endParaRPr lang="en-US" altLang="zh-CN" dirty="0">
              <a:solidFill>
                <a:srgbClr val="FFFF00"/>
              </a:solidFill>
            </a:endParaRPr>
          </a:p>
          <a:p>
            <a:pPr algn="r"/>
            <a:r>
              <a:rPr lang="en-US" altLang="zh-CN" dirty="0"/>
              <a:t>——《</a:t>
            </a:r>
            <a:r>
              <a:rPr lang="zh-CN" altLang="en-US" dirty="0"/>
              <a:t>未曾有因缘经</a:t>
            </a:r>
            <a:r>
              <a:rPr lang="en-US" altLang="zh-CN" dirty="0"/>
              <a:t>》</a:t>
            </a:r>
            <a:endParaRPr lang="zh-CN" altLang="en-US" dirty="0"/>
          </a:p>
        </p:txBody>
      </p:sp>
    </p:spTree>
    <p:extLst>
      <p:ext uri="{BB962C8B-B14F-4D97-AF65-F5344CB8AC3E}">
        <p14:creationId xmlns:p14="http://schemas.microsoft.com/office/powerpoint/2010/main" val="2205985321"/>
      </p:ext>
    </p:extLst>
  </p:cSld>
  <p:clrMapOvr>
    <a:masterClrMapping/>
  </p:clrMapOvr>
  <p:transition advClick="0" advTm="15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dirty="0">
                <a:sym typeface="+mn-ea"/>
              </a:rPr>
              <a:t>佛告阿难及韦提希：“下品上生者，或有众生作众恶业，虽不诽谤方等经典，如此愚人，多造恶法，无有惭愧，命欲终时，遇善知识，为说大乘十二部经首题名字，以闻如是诸经名故，除却千劫极重恶业。智者复教合掌叉手，称南无阿弥陀佛，称佛名故，除五十亿劫生死之罪。”“尔时彼佛，即遣化佛，化观世音，化大势至，至行者前，赞言：‘善男子！以汝称佛名故，诸罪消灭，我来迎汝！’作是语已，行者即见化佛光明，遍满其室，见已欢喜，即便命终，乘宝莲华，随化佛后，生宝池中。经七</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dirty="0">
                <a:sym typeface="+mn-ea"/>
              </a:rPr>
              <a:t>七日，莲华乃敷。”“当华敷时，大悲观世音菩萨，及大势至菩萨，放大光明，住其人前，为说甚深十二部经。闻已信解，发无上道心，经十小劫，具百法明门，得入初地。”“是名下品上生者。”</a:t>
            </a:r>
          </a:p>
          <a:p>
            <a:endParaRPr altLang="zh-CN" dirty="0">
              <a:sym typeface="+mn-ea"/>
            </a:endParaRPr>
          </a:p>
          <a:p>
            <a:r>
              <a:rPr altLang="zh-CN" dirty="0">
                <a:sym typeface="+mn-ea"/>
              </a:rPr>
              <a:t>　　次就下品上生位中。亦先举。次辨。后结。即有其九。一从佛告阿难已下。正明告命。二从下品上生者。正明辨定其位。即是造十恶轻罪凡夫人也。三从或有众生下至无有惭愧已来。正明第五门中简机举出一生已来造恶轻重之相。即有其五。一明总</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举造恶之机。二明造作众恶。三明虽作众罪于诸大乘不生诽谤。四明重牒造恶之人非智者之类也。五明此等愚人虽造众罪。总不生愧心。</a:t>
            </a:r>
          </a:p>
          <a:p>
            <a:endParaRPr altLang="zh-CN">
              <a:sym typeface="+mn-ea"/>
            </a:endParaRPr>
          </a:p>
          <a:p>
            <a:r>
              <a:rPr altLang="zh-CN">
                <a:sym typeface="+mn-ea"/>
              </a:rPr>
              <a:t>　　四从命欲终时下至生死之罪已来。正明造恶人等临终遇善闻法。即有其六。一明命延不久。二明忽遇往生善知识。三明善人为赞众经。四明已闻经功力除罪千劫。五明智者转教称念弥陀之号。六明以称弥陀名故除罪五百万劫。</a:t>
            </a:r>
          </a:p>
          <a:p>
            <a:endParaRPr altLang="zh-CN">
              <a:sym typeface="+mn-ea"/>
            </a:endParaRPr>
          </a:p>
          <a:p>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　　问曰。何故闻经十二部但除罪千劫。称佛一声即除罪五百万劫者。何意也。答曰。造罪之人障重加以死苦来逼。善人虽说多经。食受之心浮散。由心散故。除罪稍轻。又佛名是一。即能摄散以住心。复教令正念称名。由心重故即能除罪多劫也。</a:t>
            </a:r>
          </a:p>
          <a:p>
            <a:endParaRPr altLang="zh-CN">
              <a:sym typeface="+mn-ea"/>
            </a:endParaRPr>
          </a:p>
          <a:p>
            <a:r>
              <a:rPr altLang="zh-CN">
                <a:sym typeface="+mn-ea"/>
              </a:rPr>
              <a:t>　　五从尔时彼佛下至生宝池中已来。正明第九门中终时化众来迎去时迟疾。即有其六。一明行者正称名时。彼弥陀即遣化众应声来现。二明化众既已身现。即同赞行人。三明所闻化赞但述称佛之功。</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我来迎汝。不论闻经之事。然望佛愿意者。唯劝正念称名。往生义疾。不同杂散之业。如此经及诸部中处处广叹。劝令称名。将为要益也。应知。四明既蒙化众告及即见光明遍室。五明既蒙光照报命寻终。六明乘华从佛生宝池中。</a:t>
            </a:r>
          </a:p>
          <a:p>
            <a:endParaRPr altLang="zh-CN">
              <a:sym typeface="+mn-ea"/>
            </a:endParaRPr>
          </a:p>
          <a:p>
            <a:r>
              <a:rPr altLang="zh-CN">
                <a:sym typeface="+mn-ea"/>
              </a:rPr>
              <a:t>　　六从经七七日已下。正明第十门中到彼华开迟疾不同。七从当华敷时下至得入初地已来。正明第十一门中华开已后得益有异。即有其五。一明观音等先放神光。二明身赴行者宝华之侧。三明为说前</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生所闻之教。四明行者闻已领解发心。五明远迳多劫证临百法之位也。八从是名已下总结。九从得闻佛名已下。重举行者之益。</a:t>
            </a:r>
          </a:p>
          <a:p>
            <a:endParaRPr altLang="zh-CN">
              <a:sym typeface="+mn-ea"/>
            </a:endParaRPr>
          </a:p>
          <a:p>
            <a:pPr algn="r"/>
            <a:r>
              <a:rPr lang="en-US" altLang="zh-CN">
                <a:sym typeface="+mn-ea"/>
              </a:rPr>
              <a:t>——</a:t>
            </a:r>
            <a:r>
              <a:rPr>
                <a:sym typeface="+mn-ea"/>
              </a:rPr>
              <a:t>善导大师《观经四帖疏》</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　</a:t>
            </a:r>
            <a:r>
              <a:rPr lang="en-US" altLang="zh-CN" dirty="0"/>
              <a:t>  </a:t>
            </a:r>
            <a:r>
              <a:rPr lang="zh-CN" altLang="zh-CN" dirty="0"/>
              <a:t>舍利弗，不可以少善根福德因缘，得生彼国。舍利弗，若有善男子、善女人，闻说阿弥陀佛，执持名号，若一日、若二日、若三日、若四日、若五日、若六日、若七日，一心不乱。其人临命终时，阿弥陀佛与诸圣众，现在其前。是人终时，心不颠倒，即得往生阿弥陀佛极乐国土。</a:t>
            </a:r>
          </a:p>
          <a:p>
            <a:r>
              <a:rPr lang="zh-CN" altLang="zh-CN" dirty="0"/>
              <a:t>　　菩提正道名善根，即亲因。种种助道施戒禅等名福德，即助缘。声闻缘觉菩提善根少，人天有漏福业福德少，皆不可生净土。唯以信愿执持名号，</a:t>
            </a:r>
            <a:r>
              <a:rPr altLang="zh-CN" dirty="0">
                <a:sym typeface="+mn-ea"/>
              </a:rPr>
              <a:t>则一一声悉具多善根福德。散心称名，福善亦不可</a:t>
            </a:r>
            <a:endParaRPr lang="zh-CN" altLang="en-US" dirty="0"/>
          </a:p>
        </p:txBody>
      </p:sp>
    </p:spTree>
  </p:cSld>
  <p:clrMapOvr>
    <a:masterClrMapping/>
  </p:clrMapOvr>
  <p:transition advClick="0" advTm="1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量，况一心不乱哉！故使感应道交，文成印坏。弥陀圣众，不来而来，亲垂接引。行人心识，不往而往，托质宝莲也。善男女者，不论出家在家，贵贱老少，六趣四生。但闻佛名，即多劫善根成熟，五逆十恶皆名善也。阿弥陀佛是万德洪名，以名召德，罄无不尽。故即以执持名号为正行，不必更涉观想参究等行。至简易，至直捷也。闻而信，信而愿，乃肯执持。不信不愿，与不闻等，虽为远因，不名闻慧。执持则念念忆佛名号，故是思慧。</a:t>
            </a:r>
            <a:endParaRPr lang="zh-CN" altLang="zh-CN" dirty="0"/>
          </a:p>
          <a:p>
            <a:pPr algn="r"/>
            <a:r>
              <a:rPr lang="en-US" altLang="zh-CN">
                <a:sym typeface="+mn-ea"/>
              </a:rPr>
              <a:t>——</a:t>
            </a:r>
            <a:r>
              <a:rPr>
                <a:sym typeface="+mn-ea"/>
              </a:rPr>
              <a:t>《</a:t>
            </a:r>
            <a:r>
              <a:rPr altLang="zh-CN">
                <a:sym typeface="+mn-ea"/>
              </a:rPr>
              <a:t>弥陀要解》</a:t>
            </a:r>
            <a:endParaRPr lang="zh-CN" altLang="zh-CN" dirty="0"/>
          </a:p>
          <a:p>
            <a:endParaRPr lang="zh-CN" altLang="zh-CN" dirty="0"/>
          </a:p>
          <a:p>
            <a:endParaRPr lang="zh-CN" altLang="zh-CN" dirty="0"/>
          </a:p>
          <a:p>
            <a:r>
              <a:rPr lang="en-US">
                <a:sym typeface="+mn-ea"/>
              </a:rPr>
              <a:t> </a:t>
            </a:r>
            <a:endParaRPr dirty="0"/>
          </a:p>
          <a:p>
            <a:pPr algn="r"/>
            <a:endParaRPr lang="zh-CN" altLang="zh-CN" dirty="0"/>
          </a:p>
          <a:p>
            <a:endParaRPr lang="zh-CN" altLang="en-US"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558290"/>
            <a:ext cx="11523980" cy="5153025"/>
          </a:xfrm>
        </p:spPr>
        <p:txBody>
          <a:bodyPr/>
          <a:lstStyle/>
          <a:p>
            <a:r>
              <a:rPr lang="zh-CN" altLang="zh-CN" dirty="0">
                <a:solidFill>
                  <a:srgbClr val="FFFF00"/>
                </a:solidFill>
              </a:rPr>
              <a:t>若具真信切愿，虽散乱心中念佛，其善根福德，已不可限量，皆得生彼国。</a:t>
            </a:r>
            <a:r>
              <a:rPr lang="zh-CN" altLang="zh-CN" dirty="0"/>
              <a:t>况一心不乱，勇猛精进念佛，其善根福德，当为十方诸佛，称扬莫尽。其乐邦莲品，当必优胜矣。</a:t>
            </a:r>
          </a:p>
          <a:p>
            <a:pPr algn="r"/>
            <a:r>
              <a:rPr lang="en-US" altLang="zh-CN" dirty="0"/>
              <a:t>——</a:t>
            </a:r>
            <a:r>
              <a:rPr dirty="0"/>
              <a:t>《</a:t>
            </a:r>
            <a:r>
              <a:rPr lang="zh-CN" altLang="zh-CN" dirty="0"/>
              <a:t>佛说阿弥陀经要解亲闻记》</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i="1" dirty="0">
                <a:solidFill>
                  <a:srgbClr val="FFFF00"/>
                </a:solidFill>
              </a:rPr>
              <a:t>若杂乱垢心，虽复称诵我之名字，而不名为闻，以不能生决定信解，但获世间善报，不得广大深妙利益。如是杂乱垢心，随其所修一切诸善，皆不能得深大利益。</a:t>
            </a:r>
          </a:p>
          <a:p>
            <a:endParaRPr lang="zh-CN" altLang="zh-CN" dirty="0"/>
          </a:p>
          <a:p>
            <a:r>
              <a:rPr lang="zh-CN" altLang="zh-CN" dirty="0"/>
              <a:t>然虽杂乱垢心称诵名字，亦获世间种种善报，所谓现离衰恼，后生人天，渐渐熏习，终成佛道，但现前不能即得广大深妙利益耳。</a:t>
            </a:r>
          </a:p>
          <a:p>
            <a:pPr algn="r"/>
            <a:r>
              <a:rPr lang="en-US" altLang="zh-CN" dirty="0"/>
              <a:t>——</a:t>
            </a:r>
            <a:r>
              <a:rPr lang="zh-CN" altLang="zh-CN" dirty="0"/>
              <a:t>蕅益大师</a:t>
            </a:r>
            <a:r>
              <a:rPr dirty="0">
                <a:sym typeface="+mn-ea"/>
              </a:rPr>
              <a:t>《</a:t>
            </a:r>
            <a:r>
              <a:rPr lang="zh-CN" altLang="zh-CN" dirty="0"/>
              <a:t>占察善恶业报经疏》</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故智度论云。</a:t>
            </a:r>
            <a:r>
              <a:rPr lang="zh-CN" altLang="en-US" dirty="0">
                <a:solidFill>
                  <a:srgbClr val="FFFF00"/>
                </a:solidFill>
              </a:rPr>
              <a:t>佛说施中法施第一。</a:t>
            </a:r>
            <a:r>
              <a:rPr lang="zh-CN" altLang="en-US" dirty="0"/>
              <a:t>何以故。财施有量。法施无量。财施欲界报。法施出三界报。财施不能断漏。法施清升彼岸。财施但感人天报。法施通感三乘果。财施愚智俱闲。法施唯局智人。财施唯能施者得福。法施通益能所。财施愚畜能受。法施唯局聪人。财施但益色身。法施能利心神。财施能增贪病。法施能除三毒。</a:t>
            </a:r>
          </a:p>
          <a:p>
            <a:pPr algn="r"/>
            <a:r>
              <a:rPr lang="en-US" altLang="zh-CN" dirty="0"/>
              <a:t>——《</a:t>
            </a:r>
            <a:r>
              <a:rPr lang="zh-CN" altLang="en-US" dirty="0"/>
              <a:t>法苑珠林</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3646033"/>
      </p:ext>
    </p:extLst>
  </p:cSld>
  <p:clrMapOvr>
    <a:masterClrMapping/>
  </p:clrMapOvr>
  <p:transition advClick="0" advTm="15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zh-CN" dirty="0"/>
              <a:t>‘若人虽学如是信解，而善根业薄，未能进趣;诸恶烦恼，不得渐伏;其心疑怯，畏堕三恶道，生八难处，畏不常值佛菩萨等，不得供养，听受正法;畏菩提信难可成就。有如此疑怖及种种障碍等者，应于一切时一切处，常勤诵念我之名字。若得一心，善根增长，其意猛利。当观我法身，及一切诸佛法身，与己自身，体性平等，无二无别，不生不灭，常乐我净，功德圆满，是可归依。又复观察己身心相，无常，苦，无我，不净，如幻如化，是可厌离。若能修学如是观者，速得增长净信之心，所有诸</a:t>
            </a:r>
            <a:endParaRPr dirty="0"/>
          </a:p>
          <a:p>
            <a:pPr algn="r"/>
            <a:endParaRPr lang="zh-CN" altLang="zh-CN" dirty="0"/>
          </a:p>
          <a:p>
            <a:endParaRPr lang="zh-CN" altLang="en-US" dirty="0"/>
          </a:p>
        </p:txBody>
      </p:sp>
    </p:spTree>
  </p:cSld>
  <p:clrMapOvr>
    <a:masterClrMapping/>
  </p:clrMapOvr>
  <p:transition advClick="0" advTm="1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altLang="zh-CN" dirty="0">
                <a:sym typeface="+mn-ea"/>
              </a:rPr>
              <a:t>障，</a:t>
            </a:r>
            <a:r>
              <a:rPr lang="en-US" dirty="0">
                <a:sym typeface="+mn-ea"/>
              </a:rPr>
              <a:t> </a:t>
            </a:r>
            <a:r>
              <a:rPr altLang="zh-CN" dirty="0">
                <a:sym typeface="+mn-ea"/>
              </a:rPr>
              <a:t>渐渐损减。何以故?此人名为学习闻我名者，亦能学习闻十方诸佛名者;名为学至心礼拜供养我者，亦能学至心礼拜供养十方诸佛者;名为学受持读诵大乘深经者;名为学远离邪见，于深正义中不堕谤者;名为于究竟甚深第一实义中学信解者;名为能除诸罪障者;名为当得无量功德聚者。此人舍身，终不堕恶道、八难之处，还闻正法，习信修行，亦能随愿往生他方净佛国土。</a:t>
            </a:r>
            <a:endParaRPr lang="zh-CN" altLang="zh-CN" dirty="0"/>
          </a:p>
          <a:p>
            <a:pPr algn="r"/>
            <a:r>
              <a:rPr lang="en-US" altLang="zh-CN" dirty="0">
                <a:sym typeface="+mn-ea"/>
              </a:rPr>
              <a:t>——</a:t>
            </a:r>
            <a:r>
              <a:rPr dirty="0">
                <a:sym typeface="+mn-ea"/>
              </a:rPr>
              <a:t>《</a:t>
            </a:r>
            <a:r>
              <a:rPr altLang="zh-CN" dirty="0">
                <a:sym typeface="+mn-ea"/>
              </a:rPr>
              <a:t>占察善恶业报经》</a:t>
            </a:r>
            <a:endParaRPr lang="zh-CN" altLang="zh-CN"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273685"/>
            <a:ext cx="11523980" cy="6448425"/>
          </a:xfrm>
        </p:spPr>
        <p:txBody>
          <a:bodyPr/>
          <a:lstStyle/>
          <a:p>
            <a:r>
              <a:rPr lang="zh-CN" altLang="zh-CN" dirty="0"/>
              <a:t>复次，若人欲生他方现在净国者，</a:t>
            </a:r>
            <a:r>
              <a:rPr lang="zh-CN" altLang="zh-CN" dirty="0">
                <a:solidFill>
                  <a:srgbClr val="FFFF00"/>
                </a:solidFill>
              </a:rPr>
              <a:t>应当随彼世界佛之名字，专意诵念，一心不乱，</a:t>
            </a:r>
            <a:r>
              <a:rPr lang="zh-CN" altLang="zh-CN" dirty="0"/>
              <a:t>如上观察者，决定得生彼佛净国，善根增长，速获不退。</a:t>
            </a:r>
            <a:endParaRPr lang="en-US" altLang="zh-CN" dirty="0"/>
          </a:p>
          <a:p>
            <a:pPr algn="r"/>
            <a:r>
              <a:rPr lang="en-US" altLang="zh-CN" dirty="0">
                <a:sym typeface="+mn-ea"/>
              </a:rPr>
              <a:t>——《</a:t>
            </a:r>
            <a:r>
              <a:rPr lang="zh-CN" altLang="en-US" dirty="0">
                <a:sym typeface="+mn-ea"/>
              </a:rPr>
              <a:t>占察善恶业报经</a:t>
            </a:r>
            <a:r>
              <a:rPr lang="en-US" altLang="zh-CN" dirty="0">
                <a:sym typeface="+mn-ea"/>
              </a:rPr>
              <a:t>》</a:t>
            </a:r>
            <a:endParaRPr lang="zh-CN" altLang="en-US" dirty="0"/>
          </a:p>
          <a:p>
            <a:endParaRPr lang="zh-CN" altLang="zh-CN" dirty="0"/>
          </a:p>
          <a:p>
            <a:endParaRPr lang="zh-CN" altLang="zh-CN" dirty="0"/>
          </a:p>
        </p:txBody>
      </p:sp>
    </p:spTree>
  </p:cSld>
  <p:clrMapOvr>
    <a:masterClrMapping/>
  </p:clrMapOvr>
  <p:transition advClick="0" advTm="1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en-US" altLang="zh-CN" dirty="0"/>
              <a:t>《</a:t>
            </a:r>
            <a:r>
              <a:rPr lang="zh-CN" altLang="en-US" dirty="0"/>
              <a:t>地藏菩萨像灵验记</a:t>
            </a:r>
            <a:r>
              <a:rPr lang="en-US" altLang="zh-CN" dirty="0"/>
              <a:t>》</a:t>
            </a:r>
          </a:p>
          <a:p>
            <a:r>
              <a:rPr lang="zh-CN" altLang="en-US" dirty="0">
                <a:solidFill>
                  <a:srgbClr val="FFFF00"/>
                </a:solidFill>
              </a:rPr>
              <a:t>一生供养修持地藏菩萨，得菩萨授记，往生净土</a:t>
            </a:r>
            <a:endParaRPr lang="zh-CN" altLang="en-US" b="0" dirty="0">
              <a:solidFill>
                <a:srgbClr val="FFFF00"/>
              </a:solidFill>
            </a:endParaRPr>
          </a:p>
          <a:p>
            <a:pPr algn="just"/>
            <a:r>
              <a:rPr lang="zh-CN" altLang="en-US" dirty="0">
                <a:sym typeface="+mn-ea"/>
              </a:rPr>
              <a:t>唐华州慧日寺僧法尚，年三十七出家。昔在家时，曾为游猎，一日见林野丛中，数数放光，心甚异之！系马检视，唯见朽木，长仅尺余，持还家中；后游猎次，仍见原处放光，心生奇念，因将朽木心置株上而返，途中遇虎，驰马逐之，弦断无替，猛虎还向，恐怖逃遁，马蹶而落，自料被啮，恐难幸免，失神如梦，见一丑状沙门，来追猛虎，问汝为谁？答言：“吾是地藏菩萨，林野朽木，即吾身也。汝</a:t>
            </a:r>
            <a:endParaRPr lang="zh-CN" altLang="en-US" dirty="0"/>
          </a:p>
          <a:p>
            <a:r>
              <a:rPr lang="zh-CN" altLang="en-US" dirty="0"/>
              <a:t>　　</a:t>
            </a:r>
          </a:p>
          <a:p>
            <a:endParaRPr lang="zh-CN" altLang="en-US" dirty="0"/>
          </a:p>
        </p:txBody>
      </p:sp>
    </p:spTree>
    <p:extLst>
      <p:ext uri="{BB962C8B-B14F-4D97-AF65-F5344CB8AC3E}">
        <p14:creationId xmlns:p14="http://schemas.microsoft.com/office/powerpoint/2010/main" val="2347875426"/>
      </p:ext>
    </p:extLst>
  </p:cSld>
  <p:clrMapOvr>
    <a:masterClrMapping/>
  </p:clrMapOvr>
  <p:transition advClick="0" advTm="1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sym typeface="+mn-ea"/>
              </a:rPr>
              <a:t>曾祖于斯建寺造像，寺已破坏，我像朽损，惟有木心，汝为彼孙胤，见我光明，故今救汝。”</a:t>
            </a:r>
            <a:endParaRPr lang="zh-CN" altLang="en-US" dirty="0"/>
          </a:p>
          <a:p>
            <a:r>
              <a:rPr altLang="zh-CN" dirty="0">
                <a:sym typeface="+mn-ea"/>
              </a:rPr>
              <a:t>良久醒觉，见马嘶立，猛虎无踪，深自悔责，乃于前放光处，建造精舍，朽木黏泥，塑地藏像，再续法灯，即慧日精舍是。法尚七十八，其年二月二十四日，告同伴曰：“地藏菩萨来至我舍，曾言：‘汝乃慈氏如来三会说法中，第二会得道人也，今</a:t>
            </a:r>
            <a:r>
              <a:rPr lang="zh-CN" altLang="en-US" dirty="0">
                <a:sym typeface="+mn-ea"/>
              </a:rPr>
              <a:t>日舍寿，即生忉利。’我白大士：‘天上五欲境界，快乐无比，迷失菩提，又欲期后佛，时仍是久，唯愿往生西方安乐世界。’菩萨答言：‘</a:t>
            </a:r>
            <a:r>
              <a:rPr lang="zh-CN" altLang="en-US" dirty="0">
                <a:solidFill>
                  <a:srgbClr val="FFFF00"/>
                </a:solidFill>
                <a:sym typeface="+mn-ea"/>
              </a:rPr>
              <a:t>随汝所愿，</a:t>
            </a:r>
            <a:endParaRPr lang="zh-CN" altLang="en-US" dirty="0"/>
          </a:p>
          <a:p>
            <a:endParaRPr lang="zh-CN" altLang="zh-CN" dirty="0"/>
          </a:p>
          <a:p>
            <a:endParaRPr lang="zh-CN" altLang="zh-CN" dirty="0"/>
          </a:p>
        </p:txBody>
      </p:sp>
    </p:spTree>
  </p:cSld>
  <p:clrMapOvr>
    <a:masterClrMapping/>
  </p:clrMapOvr>
  <p:transition advClick="0" advTm="1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090295"/>
            <a:ext cx="11523980" cy="5631815"/>
          </a:xfrm>
        </p:spPr>
        <p:txBody>
          <a:bodyPr/>
          <a:lstStyle/>
          <a:p>
            <a:endParaRPr lang="zh-CN" altLang="zh-CN" dirty="0"/>
          </a:p>
          <a:p>
            <a:endParaRPr lang="zh-CN" altLang="en-US" dirty="0"/>
          </a:p>
        </p:txBody>
      </p:sp>
      <p:sp>
        <p:nvSpPr>
          <p:cNvPr id="3" name="矩形 2"/>
          <p:cNvSpPr/>
          <p:nvPr/>
        </p:nvSpPr>
        <p:spPr>
          <a:xfrm>
            <a:off x="144144" y="436156"/>
            <a:ext cx="11407775" cy="2554545"/>
          </a:xfrm>
          <a:prstGeom prst="rect">
            <a:avLst/>
          </a:prstGeom>
        </p:spPr>
        <p:txBody>
          <a:bodyPr wrap="square">
            <a:spAutoFit/>
          </a:bodyPr>
          <a:lstStyle/>
          <a:p>
            <a:r>
              <a:rPr lang="zh-CN" altLang="en-US" sz="4000" b="1" dirty="0">
                <a:solidFill>
                  <a:srgbClr val="FFFF00"/>
                </a:solidFill>
                <a:latin typeface="黑体" panose="02010609060101010101" pitchFamily="49" charset="-122"/>
                <a:ea typeface="黑体" panose="02010609060101010101" pitchFamily="49" charset="-122"/>
                <a:sym typeface="+mn-ea"/>
              </a:rPr>
              <a:t>若欲往生净土，当念阿弥陀佛一日一夜，专心致志，即得往生。</a:t>
            </a:r>
            <a:r>
              <a:rPr lang="zh-CN" altLang="en-US" sz="4000" b="1" dirty="0">
                <a:solidFill>
                  <a:srgbClr val="98FED5"/>
                </a:solidFill>
                <a:latin typeface="黑体" panose="02010609060101010101" pitchFamily="49" charset="-122"/>
                <a:ea typeface="黑体" panose="02010609060101010101" pitchFamily="49" charset="-122"/>
                <a:sym typeface="+mn-ea"/>
              </a:rPr>
              <a:t>’闻此来告，从昨日起，专念阿弥陀佛，现今往生净土。”言已，合掌向西而卒。</a:t>
            </a:r>
            <a:endParaRPr lang="zh-CN" altLang="en-US" sz="4000" b="1" dirty="0">
              <a:solidFill>
                <a:srgbClr val="98FED5"/>
              </a:solidFill>
              <a:latin typeface="黑体" panose="02010609060101010101" pitchFamily="49" charset="-122"/>
              <a:ea typeface="黑体" panose="02010609060101010101" pitchFamily="49" charset="-122"/>
            </a:endParaRPr>
          </a:p>
          <a:p>
            <a:endParaRPr lang="zh-CN" altLang="zh-CN" sz="4000" b="1" dirty="0">
              <a:solidFill>
                <a:srgbClr val="98FED5"/>
              </a:solidFill>
              <a:latin typeface="黑体" panose="02010609060101010101" pitchFamily="49" charset="-122"/>
              <a:ea typeface="黑体" panose="02010609060101010101" pitchFamily="49" charset="-122"/>
            </a:endParaRPr>
          </a:p>
        </p:txBody>
      </p:sp>
    </p:spTree>
  </p:cSld>
  <p:clrMapOvr>
    <a:masterClrMapping/>
  </p:clrMapOvr>
  <p:transition advClick="0" advTm="1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469265"/>
            <a:ext cx="11523980" cy="6252845"/>
          </a:xfrm>
        </p:spPr>
        <p:txBody>
          <a:bodyPr/>
          <a:lstStyle/>
          <a:p>
            <a:endParaRPr lang="zh-CN" altLang="zh-CN" dirty="0"/>
          </a:p>
          <a:p>
            <a:r>
              <a:rPr lang="zh-CN" altLang="zh-CN" dirty="0"/>
              <a:t>　　上文既明求离障缘者，修三方便，不惟现离诸障，兼能随愿往生。今更特明求生净土者，若能修三方便，不惟决生净土，亦能现获不退也。</a:t>
            </a:r>
            <a:r>
              <a:rPr lang="zh-CN" altLang="zh-CN" dirty="0">
                <a:solidFill>
                  <a:srgbClr val="FFFF00"/>
                </a:solidFill>
              </a:rPr>
              <a:t>专意诵念彼佛名字，令离昏散，即名一心不乱，即是称名方便也。</a:t>
            </a:r>
            <a:r>
              <a:rPr lang="zh-CN" altLang="zh-CN" dirty="0"/>
              <a:t>如上观察，即观法身及修厌离二方便也。具三方便，则舍身定生彼国，现在善根增长，速获</a:t>
            </a:r>
            <a:r>
              <a:rPr altLang="zh-CN" dirty="0">
                <a:sym typeface="+mn-ea"/>
              </a:rPr>
              <a:t>不退，</a:t>
            </a:r>
            <a:r>
              <a:rPr altLang="zh-CN" u="sng" dirty="0">
                <a:solidFill>
                  <a:srgbClr val="FFFF00"/>
                </a:solidFill>
                <a:sym typeface="+mn-ea"/>
              </a:rPr>
              <a:t>故知持名有大功德，不可视作浅近法门。</a:t>
            </a:r>
            <a:endParaRPr lang="zh-CN" altLang="en-US" u="sng" dirty="0">
              <a:solidFill>
                <a:srgbClr val="FFFF00"/>
              </a:solidFill>
            </a:endParaRPr>
          </a:p>
        </p:txBody>
      </p:sp>
    </p:spTree>
  </p:cSld>
  <p:clrMapOvr>
    <a:masterClrMapping/>
  </p:clrMapOvr>
  <p:transition advClick="0" advTm="15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sym typeface="+mn-ea"/>
              </a:rPr>
              <a:t>　　当知如上一心系念思惟诸佛平等法身，一切善根中，其业最胜。所谓勤修习者，渐渐能向一行三昧，若到一行三昧者，则成广大微妙行心，名得相似无生法忍。</a:t>
            </a:r>
            <a:endParaRPr lang="zh-CN" altLang="zh-CN" dirty="0"/>
          </a:p>
          <a:p>
            <a:endParaRPr lang="zh-CN" altLang="zh-CN" dirty="0"/>
          </a:p>
          <a:p>
            <a:r>
              <a:rPr altLang="zh-CN" dirty="0">
                <a:sym typeface="+mn-ea"/>
              </a:rPr>
              <a:t>　　依于一实境界以开圆解，知十方佛、我及众生，同一净心为体，是名一心。常勤称念佛之名字，是为系念。观于诸佛法身与己平等，是为思惟诸佛平等法身，此于一切善根，则为最胜。故阿弥陀经云：‘不可以少善根福德因缘，得生彼国。’执持名号，</a:t>
            </a:r>
            <a:endParaRPr lang="zh-CN" altLang="en-US" dirty="0"/>
          </a:p>
        </p:txBody>
      </p:sp>
    </p:spTree>
  </p:cSld>
  <p:clrMapOvr>
    <a:masterClrMapping/>
  </p:clrMapOvr>
  <p:transition advClick="0" advTm="15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75260"/>
            <a:ext cx="11523980" cy="6546850"/>
          </a:xfrm>
        </p:spPr>
        <p:txBody>
          <a:bodyPr/>
          <a:lstStyle/>
          <a:p>
            <a:r>
              <a:rPr altLang="zh-CN" dirty="0">
                <a:sym typeface="+mn-ea"/>
              </a:rPr>
              <a:t>一日乃至七日，一心不乱，即得往生。</a:t>
            </a:r>
            <a:r>
              <a:rPr altLang="zh-CN" dirty="0">
                <a:solidFill>
                  <a:srgbClr val="FFFF00"/>
                </a:solidFill>
                <a:sym typeface="+mn-ea"/>
              </a:rPr>
              <a:t>由此执持名号，即是多善根福德因缘故也</a:t>
            </a:r>
          </a:p>
          <a:p>
            <a:endParaRPr lang="zh-CN" altLang="zh-CN" dirty="0"/>
          </a:p>
          <a:p>
            <a:r>
              <a:rPr altLang="zh-CN" dirty="0">
                <a:sym typeface="+mn-ea"/>
              </a:rPr>
              <a:t>　以能得闻我名字故，亦能得闻十方佛名字故；以能至心礼拜供养我故，亦能至心礼拜供养十方诸佛故。以能得闻大乘深经故，能执持书写供养恭敬大乘深经故，能受持读诵大乘深经故，能于究竟甚深第一实义中不生怖畏，远离诽谤，得正见心，能信解故，决定除灭诸罪障故，现证无量功德聚故。</a:t>
            </a:r>
            <a:endParaRPr lang="zh-CN" altLang="en-US" dirty="0"/>
          </a:p>
          <a:p>
            <a:pPr algn="r"/>
            <a:endParaRPr lang="zh-CN" altLang="zh-CN" dirty="0"/>
          </a:p>
          <a:p>
            <a:endParaRPr lang="zh-CN" altLang="zh-CN" dirty="0"/>
          </a:p>
          <a:p>
            <a:r>
              <a:rPr lang="en-US" dirty="0">
                <a:sym typeface="+mn-ea"/>
              </a:rPr>
              <a:t> </a:t>
            </a:r>
            <a:endParaRPr dirty="0"/>
          </a:p>
          <a:p>
            <a:pPr algn="r"/>
            <a:endParaRPr lang="zh-CN" altLang="zh-CN" dirty="0"/>
          </a:p>
          <a:p>
            <a:endParaRPr lang="zh-CN" altLang="en-US" dirty="0"/>
          </a:p>
          <a:p>
            <a:endParaRPr dirty="0"/>
          </a:p>
          <a:p>
            <a:r>
              <a:rPr lang="en-US" dirty="0">
                <a:sym typeface="+mn-ea"/>
              </a:rPr>
              <a:t> </a:t>
            </a:r>
            <a:endParaRPr dirty="0"/>
          </a:p>
          <a:p>
            <a:pPr algn="r"/>
            <a:endParaRPr lang="zh-CN" altLang="zh-CN" dirty="0"/>
          </a:p>
          <a:p>
            <a:endParaRPr lang="zh-CN" altLang="en-US"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438275"/>
            <a:ext cx="11523980" cy="5283835"/>
          </a:xfrm>
        </p:spPr>
        <p:txBody>
          <a:bodyPr/>
          <a:lstStyle/>
          <a:p>
            <a:r>
              <a:rPr lang="zh-CN" altLang="zh-CN" dirty="0"/>
              <a:t>文殊师利所说摩诃般若波罗蜜经卷下：</a:t>
            </a:r>
          </a:p>
          <a:p>
            <a:r>
              <a:rPr lang="zh-CN" altLang="zh-CN" dirty="0"/>
              <a:t>善男子、善女人，欲入一行三昧，应处空闲，舍诸乱意，不取相貌，系心一佛，专称名字；随佛方所，端身正向，能于一佛念念相续，即是念中，能见过去、未来、现在诸佛。</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能于此法深生信心，虽是具缚凡夫，其种性已超二乘之上。喻如太子堕地，贵压群臣，虽其才德未立，而仗王力故，感如此报。修净土人，亦复如是。由以信愿持佛名号，</a:t>
            </a:r>
            <a:r>
              <a:rPr dirty="0">
                <a:solidFill>
                  <a:srgbClr val="FFFF00"/>
                </a:solidFill>
              </a:rPr>
              <a:t>即能以凡夫心，投佛觉海</a:t>
            </a:r>
            <a:r>
              <a:rPr dirty="0"/>
              <a:t>，</a:t>
            </a:r>
            <a:r>
              <a:rPr dirty="0">
                <a:solidFill>
                  <a:srgbClr val="FFFF00"/>
                </a:solidFill>
              </a:rPr>
              <a:t>故得潜通佛智，暗合道妙</a:t>
            </a:r>
            <a:r>
              <a:rPr dirty="0"/>
              <a:t>也。欲说净土修法，若不略陈诸法仗自力了脱之难，此法仗佛力往生之易，则不是疑法，便是疑自。若有丝毫疑心，则因疑成障，莫道不修，修亦不得究竟实益也。由是言之，</a:t>
            </a:r>
            <a:r>
              <a:rPr dirty="0">
                <a:solidFill>
                  <a:srgbClr val="FFFF00"/>
                </a:solidFill>
              </a:rPr>
              <a:t>信之一法，不可不急急讲求，以期深造其极乎哉？</a:t>
            </a:r>
            <a:endParaRPr lang="en-US" dirty="0">
              <a:solidFill>
                <a:srgbClr val="FFFF00"/>
              </a:solidFill>
            </a:endParaRPr>
          </a:p>
          <a:p>
            <a:pPr algn="r"/>
            <a:r>
              <a:rPr lang="en-US" altLang="zh-CN" sz="2800" dirty="0"/>
              <a:t>——</a:t>
            </a:r>
            <a:r>
              <a:rPr sz="2800" dirty="0"/>
              <a:t>新编全本印光法师文钞</a:t>
            </a:r>
            <a:r>
              <a:rPr lang="en-US" altLang="zh-CN" sz="2800" dirty="0"/>
              <a:t>》</a:t>
            </a:r>
            <a:r>
              <a:rPr sz="2800" dirty="0"/>
              <a:t>卷一第</a:t>
            </a:r>
            <a:r>
              <a:rPr lang="en-US" altLang="zh-CN" sz="2800" dirty="0"/>
              <a:t>88</a:t>
            </a:r>
            <a:r>
              <a:rPr sz="2800" dirty="0"/>
              <a:t>页 与陈锡周居士书</a:t>
            </a:r>
            <a:br>
              <a:rPr dirty="0"/>
            </a:br>
            <a:endParaRPr dirty="0"/>
          </a:p>
          <a:p>
            <a:endParaRPr lang="zh-CN" altLang="en-US" dirty="0"/>
          </a:p>
        </p:txBody>
      </p:sp>
    </p:spTree>
  </p:cSld>
  <p:clrMapOvr>
    <a:masterClrMapping/>
  </p:clrMapOvr>
  <p:transition advClick="0" advTm="15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又于过去不可思议阿僧衹劫，时世有佛，号曰觉华定自在王如来。彼佛寿命，四百千万亿阿僧衹劫。像法之中。有一婆罗门女。宿福深厚，众所钦敬。行住坐卧，诸天卫护。其母信邪，常轻三宝。是时圣女，广设方便，劝诱其母，令生正见。而此女母，未全生信。不久命终，魂神堕在无间地狱。时婆罗门女，知母在世，不信因果。计当随业，必生恶趣。遂卖家宅，广求香华，及诸供具。于先佛塔寺，大兴供养。见觉华定自在王如来，其形像在一寺中。塑画威容，端严毕备。时婆罗门女，瞻礼尊容，倍</a:t>
            </a:r>
          </a:p>
        </p:txBody>
      </p:sp>
    </p:spTree>
    <p:extLst>
      <p:ext uri="{BB962C8B-B14F-4D97-AF65-F5344CB8AC3E}">
        <p14:creationId xmlns:p14="http://schemas.microsoft.com/office/powerpoint/2010/main" val="2261807227"/>
      </p:ext>
    </p:extLst>
  </p:cSld>
  <p:clrMapOvr>
    <a:masterClrMapping/>
  </p:clrMapOvr>
  <p:transition advClick="0" advTm="15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生敬仰。私自念言。佛名大觉，具一切智。若在世时。我母死后，傥来问佛，必知处所。时婆罗门女，垂泣良久，瞻恋如来。忽闻空中声曰。泣者圣女，勿至悲哀。我今示汝母之去处。婆罗门女，合掌向空，而白空曰。是何神德，宽我忧虑。我自失母以来，昼夜忆恋，无处可问，知母生界。时空中有声，再报女曰。我是汝所瞻礼者，过去觉华定自在王如来。见汝忆母，倍于常情众生之分，故来告示。婆罗门女，闻此声已。举身自扑，支节皆损。左右扶侍，良久方苏，而白空曰。愿佛慈愍，速说我母生</a:t>
            </a:r>
          </a:p>
        </p:txBody>
      </p:sp>
    </p:spTree>
    <p:extLst>
      <p:ext uri="{BB962C8B-B14F-4D97-AF65-F5344CB8AC3E}">
        <p14:creationId xmlns:p14="http://schemas.microsoft.com/office/powerpoint/2010/main" val="3575393479"/>
      </p:ext>
    </p:extLst>
  </p:cSld>
  <p:clrMapOvr>
    <a:masterClrMapping/>
  </p:clrMapOvr>
  <p:transition advClick="0" advTm="15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sz="3600" dirty="0"/>
              <a:t>界。我今身心将死不久。时觉华定自在王如来，告圣女曰。汝供养毕。但早返舍。端坐思惟吾之名号。即当知母所生去处。时婆罗门女，寻礼佛已，即归其舍。以忆母故，端坐念觉华定自在王如来，经一日一夜。忽见自身，到一海边。其水涌沸，多诸恶兽。尽复铁身，飞走海上。东西驰逐。见诸男子女人，百千万数，出没海中。被诸恶兽，争取食啖。又见夜叉，其形各异。或多手，多眼，多足，多头，口牙外出，利刃如剑。驱诸罪人，使近恶兽。复自搏攫</a:t>
            </a:r>
            <a:r>
              <a:rPr lang="en-US" altLang="zh-CN" sz="3600" dirty="0"/>
              <a:t>(</a:t>
            </a:r>
            <a:r>
              <a:rPr lang="en-US" altLang="zh-CN" sz="3600" dirty="0" err="1"/>
              <a:t>jué</a:t>
            </a:r>
            <a:r>
              <a:rPr lang="en-US" altLang="zh-CN" sz="3600" dirty="0"/>
              <a:t>)</a:t>
            </a:r>
            <a:r>
              <a:rPr lang="zh-CN" altLang="en-US" sz="3600" dirty="0"/>
              <a:t>头足相就。其形万类，不敢久视。时婆罗门女，以念佛力故，自然无惧。</a:t>
            </a:r>
            <a:endParaRPr lang="en-US" altLang="zh-CN" sz="3600" dirty="0"/>
          </a:p>
          <a:p>
            <a:pPr algn="r"/>
            <a:r>
              <a:rPr lang="en-US" altLang="zh-CN" sz="3600" dirty="0"/>
              <a:t>——《</a:t>
            </a:r>
            <a:r>
              <a:rPr lang="zh-CN" altLang="en-US" sz="3600" dirty="0"/>
              <a:t>地藏菩萨本愿经</a:t>
            </a:r>
            <a:r>
              <a:rPr lang="en-US" altLang="zh-CN" sz="3600" dirty="0"/>
              <a:t>》</a:t>
            </a:r>
            <a:r>
              <a:rPr lang="zh-CN" altLang="en-US" sz="3600" dirty="0"/>
              <a:t> </a:t>
            </a:r>
          </a:p>
          <a:p>
            <a:endParaRPr lang="zh-CN" altLang="en-US" sz="3600" dirty="0"/>
          </a:p>
          <a:p>
            <a:endParaRPr lang="zh-CN" altLang="en-US" sz="3600" dirty="0"/>
          </a:p>
          <a:p>
            <a:endParaRPr lang="zh-CN" altLang="en-US" sz="3600" dirty="0"/>
          </a:p>
        </p:txBody>
      </p:sp>
    </p:spTree>
    <p:extLst>
      <p:ext uri="{BB962C8B-B14F-4D97-AF65-F5344CB8AC3E}">
        <p14:creationId xmlns:p14="http://schemas.microsoft.com/office/powerpoint/2010/main" val="2781106722"/>
      </p:ext>
    </p:extLst>
  </p:cSld>
  <p:clrMapOvr>
    <a:masterClrMapping/>
  </p:clrMapOvr>
  <p:transition advClick="0" advTm="15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264285"/>
            <a:ext cx="11523980" cy="5457825"/>
          </a:xfrm>
        </p:spPr>
        <p:txBody>
          <a:bodyPr/>
          <a:lstStyle/>
          <a:p>
            <a:r>
              <a:rPr lang="zh-CN" altLang="zh-CN" dirty="0"/>
              <a:t>佛言。菩萨于此间国土。念阿弥陀佛专念故得见之。即问。持何法得生此国。阿弥陀佛报言。</a:t>
            </a:r>
            <a:r>
              <a:rPr lang="zh-CN" altLang="zh-CN" dirty="0">
                <a:solidFill>
                  <a:srgbClr val="FFFF00"/>
                </a:solidFill>
              </a:rPr>
              <a:t>欲来生者当念我名。莫有休息则得来生。</a:t>
            </a:r>
          </a:p>
          <a:p>
            <a:endParaRPr lang="zh-CN" altLang="zh-CN" dirty="0"/>
          </a:p>
          <a:p>
            <a:r>
              <a:rPr lang="zh-CN" altLang="zh-CN" dirty="0"/>
              <a:t>佛言。</a:t>
            </a:r>
            <a:r>
              <a:rPr lang="zh-CN" altLang="zh-CN" dirty="0">
                <a:solidFill>
                  <a:srgbClr val="FFFF00"/>
                </a:solidFill>
              </a:rPr>
              <a:t>专念故得往生。</a:t>
            </a:r>
          </a:p>
          <a:p>
            <a:pPr algn="r"/>
            <a:r>
              <a:rPr lang="en-US" altLang="zh-CN" dirty="0"/>
              <a:t>——</a:t>
            </a:r>
            <a:r>
              <a:rPr dirty="0"/>
              <a:t>《</a:t>
            </a:r>
            <a:r>
              <a:rPr lang="zh-CN" altLang="zh-CN" dirty="0"/>
              <a:t>般舟三昧经》</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又如文殊般若云。明一行三昧。唯劝。独处空闲。舍诸乱意。系心一佛。不观相貌。专称名字。即于念中。得见彼阿弥陀佛及一切佛等。问曰。何故不令作观。直遣专称名字者。有何意也。答曰。</a:t>
            </a:r>
            <a:r>
              <a:rPr lang="zh-CN" altLang="zh-CN" dirty="0">
                <a:solidFill>
                  <a:srgbClr val="FFFF00"/>
                </a:solidFill>
              </a:rPr>
              <a:t>乃由</a:t>
            </a:r>
            <a:r>
              <a:rPr lang="zh-CN" altLang="zh-CN" u="sng" dirty="0">
                <a:solidFill>
                  <a:srgbClr val="FFFF00"/>
                </a:solidFill>
              </a:rPr>
              <a:t>众生障重。境细心麁。识扬神飞。观难成就也</a:t>
            </a:r>
            <a:r>
              <a:rPr lang="zh-CN" altLang="zh-CN" dirty="0">
                <a:solidFill>
                  <a:srgbClr val="FFFF00"/>
                </a:solidFill>
              </a:rPr>
              <a:t>。是以大圣悲怜。直劝专称名字。正由称名易故相续即生。</a:t>
            </a:r>
          </a:p>
          <a:p>
            <a:pPr algn="r"/>
            <a:r>
              <a:rPr lang="en-US" altLang="zh-CN" dirty="0"/>
              <a:t>——</a:t>
            </a:r>
            <a:r>
              <a:rPr lang="zh-CN" altLang="zh-CN" dirty="0"/>
              <a:t>善导大师开示</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711325"/>
            <a:ext cx="11523980" cy="5010785"/>
          </a:xfrm>
        </p:spPr>
        <p:txBody>
          <a:bodyPr/>
          <a:lstStyle/>
          <a:p>
            <a:r>
              <a:rPr lang="zh-CN" altLang="zh-CN" dirty="0"/>
              <a:t>若人得</a:t>
            </a:r>
            <a:r>
              <a:rPr lang="zh-CN" altLang="zh-CN" dirty="0">
                <a:solidFill>
                  <a:srgbClr val="FFFF00"/>
                </a:solidFill>
              </a:rPr>
              <a:t>闻</a:t>
            </a:r>
            <a:r>
              <a:rPr lang="zh-CN" altLang="zh-CN" dirty="0"/>
              <a:t>彼地藏菩萨摩诃萨名号，及</a:t>
            </a:r>
            <a:r>
              <a:rPr lang="zh-CN" altLang="zh-CN" dirty="0">
                <a:solidFill>
                  <a:srgbClr val="FFFF00"/>
                </a:solidFill>
              </a:rPr>
              <a:t>信其所说</a:t>
            </a:r>
            <a:r>
              <a:rPr lang="zh-CN" altLang="zh-CN" dirty="0"/>
              <a:t>者，当知是人速能得离一切所有诸障碍事，疾至无上道。</a:t>
            </a:r>
          </a:p>
          <a:p>
            <a:pPr algn="r"/>
            <a:r>
              <a:rPr lang="en-US" altLang="zh-CN" dirty="0"/>
              <a:t>——</a:t>
            </a:r>
            <a:r>
              <a:rPr lang="zh-CN" altLang="zh-CN" dirty="0"/>
              <a:t>《占察善恶业报经》</a:t>
            </a:r>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257175"/>
            <a:ext cx="11544300" cy="6384290"/>
          </a:xfrm>
        </p:spPr>
        <p:txBody>
          <a:bodyPr/>
          <a:lstStyle/>
          <a:p>
            <a:r>
              <a:rPr altLang="zh-CN" dirty="0">
                <a:sym typeface="+mn-ea"/>
              </a:rPr>
              <a:t>善导大师《观经疏》「光摄三缘」之文：</a:t>
            </a:r>
          </a:p>
          <a:p>
            <a:r>
              <a:rPr altLang="zh-CN" dirty="0">
                <a:sym typeface="+mn-ea"/>
              </a:rPr>
              <a:t>佛光普照，唯摄念佛者。</a:t>
            </a:r>
          </a:p>
          <a:p>
            <a:r>
              <a:rPr altLang="zh-CN" dirty="0">
                <a:sym typeface="+mn-ea"/>
              </a:rPr>
              <a:t>问曰：备修众行，但能回向，皆得往生；何以佛光普照，唯摄念佛者，有何意也？</a:t>
            </a:r>
          </a:p>
          <a:p>
            <a:r>
              <a:rPr altLang="zh-CN" dirty="0">
                <a:sym typeface="+mn-ea"/>
              </a:rPr>
              <a:t>答曰：此有三义：</a:t>
            </a:r>
          </a:p>
          <a:p>
            <a:r>
              <a:rPr altLang="zh-CN" dirty="0">
                <a:solidFill>
                  <a:srgbClr val="FFFF00"/>
                </a:solidFill>
                <a:sym typeface="+mn-ea"/>
              </a:rPr>
              <a:t>一明「亲缘」：</a:t>
            </a:r>
          </a:p>
          <a:p>
            <a:r>
              <a:rPr altLang="zh-CN" dirty="0">
                <a:sym typeface="+mn-ea"/>
              </a:rPr>
              <a:t>众生起行，口常称佛，佛即闻之；身常礼敬佛，佛即见之；心常念佛，佛即知之。</a:t>
            </a:r>
          </a:p>
          <a:p>
            <a:r>
              <a:rPr altLang="zh-CN" dirty="0">
                <a:sym typeface="+mn-ea"/>
              </a:rPr>
              <a:t>众生忆念佛者，佛亦忆念众生，彼此三业，不相舍离，故名「亲缘」也。</a:t>
            </a:r>
          </a:p>
          <a:p>
            <a:endParaRPr lang="zh-CN" altLang="en-US" dirty="0"/>
          </a:p>
        </p:txBody>
      </p:sp>
    </p:spTree>
  </p:cSld>
  <p:clrMapOvr>
    <a:masterClrMapping/>
  </p:clrMapOvr>
  <p:transition advClick="0" advTm="1500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321945"/>
            <a:ext cx="11544300" cy="6319520"/>
          </a:xfrm>
        </p:spPr>
        <p:txBody>
          <a:bodyPr/>
          <a:lstStyle/>
          <a:p>
            <a:r>
              <a:rPr altLang="zh-CN" dirty="0">
                <a:solidFill>
                  <a:srgbClr val="FFFF00"/>
                </a:solidFill>
                <a:sym typeface="+mn-ea"/>
              </a:rPr>
              <a:t>二明「近缘」：</a:t>
            </a:r>
          </a:p>
          <a:p>
            <a:r>
              <a:rPr altLang="zh-CN" dirty="0">
                <a:sym typeface="+mn-ea"/>
              </a:rPr>
              <a:t>众生愿见佛，佛即应念，现在目前，故名「近缘」也。</a:t>
            </a:r>
          </a:p>
          <a:p>
            <a:endParaRPr altLang="zh-CN" dirty="0">
              <a:sym typeface="+mn-ea"/>
            </a:endParaRPr>
          </a:p>
          <a:p>
            <a:r>
              <a:rPr altLang="zh-CN" dirty="0">
                <a:solidFill>
                  <a:srgbClr val="FFFF00"/>
                </a:solidFill>
                <a:sym typeface="+mn-ea"/>
              </a:rPr>
              <a:t>三明「增上缘」：</a:t>
            </a:r>
          </a:p>
          <a:p>
            <a:r>
              <a:rPr altLang="zh-CN" dirty="0">
                <a:sym typeface="+mn-ea"/>
              </a:rPr>
              <a:t>众生称念，即除多劫罪；命欲终时，佛与圣众，自来迎接；诸邪业系，无能碍者，故名「增上缘」也。</a:t>
            </a:r>
          </a:p>
          <a:p>
            <a:endParaRPr lang="zh-CN" altLang="en-US" dirty="0"/>
          </a:p>
          <a:p>
            <a:endParaRPr lang="zh-CN" altLang="zh-CN" dirty="0"/>
          </a:p>
          <a:p>
            <a:endParaRPr lang="zh-CN" altLang="en-US" dirty="0"/>
          </a:p>
        </p:txBody>
      </p:sp>
    </p:spTree>
  </p:cSld>
  <p:clrMapOvr>
    <a:masterClrMapping/>
  </p:clrMapOvr>
  <p:transition advClick="0" advTm="15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497965"/>
            <a:ext cx="11544300" cy="5143500"/>
          </a:xfrm>
        </p:spPr>
        <p:txBody>
          <a:bodyPr/>
          <a:lstStyle/>
          <a:p>
            <a:r>
              <a:rPr altLang="zh-CN">
                <a:sym typeface="+mn-ea"/>
              </a:rPr>
              <a:t>佛告普广菩萨：未来世中，若有善男子善女人，闻是地藏菩萨摩诃萨名者，或合掌者、赞叹者、作礼者、恋慕者，是人超越三十劫罪。</a:t>
            </a:r>
          </a:p>
          <a:p>
            <a:endParaRPr altLang="zh-CN">
              <a:sym typeface="+mn-ea"/>
            </a:endParaRPr>
          </a:p>
          <a:p>
            <a:pPr algn="r"/>
            <a:r>
              <a:rPr altLang="zh-CN">
                <a:sym typeface="+mn-ea"/>
              </a:rPr>
              <a:t>　　——《地藏菩萨本愿经》</a:t>
            </a:r>
          </a:p>
          <a:p>
            <a:endParaRPr altLang="zh-CN">
              <a:sym typeface="+mn-ea"/>
            </a:endParaRPr>
          </a:p>
          <a:p>
            <a:endParaRPr lang="zh-CN" altLang="en-US"/>
          </a:p>
        </p:txBody>
      </p:sp>
    </p:spTree>
  </p:cSld>
  <p:clrMapOvr>
    <a:masterClrMapping/>
  </p:clrMapOvr>
  <p:transition advClick="0" advTm="15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167" y="75984"/>
            <a:ext cx="11544300" cy="6568007"/>
          </a:xfrm>
        </p:spPr>
        <p:txBody>
          <a:bodyPr/>
          <a:lstStyle/>
          <a:p>
            <a:r>
              <a:rPr altLang="zh-CN" sz="3600" dirty="0">
                <a:solidFill>
                  <a:srgbClr val="FFFF00"/>
                </a:solidFill>
                <a:sym typeface="+mn-ea"/>
              </a:rPr>
              <a:t>又应别复系心供养我地藏菩萨摩诃萨，以当称名，若默诵念，一心告言：南无地藏菩萨摩诃萨。如是称名，满足至千。</a:t>
            </a:r>
          </a:p>
          <a:p>
            <a:r>
              <a:rPr lang="en-US" altLang="zh-CN" sz="3600" dirty="0">
                <a:sym typeface="+mn-ea"/>
              </a:rPr>
              <a:t>    </a:t>
            </a:r>
            <a:r>
              <a:rPr altLang="zh-CN" sz="3600" dirty="0">
                <a:sym typeface="+mn-ea"/>
              </a:rPr>
              <a:t>虽已普供三宝，而我地藏，正为行人决疑之主，故应系心别供也。称名须至千念者，令积善根，成机感故，亦表一念具千法故。</a:t>
            </a:r>
            <a:endParaRPr lang="en-US" altLang="zh-CN" sz="3600" dirty="0">
              <a:sym typeface="+mn-ea"/>
            </a:endParaRPr>
          </a:p>
          <a:p>
            <a:r>
              <a:rPr lang="zh-CN" altLang="en-US" sz="3600" dirty="0">
                <a:solidFill>
                  <a:srgbClr val="FFFF00"/>
                </a:solidFill>
                <a:sym typeface="+mn-ea"/>
              </a:rPr>
              <a:t>经千念已，而作是言：地藏菩萨摩诃萨，大慈大悲，惟愿护念我，及一切众生，速除诸障，增长净信，令今所观称实相应。</a:t>
            </a:r>
          </a:p>
          <a:p>
            <a:r>
              <a:rPr lang="zh-CN" altLang="en-US" sz="3600" dirty="0">
                <a:sym typeface="+mn-ea"/>
              </a:rPr>
              <a:t>    虽为自决所疑，必云及一切众生者，念念不忘众生，乃可扣感菩萨大慈悲也。</a:t>
            </a:r>
            <a:r>
              <a:rPr lang="en-US" altLang="zh-CN" sz="3600" dirty="0">
                <a:sym typeface="+mn-ea"/>
              </a:rPr>
              <a:t>——《</a:t>
            </a:r>
            <a:r>
              <a:rPr lang="zh-CN" altLang="en-US" sz="3600" dirty="0">
                <a:sym typeface="+mn-ea"/>
              </a:rPr>
              <a:t>占察善恶业报经疏</a:t>
            </a:r>
            <a:r>
              <a:rPr lang="en-US" altLang="zh-CN" sz="3600" dirty="0">
                <a:sym typeface="+mn-ea"/>
              </a:rPr>
              <a:t>》</a:t>
            </a:r>
            <a:endParaRPr lang="zh-CN" altLang="en-US" sz="3600" dirty="0"/>
          </a:p>
        </p:txBody>
      </p:sp>
    </p:spTree>
  </p:cSld>
  <p:clrMapOvr>
    <a:masterClrMapping/>
  </p:clrMapOvr>
  <p:transition advClick="0" advTm="1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须知西方极乐世界，莫说凡夫不能到，即小乘圣人亦不能到，以彼系大乘不思议境界故也。小圣回心向大即能到。凡夫若无信愿感佛，纵修其余一切胜行，并持名胜行，亦不能往生。是以</a:t>
            </a:r>
            <a:r>
              <a:rPr dirty="0">
                <a:solidFill>
                  <a:srgbClr val="FFFF00"/>
                </a:solidFill>
              </a:rPr>
              <a:t>信愿</a:t>
            </a:r>
            <a:r>
              <a:rPr dirty="0"/>
              <a:t>最为要紧。蕅益云：</a:t>
            </a:r>
            <a:r>
              <a:rPr dirty="0">
                <a:solidFill>
                  <a:srgbClr val="FFFF00"/>
                </a:solidFill>
              </a:rPr>
              <a:t>得生与否，全由信愿之有无</a:t>
            </a:r>
            <a:r>
              <a:rPr lang="en-US" altLang="zh-CN" dirty="0">
                <a:solidFill>
                  <a:srgbClr val="FFFF00"/>
                </a:solidFill>
              </a:rPr>
              <a:t>;</a:t>
            </a:r>
            <a:r>
              <a:rPr dirty="0">
                <a:solidFill>
                  <a:srgbClr val="FFFF00"/>
                </a:solidFill>
              </a:rPr>
              <a:t>品位高下，全由持名之深浅。</a:t>
            </a:r>
            <a:r>
              <a:rPr dirty="0"/>
              <a:t>乃千佛出世不易之铁案也。能信得及，许汝西方有分。</a:t>
            </a:r>
            <a:endParaRPr lang="en-US" dirty="0"/>
          </a:p>
          <a:p>
            <a:pPr algn="r"/>
            <a:endParaRPr lang="en-US" altLang="zh-CN" sz="2800" dirty="0"/>
          </a:p>
          <a:p>
            <a:pPr algn="r"/>
            <a:r>
              <a:rPr lang="en-US" altLang="zh-CN" sz="2800" dirty="0"/>
              <a:t>——</a:t>
            </a:r>
            <a:r>
              <a:rPr sz="2800" dirty="0"/>
              <a:t>印光法师增广文钞卷一 复高邵麟居士书三</a:t>
            </a:r>
            <a:endParaRPr lang="en-US" altLang="zh-CN" sz="2800" dirty="0"/>
          </a:p>
          <a:p>
            <a:endParaRPr lang="zh-CN" altLang="en-US" dirty="0"/>
          </a:p>
        </p:txBody>
      </p:sp>
    </p:spTree>
  </p:cSld>
  <p:clrMapOvr>
    <a:masterClrMapping/>
  </p:clrMapOvr>
  <p:transition advClick="0" advTm="15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r>
              <a:rPr altLang="zh-CN" dirty="0">
                <a:solidFill>
                  <a:srgbClr val="FFFF00"/>
                </a:solidFill>
                <a:sym typeface="+mn-ea"/>
              </a:rPr>
              <a:t>复次，若未来世诸众生等，虽不为求禅定智慧出要之道，但遭种种众厄，贫穷困苦，忧恼逼迫者，亦应恭敬礼拜供养，悔所作恶，恒常发愿，于一切时一切处，勤心称诵我之名号，令其至诚，亦当速脱种种衰恼，舍此命已，生于善处。</a:t>
            </a:r>
          </a:p>
          <a:p>
            <a:endParaRPr altLang="zh-CN" dirty="0">
              <a:sym typeface="+mn-ea"/>
            </a:endParaRPr>
          </a:p>
          <a:p>
            <a:r>
              <a:rPr altLang="zh-CN" dirty="0">
                <a:sym typeface="+mn-ea"/>
              </a:rPr>
              <a:t>　　纵不发心出世，亦令得世间益，所谓小草亦蒙润泽也</a:t>
            </a:r>
          </a:p>
          <a:p>
            <a:endParaRPr altLang="zh-CN" dirty="0">
              <a:sym typeface="+mn-ea"/>
            </a:endParaRPr>
          </a:p>
          <a:p>
            <a:pPr algn="r"/>
            <a:r>
              <a:rPr lang="en-US" altLang="zh-CN" dirty="0">
                <a:sym typeface="+mn-ea"/>
              </a:rPr>
              <a:t>——</a:t>
            </a:r>
            <a:r>
              <a:rPr dirty="0">
                <a:sym typeface="+mn-ea"/>
              </a:rPr>
              <a:t>《</a:t>
            </a:r>
            <a:r>
              <a:rPr altLang="zh-CN" dirty="0">
                <a:sym typeface="+mn-ea"/>
              </a:rPr>
              <a:t>占察善恶业报经疏》</a:t>
            </a:r>
          </a:p>
          <a:p>
            <a:endParaRPr altLang="zh-CN" dirty="0">
              <a:sym typeface="+mn-ea"/>
            </a:endParaRPr>
          </a:p>
          <a:p>
            <a:endParaRPr lang="zh-CN" altLang="en-US" dirty="0"/>
          </a:p>
          <a:p>
            <a:endParaRPr lang="zh-CN" altLang="zh-CN" dirty="0"/>
          </a:p>
          <a:p>
            <a:endParaRPr lang="zh-CN" altLang="en-US" dirty="0"/>
          </a:p>
        </p:txBody>
      </p:sp>
    </p:spTree>
  </p:cSld>
  <p:clrMapOvr>
    <a:masterClrMapping/>
  </p:clrMapOvr>
  <p:transition advClick="0" advTm="1500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r>
              <a:rPr altLang="zh-CN" dirty="0">
                <a:solidFill>
                  <a:srgbClr val="FFFF00"/>
                </a:solidFill>
                <a:sym typeface="+mn-ea"/>
              </a:rPr>
              <a:t>复次，若未来世诸众生等，一切所占，不获吉善，所求不得，种种忧虑，逼恼怖惧时，应当昼夜常勤诵念我之名字。若能至心者，所占则吉，所求皆获，现离衰恼。</a:t>
            </a:r>
          </a:p>
          <a:p>
            <a:endParaRPr altLang="zh-CN" dirty="0">
              <a:sym typeface="+mn-ea"/>
            </a:endParaRPr>
          </a:p>
          <a:p>
            <a:r>
              <a:rPr altLang="zh-CN" dirty="0">
                <a:sym typeface="+mn-ea"/>
              </a:rPr>
              <a:t>　　占虽不吉，若能至心称名，亦可转祸为福也。准此则所占虽吉，若恣情放逸，不更修善，亦当不久还受衰恼矣。</a:t>
            </a:r>
          </a:p>
          <a:p>
            <a:endParaRPr altLang="zh-CN" dirty="0">
              <a:sym typeface="+mn-ea"/>
            </a:endParaRPr>
          </a:p>
          <a:p>
            <a:pPr algn="r"/>
            <a:r>
              <a:rPr lang="en-US" altLang="zh-CN" dirty="0">
                <a:sym typeface="+mn-ea"/>
              </a:rPr>
              <a:t>——</a:t>
            </a:r>
            <a:r>
              <a:rPr dirty="0">
                <a:sym typeface="+mn-ea"/>
              </a:rPr>
              <a:t>《</a:t>
            </a:r>
            <a:r>
              <a:rPr altLang="zh-CN" dirty="0">
                <a:sym typeface="+mn-ea"/>
              </a:rPr>
              <a:t>占察善恶业报经疏》</a:t>
            </a:r>
            <a:endParaRPr lang="zh-CN" altLang="zh-CN" dirty="0"/>
          </a:p>
          <a:p>
            <a:endParaRPr lang="zh-CN" altLang="en-US" dirty="0"/>
          </a:p>
        </p:txBody>
      </p:sp>
    </p:spTree>
  </p:cSld>
  <p:clrMapOvr>
    <a:masterClrMapping/>
  </p:clrMapOvr>
  <p:transition advClick="0" advTm="1500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366395"/>
            <a:ext cx="11544300" cy="6275070"/>
          </a:xfrm>
        </p:spPr>
        <p:txBody>
          <a:bodyPr/>
          <a:lstStyle/>
          <a:p>
            <a:r>
              <a:rPr altLang="zh-CN" dirty="0">
                <a:solidFill>
                  <a:srgbClr val="FFFF00"/>
                </a:solidFill>
                <a:sym typeface="+mn-ea"/>
              </a:rPr>
              <a:t>如此占法，随心所观主念之事，若数合与意相当者，无有乖错，若其所掷所合之数，数与心所观主念之事不相当者，谓不至心，名为虚谬，其有三掷而皆无所见者，此人则名已得无所有也。</a:t>
            </a:r>
          </a:p>
          <a:p>
            <a:endParaRPr altLang="zh-CN" dirty="0">
              <a:sym typeface="+mn-ea"/>
            </a:endParaRPr>
          </a:p>
          <a:p>
            <a:r>
              <a:rPr altLang="zh-CN" dirty="0">
                <a:sym typeface="+mn-ea"/>
              </a:rPr>
              <a:t>　　但能至心，无不相当，有不相当，秖因不至心耳</a:t>
            </a:r>
          </a:p>
          <a:p>
            <a:endParaRPr altLang="zh-CN" dirty="0">
              <a:sym typeface="+mn-ea"/>
            </a:endParaRPr>
          </a:p>
          <a:p>
            <a:pPr algn="r"/>
            <a:r>
              <a:rPr lang="en-US" altLang="zh-CN" dirty="0">
                <a:sym typeface="+mn-ea"/>
              </a:rPr>
              <a:t>——</a:t>
            </a:r>
            <a:r>
              <a:rPr dirty="0">
                <a:sym typeface="+mn-ea"/>
              </a:rPr>
              <a:t>《</a:t>
            </a:r>
            <a:r>
              <a:rPr altLang="zh-CN" dirty="0">
                <a:sym typeface="+mn-ea"/>
              </a:rPr>
              <a:t>占察善恶业报经疏》</a:t>
            </a:r>
          </a:p>
          <a:p>
            <a:endParaRPr lang="zh-CN" altLang="en-US" dirty="0"/>
          </a:p>
        </p:txBody>
      </p:sp>
    </p:spTree>
    <p:extLst>
      <p:ext uri="{BB962C8B-B14F-4D97-AF65-F5344CB8AC3E}">
        <p14:creationId xmlns:p14="http://schemas.microsoft.com/office/powerpoint/2010/main" val="2404450676"/>
      </p:ext>
    </p:extLst>
  </p:cSld>
  <p:clrMapOvr>
    <a:masterClrMapping/>
  </p:clrMapOvr>
  <p:transition advClick="0" advTm="1500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813560"/>
            <a:ext cx="11544300" cy="4827905"/>
          </a:xfrm>
        </p:spPr>
        <p:txBody>
          <a:bodyPr/>
          <a:lstStyle/>
          <a:p>
            <a:r>
              <a:rPr altLang="zh-CN" dirty="0">
                <a:sym typeface="+mn-ea"/>
              </a:rPr>
              <a:t>善导大师：</a:t>
            </a:r>
            <a:endParaRPr lang="en-US" altLang="zh-CN" dirty="0">
              <a:sym typeface="+mn-ea"/>
            </a:endParaRPr>
          </a:p>
          <a:p>
            <a:r>
              <a:rPr altLang="zh-CN" dirty="0">
                <a:sym typeface="+mn-ea"/>
              </a:rPr>
              <a:t>“南无者，即是归命，亦是发愿回向之义，阿弥陀佛即是其行，以斯义故，必得往生。”</a:t>
            </a:r>
          </a:p>
          <a:p>
            <a:endParaRPr lang="zh-CN" altLang="en-US" dirty="0"/>
          </a:p>
        </p:txBody>
      </p:sp>
    </p:spTree>
  </p:cSld>
  <p:clrMapOvr>
    <a:masterClrMapping/>
  </p:clrMapOvr>
  <p:transition advClick="0" advTm="1500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r>
              <a:rPr altLang="zh-CN" dirty="0">
                <a:sym typeface="+mn-ea"/>
              </a:rPr>
              <a:t>「念佛宜念六字。或先念六字，至将毕则念四字。始终念四字，颇不宜。以南无二字，即皈依、恭敬、顶礼、度我等义。人每图快图多，故多有念四字者。常闻有人主张专修之益，只令人念四字，发愿礼佛，皆云不必，则完全一门外汉。只知自己做功夫，不知求佛慈悲力。净土法门，以信愿行三法为宗。彼只在行上讲究。而行又去却礼拜，其行便难十分恳切。久则涉于悠忽浮泛。」</a:t>
            </a:r>
            <a:endParaRPr lang="en-US" altLang="zh-CN" dirty="0">
              <a:sym typeface="+mn-ea"/>
            </a:endParaRPr>
          </a:p>
          <a:p>
            <a:endParaRPr altLang="zh-CN" dirty="0">
              <a:sym typeface="+mn-ea"/>
            </a:endParaRPr>
          </a:p>
          <a:p>
            <a:pPr algn="r"/>
            <a:r>
              <a:rPr altLang="zh-CN" dirty="0">
                <a:sym typeface="+mn-ea"/>
              </a:rPr>
              <a:t>　　</a:t>
            </a:r>
            <a:r>
              <a:rPr altLang="zh-CN" sz="3600" dirty="0">
                <a:sym typeface="+mn-ea"/>
              </a:rPr>
              <a:t>——辑录《印光法师文钞》•复陈飞青居士书四</a:t>
            </a:r>
          </a:p>
          <a:p>
            <a:endParaRPr lang="zh-CN" altLang="en-US" dirty="0"/>
          </a:p>
        </p:txBody>
      </p:sp>
    </p:spTree>
  </p:cSld>
  <p:clrMapOvr>
    <a:masterClrMapping/>
  </p:clrMapOvr>
  <p:transition advClick="0" advTm="1500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endParaRPr altLang="zh-CN" dirty="0">
              <a:sym typeface="+mn-ea"/>
            </a:endParaRPr>
          </a:p>
          <a:p>
            <a:r>
              <a:rPr altLang="zh-CN" dirty="0">
                <a:sym typeface="+mn-ea"/>
              </a:rPr>
              <a:t>　　「念佛宜六字。四字亦可。如初念则六字，念至半，或将止，则念四字。若始终不念南无，便为慢易。经中凡有称佛名处，无不皆有南无，何得自立章程。」</a:t>
            </a:r>
          </a:p>
          <a:p>
            <a:endParaRPr altLang="zh-CN" dirty="0">
              <a:sym typeface="+mn-ea"/>
            </a:endParaRPr>
          </a:p>
          <a:p>
            <a:pPr algn="r"/>
            <a:r>
              <a:rPr altLang="zh-CN" sz="3600" dirty="0">
                <a:sym typeface="+mn-ea"/>
              </a:rPr>
              <a:t>　　——辑录《印光法师文钞》•复卓智立居士书四</a:t>
            </a:r>
          </a:p>
          <a:p>
            <a:endParaRPr lang="zh-CN" altLang="en-US" dirty="0"/>
          </a:p>
          <a:p>
            <a:endParaRPr lang="zh-CN" altLang="zh-CN" dirty="0"/>
          </a:p>
          <a:p>
            <a:endParaRPr lang="zh-CN" altLang="en-US" dirty="0"/>
          </a:p>
        </p:txBody>
      </p:sp>
    </p:spTree>
  </p:cSld>
  <p:clrMapOvr>
    <a:masterClrMapping/>
  </p:clrMapOvr>
  <p:transition advClick="0" advTm="1500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366395"/>
            <a:ext cx="11544300" cy="6275070"/>
          </a:xfrm>
        </p:spPr>
        <p:txBody>
          <a:bodyPr/>
          <a:lstStyle/>
          <a:p>
            <a:r>
              <a:rPr altLang="zh-CN" dirty="0">
                <a:sym typeface="+mn-ea"/>
              </a:rPr>
              <a:t>　问曰。何意往生法门非唯一法。垂终之日偏令念佛。不教余善。有何义耶 </a:t>
            </a:r>
          </a:p>
          <a:p>
            <a:r>
              <a:rPr altLang="zh-CN" dirty="0">
                <a:sym typeface="+mn-ea"/>
              </a:rPr>
              <a:t>　　释曰。命终之人偏教念佛。以此七义胜。不教余法。七义者何。一胜。二少。三易。四灭。五缘。六迎。七生。一言胜者。一切凡圣若人若法。无过于佛。最尊胜。二障断尽。万德周圆。自觉觉他觉行穷满。悲愍众生。过逾一子。是诸有情大归依处。为洲为渚。是救是归。故须至诚称念佛。二少者。诸修善中唯此念佛言辞最少。余诸法门悉皆多也。临终之日命在斯顷岂能更修余多法也。三易者。于</a:t>
            </a:r>
            <a:endParaRPr lang="zh-CN" altLang="en-US" dirty="0"/>
          </a:p>
        </p:txBody>
      </p:sp>
    </p:spTree>
  </p:cSld>
  <p:clrMapOvr>
    <a:masterClrMapping/>
  </p:clrMapOvr>
  <p:transition advClick="0" advTm="15000"/>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692785"/>
            <a:ext cx="11544300" cy="5948680"/>
          </a:xfrm>
        </p:spPr>
        <p:txBody>
          <a:bodyPr/>
          <a:lstStyle/>
          <a:p>
            <a:r>
              <a:rPr altLang="zh-CN" dirty="0">
                <a:sym typeface="+mn-ea"/>
              </a:rPr>
              <a:t>诸修行法门之中。</a:t>
            </a:r>
            <a:r>
              <a:rPr altLang="zh-CN" dirty="0">
                <a:solidFill>
                  <a:srgbClr val="FFFF00"/>
                </a:solidFill>
                <a:sym typeface="+mn-ea"/>
              </a:rPr>
              <a:t>唯此念佛最易修习</a:t>
            </a:r>
            <a:r>
              <a:rPr altLang="zh-CN" dirty="0">
                <a:sym typeface="+mn-ea"/>
              </a:rPr>
              <a:t>。将终之际百苦缠身。气力衰微。万事俱舍。劝令念佛犹恐不成。更说余门。诚难习学。简斯易法。教彼令修也。四灭者。此专念佛言约易修。一念至诚即能灭八十亿劫生死重愆。永绝娑婆三途苦报也。五缘者。阿弥陀佛旷远劫已来。共众生结缘极重。有于供养见闻随喜同行等缘。乘此宿因一心称念。寻声则救永绝五烧也。</a:t>
            </a:r>
            <a:endParaRPr lang="zh-CN" altLang="en-US" dirty="0"/>
          </a:p>
          <a:p>
            <a:endParaRPr altLang="zh-CN" dirty="0">
              <a:sym typeface="+mn-ea"/>
            </a:endParaRPr>
          </a:p>
          <a:p>
            <a:endParaRPr lang="zh-CN" altLang="en-US" dirty="0"/>
          </a:p>
        </p:txBody>
      </p:sp>
    </p:spTree>
  </p:cSld>
  <p:clrMapOvr>
    <a:masterClrMapping/>
  </p:clrMapOvr>
  <p:transition advClick="0" advTm="15000"/>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dirty="0"/>
              <a:t>大集经云，末法亿亿人修行，罕一得道，唯依念佛得度生死。</a:t>
            </a:r>
            <a:r>
              <a:rPr lang="zh-CN" altLang="en-US" u="sng" dirty="0"/>
              <a:t>是知</a:t>
            </a:r>
            <a:r>
              <a:rPr lang="zh-CN" altLang="en-US" u="sng" dirty="0">
                <a:solidFill>
                  <a:srgbClr val="FFFF00"/>
                </a:solidFill>
              </a:rPr>
              <a:t>念佛一法</a:t>
            </a:r>
            <a:r>
              <a:rPr lang="zh-CN" altLang="en-US" u="sng" dirty="0"/>
              <a:t>，乃</a:t>
            </a:r>
            <a:r>
              <a:rPr lang="zh-CN" altLang="en-US" u="sng" dirty="0">
                <a:solidFill>
                  <a:srgbClr val="FFFF00"/>
                </a:solidFill>
              </a:rPr>
              <a:t>上圣下凡共修之道</a:t>
            </a:r>
            <a:r>
              <a:rPr lang="zh-CN" altLang="en-US" u="sng" dirty="0"/>
              <a:t>，若愚若智</a:t>
            </a:r>
            <a:r>
              <a:rPr lang="zh-CN" altLang="en-US" u="sng" dirty="0">
                <a:solidFill>
                  <a:srgbClr val="FFFF00"/>
                </a:solidFill>
              </a:rPr>
              <a:t>通行</a:t>
            </a:r>
            <a:r>
              <a:rPr lang="zh-CN" altLang="en-US" u="sng" dirty="0"/>
              <a:t>之法。下手易而成功高，用力少而得效速。以其</a:t>
            </a:r>
            <a:r>
              <a:rPr lang="zh-CN" altLang="en-US" u="sng" dirty="0">
                <a:solidFill>
                  <a:srgbClr val="FFFF00"/>
                </a:solidFill>
              </a:rPr>
              <a:t>专仗佛力</a:t>
            </a:r>
            <a:r>
              <a:rPr lang="zh-CN" altLang="en-US" u="sng" dirty="0"/>
              <a:t>，故其利益殊胜，超越常途教道。</a:t>
            </a:r>
            <a:r>
              <a:rPr lang="zh-CN" altLang="en-US" dirty="0"/>
              <a:t>昔人谓余门学道，似蚁子上于高山。念佛往生，如风帆扬于顺水。可谓最善形容者矣。</a:t>
            </a:r>
            <a:endParaRPr lang="en-US" altLang="zh-CN" dirty="0"/>
          </a:p>
          <a:p>
            <a:pPr algn="r"/>
            <a:br>
              <a:rPr lang="zh-CN" altLang="en-US" dirty="0"/>
            </a:br>
            <a:r>
              <a:rPr lang="zh-CN" altLang="en-US" dirty="0"/>
              <a:t>印光大师开示</a:t>
            </a:r>
            <a:br>
              <a:rPr lang="zh-CN" altLang="en-US" dirty="0"/>
            </a:br>
            <a:endParaRPr lang="zh-CN" altLang="en-US" dirty="0"/>
          </a:p>
          <a:p>
            <a:endParaRPr lang="zh-CN" altLang="en-US" dirty="0"/>
          </a:p>
        </p:txBody>
      </p:sp>
    </p:spTree>
    <p:extLst>
      <p:ext uri="{BB962C8B-B14F-4D97-AF65-F5344CB8AC3E}">
        <p14:creationId xmlns:p14="http://schemas.microsoft.com/office/powerpoint/2010/main" val="3935190276"/>
      </p:ext>
    </p:extLst>
  </p:cSld>
  <p:clrMapOvr>
    <a:masterClrMapping/>
  </p:clrMapOvr>
  <p:transition advClick="0" advTm="1500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454785"/>
            <a:ext cx="11544300" cy="5186680"/>
          </a:xfrm>
        </p:spPr>
        <p:txBody>
          <a:bodyPr/>
          <a:lstStyle/>
          <a:p>
            <a:r>
              <a:rPr altLang="zh-CN" dirty="0">
                <a:sym typeface="+mn-ea"/>
              </a:rPr>
              <a:t>六迎者。以念佛罪垢灭除。阿弥陀佛乘本誓愿。与诸圣众亲自来迎。余法不然。故须念佛也。七生者。如彼愿言乃至十念若不生者不取正觉也。以斯七义胜诸法门。故劝众生。终时念佛也 </a:t>
            </a:r>
          </a:p>
          <a:p>
            <a:pPr algn="r"/>
            <a:r>
              <a:rPr lang="en-US" altLang="zh-CN" dirty="0">
                <a:sym typeface="+mn-ea"/>
              </a:rPr>
              <a:t>——</a:t>
            </a:r>
            <a:r>
              <a:rPr dirty="0">
                <a:sym typeface="+mn-ea"/>
              </a:rPr>
              <a:t>《</a:t>
            </a:r>
            <a:r>
              <a:rPr altLang="zh-CN" dirty="0">
                <a:sym typeface="+mn-ea"/>
              </a:rPr>
              <a:t>释净土群疑论》</a:t>
            </a:r>
          </a:p>
          <a:p>
            <a:endParaRPr altLang="zh-CN" dirty="0">
              <a:sym typeface="+mn-ea"/>
            </a:endParaRPr>
          </a:p>
          <a:p>
            <a:endParaRPr lang="zh-CN" altLang="en-US" dirty="0"/>
          </a:p>
        </p:txBody>
      </p:sp>
    </p:spTree>
  </p:cSld>
  <p:clrMapOvr>
    <a:masterClrMapping/>
  </p:clrMapOvr>
  <p:transition advClick="0"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蕅益大师：</a:t>
            </a:r>
            <a:endParaRPr lang="en-US" altLang="zh-CN" dirty="0"/>
          </a:p>
          <a:p>
            <a:endParaRPr lang="en-US" altLang="zh-CN" dirty="0"/>
          </a:p>
          <a:p>
            <a:r>
              <a:rPr lang="zh-CN" altLang="en-US" dirty="0"/>
              <a:t>「信愿为慧行，持名为行行，得生与否，全由信愿之有无，品位高下，全由持名之深浅，故慧行为前导，行行为正修，如目足并运也」</a:t>
            </a:r>
          </a:p>
        </p:txBody>
      </p:sp>
    </p:spTree>
    <p:extLst>
      <p:ext uri="{BB962C8B-B14F-4D97-AF65-F5344CB8AC3E}">
        <p14:creationId xmlns:p14="http://schemas.microsoft.com/office/powerpoint/2010/main" val="3698483128"/>
      </p:ext>
    </p:extLst>
  </p:cSld>
  <p:clrMapOvr>
    <a:masterClrMapping/>
  </p:clrMapOvr>
  <p:transition advClick="0" advTm="150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solidFill>
                  <a:srgbClr val="FFFF00"/>
                </a:solidFill>
              </a:rPr>
              <a:t>何为末法时代的佛油子佛混子？</a:t>
            </a:r>
            <a:endParaRPr lang="en-US" altLang="zh-CN" dirty="0">
              <a:solidFill>
                <a:srgbClr val="FFFF00"/>
              </a:solidFill>
            </a:endParaRPr>
          </a:p>
          <a:p>
            <a:r>
              <a:rPr lang="zh-CN" altLang="en-US" dirty="0"/>
              <a:t>于种种法门或微妙经典或不思议神咒，虽日夜持诵，而不能生闻思修慧，以勤戒定慧断贪嗔痴。现世福报虽暂增，断惑证真无半分。我慢我执潜滋生，迷之自信度一生。虽于佛法有微少信，又于他力净土法门不能生真信愿，迷于自身之佛法见解，不能以净土为归宿。终其一生，于自身不自量，不能以自力了生死。于净土无信愿。不能仗佛力出轮回。自力，佛力两皆无靠。自谓修行一生，而又将轮回多劫。此等佛子，名佛混子佛油子。虽种未来得度之</a:t>
            </a:r>
          </a:p>
        </p:txBody>
      </p:sp>
    </p:spTree>
    <p:extLst>
      <p:ext uri="{BB962C8B-B14F-4D97-AF65-F5344CB8AC3E}">
        <p14:creationId xmlns:p14="http://schemas.microsoft.com/office/powerpoint/2010/main" val="2158912925"/>
      </p:ext>
    </p:extLst>
  </p:cSld>
  <p:clrMapOvr>
    <a:masterClrMapping/>
  </p:clrMapOvr>
  <p:transition advClick="0" advTm="15000"/>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善根，今生不得出轮回之实益。可不哀哉</a:t>
            </a:r>
            <a:r>
              <a:rPr lang="en-US" altLang="zh-CN" dirty="0"/>
              <a:t>?</a:t>
            </a:r>
            <a:r>
              <a:rPr lang="zh-CN" altLang="en-US" dirty="0">
                <a:solidFill>
                  <a:srgbClr val="FFFF00"/>
                </a:solidFill>
              </a:rPr>
              <a:t>占察群友，当善思维，当深入占察净土成真佛弟子，菩萨门生，极乐嘉宾，海会良朋。方不负暇满人身，入群因缘。勿入宝山而空回，自失无边利益。</a:t>
            </a:r>
            <a:r>
              <a:rPr lang="zh-CN" altLang="en-US" dirty="0"/>
              <a:t>南无阿弥陀佛，南无地藏菩萨摩诃萨。</a:t>
            </a:r>
          </a:p>
        </p:txBody>
      </p:sp>
    </p:spTree>
    <p:extLst>
      <p:ext uri="{BB962C8B-B14F-4D97-AF65-F5344CB8AC3E}">
        <p14:creationId xmlns:p14="http://schemas.microsoft.com/office/powerpoint/2010/main" val="2128401926"/>
      </p:ext>
    </p:extLst>
  </p:cSld>
  <p:clrMapOvr>
    <a:masterClrMapping/>
  </p:clrMapOvr>
  <p:transition advClick="0" advTm="15000"/>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sz="3600" dirty="0"/>
              <a:t>仗自力参禅悟道，了生死，未证到家，总是不易了。大家要晓得仗自力修持，自有何种力？但是无始以来的业力，所以万劫千生难得解脱。仗阿弥陀佛的弘誓大愿力，自然一生成办。人身难得，佛法难闻，既到宝山，切莫空手而回也。</a:t>
            </a:r>
          </a:p>
          <a:p>
            <a:r>
              <a:rPr lang="zh-CN" altLang="en-US" sz="3600" dirty="0"/>
              <a:t>　　又复当知念佛法门，不是专被下根，是三根普被的。无论利根钝根，上智下愚，直至等觉菩萨，都是向这个法门，然后能成佛。净土法门真是最高尚最圆满的法门。若诬为愚夫愚妇之行者，直是谤佛谤法地狱种子！不信净土者，其愚狂堕落，是至可怜愍者也。</a:t>
            </a:r>
            <a:endParaRPr lang="en-US" altLang="zh-CN" sz="3600" dirty="0"/>
          </a:p>
          <a:p>
            <a:pPr algn="r"/>
            <a:r>
              <a:rPr lang="zh-CN" altLang="en-US" sz="3600" dirty="0"/>
              <a:t>（世界佛教居士林开示法音）</a:t>
            </a:r>
          </a:p>
          <a:p>
            <a:endParaRPr lang="zh-CN" altLang="en-US" sz="3600" dirty="0"/>
          </a:p>
        </p:txBody>
      </p:sp>
    </p:spTree>
    <p:extLst>
      <p:ext uri="{BB962C8B-B14F-4D97-AF65-F5344CB8AC3E}">
        <p14:creationId xmlns:p14="http://schemas.microsoft.com/office/powerpoint/2010/main" val="3707475451"/>
      </p:ext>
    </p:extLst>
  </p:cSld>
  <p:clrMapOvr>
    <a:masterClrMapping/>
  </p:clrMapOvr>
  <p:transition advClick="0" advTm="15000"/>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sz="3600" dirty="0"/>
              <a:t>    念佛之人，不可涉于禅家参究一路。以参究者，均不注重于信愿求生，纵然念佛，只注重看念佛的是谁，以求开悟而已；若生西方，无有不开悟者。若开悟而惑业净尽，则可了生死。若惑业未尽，则不能仗自力了生死。又无有信愿，则不能仗佛力了生死。</a:t>
            </a:r>
            <a:r>
              <a:rPr lang="zh-CN" altLang="en-US" sz="3600" dirty="0">
                <a:solidFill>
                  <a:srgbClr val="FFFF00"/>
                </a:solidFill>
              </a:rPr>
              <a:t>自力佛力，两皆无靠，欲出轮回，其可得乎？</a:t>
            </a:r>
          </a:p>
          <a:p>
            <a:endParaRPr lang="zh-CN" altLang="en-US" sz="3600" dirty="0"/>
          </a:p>
          <a:p>
            <a:r>
              <a:rPr lang="zh-CN" altLang="en-US" sz="3600" dirty="0"/>
              <a:t>　　</a:t>
            </a:r>
            <a:r>
              <a:rPr lang="zh-CN" altLang="en-US" sz="3600" dirty="0">
                <a:solidFill>
                  <a:srgbClr val="FFFF00"/>
                </a:solidFill>
              </a:rPr>
              <a:t>须知法身菩萨，未成佛前，皆须仗佛威力。何况业力凡夫，侈谈自力，不仗佛力。其语虽高超，其行实卑劣。佛力自力之大小，何止天渊之别，愿同人系体此义。</a:t>
            </a:r>
            <a:endParaRPr lang="en-US" altLang="zh-CN" sz="3600" dirty="0">
              <a:solidFill>
                <a:srgbClr val="FFFF00"/>
              </a:solidFill>
            </a:endParaRPr>
          </a:p>
          <a:p>
            <a:pPr algn="r"/>
            <a:r>
              <a:rPr lang="zh-CN" altLang="en-US" sz="3600" dirty="0"/>
              <a:t>（一函遍复）</a:t>
            </a:r>
          </a:p>
          <a:p>
            <a:endParaRPr lang="zh-CN" altLang="en-US" sz="3600" dirty="0"/>
          </a:p>
        </p:txBody>
      </p:sp>
    </p:spTree>
    <p:extLst>
      <p:ext uri="{BB962C8B-B14F-4D97-AF65-F5344CB8AC3E}">
        <p14:creationId xmlns:p14="http://schemas.microsoft.com/office/powerpoint/2010/main" val="1303799544"/>
      </p:ext>
    </p:extLst>
  </p:cSld>
  <p:clrMapOvr>
    <a:masterClrMapping/>
  </p:clrMapOvr>
  <p:transition advClick="0" advTm="15000"/>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dirty="0"/>
              <a:t>噫。</a:t>
            </a:r>
            <a:r>
              <a:rPr lang="zh-CN" altLang="en-US" dirty="0">
                <a:solidFill>
                  <a:srgbClr val="FFFF00"/>
                </a:solidFill>
              </a:rPr>
              <a:t>死生亦大矣</a:t>
            </a:r>
            <a:r>
              <a:rPr lang="en-US" altLang="zh-CN" dirty="0">
                <a:solidFill>
                  <a:srgbClr val="FFFF00"/>
                </a:solidFill>
              </a:rPr>
              <a:t>, </a:t>
            </a:r>
            <a:r>
              <a:rPr lang="zh-CN" altLang="en-US" dirty="0">
                <a:solidFill>
                  <a:srgbClr val="FFFF00"/>
                </a:solidFill>
              </a:rPr>
              <a:t>何可以专仗自力而不仗佛力耶。抑或自力果愈于佛力耶。</a:t>
            </a:r>
            <a:r>
              <a:rPr lang="zh-CN" altLang="en-US" dirty="0"/>
              <a:t>夫人之处世</a:t>
            </a:r>
            <a:r>
              <a:rPr lang="en-US" altLang="zh-CN" dirty="0"/>
              <a:t>, </a:t>
            </a:r>
            <a:r>
              <a:rPr lang="zh-CN" altLang="en-US" dirty="0"/>
              <a:t>大而创业垂统</a:t>
            </a:r>
            <a:r>
              <a:rPr lang="en-US" altLang="zh-CN" dirty="0"/>
              <a:t>, </a:t>
            </a:r>
            <a:r>
              <a:rPr lang="zh-CN" altLang="en-US" dirty="0"/>
              <a:t>小而一衣一食</a:t>
            </a:r>
            <a:r>
              <a:rPr lang="en-US" altLang="zh-CN" dirty="0"/>
              <a:t>, </a:t>
            </a:r>
            <a:r>
              <a:rPr lang="zh-CN" altLang="en-US" dirty="0"/>
              <a:t>莫不仗众人之力</a:t>
            </a:r>
            <a:r>
              <a:rPr lang="en-US" altLang="zh-CN" dirty="0"/>
              <a:t>, </a:t>
            </a:r>
            <a:r>
              <a:rPr lang="zh-CN" altLang="en-US" dirty="0"/>
              <a:t>以成自事。至于了生死大事</a:t>
            </a:r>
            <a:r>
              <a:rPr lang="en-US" altLang="zh-CN" dirty="0"/>
              <a:t>, </a:t>
            </a:r>
            <a:r>
              <a:rPr lang="zh-CN" altLang="en-US" dirty="0"/>
              <a:t>乃虽有佛力而不肯倚仗。欲显出格之作略</a:t>
            </a:r>
            <a:r>
              <a:rPr lang="en-US" altLang="zh-CN" dirty="0"/>
              <a:t>, </a:t>
            </a:r>
            <a:r>
              <a:rPr lang="zh-CN" altLang="en-US" dirty="0"/>
              <a:t>恐堕愚夫之窠臼。其志可谓大矣</a:t>
            </a:r>
            <a:r>
              <a:rPr lang="en-US" altLang="zh-CN" dirty="0"/>
              <a:t>, </a:t>
            </a:r>
            <a:r>
              <a:rPr lang="zh-CN" altLang="en-US" dirty="0"/>
              <a:t>惜乎不知其所谓大也。</a:t>
            </a:r>
            <a:r>
              <a:rPr lang="zh-CN" altLang="en-US" dirty="0">
                <a:solidFill>
                  <a:srgbClr val="FFFF00"/>
                </a:solidFill>
              </a:rPr>
              <a:t>不观华严一经</a:t>
            </a:r>
            <a:r>
              <a:rPr lang="en-US" altLang="zh-CN" dirty="0">
                <a:solidFill>
                  <a:srgbClr val="FFFF00"/>
                </a:solidFill>
              </a:rPr>
              <a:t>, </a:t>
            </a:r>
            <a:r>
              <a:rPr lang="zh-CN" altLang="en-US" dirty="0">
                <a:solidFill>
                  <a:srgbClr val="FFFF00"/>
                </a:solidFill>
              </a:rPr>
              <a:t>王于三藏。乃如来初成正觉</a:t>
            </a:r>
            <a:r>
              <a:rPr lang="en-US" altLang="zh-CN" dirty="0">
                <a:solidFill>
                  <a:srgbClr val="FFFF00"/>
                </a:solidFill>
              </a:rPr>
              <a:t>, </a:t>
            </a:r>
            <a:r>
              <a:rPr lang="zh-CN" altLang="en-US" dirty="0">
                <a:solidFill>
                  <a:srgbClr val="FFFF00"/>
                </a:solidFill>
              </a:rPr>
              <a:t>为界外四十一位法身大士</a:t>
            </a:r>
            <a:r>
              <a:rPr lang="en-US" altLang="zh-CN" dirty="0">
                <a:solidFill>
                  <a:srgbClr val="FFFF00"/>
                </a:solidFill>
              </a:rPr>
              <a:t>, </a:t>
            </a:r>
            <a:r>
              <a:rPr lang="zh-CN" altLang="en-US" dirty="0">
                <a:solidFill>
                  <a:srgbClr val="FFFF00"/>
                </a:solidFill>
              </a:rPr>
              <a:t>所说一生成佛之法。其一生成佛之归宗结顶究竟实义</a:t>
            </a:r>
            <a:r>
              <a:rPr lang="en-US" altLang="zh-CN" dirty="0">
                <a:solidFill>
                  <a:srgbClr val="FFFF00"/>
                </a:solidFill>
              </a:rPr>
              <a:t>, </a:t>
            </a:r>
            <a:r>
              <a:rPr lang="zh-CN" altLang="en-US" dirty="0">
                <a:solidFill>
                  <a:srgbClr val="FFFF00"/>
                </a:solidFill>
              </a:rPr>
              <a:t>在于以十大愿王</a:t>
            </a:r>
            <a:r>
              <a:rPr lang="en-US" altLang="zh-CN" dirty="0">
                <a:solidFill>
                  <a:srgbClr val="FFFF00"/>
                </a:solidFill>
              </a:rPr>
              <a:t>, </a:t>
            </a:r>
            <a:r>
              <a:rPr lang="zh-CN" altLang="en-US" dirty="0">
                <a:solidFill>
                  <a:srgbClr val="FFFF00"/>
                </a:solidFill>
              </a:rPr>
              <a:t>回向往生西方极乐世界</a:t>
            </a:r>
            <a:r>
              <a:rPr lang="en-US" altLang="zh-CN" dirty="0">
                <a:solidFill>
                  <a:srgbClr val="FFFF00"/>
                </a:solidFill>
              </a:rPr>
              <a:t>, </a:t>
            </a:r>
            <a:r>
              <a:rPr lang="zh-CN" altLang="en-US" dirty="0">
                <a:solidFill>
                  <a:srgbClr val="FFFF00"/>
                </a:solidFill>
              </a:rPr>
              <a:t>以期圆满佛果。</a:t>
            </a:r>
            <a:r>
              <a:rPr lang="zh-CN" altLang="en-US" dirty="0"/>
              <a:t>夫善财所证</a:t>
            </a:r>
            <a:r>
              <a:rPr lang="en-US" altLang="zh-CN" dirty="0"/>
              <a:t>, </a:t>
            </a:r>
            <a:r>
              <a:rPr lang="zh-CN" altLang="en-US" dirty="0"/>
              <a:t>已得与普贤等</a:t>
            </a:r>
            <a:r>
              <a:rPr lang="en-US" altLang="zh-CN" dirty="0"/>
              <a:t>, </a:t>
            </a:r>
            <a:r>
              <a:rPr lang="zh-CN" altLang="en-US" dirty="0"/>
              <a:t>与诸佛等</a:t>
            </a:r>
            <a:r>
              <a:rPr lang="en-US" altLang="zh-CN" dirty="0"/>
              <a:t>, </a:t>
            </a:r>
            <a:r>
              <a:rPr lang="zh-CN" altLang="en-US" dirty="0"/>
              <a:t>所谓等觉</a:t>
            </a:r>
            <a:endParaRPr lang="en-US" altLang="zh-CN" dirty="0"/>
          </a:p>
          <a:p>
            <a:br>
              <a:rPr lang="zh-CN" altLang="en-US" dirty="0"/>
            </a:br>
            <a:endParaRPr lang="zh-CN" altLang="en-US" dirty="0"/>
          </a:p>
          <a:p>
            <a:endParaRPr lang="zh-CN" altLang="en-US" dirty="0"/>
          </a:p>
        </p:txBody>
      </p:sp>
    </p:spTree>
    <p:extLst>
      <p:ext uri="{BB962C8B-B14F-4D97-AF65-F5344CB8AC3E}">
        <p14:creationId xmlns:p14="http://schemas.microsoft.com/office/powerpoint/2010/main" val="504374066"/>
      </p:ext>
    </p:extLst>
  </p:cSld>
  <p:clrMapOvr>
    <a:masterClrMapping/>
  </p:clrMapOvr>
  <p:transition advClick="0" advTm="15000"/>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dirty="0"/>
              <a:t>菩萨也。等觉去佛</a:t>
            </a:r>
            <a:r>
              <a:rPr lang="en-US" altLang="zh-CN" dirty="0"/>
              <a:t>, </a:t>
            </a:r>
            <a:r>
              <a:rPr lang="zh-CN" altLang="en-US" dirty="0"/>
              <a:t>特一间耳</a:t>
            </a:r>
            <a:r>
              <a:rPr lang="en-US" altLang="zh-CN" dirty="0"/>
              <a:t>, </a:t>
            </a:r>
            <a:r>
              <a:rPr lang="zh-CN" altLang="en-US" dirty="0"/>
              <a:t>尚须回向往生。举华藏世界海诸菩萨</a:t>
            </a:r>
            <a:r>
              <a:rPr lang="en-US" altLang="zh-CN" dirty="0"/>
              <a:t>, </a:t>
            </a:r>
            <a:r>
              <a:rPr lang="zh-CN" altLang="en-US" dirty="0"/>
              <a:t>同禀此教</a:t>
            </a:r>
            <a:r>
              <a:rPr lang="en-US" altLang="zh-CN" dirty="0"/>
              <a:t>, </a:t>
            </a:r>
            <a:r>
              <a:rPr lang="zh-CN" altLang="en-US" dirty="0"/>
              <a:t>同修此法。岂今之通宗通教者</a:t>
            </a:r>
            <a:r>
              <a:rPr lang="en-US" altLang="zh-CN" dirty="0"/>
              <a:t>, </a:t>
            </a:r>
            <a:r>
              <a:rPr lang="zh-CN" altLang="en-US" dirty="0"/>
              <a:t>其根性之利</a:t>
            </a:r>
            <a:r>
              <a:rPr lang="en-US" altLang="zh-CN" dirty="0"/>
              <a:t>, </a:t>
            </a:r>
            <a:r>
              <a:rPr lang="zh-CN" altLang="en-US" dirty="0"/>
              <a:t>证入之深</a:t>
            </a:r>
            <a:r>
              <a:rPr lang="en-US" altLang="zh-CN" dirty="0"/>
              <a:t>, </a:t>
            </a:r>
            <a:r>
              <a:rPr lang="zh-CN" altLang="en-US" dirty="0"/>
              <a:t>悉能超过此等菩萨乎。千经万论</a:t>
            </a:r>
            <a:r>
              <a:rPr lang="en-US" altLang="zh-CN" dirty="0"/>
              <a:t>, </a:t>
            </a:r>
            <a:r>
              <a:rPr lang="zh-CN" altLang="en-US" dirty="0"/>
              <a:t>处处指归。往圣前贤</a:t>
            </a:r>
            <a:r>
              <a:rPr lang="en-US" altLang="zh-CN" dirty="0"/>
              <a:t>, </a:t>
            </a:r>
            <a:r>
              <a:rPr lang="zh-CN" altLang="en-US" dirty="0"/>
              <a:t>人人趣向。岂此诸经论</a:t>
            </a:r>
            <a:r>
              <a:rPr lang="en-US" altLang="zh-CN" dirty="0"/>
              <a:t>, </a:t>
            </a:r>
            <a:r>
              <a:rPr lang="zh-CN" altLang="en-US" dirty="0"/>
              <a:t>皆不足遵依。此诸圣贤</a:t>
            </a:r>
            <a:r>
              <a:rPr lang="en-US" altLang="zh-CN" dirty="0"/>
              <a:t>, </a:t>
            </a:r>
            <a:r>
              <a:rPr lang="zh-CN" altLang="en-US" dirty="0"/>
              <a:t>皆愚夫愚妇耶。一言以蔽之</a:t>
            </a:r>
            <a:r>
              <a:rPr lang="en-US" altLang="zh-CN" dirty="0"/>
              <a:t>, </a:t>
            </a:r>
            <a:r>
              <a:rPr lang="zh-CN" altLang="en-US" dirty="0"/>
              <a:t>曰</a:t>
            </a:r>
            <a:r>
              <a:rPr lang="en-US" altLang="zh-CN" dirty="0"/>
              <a:t>,</a:t>
            </a:r>
            <a:r>
              <a:rPr lang="en-US" altLang="zh-CN" dirty="0">
                <a:solidFill>
                  <a:srgbClr val="FFFF00"/>
                </a:solidFill>
              </a:rPr>
              <a:t> </a:t>
            </a:r>
            <a:r>
              <a:rPr lang="zh-CN" altLang="en-US" dirty="0">
                <a:solidFill>
                  <a:srgbClr val="FFFF00"/>
                </a:solidFill>
              </a:rPr>
              <a:t>业深障重</a:t>
            </a:r>
            <a:r>
              <a:rPr lang="en-US" altLang="zh-CN" dirty="0">
                <a:solidFill>
                  <a:srgbClr val="FFFF00"/>
                </a:solidFill>
              </a:rPr>
              <a:t>, </a:t>
            </a:r>
            <a:r>
              <a:rPr lang="zh-CN" altLang="en-US" dirty="0">
                <a:solidFill>
                  <a:srgbClr val="FFFF00"/>
                </a:solidFill>
              </a:rPr>
              <a:t>未应解脱。</a:t>
            </a:r>
            <a:r>
              <a:rPr lang="zh-CN" altLang="en-US" dirty="0"/>
              <a:t>故致日用不知</a:t>
            </a:r>
            <a:r>
              <a:rPr lang="en-US" altLang="zh-CN" dirty="0"/>
              <a:t>, </a:t>
            </a:r>
            <a:r>
              <a:rPr lang="zh-CN" altLang="en-US" dirty="0"/>
              <a:t>习矣不察而已。</a:t>
            </a:r>
            <a:endParaRPr lang="en-US" altLang="zh-CN" dirty="0"/>
          </a:p>
          <a:p>
            <a:pPr algn="r"/>
            <a:br>
              <a:rPr lang="zh-CN" altLang="en-US" dirty="0"/>
            </a:br>
            <a:r>
              <a:rPr lang="en-US" altLang="zh-CN" dirty="0"/>
              <a:t>——</a:t>
            </a:r>
            <a:r>
              <a:rPr lang="zh-CN" altLang="en-US" dirty="0"/>
              <a:t>印光大师开示</a:t>
            </a:r>
          </a:p>
        </p:txBody>
      </p:sp>
    </p:spTree>
    <p:extLst>
      <p:ext uri="{BB962C8B-B14F-4D97-AF65-F5344CB8AC3E}">
        <p14:creationId xmlns:p14="http://schemas.microsoft.com/office/powerpoint/2010/main" val="2320256261"/>
      </p:ext>
    </p:extLst>
  </p:cSld>
  <p:clrMapOvr>
    <a:masterClrMapping/>
  </p:clrMapOvr>
  <p:transition advClick="0"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净土法门，唯信为本。</a:t>
            </a:r>
            <a:r>
              <a:rPr dirty="0">
                <a:solidFill>
                  <a:srgbClr val="FFFF00"/>
                </a:solidFill>
              </a:rPr>
              <a:t>信得极，五逆十恶，皆能往生。</a:t>
            </a:r>
            <a:r>
              <a:rPr dirty="0"/>
              <a:t>信不及，通宗通教未曾断惑者，皆无其分。</a:t>
            </a:r>
            <a:endParaRPr lang="en-US" dirty="0"/>
          </a:p>
          <a:p>
            <a:pPr algn="r"/>
            <a:r>
              <a:rPr lang="en-US" altLang="zh-CN" sz="3200" dirty="0"/>
              <a:t>——</a:t>
            </a:r>
            <a:r>
              <a:rPr sz="3200" dirty="0"/>
              <a:t>增广上</a:t>
            </a:r>
            <a:r>
              <a:rPr lang="en-US" altLang="zh-CN" sz="3200" dirty="0"/>
              <a:t>·</a:t>
            </a:r>
            <a:r>
              <a:rPr sz="3200" dirty="0"/>
              <a:t>复周智茂居士书</a:t>
            </a:r>
          </a:p>
          <a:p>
            <a:endParaRPr dirty="0"/>
          </a:p>
          <a:p>
            <a:r>
              <a:rPr dirty="0"/>
              <a:t>苦海无边，回头是岸。乐邦有路，起信即生。</a:t>
            </a:r>
            <a:endParaRPr lang="en-US" dirty="0"/>
          </a:p>
          <a:p>
            <a:pPr algn="r"/>
            <a:r>
              <a:rPr lang="en-US" altLang="zh-CN" sz="3200" dirty="0"/>
              <a:t>——</a:t>
            </a:r>
            <a:r>
              <a:rPr sz="3200" dirty="0"/>
              <a:t>续编下</a:t>
            </a:r>
            <a:r>
              <a:rPr lang="en-US" altLang="zh-CN" sz="3200" dirty="0"/>
              <a:t>·</a:t>
            </a:r>
            <a:r>
              <a:rPr sz="3200" dirty="0"/>
              <a:t>楹联</a:t>
            </a:r>
            <a:r>
              <a:rPr lang="en-US" altLang="zh-CN" sz="3200" dirty="0"/>
              <a:t>/</a:t>
            </a:r>
            <a:r>
              <a:rPr sz="3200" dirty="0"/>
              <a:t>弥陀</a:t>
            </a:r>
          </a:p>
          <a:p>
            <a:endParaRPr dirty="0"/>
          </a:p>
          <a:p>
            <a:r>
              <a:rPr dirty="0"/>
              <a:t>净土法门，但恐信不及，若信得及，一切人皆得往生。</a:t>
            </a:r>
            <a:endParaRPr lang="en-US" dirty="0"/>
          </a:p>
          <a:p>
            <a:pPr algn="r"/>
            <a:r>
              <a:rPr lang="en-US" altLang="zh-CN" sz="3200" dirty="0"/>
              <a:t>——</a:t>
            </a:r>
            <a:r>
              <a:rPr sz="3200" dirty="0"/>
              <a:t>三编下</a:t>
            </a:r>
            <a:r>
              <a:rPr lang="en-US" altLang="zh-CN" sz="3200" dirty="0"/>
              <a:t>·</a:t>
            </a:r>
            <a:r>
              <a:rPr sz="3200" dirty="0"/>
              <a:t>复马宗道居士书一</a:t>
            </a:r>
            <a:endParaRPr lang="zh-CN" altLang="en-US" sz="3200" dirty="0"/>
          </a:p>
        </p:txBody>
      </p:sp>
    </p:spTree>
  </p:cSld>
  <p:clrMapOvr>
    <a:masterClrMapping/>
  </p:clrMapOvr>
  <p:transition advClick="0" advTm="15000"/>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spPr>
      <a:bodyPr>
        <a:spAutoFit/>
      </a:bodyPr>
      <a:lstStyle>
        <a:defPPr>
          <a:lnSpc>
            <a:spcPts val="4800"/>
          </a:lnSpc>
          <a:defRPr sz="3600" b="1" dirty="0">
            <a:solidFill>
              <a:srgbClr val="FFFFFF"/>
            </a:solidFill>
            <a:latin typeface="黑体" panose="02010609060101010101" pitchFamily="49" charset="-122"/>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8137</Words>
  <Application>Microsoft Office PowerPoint</Application>
  <PresentationFormat>宽屏</PresentationFormat>
  <Paragraphs>281</Paragraphs>
  <Slides>85</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85</vt:i4>
      </vt:variant>
    </vt:vector>
  </HeadingPairs>
  <TitlesOfParts>
    <vt:vector size="94" baseType="lpstr">
      <vt:lpstr>等线</vt:lpstr>
      <vt:lpstr>黑体</vt:lpstr>
      <vt:lpstr>华文楷体</vt:lpstr>
      <vt:lpstr>华文新魏</vt:lpstr>
      <vt:lpstr>Arial</vt:lpstr>
      <vt:lpstr>Calibri</vt:lpstr>
      <vt:lpstr>Calibri Light</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 </cp:lastModifiedBy>
  <cp:revision>1382</cp:revision>
  <dcterms:created xsi:type="dcterms:W3CDTF">2016-11-06T12:00:00Z</dcterms:created>
  <dcterms:modified xsi:type="dcterms:W3CDTF">2021-08-12T15:07:42Z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2052-11.1.0.8515</vt:lpwstr>
  </property>
</Properties>
</file>