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84"/>
  </p:notesMasterIdLst>
  <p:handoutMasterIdLst>
    <p:handoutMasterId r:id="rId85"/>
  </p:handoutMasterIdLst>
  <p:sldIdLst>
    <p:sldId id="995" r:id="rId3"/>
    <p:sldId id="1231" r:id="rId4"/>
    <p:sldId id="981" r:id="rId5"/>
    <p:sldId id="983" r:id="rId6"/>
    <p:sldId id="1252" r:id="rId7"/>
    <p:sldId id="1253" r:id="rId8"/>
    <p:sldId id="1254" r:id="rId9"/>
    <p:sldId id="1255" r:id="rId10"/>
    <p:sldId id="1256" r:id="rId11"/>
    <p:sldId id="1257" r:id="rId12"/>
    <p:sldId id="1258" r:id="rId13"/>
    <p:sldId id="1259" r:id="rId14"/>
    <p:sldId id="1260" r:id="rId15"/>
    <p:sldId id="1343" r:id="rId16"/>
    <p:sldId id="1344" r:id="rId17"/>
    <p:sldId id="1345" r:id="rId18"/>
    <p:sldId id="1346" r:id="rId19"/>
    <p:sldId id="1261" r:id="rId20"/>
    <p:sldId id="1262" r:id="rId21"/>
    <p:sldId id="1263" r:id="rId22"/>
    <p:sldId id="940" r:id="rId23"/>
    <p:sldId id="1264" r:id="rId24"/>
    <p:sldId id="1265" r:id="rId25"/>
    <p:sldId id="1266" r:id="rId26"/>
    <p:sldId id="1267" r:id="rId27"/>
    <p:sldId id="1269" r:id="rId28"/>
    <p:sldId id="1270" r:id="rId29"/>
    <p:sldId id="1286" r:id="rId30"/>
    <p:sldId id="1287" r:id="rId31"/>
    <p:sldId id="1288" r:id="rId32"/>
    <p:sldId id="1289" r:id="rId33"/>
    <p:sldId id="1290" r:id="rId34"/>
    <p:sldId id="1291" r:id="rId35"/>
    <p:sldId id="1292" r:id="rId36"/>
    <p:sldId id="1293" r:id="rId37"/>
    <p:sldId id="1294" r:id="rId38"/>
    <p:sldId id="1295" r:id="rId39"/>
    <p:sldId id="1296" r:id="rId40"/>
    <p:sldId id="1297" r:id="rId41"/>
    <p:sldId id="1298" r:id="rId42"/>
    <p:sldId id="1299" r:id="rId43"/>
    <p:sldId id="1272" r:id="rId44"/>
    <p:sldId id="1273" r:id="rId45"/>
    <p:sldId id="1268" r:id="rId46"/>
    <p:sldId id="1275" r:id="rId47"/>
    <p:sldId id="1274" r:id="rId48"/>
    <p:sldId id="1276" r:id="rId49"/>
    <p:sldId id="1277" r:id="rId50"/>
    <p:sldId id="1278" r:id="rId51"/>
    <p:sldId id="1279" r:id="rId52"/>
    <p:sldId id="1280" r:id="rId53"/>
    <p:sldId id="1281" r:id="rId54"/>
    <p:sldId id="1282" r:id="rId55"/>
    <p:sldId id="1283" r:id="rId56"/>
    <p:sldId id="1284" r:id="rId57"/>
    <p:sldId id="1285" r:id="rId58"/>
    <p:sldId id="950" r:id="rId59"/>
    <p:sldId id="951" r:id="rId60"/>
    <p:sldId id="952" r:id="rId61"/>
    <p:sldId id="963" r:id="rId62"/>
    <p:sldId id="964" r:id="rId63"/>
    <p:sldId id="965" r:id="rId64"/>
    <p:sldId id="994" r:id="rId65"/>
    <p:sldId id="966" r:id="rId66"/>
    <p:sldId id="1192" r:id="rId67"/>
    <p:sldId id="1051" r:id="rId68"/>
    <p:sldId id="1234" r:id="rId69"/>
    <p:sldId id="1217" r:id="rId70"/>
    <p:sldId id="1218" r:id="rId71"/>
    <p:sldId id="1219" r:id="rId72"/>
    <p:sldId id="1220" r:id="rId73"/>
    <p:sldId id="1225" r:id="rId74"/>
    <p:sldId id="1226" r:id="rId75"/>
    <p:sldId id="1095" r:id="rId76"/>
    <p:sldId id="1056" r:id="rId77"/>
    <p:sldId id="1057" r:id="rId78"/>
    <p:sldId id="1061" r:id="rId79"/>
    <p:sldId id="1079" r:id="rId80"/>
    <p:sldId id="1227" r:id="rId81"/>
    <p:sldId id="1229" r:id="rId82"/>
    <p:sldId id="1230" r:id="rId8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4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6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8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6000" algn="l" defTabSz="914400" rtl="0" eaLnBrk="1" latinLnBrk="0" hangingPunct="1">
      <a:defRPr kern="1200">
        <a:solidFill>
          <a:schemeClr val="tx1"/>
        </a:solidFill>
        <a:latin typeface="等线" pitchFamily="2" charset="-122"/>
        <a:ea typeface="等线" pitchFamily="2" charset="-122"/>
        <a:cs typeface="+mn-cs"/>
      </a:defRPr>
    </a:lvl6pPr>
    <a:lvl7pPr marL="2743200" algn="l" defTabSz="914400" rtl="0" eaLnBrk="1" latinLnBrk="0" hangingPunct="1">
      <a:defRPr kern="1200">
        <a:solidFill>
          <a:schemeClr val="tx1"/>
        </a:solidFill>
        <a:latin typeface="等线" pitchFamily="2" charset="-122"/>
        <a:ea typeface="等线" pitchFamily="2" charset="-122"/>
        <a:cs typeface="+mn-cs"/>
      </a:defRPr>
    </a:lvl7pPr>
    <a:lvl8pPr marL="3200400" algn="l" defTabSz="914400" rtl="0" eaLnBrk="1" latinLnBrk="0" hangingPunct="1">
      <a:defRPr kern="1200">
        <a:solidFill>
          <a:schemeClr val="tx1"/>
        </a:solidFill>
        <a:latin typeface="等线" pitchFamily="2" charset="-122"/>
        <a:ea typeface="等线" pitchFamily="2" charset="-122"/>
        <a:cs typeface="+mn-cs"/>
      </a:defRPr>
    </a:lvl8pPr>
    <a:lvl9pPr marL="3657600" algn="l" defTabSz="914400" rtl="0" eaLnBrk="1" latinLnBrk="0" hangingPunct="1">
      <a:defRPr kern="120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88">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19"/>
    <a:srgbClr val="98FED5"/>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0" autoAdjust="0"/>
    <p:restoredTop sz="89445" autoAdjust="0"/>
  </p:normalViewPr>
  <p:slideViewPr>
    <p:cSldViewPr snapToGrid="0">
      <p:cViewPr varScale="1">
        <p:scale>
          <a:sx n="65" d="100"/>
          <a:sy n="65" d="100"/>
        </p:scale>
        <p:origin x="384" y="60"/>
      </p:cViewPr>
      <p:guideLst>
        <p:guide orient="horz" pos="2188"/>
        <p:guide pos="3840"/>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t>2021/8/12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t>2021/8/12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44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64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a:t>单击此处编辑母版文本样式</a:t>
            </a:r>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a:t>单击此处编辑母版标题样式</a:t>
            </a:r>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771" y="273856"/>
            <a:ext cx="10972465" cy="1144120"/>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9571"/>
          <p:cNvSpPr>
            <a:spLocks noGrp="1"/>
          </p:cNvSpPr>
          <p:nvPr>
            <p:ph type="dt" sz="half" idx="10"/>
          </p:nvPr>
        </p:nvSpPr>
        <p:spPr>
          <a:xfrm>
            <a:off x="609773" y="6244779"/>
            <a:ext cx="2843904" cy="477137"/>
          </a:xfrm>
        </p:spPr>
        <p:txBody>
          <a:bodyPr/>
          <a:lstStyle>
            <a:lvl1pPr>
              <a:defRPr/>
            </a:lvl1pPr>
          </a:lstStyle>
          <a:p>
            <a:endParaRPr lang="zh-CN" altLang="en-US"/>
          </a:p>
        </p:txBody>
      </p:sp>
      <p:sp>
        <p:nvSpPr>
          <p:cNvPr id="5" name="页脚占位符 109572"/>
          <p:cNvSpPr>
            <a:spLocks noGrp="1"/>
          </p:cNvSpPr>
          <p:nvPr>
            <p:ph type="ftr" sz="quarter" idx="11"/>
          </p:nvPr>
        </p:nvSpPr>
        <p:spPr>
          <a:xfrm>
            <a:off x="4165911" y="6244779"/>
            <a:ext cx="3860184" cy="477137"/>
          </a:xfrm>
        </p:spPr>
        <p:txBody>
          <a:bodyPr/>
          <a:lstStyle>
            <a:lvl1pPr>
              <a:defRPr/>
            </a:lvl1pPr>
          </a:lstStyle>
          <a:p>
            <a:endParaRPr lang="zh-CN" altLang="en-US"/>
          </a:p>
        </p:txBody>
      </p:sp>
      <p:sp>
        <p:nvSpPr>
          <p:cNvPr id="6" name="灯片编号占位符 109573"/>
          <p:cNvSpPr>
            <a:spLocks noGrp="1"/>
          </p:cNvSpPr>
          <p:nvPr>
            <p:ph type="sldNum" sz="quarter" idx="12"/>
          </p:nvPr>
        </p:nvSpPr>
        <p:spPr>
          <a:xfrm>
            <a:off x="8738332" y="6244779"/>
            <a:ext cx="2843904" cy="477137"/>
          </a:xfrm>
        </p:spPr>
        <p:txBody>
          <a:bodyPr/>
          <a:lstStyle>
            <a:lvl1pPr>
              <a:defRPr/>
            </a:lvl1pPr>
          </a:lstStyle>
          <a:p>
            <a:fld id="{488833F5-9DCE-4511-AAE0-05CC0B6A4BEE}" type="slidenum">
              <a:rPr lang="zh-CN" altLang="en-US"/>
              <a:t>‹#›</a:t>
            </a:fld>
            <a:endParaRPr lang="zh-CN" altLang="en-US"/>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6"/>
          <a:srcRect/>
          <a:stretch>
            <a:fillRect/>
          </a:stretch>
        </p:blipFill>
        <p:spPr bwMode="auto">
          <a:xfrm>
            <a:off x="11560175" y="0"/>
            <a:ext cx="631825" cy="5477608"/>
          </a:xfrm>
          <a:prstGeom prst="rect">
            <a:avLst/>
          </a:prstGeom>
          <a:noFill/>
          <a:ln w="9525">
            <a:noFill/>
            <a:miter lim="800000"/>
            <a:headEnd/>
            <a:tailEnd/>
          </a:ln>
          <a:effectLst/>
        </p:spPr>
      </p:pic>
      <p:sp>
        <p:nvSpPr>
          <p:cNvPr id="5" name="文本框 4"/>
          <p:cNvSpPr txBox="1"/>
          <p:nvPr userDrawn="1"/>
        </p:nvSpPr>
        <p:spPr bwMode="auto">
          <a:xfrm>
            <a:off x="11598455" y="298580"/>
            <a:ext cx="724878" cy="5048400"/>
          </a:xfrm>
          <a:prstGeom prst="rect">
            <a:avLst/>
          </a:prstGeom>
          <a:noFill/>
          <a:ln>
            <a:noFill/>
          </a:ln>
        </p:spPr>
        <p:txBody>
          <a:bodyPr vert="eaVert" wrap="square" rtlCol="0">
            <a:spAutoFit/>
          </a:bodyPr>
          <a:lstStyle/>
          <a:p>
            <a:pPr>
              <a:lnSpc>
                <a:spcPts val="4800"/>
              </a:lnSpc>
            </a:pPr>
            <a:r>
              <a:rPr lang="zh-CN" altLang="en-US" sz="2200" b="1" dirty="0">
                <a:solidFill>
                  <a:srgbClr val="FFFFFF"/>
                </a:solidFill>
                <a:latin typeface="华文新魏" panose="02010800040101010101" pitchFamily="2" charset="-122"/>
                <a:ea typeface="华文新魏" panose="02010800040101010101" pitchFamily="2" charset="-122"/>
              </a:rPr>
              <a:t>占察入净土值天时，处地利，得人和</a:t>
            </a:r>
          </a:p>
        </p:txBody>
      </p:sp>
      <p:sp>
        <p:nvSpPr>
          <p:cNvPr id="6" name="文本框 5"/>
          <p:cNvSpPr txBox="1"/>
          <p:nvPr userDrawn="1"/>
        </p:nvSpPr>
        <p:spPr bwMode="auto">
          <a:xfrm>
            <a:off x="11560784" y="4953742"/>
            <a:ext cx="800219" cy="1047731"/>
          </a:xfrm>
          <a:prstGeom prst="rect">
            <a:avLst/>
          </a:prstGeom>
          <a:noFill/>
          <a:ln>
            <a:noFill/>
          </a:ln>
        </p:spPr>
        <p:txBody>
          <a:bodyPr vert="eaVert" wrap="square" rtlCol="0">
            <a:spAutoFit/>
          </a:bodyPr>
          <a:lstStyle/>
          <a:p>
            <a:pPr>
              <a:lnSpc>
                <a:spcPts val="4800"/>
              </a:lnSpc>
            </a:pPr>
            <a:r>
              <a:rPr lang="zh-CN" altLang="en-US" sz="1200" b="1" dirty="0">
                <a:solidFill>
                  <a:srgbClr val="FFFFFF"/>
                </a:solidFill>
                <a:latin typeface="华文楷体" panose="02010600040101010101" pitchFamily="2" charset="-122"/>
                <a:ea typeface="华文楷体" panose="02010600040101010101" pitchFamily="2" charset="-122"/>
              </a:rPr>
              <a:t>智坤法师</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advClick="0" advTm="15000"/>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6851549"/>
          </a:xfrm>
          <a:prstGeom prst="rect">
            <a:avLst/>
          </a:prstGeom>
        </p:spPr>
      </p:pic>
      <p:sp>
        <p:nvSpPr>
          <p:cNvPr id="6" name="文本框 5"/>
          <p:cNvSpPr txBox="1"/>
          <p:nvPr/>
        </p:nvSpPr>
        <p:spPr>
          <a:xfrm>
            <a:off x="937550" y="1712795"/>
            <a:ext cx="9734310" cy="3139321"/>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占察入净土</a:t>
            </a:r>
            <a:endParaRPr lang="en-US" altLang="zh-CN"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值天时，处地利，得人和（五）</a:t>
            </a:r>
          </a:p>
        </p:txBody>
      </p:sp>
      <p:pic>
        <p:nvPicPr>
          <p:cNvPr id="7" name="图片 6"/>
          <p:cNvPicPr>
            <a:picLocks noChangeAspect="1"/>
          </p:cNvPicPr>
          <p:nvPr/>
        </p:nvPicPr>
        <p:blipFill>
          <a:blip r:embed="rId4"/>
          <a:stretch>
            <a:fillRect/>
          </a:stretch>
        </p:blipFill>
        <p:spPr>
          <a:xfrm>
            <a:off x="4831406" y="103913"/>
            <a:ext cx="2764226" cy="1504968"/>
          </a:xfrm>
          <a:prstGeom prst="rect">
            <a:avLst/>
          </a:prstGeom>
        </p:spPr>
      </p:pic>
    </p:spTree>
  </p:cSld>
  <p:clrMapOvr>
    <a:masterClrMapping/>
  </p:clrMapOvr>
  <p:transition advClick="0"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dirty="0"/>
              <a:t>佛号投于乱心，乱心不得不佛也。信愿持名，以为一乘真因。四种净土，以为一乘妙果。举因则果必随之，故以信愿持名为经正宗 。</a:t>
            </a:r>
            <a:endParaRPr lang="en-US" altLang="zh-CN" dirty="0"/>
          </a:p>
          <a:p>
            <a:pPr algn="r"/>
            <a:br>
              <a:rPr lang="zh-CN" altLang="en-US" dirty="0"/>
            </a:br>
            <a:r>
              <a:rPr lang="en-US" altLang="zh-CN" dirty="0"/>
              <a:t>——</a:t>
            </a:r>
            <a:r>
              <a:rPr lang="zh-CN" altLang="en-US" dirty="0"/>
              <a:t>蕅益大师</a:t>
            </a:r>
            <a:br>
              <a:rPr lang="zh-CN" altLang="en-US" dirty="0"/>
            </a:br>
            <a:endParaRPr lang="en-US" altLang="zh-CN" dirty="0"/>
          </a:p>
          <a:p>
            <a:r>
              <a:rPr lang="zh-CN" altLang="en-US" dirty="0"/>
              <a:t>闻而信，信而愿，乃肯执持。不信不愿，与不闻等，虽为远因，不名闻慧。</a:t>
            </a:r>
            <a:endParaRPr lang="en-US" altLang="zh-CN" dirty="0"/>
          </a:p>
          <a:p>
            <a:pPr algn="r"/>
            <a:br>
              <a:rPr lang="zh-CN" altLang="en-US" dirty="0"/>
            </a:br>
            <a:r>
              <a:rPr lang="en-US" altLang="zh-CN" dirty="0"/>
              <a:t>——</a:t>
            </a:r>
            <a:r>
              <a:rPr lang="zh-CN" altLang="en-US" dirty="0"/>
              <a:t>蕅益大师 </a:t>
            </a:r>
          </a:p>
          <a:p>
            <a:endParaRPr lang="zh-CN" altLang="en-US" dirty="0"/>
          </a:p>
          <a:p>
            <a:endParaRPr lang="zh-CN" altLang="en-US" dirty="0"/>
          </a:p>
        </p:txBody>
      </p:sp>
    </p:spTree>
  </p:cSld>
  <p:clrMapOvr>
    <a:masterClrMapping/>
  </p:clrMapOvr>
  <p:transition advClick="0" advTm="1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a:t>
            </a:r>
            <a:r>
              <a:rPr lang="zh-CN" altLang="en-US" dirty="0"/>
              <a:t>金刚经</a:t>
            </a:r>
            <a:r>
              <a:rPr lang="en-US" altLang="zh-CN" dirty="0"/>
              <a:t>》</a:t>
            </a:r>
            <a:r>
              <a:rPr lang="zh-CN" altLang="en-US" dirty="0"/>
              <a:t>说心地法门，故云：“凡所有相，皆是虚妄”。汝不知看经上文说的话，独以此两句，疑念佛求生西方。不知有有相三昧，有无相三昧。凡般若部中许多经，并禅宗所说，皆是依无相三昧发挥者；凡诸大乘经，备明修因证果，并开示念佛求生西方者，皆是依有相三昧而发挥者。</a:t>
            </a:r>
            <a:endParaRPr lang="en-US" altLang="zh-CN" dirty="0"/>
          </a:p>
          <a:p>
            <a:endParaRPr lang="en-US" altLang="zh-CN" dirty="0"/>
          </a:p>
          <a:p>
            <a:r>
              <a:rPr lang="zh-CN" altLang="en-US" sz="2800" dirty="0"/>
              <a:t>（</a:t>
            </a:r>
            <a:r>
              <a:rPr lang="en-US" altLang="zh-CN" sz="2800" dirty="0"/>
              <a:t>《</a:t>
            </a:r>
            <a:r>
              <a:rPr lang="zh-CN" altLang="en-US" sz="2800" dirty="0"/>
              <a:t>新编全本印光法师文钞</a:t>
            </a:r>
            <a:r>
              <a:rPr lang="en-US" altLang="zh-CN" sz="2800" dirty="0"/>
              <a:t>》</a:t>
            </a:r>
            <a:r>
              <a:rPr lang="zh-CN" altLang="en-US" sz="2800" dirty="0"/>
              <a:t>卷二十二 第</a:t>
            </a:r>
            <a:r>
              <a:rPr lang="en-US" altLang="zh-CN" sz="2800" dirty="0"/>
              <a:t>1917</a:t>
            </a:r>
            <a:r>
              <a:rPr lang="zh-CN" altLang="en-US" sz="2800" dirty="0"/>
              <a:t>页 答善熏师问）</a:t>
            </a:r>
          </a:p>
          <a:p>
            <a:endParaRPr lang="zh-CN" altLang="en-US" dirty="0"/>
          </a:p>
        </p:txBody>
      </p:sp>
    </p:spTree>
  </p:cSld>
  <p:clrMapOvr>
    <a:masterClrMapping/>
  </p:clrMapOvr>
  <p:transition advClick="0" advTm="1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若欲</a:t>
            </a:r>
            <a:r>
              <a:rPr lang="zh-CN" altLang="en-US" dirty="0">
                <a:solidFill>
                  <a:srgbClr val="FFFF00"/>
                </a:solidFill>
              </a:rPr>
              <a:t>速脱</a:t>
            </a:r>
            <a:r>
              <a:rPr lang="zh-CN" altLang="en-US" dirty="0"/>
              <a:t>轮回之苦，</a:t>
            </a:r>
            <a:r>
              <a:rPr lang="zh-CN" altLang="en-US" u="sng" dirty="0"/>
              <a:t>莫如持名念佛，求生极乐世界</a:t>
            </a:r>
            <a:r>
              <a:rPr lang="en-US" altLang="zh-CN" dirty="0"/>
              <a:t>;</a:t>
            </a:r>
            <a:r>
              <a:rPr lang="zh-CN" altLang="en-US" dirty="0"/>
              <a:t>若欲决定得生极乐世界，又莫如以信为前导，愿为后鞭。</a:t>
            </a:r>
            <a:r>
              <a:rPr lang="zh-CN" altLang="en-US" dirty="0">
                <a:solidFill>
                  <a:srgbClr val="FFFF00"/>
                </a:solidFill>
              </a:rPr>
              <a:t>信得决，愿得切，虽散心念佛，亦必往生</a:t>
            </a:r>
            <a:r>
              <a:rPr lang="en-US" altLang="zh-CN" dirty="0">
                <a:solidFill>
                  <a:srgbClr val="FFFF00"/>
                </a:solidFill>
              </a:rPr>
              <a:t>;</a:t>
            </a:r>
            <a:r>
              <a:rPr lang="zh-CN" altLang="en-US" dirty="0">
                <a:solidFill>
                  <a:srgbClr val="FFFF00"/>
                </a:solidFill>
              </a:rPr>
              <a:t>信不真，愿不猛，虽一心不乱，亦不得往生。</a:t>
            </a:r>
            <a:r>
              <a:rPr lang="zh-CN" altLang="en-US" dirty="0"/>
              <a:t>云何为信</a:t>
            </a:r>
            <a:r>
              <a:rPr lang="en-US" altLang="zh-CN" dirty="0"/>
              <a:t>?</a:t>
            </a:r>
            <a:r>
              <a:rPr lang="zh-CN" altLang="en-US" dirty="0"/>
              <a:t>一者、信阿弥陀佛愿力，二者、信释迦文佛教语，三者、信六方诸佛赞叹。夫世间正人君子，便无妄语，况弥陀、释迦、六方诸佛，岂有妄语</a:t>
            </a:r>
            <a:r>
              <a:rPr lang="en-US" altLang="zh-CN" dirty="0"/>
              <a:t>?</a:t>
            </a:r>
            <a:r>
              <a:rPr lang="zh-CN" altLang="en-US" dirty="0"/>
              <a:t>此而不信，真不可救。故须先生深信。</a:t>
            </a:r>
          </a:p>
          <a:p>
            <a:r>
              <a:rPr lang="zh-CN" altLang="en-US" dirty="0"/>
              <a:t>　　云何为愿</a:t>
            </a:r>
            <a:r>
              <a:rPr lang="en-US" altLang="zh-CN" dirty="0"/>
              <a:t>?</a:t>
            </a:r>
            <a:r>
              <a:rPr lang="zh-CN" altLang="en-US" dirty="0"/>
              <a:t>一切时中，厌恶娑婆生死之苦，欣慕净土菩提之乐。随有所作，若善、若恶，善则回</a:t>
            </a:r>
          </a:p>
        </p:txBody>
      </p:sp>
    </p:spTree>
  </p:cSld>
  <p:clrMapOvr>
    <a:masterClrMapping/>
  </p:clrMapOvr>
  <p:transition advClick="0" advTm="1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向求生，恶则忏愿求生，更无二志，是名为愿。</a:t>
            </a:r>
          </a:p>
          <a:p>
            <a:endParaRPr lang="zh-CN" altLang="en-US" dirty="0"/>
          </a:p>
          <a:p>
            <a:r>
              <a:rPr lang="zh-CN" altLang="en-US" dirty="0"/>
              <a:t>　　信愿既具，则念佛方为正行</a:t>
            </a:r>
            <a:r>
              <a:rPr lang="en-US" altLang="zh-CN" dirty="0"/>
              <a:t>;</a:t>
            </a:r>
            <a:r>
              <a:rPr lang="zh-CN" altLang="en-US" dirty="0"/>
              <a:t>改恶修善，皆为助行。随功力之浅深，以分九品、四土，纤毫不滥。只须自己简察，不必旁问他人。谓：深信切愿念佛，而念佛时，心多散乱者，即是下品下生。深信切愿念佛，而念佛时，散乱渐少者，即是下品中生。深信切愿念佛，而念佛时，便不散乱者，即是下品上生。</a:t>
            </a:r>
          </a:p>
          <a:p>
            <a:pPr algn="r"/>
            <a:r>
              <a:rPr lang="en-US" altLang="zh-CN" dirty="0"/>
              <a:t>——</a:t>
            </a:r>
            <a:r>
              <a:rPr lang="zh-CN" altLang="en-US" dirty="0"/>
              <a:t>蕅益大师</a:t>
            </a:r>
          </a:p>
          <a:p>
            <a:endParaRPr lang="zh-CN" altLang="en-US" dirty="0"/>
          </a:p>
          <a:p>
            <a:endParaRPr lang="zh-CN" altLang="en-US" dirty="0"/>
          </a:p>
        </p:txBody>
      </p:sp>
    </p:spTree>
  </p:cSld>
  <p:clrMapOvr>
    <a:masterClrMapping/>
  </p:clrMapOvr>
  <p:transition advClick="0" advTm="1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268096" y="-158720"/>
            <a:ext cx="12728193" cy="7175441"/>
          </a:xfrm>
          <a:prstGeom prst="rect">
            <a:avLst/>
          </a:prstGeom>
        </p:spPr>
      </p:pic>
      <p:sp>
        <p:nvSpPr>
          <p:cNvPr id="6" name="圆角矩形 5"/>
          <p:cNvSpPr/>
          <p:nvPr/>
        </p:nvSpPr>
        <p:spPr>
          <a:xfrm>
            <a:off x="-30480" y="1040765"/>
            <a:ext cx="3204845" cy="12338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a:latin typeface="黑体" panose="02010609060101010101" pitchFamily="49" charset="-122"/>
                <a:ea typeface="黑体" panose="02010609060101010101" pitchFamily="49" charset="-122"/>
              </a:rPr>
              <a:t>胜解又主要是通过闻思教理</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断疑生信而生起</a:t>
            </a:r>
          </a:p>
        </p:txBody>
      </p:sp>
      <p:sp>
        <p:nvSpPr>
          <p:cNvPr id="8" name="圆角矩形 7"/>
          <p:cNvSpPr/>
          <p:nvPr/>
        </p:nvSpPr>
        <p:spPr>
          <a:xfrm>
            <a:off x="-29845" y="2525395"/>
            <a:ext cx="3204210" cy="876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a:latin typeface="黑体" panose="02010609060101010101" pitchFamily="49" charset="-122"/>
                <a:ea typeface="黑体" panose="02010609060101010101" pitchFamily="49" charset="-122"/>
              </a:rPr>
              <a:t>胜解心所</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是信之因</a:t>
            </a:r>
          </a:p>
        </p:txBody>
      </p:sp>
      <p:sp>
        <p:nvSpPr>
          <p:cNvPr id="9" name="圆角矩形 8"/>
          <p:cNvSpPr/>
          <p:nvPr/>
        </p:nvSpPr>
        <p:spPr>
          <a:xfrm>
            <a:off x="-31115" y="3641725"/>
            <a:ext cx="3206115" cy="7556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800">
                <a:latin typeface="黑体" panose="02010609060101010101" pitchFamily="49" charset="-122"/>
                <a:ea typeface="黑体" panose="02010609060101010101" pitchFamily="49" charset="-122"/>
              </a:rPr>
              <a:t>信心所（信）</a:t>
            </a:r>
          </a:p>
        </p:txBody>
      </p:sp>
      <p:sp>
        <p:nvSpPr>
          <p:cNvPr id="10" name="圆角矩形 9"/>
          <p:cNvSpPr/>
          <p:nvPr/>
        </p:nvSpPr>
        <p:spPr>
          <a:xfrm>
            <a:off x="-31115" y="4636770"/>
            <a:ext cx="3206115" cy="767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800">
                <a:latin typeface="黑体" panose="02010609060101010101" pitchFamily="49" charset="-122"/>
                <a:ea typeface="黑体" panose="02010609060101010101" pitchFamily="49" charset="-122"/>
              </a:rPr>
              <a:t>欲心所（愿）,是信之果</a:t>
            </a:r>
          </a:p>
        </p:txBody>
      </p:sp>
      <p:sp>
        <p:nvSpPr>
          <p:cNvPr id="11" name="圆角矩形 10"/>
          <p:cNvSpPr/>
          <p:nvPr/>
        </p:nvSpPr>
        <p:spPr>
          <a:xfrm>
            <a:off x="-29845" y="5673090"/>
            <a:ext cx="3204210" cy="814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800">
                <a:latin typeface="黑体" panose="02010609060101010101" pitchFamily="49" charset="-122"/>
                <a:ea typeface="黑体" panose="02010609060101010101" pitchFamily="49" charset="-122"/>
              </a:rPr>
              <a:t>勤心所（行）</a:t>
            </a:r>
          </a:p>
        </p:txBody>
      </p:sp>
      <p:sp>
        <p:nvSpPr>
          <p:cNvPr id="15" name="文本框 14"/>
          <p:cNvSpPr txBox="1"/>
          <p:nvPr/>
        </p:nvSpPr>
        <p:spPr>
          <a:xfrm>
            <a:off x="325755" y="-35560"/>
            <a:ext cx="2402205" cy="1076325"/>
          </a:xfrm>
          <a:prstGeom prst="rect">
            <a:avLst/>
          </a:prstGeom>
          <a:noFill/>
          <a:ln>
            <a:noFill/>
          </a:ln>
        </p:spPr>
        <p:txBody>
          <a:bodyPr wrap="square">
            <a:spAutoFit/>
          </a:bodyPr>
          <a:lstStyle>
            <a:defPPr>
              <a:defRPr lang="zh-CN"/>
            </a:defPPr>
            <a:lvl1pPr>
              <a:lnSpc>
                <a:spcPct val="150000"/>
              </a:lnSpc>
              <a:defRPr sz="2400">
                <a:solidFill>
                  <a:schemeClr val="bg1"/>
                </a:solidFill>
                <a:latin typeface="黑体" panose="02010609060101010101" pitchFamily="49" charset="-122"/>
                <a:ea typeface="黑体" panose="02010609060101010101" pitchFamily="49" charset="-122"/>
                <a:cs typeface="Times New Roman" panose="02020603050405020304" pitchFamily="18" charset="0"/>
              </a:defRPr>
            </a:lvl1pPr>
          </a:lstStyle>
          <a:p>
            <a:pPr latinLnBrk="0">
              <a:lnSpc>
                <a:spcPct val="100000"/>
              </a:lnSpc>
            </a:pPr>
            <a:r>
              <a:rPr lang="zh-CN" sz="3200" b="1" dirty="0">
                <a:solidFill>
                  <a:srgbClr val="FFC000"/>
                </a:solidFill>
              </a:rPr>
              <a:t>略摄唯识与</a:t>
            </a:r>
          </a:p>
          <a:p>
            <a:pPr latinLnBrk="0">
              <a:lnSpc>
                <a:spcPct val="100000"/>
              </a:lnSpc>
            </a:pPr>
            <a:r>
              <a:rPr lang="zh-CN" sz="3200" b="1" dirty="0">
                <a:solidFill>
                  <a:srgbClr val="FFC000"/>
                </a:solidFill>
              </a:rPr>
              <a:t>净土信愿行</a:t>
            </a:r>
          </a:p>
        </p:txBody>
      </p:sp>
      <p:sp>
        <p:nvSpPr>
          <p:cNvPr id="17" name="圆角矩形 16"/>
          <p:cNvSpPr/>
          <p:nvPr/>
        </p:nvSpPr>
        <p:spPr>
          <a:xfrm>
            <a:off x="3477260" y="31115"/>
            <a:ext cx="5060950" cy="30816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latinLnBrk="0">
              <a:lnSpc>
                <a:spcPts val="3300"/>
              </a:lnSpc>
            </a:pPr>
            <a:r>
              <a:rPr lang="zh-CN" altLang="en-US" sz="3600">
                <a:latin typeface="黑体" panose="02010609060101010101" pitchFamily="49" charset="-122"/>
                <a:ea typeface="黑体" panose="02010609060101010101" pitchFamily="49" charset="-122"/>
              </a:rPr>
              <a:t>成唯识论五卷</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云何胜解。于决定境印持为性。不可引转为业。谓邪正等教理证力于所取境审决印持。由此异缘不能引转。故犹豫境胜解全无。</a:t>
            </a:r>
            <a:endParaRPr lang="en-US" altLang="zh-CN" sz="3600">
              <a:latin typeface="黑体" panose="02010609060101010101" pitchFamily="49" charset="-122"/>
              <a:ea typeface="黑体" panose="02010609060101010101" pitchFamily="49" charset="-122"/>
            </a:endParaRPr>
          </a:p>
        </p:txBody>
      </p:sp>
      <p:sp>
        <p:nvSpPr>
          <p:cNvPr id="18" name="圆角矩形 17"/>
          <p:cNvSpPr/>
          <p:nvPr/>
        </p:nvSpPr>
        <p:spPr>
          <a:xfrm>
            <a:off x="3477260" y="3203575"/>
            <a:ext cx="5061585" cy="22002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latinLnBrk="0">
              <a:lnSpc>
                <a:spcPts val="3300"/>
              </a:lnSpc>
            </a:pPr>
            <a:r>
              <a:rPr lang="zh-CN" altLang="en-US" sz="3600">
                <a:latin typeface="黑体" panose="02010609060101010101" pitchFamily="49" charset="-122"/>
                <a:ea typeface="黑体" panose="02010609060101010101" pitchFamily="49" charset="-122"/>
              </a:rPr>
              <a:t>成唯识论</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云何为信。于实、德能深忍乐欲。心净为性。忍谓胜解。此即信因。乐欲谓欲。即是信果。</a:t>
            </a:r>
            <a:endParaRPr lang="en-US" altLang="zh-CN" sz="3600">
              <a:latin typeface="黑体" panose="02010609060101010101" pitchFamily="49" charset="-122"/>
              <a:ea typeface="黑体" panose="02010609060101010101" pitchFamily="49" charset="-122"/>
            </a:endParaRPr>
          </a:p>
        </p:txBody>
      </p:sp>
      <p:sp>
        <p:nvSpPr>
          <p:cNvPr id="19" name="圆角矩形 18"/>
          <p:cNvSpPr/>
          <p:nvPr/>
        </p:nvSpPr>
        <p:spPr>
          <a:xfrm>
            <a:off x="3508375" y="5505450"/>
            <a:ext cx="5031105" cy="13563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latinLnBrk="0">
              <a:lnSpc>
                <a:spcPts val="3300"/>
              </a:lnSpc>
            </a:pPr>
            <a:r>
              <a:rPr lang="zh-CN" altLang="en-US" sz="3600">
                <a:latin typeface="黑体" panose="02010609060101010101" pitchFamily="49" charset="-122"/>
                <a:ea typeface="黑体" panose="02010609060101010101" pitchFamily="49" charset="-122"/>
              </a:rPr>
              <a:t>成唯识论</a:t>
            </a:r>
            <a:r>
              <a:rPr lang="en-US" altLang="zh-CN" sz="3600">
                <a:latin typeface="黑体" panose="02010609060101010101" pitchFamily="49" charset="-122"/>
                <a:ea typeface="黑体" panose="02010609060101010101" pitchFamily="49" charset="-122"/>
              </a:rPr>
              <a:t>:</a:t>
            </a:r>
            <a:r>
              <a:rPr lang="zh-CN" altLang="en-US" sz="3600">
                <a:latin typeface="黑体" panose="02010609060101010101" pitchFamily="49" charset="-122"/>
                <a:ea typeface="黑体" panose="02010609060101010101" pitchFamily="49" charset="-122"/>
              </a:rPr>
              <a:t>云何为欲。于所乐境。希望为性。勤依为业。</a:t>
            </a:r>
            <a:endParaRPr lang="en-US" altLang="zh-CN" sz="3600">
              <a:latin typeface="黑体" panose="02010609060101010101" pitchFamily="49" charset="-122"/>
              <a:ea typeface="黑体" panose="02010609060101010101" pitchFamily="49" charset="-122"/>
            </a:endParaRPr>
          </a:p>
        </p:txBody>
      </p:sp>
      <p:sp>
        <p:nvSpPr>
          <p:cNvPr id="22" name="下箭头 21"/>
          <p:cNvSpPr/>
          <p:nvPr/>
        </p:nvSpPr>
        <p:spPr>
          <a:xfrm>
            <a:off x="2453123" y="3307238"/>
            <a:ext cx="304380" cy="33461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00"/>
          </a:p>
        </p:txBody>
      </p:sp>
      <p:sp>
        <p:nvSpPr>
          <p:cNvPr id="23" name="下箭头 22"/>
          <p:cNvSpPr/>
          <p:nvPr/>
        </p:nvSpPr>
        <p:spPr>
          <a:xfrm>
            <a:off x="2453123" y="4302212"/>
            <a:ext cx="304380" cy="33461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00"/>
          </a:p>
        </p:txBody>
      </p:sp>
      <p:sp>
        <p:nvSpPr>
          <p:cNvPr id="24" name="下箭头 23"/>
          <p:cNvSpPr/>
          <p:nvPr/>
        </p:nvSpPr>
        <p:spPr>
          <a:xfrm>
            <a:off x="2452916" y="5338602"/>
            <a:ext cx="304380" cy="33461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00"/>
          </a:p>
        </p:txBody>
      </p:sp>
      <p:sp>
        <p:nvSpPr>
          <p:cNvPr id="29" name="矩形 28"/>
          <p:cNvSpPr/>
          <p:nvPr/>
        </p:nvSpPr>
        <p:spPr>
          <a:xfrm>
            <a:off x="8721090" y="187325"/>
            <a:ext cx="3451860" cy="3900170"/>
          </a:xfrm>
          <a:prstGeom prst="rect">
            <a:avLst/>
          </a:prstGeom>
          <a:noFill/>
          <a:ln>
            <a:noFill/>
          </a:ln>
        </p:spPr>
        <p:txBody>
          <a:bodyPr wrap="square">
            <a:spAutoFit/>
          </a:bodyPr>
          <a:lstStyle/>
          <a:p>
            <a:pPr latinLnBrk="0">
              <a:lnSpc>
                <a:spcPts val="3300"/>
              </a:lnSpc>
            </a:pP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①胜解所依</a:t>
            </a:r>
            <a:r>
              <a:rPr lang="en-US" altLang="zh-CN"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a:t>
            </a: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决定境。</a:t>
            </a:r>
          </a:p>
          <a:p>
            <a:pPr latinLnBrk="0">
              <a:lnSpc>
                <a:spcPts val="3300"/>
              </a:lnSpc>
            </a:pP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②胜解具有三个特点一决定的信心；二没有怀疑；三不可引转。</a:t>
            </a:r>
          </a:p>
          <a:p>
            <a:pPr latinLnBrk="0">
              <a:lnSpc>
                <a:spcPts val="3300"/>
              </a:lnSpc>
            </a:pP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③胜解如何产生</a:t>
            </a:r>
            <a:r>
              <a:rPr lang="en-US" altLang="zh-CN"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a:t>
            </a: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谓邪正等教理证力。</a:t>
            </a:r>
            <a:endParaRPr lang="en-US" altLang="zh-CN"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1" name="右大括号 30"/>
          <p:cNvSpPr/>
          <p:nvPr/>
        </p:nvSpPr>
        <p:spPr>
          <a:xfrm>
            <a:off x="8667750" y="4156075"/>
            <a:ext cx="507365" cy="23190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
          </a:p>
        </p:txBody>
      </p:sp>
      <p:sp>
        <p:nvSpPr>
          <p:cNvPr id="32" name="矩形 31"/>
          <p:cNvSpPr/>
          <p:nvPr/>
        </p:nvSpPr>
        <p:spPr>
          <a:xfrm>
            <a:off x="9054465" y="4288155"/>
            <a:ext cx="3201670" cy="3009900"/>
          </a:xfrm>
          <a:prstGeom prst="rect">
            <a:avLst/>
          </a:prstGeom>
          <a:noFill/>
          <a:ln>
            <a:noFill/>
          </a:ln>
        </p:spPr>
        <p:txBody>
          <a:bodyPr wrap="square">
            <a:spAutoFit/>
          </a:bodyPr>
          <a:lstStyle/>
          <a:p>
            <a:pPr latinLnBrk="0">
              <a:lnSpc>
                <a:spcPts val="3500"/>
              </a:lnSpc>
            </a:pP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成唯识论述记</a:t>
            </a:r>
            <a:r>
              <a:rPr lang="en-US" altLang="zh-CN"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a:t>
            </a:r>
            <a:endPar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endParaRPr>
          </a:p>
          <a:p>
            <a:pPr latinLnBrk="0">
              <a:lnSpc>
                <a:spcPts val="3500"/>
              </a:lnSpc>
            </a:pP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信为欲依，</a:t>
            </a:r>
          </a:p>
          <a:p>
            <a:pPr latinLnBrk="0">
              <a:lnSpc>
                <a:spcPts val="3500"/>
              </a:lnSpc>
            </a:pP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欲为精进依，</a:t>
            </a:r>
          </a:p>
          <a:p>
            <a:pPr latinLnBrk="0">
              <a:lnSpc>
                <a:spcPts val="3500"/>
              </a:lnSpc>
            </a:pPr>
            <a:r>
              <a:rPr lang="zh-CN" altLang="en-US" sz="36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rPr>
              <a:t>即入佛法次第</a:t>
            </a:r>
            <a:endParaRPr lang="zh-CN" altLang="en-US" sz="32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endParaRPr>
          </a:p>
          <a:p>
            <a:pPr latinLnBrk="0">
              <a:lnSpc>
                <a:spcPts val="3000"/>
              </a:lnSpc>
            </a:pPr>
            <a:endParaRPr lang="zh-CN" altLang="en-US" sz="32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endParaRPr lang="zh-CN" altLang="en-US" sz="3200" dirty="0">
              <a:solidFill>
                <a:srgbClr val="FF99CC"/>
              </a:solidFill>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2" name="下箭头 1"/>
          <p:cNvSpPr/>
          <p:nvPr/>
        </p:nvSpPr>
        <p:spPr>
          <a:xfrm rot="16020000">
            <a:off x="3198495" y="1412240"/>
            <a:ext cx="304165" cy="490855"/>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00"/>
          </a:p>
        </p:txBody>
      </p:sp>
      <p:sp>
        <p:nvSpPr>
          <p:cNvPr id="3" name="下箭头 2"/>
          <p:cNvSpPr/>
          <p:nvPr/>
        </p:nvSpPr>
        <p:spPr>
          <a:xfrm rot="16200000">
            <a:off x="3197860" y="3802380"/>
            <a:ext cx="304165" cy="56007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00"/>
          </a:p>
        </p:txBody>
      </p:sp>
      <p:sp>
        <p:nvSpPr>
          <p:cNvPr id="4" name="下箭头 3"/>
          <p:cNvSpPr/>
          <p:nvPr/>
        </p:nvSpPr>
        <p:spPr>
          <a:xfrm rot="18420000">
            <a:off x="3198495" y="5182235"/>
            <a:ext cx="304165" cy="536575"/>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00"/>
          </a:p>
        </p:txBody>
      </p:sp>
      <p:sp>
        <p:nvSpPr>
          <p:cNvPr id="5" name="下箭头 4"/>
          <p:cNvSpPr/>
          <p:nvPr/>
        </p:nvSpPr>
        <p:spPr>
          <a:xfrm>
            <a:off x="2453123" y="2177573"/>
            <a:ext cx="304380" cy="33461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00"/>
          </a:p>
        </p:txBody>
      </p:sp>
    </p:spTree>
  </p:cSld>
  <p:clrMapOvr>
    <a:masterClrMapping/>
  </p:clrMapOvr>
  <p:transition advClick="0" advTm="1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1350" y="1702435"/>
            <a:ext cx="10210165" cy="3784600"/>
          </a:xfrm>
          <a:prstGeom prst="rect">
            <a:avLst/>
          </a:prstGeom>
          <a:noFill/>
          <a:ln>
            <a:noFill/>
          </a:ln>
        </p:spPr>
        <p:txBody>
          <a:bodyPr wrap="square">
            <a:spAutoFit/>
          </a:bodyPr>
          <a:lstStyle/>
          <a:p>
            <a:pPr>
              <a:lnSpc>
                <a:spcPct val="150000"/>
              </a:lnSpc>
            </a:pP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前前为因  后后为果</a:t>
            </a:r>
          </a:p>
          <a:p>
            <a:pPr>
              <a:lnSpc>
                <a:spcPct val="150000"/>
              </a:lnSpc>
            </a:pP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知此，则知如何用功，在什么地方用功。</a:t>
            </a:r>
          </a:p>
          <a:p>
            <a:pPr>
              <a:lnSpc>
                <a:spcPct val="150000"/>
              </a:lnSpc>
            </a:pP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用功用错地方，则劳而无功。</a:t>
            </a:r>
          </a:p>
          <a:p>
            <a:pPr>
              <a:lnSpc>
                <a:spcPct val="150000"/>
              </a:lnSpc>
            </a:pP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用对地方，则用一分得一分力，决无空耗。</a:t>
            </a:r>
          </a:p>
        </p:txBody>
      </p:sp>
      <p:sp>
        <p:nvSpPr>
          <p:cNvPr id="15" name="文本框 14"/>
          <p:cNvSpPr txBox="1"/>
          <p:nvPr/>
        </p:nvSpPr>
        <p:spPr>
          <a:xfrm>
            <a:off x="271301" y="59880"/>
            <a:ext cx="5824698" cy="1014730"/>
          </a:xfrm>
          <a:prstGeom prst="rect">
            <a:avLst/>
          </a:prstGeom>
          <a:noFill/>
          <a:ln>
            <a:noFill/>
          </a:ln>
        </p:spPr>
        <p:txBody>
          <a:bodyPr wrap="square">
            <a:spAutoFit/>
          </a:bodyPr>
          <a:lstStyle>
            <a:defPPr>
              <a:defRPr lang="zh-CN"/>
            </a:defPPr>
            <a:lvl1pPr>
              <a:lnSpc>
                <a:spcPct val="150000"/>
              </a:lnSpc>
              <a:defRPr sz="2400">
                <a:solidFill>
                  <a:schemeClr val="bg1"/>
                </a:solidFill>
                <a:latin typeface="黑体" panose="02010609060101010101" pitchFamily="49" charset="-122"/>
                <a:ea typeface="黑体" panose="02010609060101010101" pitchFamily="49" charset="-122"/>
                <a:cs typeface="Times New Roman" panose="02020603050405020304" pitchFamily="18" charset="0"/>
              </a:defRPr>
            </a:lvl1pPr>
          </a:lstStyle>
          <a:p>
            <a:r>
              <a:rPr lang="zh-CN" sz="4000" b="1" dirty="0">
                <a:solidFill>
                  <a:srgbClr val="FFC000"/>
                </a:solidFill>
              </a:rPr>
              <a:t>略摄唯识与净土信愿行</a:t>
            </a:r>
          </a:p>
        </p:txBody>
      </p:sp>
    </p:spTree>
  </p:cSld>
  <p:clrMapOvr>
    <a:masterClrMapping/>
  </p:clrMapOvr>
  <p:transition advClick="0"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8485" y="1074420"/>
            <a:ext cx="10652760" cy="10859770"/>
          </a:xfrm>
          <a:prstGeom prst="rect">
            <a:avLst/>
          </a:prstGeom>
          <a:noFill/>
          <a:ln>
            <a:noFill/>
          </a:ln>
        </p:spPr>
        <p:txBody>
          <a:bodyPr wrap="square">
            <a:spAutoFit/>
          </a:bodyPr>
          <a:lstStyle/>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一错：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不知往生不是靠自力精进念佛；（决定信则决定生，信解为根本）</a:t>
            </a: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sym typeface="+mn-ea"/>
              </a:rPr>
              <a:t>二错：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sym typeface="+mn-ea"/>
              </a:rPr>
              <a:t>不知精进依欲乐（愿）；（正勤与假勤之别）</a:t>
            </a: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sym typeface="+mn-ea"/>
              </a:rPr>
              <a:t>三错：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sym typeface="+mn-ea"/>
              </a:rPr>
              <a:t>不知欲乐（愿）依信心；</a:t>
            </a:r>
            <a:endPar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四错：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不知闻得生信与真正信心的差别；</a:t>
            </a: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五错：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不知信之因事胜解；（虽知信愿重要，却误以为恭敬即是胜解信）</a:t>
            </a:r>
            <a:endPar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六错：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不知胜解产生是依“教理证力”；</a:t>
            </a: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七错：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不知闻思教理后，还需要“审决印持”，思维抉择。</a:t>
            </a:r>
            <a:endParaRPr lang="zh-CN" sz="2645"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endParaRPr lang="zh-CN" sz="2645"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271145" y="59690"/>
            <a:ext cx="8651240" cy="1014730"/>
          </a:xfrm>
          <a:prstGeom prst="rect">
            <a:avLst/>
          </a:prstGeom>
          <a:noFill/>
          <a:ln>
            <a:noFill/>
          </a:ln>
        </p:spPr>
        <p:txBody>
          <a:bodyPr wrap="square">
            <a:spAutoFit/>
          </a:bodyPr>
          <a:lstStyle>
            <a:defPPr>
              <a:defRPr lang="zh-CN"/>
            </a:defPPr>
            <a:lvl1pPr>
              <a:lnSpc>
                <a:spcPct val="150000"/>
              </a:lnSpc>
              <a:defRPr sz="2400">
                <a:solidFill>
                  <a:schemeClr val="bg1"/>
                </a:solidFill>
                <a:latin typeface="黑体" panose="02010609060101010101" pitchFamily="49" charset="-122"/>
                <a:ea typeface="黑体" panose="02010609060101010101" pitchFamily="49" charset="-122"/>
                <a:cs typeface="Times New Roman" panose="02020603050405020304" pitchFamily="18" charset="0"/>
              </a:defRPr>
            </a:lvl1pPr>
          </a:lstStyle>
          <a:p>
            <a:r>
              <a:rPr lang="zh-CN" sz="4000" b="1" dirty="0">
                <a:solidFill>
                  <a:srgbClr val="FFC000"/>
                </a:solidFill>
              </a:rPr>
              <a:t>修习净土容易出现的七大错</a:t>
            </a:r>
          </a:p>
        </p:txBody>
      </p:sp>
    </p:spTree>
  </p:cSld>
  <p:clrMapOvr>
    <a:masterClrMapping/>
  </p:clrMapOvr>
  <p:transition advClick="0" advTm="1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8485" y="1074420"/>
            <a:ext cx="10652760" cy="5319395"/>
          </a:xfrm>
          <a:prstGeom prst="rect">
            <a:avLst/>
          </a:prstGeom>
          <a:noFill/>
          <a:ln>
            <a:noFill/>
          </a:ln>
        </p:spPr>
        <p:txBody>
          <a:bodyPr wrap="square">
            <a:spAutoFit/>
          </a:bodyPr>
          <a:lstStyle/>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五错：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不知信之因事胜解；（虽知信愿重要，却误以为恭敬即是胜解信）</a:t>
            </a:r>
            <a:endPar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六错：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不知胜解产生是依“教理证力”；</a:t>
            </a:r>
          </a:p>
          <a:p>
            <a:pPr>
              <a:lnSpc>
                <a:spcPct val="150000"/>
              </a:lnSpc>
            </a:pPr>
            <a:r>
              <a:rPr lang="zh-CN" sz="4000" b="1" dirty="0">
                <a:solidFill>
                  <a:srgbClr val="FFC000"/>
                </a:solidFill>
                <a:latin typeface="黑体" panose="02010609060101010101" pitchFamily="49" charset="-122"/>
                <a:ea typeface="黑体" panose="02010609060101010101" pitchFamily="49" charset="-122"/>
                <a:cs typeface="Times New Roman" panose="02020603050405020304" pitchFamily="18" charset="0"/>
              </a:rPr>
              <a:t>七错：</a:t>
            </a:r>
            <a:r>
              <a:rPr lang="zh-CN" sz="4000"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rPr>
              <a:t>不知闻思教理后，还需要“审决印持”，思维抉择。</a:t>
            </a:r>
            <a:endParaRPr lang="zh-CN" sz="2645"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endParaRPr lang="zh-CN" sz="2645" b="1" dirty="0">
              <a:solidFill>
                <a:schemeClr val="bg1"/>
              </a:solidFill>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271145" y="59690"/>
            <a:ext cx="8651240" cy="1014730"/>
          </a:xfrm>
          <a:prstGeom prst="rect">
            <a:avLst/>
          </a:prstGeom>
          <a:noFill/>
          <a:ln>
            <a:noFill/>
          </a:ln>
        </p:spPr>
        <p:txBody>
          <a:bodyPr wrap="square">
            <a:spAutoFit/>
          </a:bodyPr>
          <a:lstStyle>
            <a:defPPr>
              <a:defRPr lang="zh-CN"/>
            </a:defPPr>
            <a:lvl1pPr>
              <a:lnSpc>
                <a:spcPct val="150000"/>
              </a:lnSpc>
              <a:defRPr sz="2400">
                <a:solidFill>
                  <a:schemeClr val="bg1"/>
                </a:solidFill>
                <a:latin typeface="黑体" panose="02010609060101010101" pitchFamily="49" charset="-122"/>
                <a:ea typeface="黑体" panose="02010609060101010101" pitchFamily="49" charset="-122"/>
                <a:cs typeface="Times New Roman" panose="02020603050405020304" pitchFamily="18" charset="0"/>
              </a:defRPr>
            </a:lvl1pPr>
          </a:lstStyle>
          <a:p>
            <a:r>
              <a:rPr lang="zh-CN" sz="4000" b="1" dirty="0">
                <a:solidFill>
                  <a:srgbClr val="FFC000"/>
                </a:solidFill>
              </a:rPr>
              <a:t>修习净土容易出现的七大错</a:t>
            </a:r>
          </a:p>
        </p:txBody>
      </p:sp>
    </p:spTree>
  </p:cSld>
  <p:clrMapOvr>
    <a:masterClrMapping/>
  </p:clrMapOvr>
  <p:transition advClick="0" advTm="1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问曰：今欲劝人往生者，未知若为「安心、起行、作业」，定得往生彼国土也？</a:t>
            </a:r>
            <a:br>
              <a:rPr lang="zh-CN" altLang="en-US" dirty="0"/>
            </a:br>
            <a:r>
              <a:rPr lang="zh-CN" altLang="en-US" dirty="0"/>
              <a:t>答曰：必欲生彼国土者，如</a:t>
            </a:r>
            <a:r>
              <a:rPr lang="en-US" altLang="zh-CN" dirty="0"/>
              <a:t>《</a:t>
            </a:r>
            <a:r>
              <a:rPr lang="zh-CN" altLang="en-US" dirty="0"/>
              <a:t>观经</a:t>
            </a:r>
            <a:r>
              <a:rPr lang="en-US" altLang="zh-CN" dirty="0"/>
              <a:t>》</a:t>
            </a:r>
            <a:r>
              <a:rPr lang="zh-CN" altLang="en-US" dirty="0"/>
              <a:t>说者：「具三心必得往生」何等为三？</a:t>
            </a:r>
            <a:br>
              <a:rPr lang="zh-CN" altLang="en-US" dirty="0"/>
            </a:br>
            <a:br>
              <a:rPr lang="zh-CN" altLang="en-US" dirty="0"/>
            </a:br>
            <a:r>
              <a:rPr lang="zh-CN" altLang="en-US" dirty="0"/>
              <a:t>一者「</a:t>
            </a:r>
            <a:r>
              <a:rPr lang="zh-CN" altLang="en-US" dirty="0">
                <a:solidFill>
                  <a:srgbClr val="FFFF00"/>
                </a:solidFill>
              </a:rPr>
              <a:t>至诚心</a:t>
            </a:r>
            <a:r>
              <a:rPr lang="zh-CN" altLang="en-US" dirty="0"/>
              <a:t>」：所谓身业礼拜彼佛，口业赞叹称扬彼佛，意业专念观察彼佛；凡起三业，必须真实，故名至诚心。</a:t>
            </a:r>
            <a:br>
              <a:rPr lang="zh-CN" altLang="en-US" dirty="0"/>
            </a:br>
            <a:r>
              <a:rPr lang="zh-CN" altLang="en-US" dirty="0"/>
              <a:t>二者「</a:t>
            </a:r>
            <a:r>
              <a:rPr lang="zh-CN" altLang="en-US" dirty="0">
                <a:solidFill>
                  <a:srgbClr val="FFFF00"/>
                </a:solidFill>
              </a:rPr>
              <a:t>深心</a:t>
            </a:r>
            <a:r>
              <a:rPr lang="zh-CN" altLang="en-US" dirty="0"/>
              <a:t>」：即是真实信心：信知自身是具足烦恼凡夫，善根薄少，流转三界，不出火宅；今信知</a:t>
            </a:r>
          </a:p>
        </p:txBody>
      </p:sp>
    </p:spTree>
  </p:cSld>
  <p:clrMapOvr>
    <a:masterClrMapping/>
  </p:clrMapOvr>
  <p:transition advClick="0" advTm="1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弥陀本弘誓愿，及称名号，下至十声、一声等，定得往生；乃至一念无有疑心，故名深心。</a:t>
            </a:r>
            <a:br>
              <a:rPr lang="zh-CN" altLang="en-US" dirty="0"/>
            </a:br>
            <a:r>
              <a:rPr lang="zh-CN" altLang="en-US" dirty="0"/>
              <a:t>三者「</a:t>
            </a:r>
            <a:r>
              <a:rPr lang="zh-CN" altLang="en-US" dirty="0">
                <a:solidFill>
                  <a:srgbClr val="FFFF00"/>
                </a:solidFill>
              </a:rPr>
              <a:t>回向发愿心</a:t>
            </a:r>
            <a:r>
              <a:rPr lang="zh-CN" altLang="en-US" dirty="0"/>
              <a:t>」：所作一切善根，悉皆回愿往生，故名回向发愿心。</a:t>
            </a:r>
            <a:br>
              <a:rPr lang="zh-CN" altLang="en-US" dirty="0"/>
            </a:br>
            <a:r>
              <a:rPr lang="zh-CN" altLang="en-US" dirty="0"/>
              <a:t>具此三心，必得生也；若少一心，即不得生。如</a:t>
            </a:r>
            <a:r>
              <a:rPr lang="en-US" altLang="zh-CN" dirty="0"/>
              <a:t>《</a:t>
            </a:r>
            <a:r>
              <a:rPr lang="zh-CN" altLang="en-US" dirty="0"/>
              <a:t>观经</a:t>
            </a:r>
            <a:r>
              <a:rPr lang="en-US" altLang="zh-CN" dirty="0"/>
              <a:t>》</a:t>
            </a:r>
            <a:r>
              <a:rPr lang="zh-CN" altLang="en-US" dirty="0"/>
              <a:t>（</a:t>
            </a:r>
            <a:r>
              <a:rPr lang="en-US" altLang="zh-CN" dirty="0"/>
              <a:t>《</a:t>
            </a:r>
            <a:r>
              <a:rPr lang="zh-CN" altLang="en-US" dirty="0"/>
              <a:t>观经四帖疏</a:t>
            </a:r>
            <a:r>
              <a:rPr lang="en-US" altLang="zh-CN" dirty="0"/>
              <a:t>》</a:t>
            </a:r>
            <a:r>
              <a:rPr lang="zh-CN" altLang="en-US" dirty="0"/>
              <a:t>） 具说。应知。</a:t>
            </a:r>
            <a:endParaRPr lang="en-US" altLang="zh-CN" dirty="0"/>
          </a:p>
          <a:p>
            <a:pPr algn="r"/>
            <a:r>
              <a:rPr lang="en-US" altLang="zh-CN" dirty="0"/>
              <a:t>——</a:t>
            </a:r>
            <a:r>
              <a:rPr lang="zh-CN" altLang="en-US" dirty="0"/>
              <a:t>善导大师开示</a:t>
            </a:r>
            <a:br>
              <a:rPr lang="zh-CN" altLang="en-US" dirty="0"/>
            </a:br>
            <a:endParaRPr lang="zh-CN" altLang="en-US" dirty="0"/>
          </a:p>
          <a:p>
            <a:endParaRPr lang="zh-CN" altLang="en-US" dirty="0"/>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dirty="0"/>
              <a:t>佛子，诸佛世尊，于一切世界一切时，有十种佛事。何等为十。一者，若有众生，</a:t>
            </a:r>
            <a:r>
              <a:rPr lang="zh-CN" altLang="en-US" u="sng" dirty="0"/>
              <a:t>专心忆念，则现其前。</a:t>
            </a:r>
            <a:r>
              <a:rPr lang="zh-CN" altLang="en-US" dirty="0"/>
              <a:t>二者，若有众生，</a:t>
            </a:r>
            <a:r>
              <a:rPr lang="zh-CN" altLang="en-US" u="sng" dirty="0"/>
              <a:t>心不调顺，则为说法。</a:t>
            </a:r>
            <a:r>
              <a:rPr lang="zh-CN" altLang="en-US" dirty="0"/>
              <a:t>三者，若有众生，</a:t>
            </a:r>
            <a:r>
              <a:rPr lang="zh-CN" altLang="en-US" u="sng" dirty="0"/>
              <a:t>能生净信，必令获得无量善根。</a:t>
            </a:r>
            <a:r>
              <a:rPr lang="zh-CN" altLang="en-US" dirty="0"/>
              <a:t>四者，若有众生，</a:t>
            </a:r>
            <a:r>
              <a:rPr lang="zh-CN" altLang="en-US" u="sng" dirty="0"/>
              <a:t>能入法位，悉皆现证，无不了知。</a:t>
            </a:r>
            <a:r>
              <a:rPr lang="zh-CN" altLang="en-US" dirty="0"/>
              <a:t>五者，</a:t>
            </a:r>
            <a:r>
              <a:rPr lang="zh-CN" altLang="en-US" u="sng" dirty="0"/>
              <a:t>教化众生，无有疲厌。</a:t>
            </a:r>
            <a:r>
              <a:rPr lang="zh-CN" altLang="en-US" dirty="0"/>
              <a:t>六者，</a:t>
            </a:r>
            <a:r>
              <a:rPr lang="zh-CN" altLang="en-US" u="sng" dirty="0"/>
              <a:t>游诸佛刹，往来无碍。</a:t>
            </a:r>
            <a:r>
              <a:rPr lang="zh-CN" altLang="en-US" dirty="0"/>
              <a:t>七者，</a:t>
            </a:r>
            <a:r>
              <a:rPr lang="zh-CN" altLang="en-US" u="sng" dirty="0"/>
              <a:t>大悲不舍一切众生。</a:t>
            </a:r>
            <a:r>
              <a:rPr lang="zh-CN" altLang="en-US" dirty="0"/>
              <a:t>八者，</a:t>
            </a:r>
            <a:r>
              <a:rPr lang="zh-CN" altLang="en-US" u="sng" dirty="0"/>
              <a:t>现变化身，恒不断绝。</a:t>
            </a:r>
            <a:r>
              <a:rPr lang="zh-CN" altLang="en-US" dirty="0"/>
              <a:t>九者，</a:t>
            </a:r>
            <a:r>
              <a:rPr lang="zh-CN" altLang="en-US" u="sng" dirty="0"/>
              <a:t>神通自在，未尝休息。</a:t>
            </a:r>
            <a:r>
              <a:rPr lang="zh-CN" altLang="en-US" dirty="0"/>
              <a:t>十者，</a:t>
            </a:r>
            <a:r>
              <a:rPr lang="zh-CN" altLang="en-US" u="sng" dirty="0"/>
              <a:t>安住法界，能徧观察。</a:t>
            </a:r>
            <a:r>
              <a:rPr lang="zh-CN" altLang="en-US" dirty="0"/>
              <a:t>是为十。</a:t>
            </a:r>
            <a:endParaRPr lang="en-US" altLang="zh-CN" dirty="0"/>
          </a:p>
          <a:p>
            <a:pPr algn="r"/>
            <a:r>
              <a:rPr lang="en-US" altLang="zh-CN" dirty="0"/>
              <a:t>——《</a:t>
            </a:r>
            <a:r>
              <a:rPr lang="zh-CN" altLang="en-US" dirty="0"/>
              <a:t>华严经</a:t>
            </a:r>
            <a:r>
              <a:rPr lang="en-US" altLang="zh-CN" dirty="0"/>
              <a:t>》</a:t>
            </a:r>
            <a:endParaRPr lang="zh-CN" altLang="en-US" dirty="0"/>
          </a:p>
          <a:p>
            <a:endParaRPr lang="zh-CN" altLang="en-US" dirty="0"/>
          </a:p>
        </p:txBody>
      </p:sp>
    </p:spTree>
  </p:cSld>
  <p:clrMapOvr>
    <a:masterClrMapping/>
  </p:clrMapOvr>
  <p:transition advClick="0" advTm="1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br>
              <a:rPr lang="zh-CN" altLang="en-US" dirty="0"/>
            </a:br>
            <a:r>
              <a:rPr lang="zh-CN" altLang="en-US" dirty="0"/>
              <a:t>　  </a:t>
            </a:r>
            <a:r>
              <a:rPr lang="zh-CN" altLang="en-US" dirty="0">
                <a:solidFill>
                  <a:srgbClr val="FFFF00"/>
                </a:solidFill>
              </a:rPr>
              <a:t>若佛弟子，但当学习如此相法，至心归依，所观之事，无不成者。</a:t>
            </a:r>
            <a:br>
              <a:rPr lang="zh-CN" altLang="en-US" dirty="0"/>
            </a:br>
            <a:r>
              <a:rPr lang="zh-CN" altLang="en-US" dirty="0"/>
              <a:t>　　如此相法，依于无性缘生甚深道理，故当学习，</a:t>
            </a:r>
          </a:p>
          <a:p>
            <a:r>
              <a:rPr lang="zh-CN" altLang="en-US" dirty="0"/>
              <a:t>不可妄生疑贰，故云至心归依。</a:t>
            </a:r>
            <a:endParaRPr lang="en-US" altLang="zh-CN" dirty="0"/>
          </a:p>
          <a:p>
            <a:br>
              <a:rPr lang="zh-CN" altLang="en-US" dirty="0"/>
            </a:br>
            <a:r>
              <a:rPr lang="zh-CN" altLang="en-US" dirty="0"/>
              <a:t>    经千念已，而作是言：地藏菩萨摩诃萨，大慈大悲，惟愿护念我，及一切众生，速除诸障，增长净信，令今所观称实相应。</a:t>
            </a:r>
            <a:endParaRPr lang="en-US" altLang="zh-CN" dirty="0"/>
          </a:p>
          <a:p>
            <a:pPr algn="r"/>
            <a:r>
              <a:rPr lang="en-US" altLang="zh-CN" dirty="0"/>
              <a:t>——《</a:t>
            </a:r>
            <a:r>
              <a:rPr lang="zh-CN" altLang="en-US" dirty="0"/>
              <a:t>占察善恶业报经疏</a:t>
            </a:r>
            <a:r>
              <a:rPr lang="en-US" altLang="zh-CN" dirty="0"/>
              <a:t>》</a:t>
            </a:r>
            <a:br>
              <a:rPr lang="zh-CN" altLang="en-US" dirty="0"/>
            </a:br>
            <a:endParaRPr lang="zh-CN" altLang="en-US" dirty="0"/>
          </a:p>
        </p:txBody>
      </p:sp>
    </p:spTree>
  </p:cSld>
  <p:clrMapOvr>
    <a:masterClrMapping/>
  </p:clrMapOvr>
  <p:transition advClick="0" advTm="1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2045" y="105868"/>
            <a:ext cx="11523753" cy="6607448"/>
          </a:xfrm>
        </p:spPr>
        <p:txBody>
          <a:bodyPr/>
          <a:lstStyle/>
          <a:p>
            <a:r>
              <a:rPr dirty="0"/>
              <a:t>末世</a:t>
            </a:r>
            <a:r>
              <a:rPr lang="zh-CN" altLang="zh-CN" dirty="0"/>
              <a:t>钝根。</a:t>
            </a:r>
            <a:r>
              <a:rPr lang="zh-CN" altLang="zh-CN" dirty="0">
                <a:solidFill>
                  <a:srgbClr val="FFFF00"/>
                </a:solidFill>
              </a:rPr>
              <a:t>先示三种轮相。破坏众生邪见疑网。转向正道。到安隐处。</a:t>
            </a:r>
            <a:r>
              <a:rPr lang="zh-CN" altLang="zh-CN" dirty="0"/>
              <a:t>复示修行忏悔方法。令其求得清净轮相。以为修习诸禅智慧之基。次又广明一实境界。以开圆解。正示二种观道。以勖圆行。开解则疑无不除。勖行则罪无不灭。所以三忍可阶。四佛可作也。又复善安慰说。令离怯弱。真实相应。离相违过。能令纤疑毕尽。进趣可期。可谓</a:t>
            </a:r>
            <a:r>
              <a:rPr lang="zh-CN" altLang="zh-CN" dirty="0">
                <a:solidFill>
                  <a:srgbClr val="FFFF00"/>
                </a:solidFill>
              </a:rPr>
              <a:t>彻底慈悲。胜妙方便</a:t>
            </a:r>
            <a:r>
              <a:rPr lang="zh-CN" altLang="zh-CN" dirty="0"/>
              <a:t>。救度末法沉沦。令坚大乘净信。是此经之大力用也。</a:t>
            </a:r>
            <a:endParaRPr lang="en-US" altLang="zh-CN" dirty="0"/>
          </a:p>
          <a:p>
            <a:pPr algn="r"/>
            <a:r>
              <a:rPr lang="en-US" altLang="zh-CN" dirty="0"/>
              <a:t> ——</a:t>
            </a:r>
            <a:r>
              <a:rPr lang="zh-CN" altLang="en-US" dirty="0"/>
              <a:t>蕅益大师</a:t>
            </a:r>
            <a:r>
              <a:rPr lang="en-US" altLang="zh-CN" dirty="0"/>
              <a:t>《</a:t>
            </a:r>
            <a:r>
              <a:rPr lang="zh-CN" altLang="en-US" dirty="0"/>
              <a:t>占察善恶业报经玄义</a:t>
            </a:r>
            <a:r>
              <a:rPr lang="en-US" altLang="zh-CN" dirty="0"/>
              <a:t>》</a:t>
            </a:r>
          </a:p>
          <a:p>
            <a:endParaRPr lang="en-US" altLang="zh-CN" dirty="0"/>
          </a:p>
        </p:txBody>
      </p:sp>
    </p:spTree>
  </p:cSld>
  <p:clrMapOvr>
    <a:masterClrMapping/>
  </p:clrMapOvr>
  <p:transition advClick="0"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lvl="0"/>
            <a:r>
              <a:rPr lang="zh-CN" altLang="en-US" dirty="0"/>
              <a:t>第五教相者。此是大乘方等教摄。</a:t>
            </a:r>
            <a:r>
              <a:rPr lang="zh-CN" altLang="en-US" u="sng" dirty="0"/>
              <a:t>引接三根。令归一实。兼令无志求出要者。亦能脱诸衰恼。生于善处。</a:t>
            </a:r>
            <a:r>
              <a:rPr lang="zh-CN" altLang="en-US" dirty="0"/>
              <a:t>盖是无法不备。无机不收。所谓亦摄渐机一切群品。而正意则唯在圆顿也。教相竟。</a:t>
            </a:r>
            <a:endParaRPr lang="en-US" altLang="zh-CN" dirty="0"/>
          </a:p>
          <a:p>
            <a:pPr algn="r"/>
            <a:endParaRPr lang="en-US" altLang="zh-CN" dirty="0"/>
          </a:p>
          <a:p>
            <a:pPr algn="r"/>
            <a:r>
              <a:rPr lang="en-US" altLang="zh-CN" dirty="0"/>
              <a:t>——</a:t>
            </a:r>
            <a:r>
              <a:rPr lang="zh-CN" altLang="en-US" dirty="0"/>
              <a:t>蕅益大师</a:t>
            </a:r>
            <a:r>
              <a:rPr lang="en-US" altLang="zh-CN" dirty="0"/>
              <a:t>《</a:t>
            </a:r>
            <a:r>
              <a:rPr lang="zh-CN" altLang="en-US" dirty="0"/>
              <a:t>占察善恶业报经玄义</a:t>
            </a:r>
            <a:r>
              <a:rPr lang="en-US" altLang="zh-CN" dirty="0"/>
              <a:t>》</a:t>
            </a:r>
          </a:p>
          <a:p>
            <a:pPr lvl="0"/>
            <a:endParaRPr lang="zh-CN" altLang="en-US" dirty="0"/>
          </a:p>
          <a:p>
            <a:endParaRPr lang="zh-CN" altLang="en-US" dirty="0"/>
          </a:p>
          <a:p>
            <a:endParaRPr lang="zh-CN" altLang="en-US" dirty="0"/>
          </a:p>
        </p:txBody>
      </p:sp>
    </p:spTree>
  </p:cSld>
  <p:clrMapOvr>
    <a:masterClrMapping/>
  </p:clrMapOvr>
  <p:transition advClick="0" advTm="1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lvl="0"/>
            <a:r>
              <a:rPr lang="zh-CN" altLang="en-US" dirty="0"/>
              <a:t> </a:t>
            </a:r>
          </a:p>
          <a:p>
            <a:pPr lvl="0"/>
            <a:r>
              <a:rPr lang="zh-CN" altLang="en-US" dirty="0"/>
              <a:t>佛告坚净信菩萨。此法门名为占察善恶业报。亦名消除诸障。增长净信。亦名开示求向大乘者进趣方便。显出甚深究竟实义。亦名善安慰说。令离怯弱。速入坚信决定法门。依如是名义。汝当受持。</a:t>
            </a:r>
            <a:endParaRPr lang="en-US" altLang="zh-CN" dirty="0"/>
          </a:p>
          <a:p>
            <a:endParaRPr lang="zh-CN" altLang="en-US" dirty="0"/>
          </a:p>
        </p:txBody>
      </p:sp>
    </p:spTree>
  </p:cSld>
  <p:clrMapOvr>
    <a:masterClrMapping/>
  </p:clrMapOvr>
  <p:transition advClick="0" advTm="1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当知如此诸数，皆从一数而起，以一为本。如是数相者，显示一切众生六根之聚，</a:t>
            </a:r>
            <a:r>
              <a:rPr lang="zh-CN" altLang="en-US" dirty="0">
                <a:solidFill>
                  <a:srgbClr val="FFFF00"/>
                </a:solidFill>
              </a:rPr>
              <a:t>皆从如来藏自性清净心一实境界而起</a:t>
            </a:r>
            <a:r>
              <a:rPr lang="zh-CN" altLang="en-US" dirty="0"/>
              <a:t>，依一实境界，以之为本。所谓依一实境界故，有彼无明。不了一法界，谬念思惟，现妄境界，分别取著，集业因缘，生眼耳鼻舌身意等六根，以依内六根故，对外色声香味触法等六尘，起眼耳鼻舌身意等六识，以依六识故，于色声香味触法中，起违想，顺想，非违非顺等想，生十八种受。</a:t>
            </a:r>
            <a:br>
              <a:rPr lang="zh-CN" altLang="en-US" dirty="0"/>
            </a:br>
            <a:r>
              <a:rPr lang="zh-CN" altLang="en-US" dirty="0"/>
              <a:t>诸数皆从一数而起者，单一则不成数，一与一为二，</a:t>
            </a:r>
          </a:p>
        </p:txBody>
      </p:sp>
    </p:spTree>
  </p:cSld>
  <p:clrMapOvr>
    <a:masterClrMapping/>
  </p:clrMapOvr>
  <p:transition advClick="0" advTm="1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二与一为三，三与一为四，四与一为五，乃至展转无穷，无不从一起也。以一为本者，对一名二，而二之体，仍即是一。对二名三，而三之体，亦仍是一。对三名四，而四之体，亦仍是一。对四名五，而五之体，亦仍是一。乃至展转无穷，无不当位各仍是一也。。。。。</a:t>
            </a:r>
            <a:br>
              <a:rPr lang="zh-CN" altLang="en-US" dirty="0"/>
            </a:br>
            <a:r>
              <a:rPr lang="zh-CN" altLang="en-US" dirty="0"/>
              <a:t>根尘相对而起六识，识之见分，还熏心种；识之相分，还熏色种。种恒生现，现恒熏种，由其集业有善、不善、非善不善三类差别，所熏种子至成熟位，报得现行六尘境界，各各有违有顺及非违顺。违名</a:t>
            </a:r>
          </a:p>
        </p:txBody>
      </p:sp>
    </p:spTree>
  </p:cSld>
  <p:clrMapOvr>
    <a:masterClrMapping/>
  </p:clrMapOvr>
  <p:transition advClick="0" advTm="1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苦受，酬不善因；顺名乐受，酬彼善因；非违非顺名为舍受，酬彼非善不善无记之因。今以六轮表示六根六尘六识，以十八数表十八受，并从迷于一实境界而起，则知心外无法，不堕邪因及无因论；又显六根尘识及十八受，皆依一实境界，以之为本，则知全妄即真，可悟惟心及真如观矣。此中依文，似是先有一实境界，次有无明，次有妄境，次因集业方有六根，依根取尘方有六识，实则语不顿彰，说有先后，非果有次第也。设尔，则六根六识未起之前先有无明，此无明当与何等心王相应耶！今谓</a:t>
            </a:r>
            <a:br>
              <a:rPr lang="zh-CN" altLang="en-US" dirty="0"/>
            </a:br>
            <a:endParaRPr lang="zh-CN" altLang="en-US" dirty="0"/>
          </a:p>
          <a:p>
            <a:endParaRPr lang="zh-CN" altLang="en-US" dirty="0"/>
          </a:p>
          <a:p>
            <a:endParaRPr lang="zh-CN" altLang="en-US" dirty="0"/>
          </a:p>
          <a:p>
            <a:endParaRPr lang="zh-CN" altLang="en-US" dirty="0"/>
          </a:p>
        </p:txBody>
      </p:sp>
    </p:spTree>
  </p:cSld>
  <p:clrMapOvr>
    <a:masterClrMapping/>
  </p:clrMapOvr>
  <p:transition advClick="0" advTm="1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八识及诸心数之性，名为一实境界，无始以来从未悟故，名为根本无明。此根本无明，秖是第七识相应之微细法执及我执耳。因此法执、我执，方于第八识体，顿现根身器界；由根境为缘，方发六识现行；而其六识种子，并是无始本具，非后方生也。初正示轮相竟。</a:t>
            </a:r>
            <a:endParaRPr lang="en-US" altLang="zh-CN" dirty="0"/>
          </a:p>
          <a:p>
            <a:pPr algn="r"/>
            <a:br>
              <a:rPr lang="zh-CN" altLang="en-US" dirty="0"/>
            </a:br>
            <a:r>
              <a:rPr lang="en-US" altLang="zh-CN" dirty="0"/>
              <a:t>——《</a:t>
            </a:r>
            <a:r>
              <a:rPr lang="zh-CN" altLang="en-US" dirty="0"/>
              <a:t>占察善恶业报经疏</a:t>
            </a:r>
            <a:r>
              <a:rPr lang="en-US" altLang="zh-CN" dirty="0"/>
              <a:t>》</a:t>
            </a:r>
            <a:endParaRPr lang="zh-CN" altLang="en-US" dirty="0"/>
          </a:p>
        </p:txBody>
      </p:sp>
    </p:spTree>
  </p:cSld>
  <p:clrMapOvr>
    <a:masterClrMapping/>
  </p:clrMapOvr>
  <p:transition advClick="0" advTm="1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    </a:t>
            </a:r>
            <a:r>
              <a:rPr lang="zh-CN" altLang="zh-CN" dirty="0"/>
              <a:t>世尊，我观未来及现在众生，于所住处，于南方清洁之地，以土石竹木作其龛室，是中能塑画，乃至金银铜铁，作地藏形像，烧香供养，瞻礼赞叹，是人居处，即得十种利益。何等为十</a:t>
            </a:r>
            <a:r>
              <a:rPr lang="en-US" altLang="zh-CN" dirty="0"/>
              <a:t>?</a:t>
            </a:r>
            <a:endParaRPr lang="zh-CN" altLang="zh-CN" dirty="0"/>
          </a:p>
          <a:p>
            <a:r>
              <a:rPr lang="zh-CN" altLang="zh-CN" dirty="0"/>
              <a:t>　</a:t>
            </a:r>
            <a:r>
              <a:rPr lang="en-US" altLang="zh-CN" dirty="0"/>
              <a:t> </a:t>
            </a:r>
            <a:r>
              <a:rPr lang="zh-CN" altLang="zh-CN" dirty="0"/>
              <a:t> </a:t>
            </a:r>
            <a:r>
              <a:rPr lang="zh-CN" altLang="zh-CN" dirty="0">
                <a:solidFill>
                  <a:srgbClr val="FFFF00"/>
                </a:solidFill>
              </a:rPr>
              <a:t>一者、土地丰壤</a:t>
            </a:r>
            <a:r>
              <a:rPr lang="en-US" altLang="zh-CN" dirty="0">
                <a:solidFill>
                  <a:srgbClr val="FFFF00"/>
                </a:solidFill>
              </a:rPr>
              <a:t>;</a:t>
            </a:r>
            <a:r>
              <a:rPr lang="zh-CN" altLang="zh-CN" dirty="0">
                <a:solidFill>
                  <a:srgbClr val="FFFF00"/>
                </a:solidFill>
              </a:rPr>
              <a:t>二者、家宅永安</a:t>
            </a:r>
            <a:r>
              <a:rPr lang="en-US" altLang="zh-CN" dirty="0">
                <a:solidFill>
                  <a:srgbClr val="FFFF00"/>
                </a:solidFill>
              </a:rPr>
              <a:t>;</a:t>
            </a:r>
            <a:r>
              <a:rPr lang="zh-CN" altLang="zh-CN" dirty="0">
                <a:solidFill>
                  <a:srgbClr val="FFFF00"/>
                </a:solidFill>
              </a:rPr>
              <a:t>三者、先亡生天</a:t>
            </a:r>
            <a:r>
              <a:rPr lang="en-US" altLang="zh-CN" dirty="0">
                <a:solidFill>
                  <a:srgbClr val="FFFF00"/>
                </a:solidFill>
              </a:rPr>
              <a:t>;</a:t>
            </a:r>
            <a:r>
              <a:rPr lang="zh-CN" altLang="zh-CN" dirty="0">
                <a:solidFill>
                  <a:srgbClr val="FFFF00"/>
                </a:solidFill>
              </a:rPr>
              <a:t>四者、现存益寿</a:t>
            </a:r>
            <a:r>
              <a:rPr lang="en-US" altLang="zh-CN" dirty="0">
                <a:solidFill>
                  <a:srgbClr val="FFFF00"/>
                </a:solidFill>
              </a:rPr>
              <a:t>;</a:t>
            </a:r>
            <a:r>
              <a:rPr lang="zh-CN" altLang="zh-CN" dirty="0">
                <a:solidFill>
                  <a:srgbClr val="FFFF00"/>
                </a:solidFill>
              </a:rPr>
              <a:t>五者、所求遂意</a:t>
            </a:r>
            <a:r>
              <a:rPr lang="en-US" altLang="zh-CN" dirty="0">
                <a:solidFill>
                  <a:srgbClr val="FFFF00"/>
                </a:solidFill>
              </a:rPr>
              <a:t>;</a:t>
            </a:r>
            <a:r>
              <a:rPr lang="zh-CN" altLang="zh-CN" dirty="0">
                <a:solidFill>
                  <a:srgbClr val="FFFF00"/>
                </a:solidFill>
              </a:rPr>
              <a:t>六者、无水火灾</a:t>
            </a:r>
            <a:r>
              <a:rPr lang="en-US" altLang="zh-CN" dirty="0">
                <a:solidFill>
                  <a:srgbClr val="FFFF00"/>
                </a:solidFill>
              </a:rPr>
              <a:t>;</a:t>
            </a:r>
            <a:r>
              <a:rPr lang="zh-CN" altLang="zh-CN" dirty="0">
                <a:solidFill>
                  <a:srgbClr val="FFFF00"/>
                </a:solidFill>
              </a:rPr>
              <a:t>七者、虚耗辟除</a:t>
            </a:r>
            <a:r>
              <a:rPr lang="en-US" altLang="zh-CN" dirty="0">
                <a:solidFill>
                  <a:srgbClr val="FFFF00"/>
                </a:solidFill>
              </a:rPr>
              <a:t>;</a:t>
            </a:r>
            <a:r>
              <a:rPr lang="zh-CN" altLang="zh-CN" dirty="0">
                <a:solidFill>
                  <a:srgbClr val="FFFF00"/>
                </a:solidFill>
              </a:rPr>
              <a:t>八者、杜绝恶梦</a:t>
            </a:r>
            <a:r>
              <a:rPr lang="en-US" altLang="zh-CN" dirty="0">
                <a:solidFill>
                  <a:srgbClr val="FFFF00"/>
                </a:solidFill>
              </a:rPr>
              <a:t>;</a:t>
            </a:r>
            <a:r>
              <a:rPr lang="zh-CN" altLang="zh-CN" dirty="0">
                <a:solidFill>
                  <a:srgbClr val="FFFF00"/>
                </a:solidFill>
              </a:rPr>
              <a:t>九者、出入神护</a:t>
            </a:r>
            <a:r>
              <a:rPr lang="en-US" altLang="zh-CN" dirty="0">
                <a:solidFill>
                  <a:srgbClr val="FFFF00"/>
                </a:solidFill>
              </a:rPr>
              <a:t>;</a:t>
            </a:r>
            <a:r>
              <a:rPr lang="zh-CN" altLang="zh-CN" dirty="0">
                <a:solidFill>
                  <a:srgbClr val="FFFF00"/>
                </a:solidFill>
              </a:rPr>
              <a:t>十者、多遇圣因</a:t>
            </a:r>
            <a:r>
              <a:rPr lang="zh-CN" altLang="en-US" dirty="0">
                <a:solidFill>
                  <a:srgbClr val="FFFF00"/>
                </a:solidFill>
              </a:rPr>
              <a:t>。</a:t>
            </a:r>
            <a:endParaRPr lang="zh-CN" altLang="zh-CN" dirty="0">
              <a:solidFill>
                <a:srgbClr val="FFFF00"/>
              </a:solidFill>
            </a:endParaRPr>
          </a:p>
          <a:p>
            <a:r>
              <a:rPr lang="zh-CN" altLang="zh-CN" dirty="0"/>
              <a:t>　　世尊，未来世中，及现在众生，若能于所住处方面，作如是供养，得如是利益。</a:t>
            </a:r>
          </a:p>
          <a:p>
            <a:endParaRPr lang="zh-CN" altLang="en-US" dirty="0"/>
          </a:p>
        </p:txBody>
      </p:sp>
    </p:spTree>
  </p:cSld>
  <p:clrMapOvr>
    <a:masterClrMapping/>
  </p:clrMapOvr>
  <p:transition advClick="0" advTm="1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solidFill>
                  <a:srgbClr val="FFFF00"/>
                </a:solidFill>
              </a:rPr>
              <a:t>时坚净信菩萨复白佛言。如来世尊。无上大智。何意不说。乃欲令彼地藏菩萨而演说之。</a:t>
            </a:r>
          </a:p>
          <a:p>
            <a:r>
              <a:rPr lang="zh-CN" altLang="zh-CN" dirty="0"/>
              <a:t>恐众有疑。故代腾请。世尊由此得发迹也。</a:t>
            </a:r>
          </a:p>
          <a:p>
            <a:r>
              <a:rPr lang="zh-CN" altLang="zh-CN" dirty="0"/>
              <a:t>　　（戊）二释答三。初总诫。二别释。三结答（已）今初</a:t>
            </a:r>
          </a:p>
          <a:p>
            <a:r>
              <a:rPr lang="zh-CN" altLang="zh-CN" dirty="0">
                <a:solidFill>
                  <a:srgbClr val="FFFF00"/>
                </a:solidFill>
              </a:rPr>
              <a:t>佛告坚净信。汝莫生高下想。</a:t>
            </a:r>
          </a:p>
          <a:p>
            <a:r>
              <a:rPr lang="zh-CN" altLang="zh-CN" dirty="0"/>
              <a:t>众生不知本迹无定。则必以佛为高。菩萨为下。皆是妄想分别。由此分别。不入坚信法门。故寄坚净信以规一切也。</a:t>
            </a:r>
          </a:p>
          <a:p>
            <a:r>
              <a:rPr lang="zh-CN" altLang="zh-CN" dirty="0"/>
              <a:t>　　（己）二别释二。初直明位高。二兼明缘胜（</a:t>
            </a:r>
            <a:endParaRPr lang="zh-CN" altLang="en-US" dirty="0"/>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须知西方极乐世界，莫说凡夫不能到，即小乘圣人亦不能到，以彼系大乘不思议境界故也。小圣回心向大即能到。凡夫若无信愿感佛，纵修其余一切胜行，并持名胜行，亦不能往生。是以</a:t>
            </a:r>
            <a:r>
              <a:rPr dirty="0">
                <a:solidFill>
                  <a:srgbClr val="FFFF00"/>
                </a:solidFill>
              </a:rPr>
              <a:t>信愿</a:t>
            </a:r>
            <a:r>
              <a:rPr dirty="0"/>
              <a:t>最为要紧。蕅益云：</a:t>
            </a:r>
            <a:r>
              <a:rPr dirty="0">
                <a:solidFill>
                  <a:srgbClr val="FFFF00"/>
                </a:solidFill>
              </a:rPr>
              <a:t>得生与否，全由信愿之有无</a:t>
            </a:r>
            <a:r>
              <a:rPr lang="en-US" altLang="zh-CN" dirty="0">
                <a:solidFill>
                  <a:srgbClr val="FFFF00"/>
                </a:solidFill>
              </a:rPr>
              <a:t>;</a:t>
            </a:r>
            <a:r>
              <a:rPr dirty="0">
                <a:solidFill>
                  <a:srgbClr val="FFFF00"/>
                </a:solidFill>
              </a:rPr>
              <a:t>品位高下，全由持名之深浅。</a:t>
            </a:r>
            <a:r>
              <a:rPr dirty="0"/>
              <a:t>乃千佛出世不易之铁案也。能信得及，许汝西方有分。</a:t>
            </a:r>
            <a:endParaRPr lang="en-US" dirty="0"/>
          </a:p>
          <a:p>
            <a:pPr algn="r"/>
            <a:endParaRPr lang="en-US" altLang="zh-CN" sz="2800" dirty="0"/>
          </a:p>
          <a:p>
            <a:pPr algn="r"/>
            <a:r>
              <a:rPr lang="en-US" altLang="zh-CN" sz="2800" dirty="0"/>
              <a:t>——</a:t>
            </a:r>
            <a:r>
              <a:rPr sz="2800" dirty="0"/>
              <a:t>印光法师增广文钞卷一 复高邵麟居士书三</a:t>
            </a:r>
            <a:endParaRPr lang="en-US" altLang="zh-CN" sz="2800" dirty="0"/>
          </a:p>
          <a:p>
            <a:endParaRPr lang="zh-CN" altLang="en-US" dirty="0"/>
          </a:p>
        </p:txBody>
      </p:sp>
    </p:spTree>
  </p:cSld>
  <p:clrMapOvr>
    <a:masterClrMapping/>
  </p:clrMapOvr>
  <p:transition advClick="0" advTm="1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庚）今初</a:t>
            </a:r>
          </a:p>
          <a:p>
            <a:r>
              <a:rPr altLang="zh-CN" dirty="0">
                <a:solidFill>
                  <a:srgbClr val="FFFF00"/>
                </a:solidFill>
              </a:rPr>
              <a:t>此善男子。发心已来。过无量无边不可思议阿僧祇劫。久已能度萨婆若海。功德满足。但依本愿自在力故。权巧现化。影应十方。</a:t>
            </a:r>
          </a:p>
          <a:p>
            <a:r>
              <a:rPr altLang="zh-CN" dirty="0"/>
              <a:t>发心过无量阿僧祇劫。明其本因深也。度萨婆若功德满足。明其本果高也。权巧现化影应十方。明其迹用广大也。</a:t>
            </a:r>
          </a:p>
          <a:p>
            <a:r>
              <a:rPr altLang="zh-CN" dirty="0"/>
              <a:t>（庚）二兼明缘胜又二。初悲愿胜。二慧辩胜（辛）今初</a:t>
            </a:r>
          </a:p>
          <a:p>
            <a:r>
              <a:rPr altLang="zh-CN" dirty="0">
                <a:solidFill>
                  <a:srgbClr val="FFFF00"/>
                </a:solidFill>
              </a:rPr>
              <a:t>虽复普游一切刹土。常起功业。而于五浊恶世。化</a:t>
            </a:r>
            <a:endParaRPr dirty="0">
              <a:solidFill>
                <a:srgbClr val="FFFF00"/>
              </a:solidFill>
            </a:endParaRPr>
          </a:p>
          <a:p>
            <a:endParaRPr lang="zh-CN" altLang="en-US" dirty="0"/>
          </a:p>
        </p:txBody>
      </p:sp>
    </p:spTree>
  </p:cSld>
  <p:clrMapOvr>
    <a:masterClrMapping/>
  </p:clrMapOvr>
  <p:transition advClick="0" advTm="15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b="0" dirty="0">
                <a:solidFill>
                  <a:srgbClr val="FFFF00"/>
                </a:solidFill>
              </a:rPr>
              <a:t>益偏厚。亦依本愿力所熏习故。及因众生应受化业故也。彼从十一劫来。庄严此世界。成熟众生。是故在斯会中。身相端严。威德殊胜。唯除如来。无能过者。又于此世界所有化业。唯除徧吉。观世音等。诸大菩萨。皆不能又。以是菩萨本誓愿力。速满众生一切所求。能灭众生一切重罪。除诸障碍。现得安隐。</a:t>
            </a:r>
            <a:endParaRPr lang="en-US" altLang="zh-CN" b="0" dirty="0">
              <a:solidFill>
                <a:srgbClr val="FFFF00"/>
              </a:solidFill>
            </a:endParaRPr>
          </a:p>
          <a:p>
            <a:r>
              <a:rPr altLang="zh-CN" dirty="0"/>
              <a:t>虽复位高。仍须愿力熏习。虽有愿熏。又须应受化业。故唯识云。诸有情类无始时来。种性法尔更相系属。或多属一。或一属多。故所化生。有共不共。</a:t>
            </a:r>
            <a:endParaRPr lang="zh-CN" altLang="zh-CN" dirty="0"/>
          </a:p>
          <a:p>
            <a:endParaRPr lang="zh-CN" altLang="en-US" dirty="0"/>
          </a:p>
        </p:txBody>
      </p:sp>
    </p:spTree>
  </p:cSld>
  <p:clrMapOvr>
    <a:masterClrMapping/>
  </p:clrMapOvr>
  <p:transition advClick="0" advTm="1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不尔。多佛久住世间。各事劬劳。实为无益。一佛能益一切生故。当知佛能度脱一切众生。而终不能度无缘者。非虚语也。普游一切刹士常起功业。是无缘大慈。不舍一切也。而</a:t>
            </a:r>
            <a:r>
              <a:rPr lang="zh-CN" altLang="zh-CN" dirty="0">
                <a:solidFill>
                  <a:srgbClr val="FFFF00"/>
                </a:solidFill>
              </a:rPr>
              <a:t>于五浊恶世化益偏厚。</a:t>
            </a:r>
            <a:r>
              <a:rPr lang="zh-CN" altLang="zh-CN" dirty="0"/>
              <a:t>是同体大悲。尤悯刚强也。本愿力所熏习。谓往昔所发大愿。众生度尽。方证菩提。地狱末空。不取正觉也。</a:t>
            </a:r>
            <a:r>
              <a:rPr lang="zh-CN" altLang="zh-CN" dirty="0">
                <a:solidFill>
                  <a:srgbClr val="FFFF00"/>
                </a:solidFill>
              </a:rPr>
              <a:t>众生应受化业。谓多劫曾结法缘。闻名覩影。易起信心。聆法蒙光。能获果证也。</a:t>
            </a:r>
            <a:r>
              <a:rPr lang="zh-CN" altLang="zh-CN" dirty="0"/>
              <a:t>徧吉。亦名普贤。观世音。亦名观自在。此二菩萨。亦与此界有大因缘。故与地藏大士相同。余大菩萨。纵令</a:t>
            </a:r>
          </a:p>
          <a:p>
            <a:r>
              <a:rPr lang="zh-CN" altLang="zh-CN" dirty="0"/>
              <a:t>　　</a:t>
            </a:r>
            <a:endParaRPr lang="zh-CN" altLang="en-US" dirty="0"/>
          </a:p>
        </p:txBody>
      </p:sp>
    </p:spTree>
  </p:cSld>
  <p:clrMapOvr>
    <a:masterClrMapping/>
  </p:clrMapOvr>
  <p:transition advClick="0" advTm="1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位高慧胜。不让此三大士。而众生缘浅。故皆不能及其化益也。</a:t>
            </a:r>
            <a:endParaRPr lang="en-US" altLang="zh-CN" dirty="0"/>
          </a:p>
          <a:p>
            <a:endParaRPr lang="en-US" altLang="zh-CN" dirty="0"/>
          </a:p>
          <a:p>
            <a:r>
              <a:rPr altLang="zh-CN" b="0" dirty="0">
                <a:solidFill>
                  <a:srgbClr val="FFFF00"/>
                </a:solidFill>
              </a:rPr>
              <a:t>又是</a:t>
            </a:r>
            <a:r>
              <a:rPr lang="zh-CN" altLang="zh-CN" b="0" dirty="0">
                <a:solidFill>
                  <a:srgbClr val="FFFF00"/>
                </a:solidFill>
              </a:rPr>
              <a:t>菩萨。名为善安慰说者。所谓巧说深法。能善开导初学发意求大乘者。令不怯弱。</a:t>
            </a:r>
          </a:p>
          <a:p>
            <a:r>
              <a:rPr dirty="0"/>
              <a:t>即</a:t>
            </a:r>
            <a:r>
              <a:rPr lang="zh-CN" altLang="zh-CN" dirty="0"/>
              <a:t>指下文善巧说法。及进趣大乘方便。占察三种轮相法也。二别释竟。</a:t>
            </a:r>
          </a:p>
          <a:p>
            <a:endParaRPr lang="zh-CN" altLang="en-US" dirty="0"/>
          </a:p>
        </p:txBody>
      </p:sp>
    </p:spTree>
  </p:cSld>
  <p:clrMapOvr>
    <a:masterClrMapping/>
  </p:clrMapOvr>
  <p:transition advClick="0" advTm="1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u="sng" dirty="0"/>
              <a:t>占察</a:t>
            </a:r>
            <a:r>
              <a:rPr lang="zh-CN" altLang="en-US" dirty="0"/>
              <a:t>二字。约</a:t>
            </a:r>
            <a:r>
              <a:rPr lang="zh-CN" altLang="en-US" dirty="0">
                <a:solidFill>
                  <a:srgbClr val="FFFF00"/>
                </a:solidFill>
              </a:rPr>
              <a:t>能观</a:t>
            </a:r>
            <a:r>
              <a:rPr lang="zh-CN" altLang="en-US" dirty="0"/>
              <a:t>法。善恶业报四字。约</a:t>
            </a:r>
            <a:r>
              <a:rPr lang="zh-CN" altLang="en-US" dirty="0">
                <a:solidFill>
                  <a:srgbClr val="FFFF00"/>
                </a:solidFill>
              </a:rPr>
              <a:t>所观</a:t>
            </a:r>
            <a:r>
              <a:rPr lang="zh-CN" altLang="en-US" dirty="0"/>
              <a:t>法。释此能所二法。复有两番。初略。次广。初略释者。</a:t>
            </a:r>
            <a:r>
              <a:rPr lang="zh-CN" altLang="en-US" dirty="0">
                <a:solidFill>
                  <a:srgbClr val="FFFF00"/>
                </a:solidFill>
              </a:rPr>
              <a:t>占以瞻视为义。察以详审为义。</a:t>
            </a:r>
            <a:r>
              <a:rPr lang="zh-CN" altLang="en-US" dirty="0"/>
              <a:t>各有事理。事者。依于大士所示三种轮相。至诚掷视。名之为占。审谛观其相应与否。名之为察。或自除疑。或除他疑。但当学习此法。不得随逐世间卜筮法也。理者。依于大士所示一实境界。二种观道。如实正向。名之为占。依于大士所示巧说深法。离相违过。谛审思惟。名之为察。由是自善进趣。令他亦善进趣。自离怯弱。令他亦离怯弱。是名理占察也。</a:t>
            </a:r>
            <a:r>
              <a:rPr lang="zh-CN" altLang="en-US" u="sng" dirty="0"/>
              <a:t>善恶</a:t>
            </a:r>
            <a:r>
              <a:rPr lang="zh-CN" altLang="en-US" dirty="0"/>
              <a:t>者。</a:t>
            </a:r>
          </a:p>
        </p:txBody>
      </p:sp>
    </p:spTree>
  </p:cSld>
  <p:clrMapOvr>
    <a:masterClrMapping/>
  </p:clrMapOvr>
  <p:transition advClick="0" advTm="1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十善十恶。依身口意而名为</a:t>
            </a:r>
            <a:r>
              <a:rPr lang="zh-CN" altLang="en-US" u="sng" dirty="0"/>
              <a:t>业</a:t>
            </a:r>
            <a:r>
              <a:rPr lang="zh-CN" altLang="en-US" dirty="0"/>
              <a:t>。业秖是思。由善恶思。发身口意种种事业。意兼惑业。身口唯业。今以</a:t>
            </a:r>
            <a:r>
              <a:rPr lang="zh-CN" altLang="en-US" dirty="0">
                <a:solidFill>
                  <a:srgbClr val="FFFF00"/>
                </a:solidFill>
              </a:rPr>
              <a:t>第一轮相。占视善恶多少。</a:t>
            </a:r>
            <a:r>
              <a:rPr lang="zh-CN" altLang="en-US" dirty="0"/>
              <a:t>察其相应与否。复以</a:t>
            </a:r>
            <a:r>
              <a:rPr lang="zh-CN" altLang="en-US" dirty="0">
                <a:solidFill>
                  <a:srgbClr val="FFFF00"/>
                </a:solidFill>
              </a:rPr>
              <a:t>第二轮相。占视业力强弱。</a:t>
            </a:r>
            <a:r>
              <a:rPr lang="zh-CN" altLang="en-US" dirty="0"/>
              <a:t>亦须察其相应与否。又以</a:t>
            </a:r>
            <a:r>
              <a:rPr lang="zh-CN" altLang="en-US" dirty="0">
                <a:solidFill>
                  <a:srgbClr val="FFFF00"/>
                </a:solidFill>
              </a:rPr>
              <a:t>第三轮相。占视三世果报。</a:t>
            </a:r>
            <a:r>
              <a:rPr lang="zh-CN" altLang="en-US" dirty="0"/>
              <a:t>亦须察其相应与否。具如经文广明。自身所有善恶业报。依此三种轮相而占察之。决了疑悔。为他亦然。故名占察善恶业报。</a:t>
            </a:r>
            <a:endParaRPr lang="en-US" altLang="zh-CN" dirty="0"/>
          </a:p>
          <a:p>
            <a:pPr algn="r"/>
            <a:r>
              <a:rPr lang="en-US" altLang="zh-CN" dirty="0"/>
              <a:t>——《</a:t>
            </a:r>
            <a:r>
              <a:rPr lang="zh-CN" altLang="en-US" dirty="0"/>
              <a:t>占察善恶业报经疏</a:t>
            </a:r>
            <a:r>
              <a:rPr lang="en-US" altLang="zh-CN" dirty="0"/>
              <a:t>》</a:t>
            </a:r>
            <a:endParaRPr lang="zh-CN" altLang="en-US" dirty="0"/>
          </a:p>
          <a:p>
            <a:endParaRPr lang="zh-CN" altLang="en-US" dirty="0"/>
          </a:p>
        </p:txBody>
      </p:sp>
    </p:spTree>
  </p:cSld>
  <p:clrMapOvr>
    <a:masterClrMapping/>
  </p:clrMapOvr>
  <p:transition advClick="0" advTm="1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其随类逐形，寻声救苦，有感即应，无愿不从之迹，喻如月丽中天，影现众水。不但江湖河海，各现全月，即小而一勺一滴，无不各各皆现全月。又江湖河海中月，一人观之，则其月与己相对，即百千万人于百千万处观之，亦皆各各与己相对。人若东行，月则随之而东，人若西行，月则随之而西。人若安住不动，月则不离当处。一人乃至百千万人，悉皆如是。</a:t>
            </a:r>
            <a:r>
              <a:rPr lang="zh-CN" altLang="en-US" dirty="0">
                <a:solidFill>
                  <a:srgbClr val="FFFF00"/>
                </a:solidFill>
              </a:rPr>
              <a:t>菩萨于一念中，遍法界感，遍法界应，感应道交，无少差殊。</a:t>
            </a:r>
            <a:r>
              <a:rPr lang="zh-CN" altLang="en-US" dirty="0"/>
              <a:t>与此一月普现众水，随人随地各见全月，了无有异。良由菩萨心包太虚，量周沙界，</a:t>
            </a:r>
          </a:p>
        </p:txBody>
      </p:sp>
    </p:spTree>
  </p:cSld>
  <p:clrMapOvr>
    <a:masterClrMapping/>
  </p:clrMapOvr>
  <p:transition advClick="0" advTm="1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以众生之心为心，以众生之境为境，故得不谋而合，无缘而应。岂世智凡情所能测度者哉？至若水昏而目盲，则不能见。非月不现，是昏盲咎。</a:t>
            </a:r>
            <a:r>
              <a:rPr lang="zh-CN" altLang="en-US" dirty="0">
                <a:solidFill>
                  <a:srgbClr val="FFFF00"/>
                </a:solidFill>
              </a:rPr>
              <a:t>感应之迹，有显感显应、冥感冥应、冥感显应、显感冥应、亦冥亦显感而显应、亦冥亦显感而冥应之不同。</a:t>
            </a:r>
            <a:r>
              <a:rPr lang="zh-CN" altLang="en-US" dirty="0"/>
              <a:t>（显感显应者，现生竭诚尽敬礼念供养，即蒙加被，逢凶化吉，遇难成祥，及业消障尽，福增慧朗等。冥感冥应者，过去生中曾修竭诚礼念等行，今生虽未修习，由宿善根，得蒙加被，不知不觉，祸灭福臻，业消障尽等。冥感显应者，宿生曾种善根，今生得</a:t>
            </a:r>
            <a:br>
              <a:rPr lang="zh-CN" altLang="en-US" dirty="0"/>
            </a:br>
            <a:endParaRPr lang="zh-CN" altLang="en-US" dirty="0"/>
          </a:p>
          <a:p>
            <a:endParaRPr lang="zh-CN" altLang="en-US" dirty="0"/>
          </a:p>
          <a:p>
            <a:endParaRPr lang="zh-CN" altLang="en-US" dirty="0"/>
          </a:p>
        </p:txBody>
      </p:sp>
    </p:spTree>
  </p:cSld>
  <p:clrMapOvr>
    <a:masterClrMapping/>
  </p:clrMapOvr>
  <p:transition advClick="0" advTm="1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蒙加被。显感冥应者，现生竭诚礼念，不见加被之迹，冥冥之中，承其慈力，凶退吉临，业消障尽等。亦冥亦显感而显应者，宿世曾种善根，今生竭诚礼念，显蒙加被，转祸为福等。亦冥亦显感而冥应者，宿世曾种善根，今生竭诚礼念，冥冥之中，承其慈力，获种种益也。了此则知功不虚弃，果无浪得，纵令毕生不见加被之迹，亦不至心生怨望，半途而废。感应之道，微妙难思。略书梗概，以勖来哲。）</a:t>
            </a:r>
            <a:r>
              <a:rPr lang="zh-CN" altLang="en-US" dirty="0">
                <a:solidFill>
                  <a:srgbClr val="FFFF00"/>
                </a:solidFill>
              </a:rPr>
              <a:t>其应之大小优劣，在其诚之至与未至而已。纵令心不谛信，致诚未极，但能一念投诚，亦必皆蒙利益。</a:t>
            </a:r>
          </a:p>
        </p:txBody>
      </p:sp>
    </p:spTree>
  </p:cSld>
  <p:clrMapOvr>
    <a:masterClrMapping/>
  </p:clrMapOvr>
  <p:transition advClick="0" advTm="1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solidFill>
                  <a:srgbClr val="FFFF00"/>
                </a:solidFill>
              </a:rPr>
              <a:t>但随己一念之诚，而分优劣，不能如竭诚尽敬者蒙益之殊胜超绝耳。</a:t>
            </a:r>
          </a:p>
          <a:p>
            <a:endParaRPr lang="en-US" altLang="zh-CN" dirty="0"/>
          </a:p>
          <a:p>
            <a:pPr algn="r"/>
            <a:r>
              <a:rPr lang="en-US" altLang="zh-CN" dirty="0"/>
              <a:t>——</a:t>
            </a:r>
            <a:r>
              <a:rPr lang="zh-CN" altLang="en-US" dirty="0"/>
              <a:t>印光大师开示</a:t>
            </a:r>
          </a:p>
        </p:txBody>
      </p:sp>
    </p:spTree>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585912"/>
            <a:ext cx="11523753" cy="5135729"/>
          </a:xfrm>
        </p:spPr>
        <p:txBody>
          <a:bodyPr/>
          <a:lstStyle/>
          <a:p>
            <a:r>
              <a:rPr dirty="0"/>
              <a:t>「莲池大师</a:t>
            </a:r>
            <a:r>
              <a:rPr lang="en-US" altLang="zh-CN" dirty="0"/>
              <a:t>《</a:t>
            </a:r>
            <a:r>
              <a:rPr dirty="0"/>
              <a:t>疏钞</a:t>
            </a:r>
            <a:r>
              <a:rPr lang="en-US" altLang="zh-CN" dirty="0"/>
              <a:t>》</a:t>
            </a:r>
            <a:r>
              <a:rPr dirty="0"/>
              <a:t>云：</a:t>
            </a:r>
            <a:r>
              <a:rPr dirty="0">
                <a:solidFill>
                  <a:srgbClr val="FFFF00"/>
                </a:solidFill>
              </a:rPr>
              <a:t>往生净土，要须有信。千信即千生，万信即万生</a:t>
            </a:r>
            <a:r>
              <a:rPr dirty="0"/>
              <a:t>。信佛名字，诸佛即救，诸佛即护。心常忆佛，口常称佛，身常敬佛，始名深信。任意早晚，终无再住阎浮之法。此策发信心，最为切要也」</a:t>
            </a:r>
            <a:endParaRPr lang="zh-CN" altLang="en-US" dirty="0"/>
          </a:p>
        </p:txBody>
      </p:sp>
    </p:spTree>
  </p:cSld>
  <p:clrMapOvr>
    <a:masterClrMapping/>
  </p:clrMapOvr>
  <p:transition advClick="0" advTm="1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如是大士。随所止住诸佛国土随所安住诸三摩地。发起无量殊胜功德。</a:t>
            </a:r>
            <a:r>
              <a:rPr lang="zh-CN" altLang="zh-CN" dirty="0">
                <a:solidFill>
                  <a:srgbClr val="FFFF00"/>
                </a:solidFill>
              </a:rPr>
              <a:t>成就无量所化有情</a:t>
            </a:r>
            <a:r>
              <a:rPr lang="zh-CN" altLang="zh-CN" dirty="0"/>
              <a:t>。。。。。。</a:t>
            </a:r>
          </a:p>
          <a:p>
            <a:r>
              <a:rPr lang="zh-CN" altLang="zh-CN" dirty="0"/>
              <a:t>随所在处若诸有情或为多闻或为净信或为净戒或为静虑或为神通或为般若或为解脱或为妙色或为妙声或为妙香或为妙味或为妙触或为利养或为名闻或为功德或为工巧或为花果或为树林或为床座或为敷具或为道路或为财谷或为医药或为舍宅或为仆使或为彩色或为甘雨或为求水或为稼穑或为扇拂或为凉风或为求火或为车乘或为男女或为方便或为修福或为温暖或为清凉或为忆念或为种种世出世间诸利乐事。</a:t>
            </a:r>
            <a:endParaRPr lang="zh-CN" altLang="en-US" dirty="0"/>
          </a:p>
        </p:txBody>
      </p:sp>
    </p:spTree>
  </p:cSld>
  <p:clrMapOvr>
    <a:masterClrMapping/>
  </p:clrMapOvr>
  <p:transition advClick="0" advTm="1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于追求时为诸忧苦之所逼切。有能至心称名念诵归敬供养地藏菩萨摩诃萨者。此善男子。功德妙定威神力故。令彼一切皆离忧苦意愿满足。随其所应安置生天涅槃之道。</a:t>
            </a:r>
            <a:endParaRPr lang="en-US" altLang="zh-CN" dirty="0"/>
          </a:p>
          <a:p>
            <a:endParaRPr lang="en-US" dirty="0"/>
          </a:p>
          <a:p>
            <a:pPr algn="r"/>
            <a:r>
              <a:rPr lang="en-US" altLang="zh-CN" dirty="0"/>
              <a:t>——《</a:t>
            </a:r>
            <a:r>
              <a:rPr lang="zh-CN" altLang="en-US" dirty="0"/>
              <a:t>大乘大集地藏十轮经</a:t>
            </a:r>
            <a:r>
              <a:rPr lang="en-US" altLang="zh-CN" dirty="0"/>
              <a:t>》</a:t>
            </a:r>
            <a:endParaRPr dirty="0"/>
          </a:p>
        </p:txBody>
      </p:sp>
    </p:spTree>
  </p:cSld>
  <p:clrMapOvr>
    <a:masterClrMapping/>
  </p:clrMapOvr>
  <p:transition advClick="0" advTm="1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a:t>
            </a:r>
            <a:r>
              <a:rPr lang="zh-CN" altLang="en-US" dirty="0"/>
              <a:t>宗镜录</a:t>
            </a:r>
            <a:r>
              <a:rPr lang="en-US" altLang="zh-CN" dirty="0"/>
              <a:t>》</a:t>
            </a:r>
            <a:r>
              <a:rPr lang="zh-CN" altLang="en-US" dirty="0"/>
              <a:t>：</a:t>
            </a:r>
            <a:endParaRPr lang="en-US" altLang="zh-CN" dirty="0"/>
          </a:p>
          <a:p>
            <a:r>
              <a:rPr lang="zh-CN" altLang="en-US" dirty="0"/>
              <a:t>“此宗镜内，则无有一法，而非佛事。饮食为佛事者。</a:t>
            </a:r>
            <a:r>
              <a:rPr lang="en-US" altLang="zh-CN" dirty="0"/>
              <a:t>……</a:t>
            </a:r>
            <a:r>
              <a:rPr lang="zh-CN" altLang="en-US" dirty="0"/>
              <a:t>又如香积佛国之香饭，</a:t>
            </a:r>
            <a:r>
              <a:rPr lang="en-US" altLang="zh-CN" dirty="0"/>
              <a:t>……</a:t>
            </a:r>
            <a:r>
              <a:rPr lang="zh-CN" altLang="en-US" dirty="0"/>
              <a:t>若未发大乘意食此饭者，至发意乃消；已发意食此饭者，得无生忍，然后乃消；已得无生忍食此饭者，至一生补处，然后乃消；譬如有药，名曰上味，其有服者，身诸毒灭，然后乃消；此饭如是，灭除一切诸烦恼毒，然后乃消。</a:t>
            </a:r>
          </a:p>
        </p:txBody>
      </p:sp>
    </p:spTree>
  </p:cSld>
  <p:clrMapOvr>
    <a:masterClrMapping/>
  </p:clrMapOvr>
  <p:transition advClick="0" advTm="1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a:t>
            </a:r>
            <a:r>
              <a:rPr lang="zh-CN" altLang="en-US" dirty="0"/>
              <a:t>宗镜录</a:t>
            </a:r>
            <a:r>
              <a:rPr lang="en-US" altLang="zh-CN" dirty="0"/>
              <a:t>》</a:t>
            </a:r>
            <a:r>
              <a:rPr lang="zh-CN" altLang="en-US" dirty="0"/>
              <a:t>：</a:t>
            </a:r>
            <a:endParaRPr lang="en-US" altLang="zh-CN" dirty="0"/>
          </a:p>
          <a:p>
            <a:r>
              <a:rPr lang="zh-CN" altLang="en-US" dirty="0"/>
              <a:t>“或有佛土，以佛光明而作佛事，有以诸菩萨而作佛事，有以佛所化人而作佛事，有以菩提树而作佛事，有以佛衣服卧具而作佛事，有以饭食而作佛事，有以园林台观而作佛事，有以三十二相八十随形好而作佛事，有以佛身而作佛事，有以虚空而作佛事，众生应以此缘，得入律行。</a:t>
            </a:r>
            <a:br>
              <a:rPr lang="zh-CN" altLang="en-US" dirty="0"/>
            </a:br>
            <a:r>
              <a:rPr lang="zh-CN" altLang="en-US" dirty="0"/>
              <a:t> </a:t>
            </a:r>
            <a:br>
              <a:rPr lang="zh-CN" altLang="en-US" dirty="0"/>
            </a:br>
            <a:endParaRPr lang="zh-CN" altLang="en-US" dirty="0"/>
          </a:p>
          <a:p>
            <a:endParaRPr lang="zh-CN" altLang="en-US" dirty="0"/>
          </a:p>
        </p:txBody>
      </p:sp>
    </p:spTree>
  </p:cSld>
  <p:clrMapOvr>
    <a:masterClrMapping/>
  </p:clrMapOvr>
  <p:transition advClick="0" advTm="1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1</a:t>
            </a:r>
            <a:r>
              <a:rPr lang="zh-CN" altLang="en-US" dirty="0"/>
              <a:t>、饮食为佛事；</a:t>
            </a:r>
            <a:endParaRPr lang="en-US" altLang="zh-CN" dirty="0"/>
          </a:p>
          <a:p>
            <a:r>
              <a:rPr lang="en-US" altLang="zh-CN" dirty="0"/>
              <a:t>2</a:t>
            </a:r>
            <a:r>
              <a:rPr lang="zh-CN" altLang="en-US" dirty="0"/>
              <a:t>、色尘为佛事；</a:t>
            </a:r>
            <a:endParaRPr lang="en-US" altLang="zh-CN" dirty="0"/>
          </a:p>
          <a:p>
            <a:r>
              <a:rPr lang="en-US" altLang="zh-CN" dirty="0"/>
              <a:t>3</a:t>
            </a:r>
            <a:r>
              <a:rPr lang="zh-CN" altLang="en-US" dirty="0"/>
              <a:t>、香尘为佛事；</a:t>
            </a:r>
            <a:br>
              <a:rPr lang="zh-CN" altLang="en-US" dirty="0"/>
            </a:br>
            <a:r>
              <a:rPr lang="en-US" altLang="zh-CN" dirty="0"/>
              <a:t>4</a:t>
            </a:r>
            <a:r>
              <a:rPr lang="zh-CN" altLang="en-US" dirty="0"/>
              <a:t>、味尘为佛事；</a:t>
            </a:r>
            <a:endParaRPr lang="en-US" altLang="zh-CN" dirty="0"/>
          </a:p>
          <a:p>
            <a:r>
              <a:rPr lang="en-US" altLang="zh-CN" dirty="0"/>
              <a:t>5</a:t>
            </a:r>
            <a:r>
              <a:rPr lang="zh-CN" altLang="en-US" dirty="0"/>
              <a:t>、触尘为佛事；</a:t>
            </a:r>
            <a:endParaRPr lang="en-US" altLang="zh-CN" dirty="0"/>
          </a:p>
          <a:p>
            <a:r>
              <a:rPr lang="en-US" altLang="zh-CN" dirty="0"/>
              <a:t>6</a:t>
            </a:r>
            <a:r>
              <a:rPr lang="zh-CN" altLang="en-US" dirty="0"/>
              <a:t>、菩提树为佛事；</a:t>
            </a:r>
            <a:br>
              <a:rPr lang="zh-CN" altLang="en-US" dirty="0"/>
            </a:br>
            <a:r>
              <a:rPr lang="en-US" altLang="zh-CN" dirty="0"/>
              <a:t>7</a:t>
            </a:r>
            <a:r>
              <a:rPr lang="zh-CN" altLang="en-US" dirty="0"/>
              <a:t>、衣服卧具为佛事；</a:t>
            </a:r>
            <a:endParaRPr lang="en-US" altLang="zh-CN" dirty="0"/>
          </a:p>
          <a:p>
            <a:r>
              <a:rPr lang="en-US" altLang="zh-CN" dirty="0"/>
              <a:t>8</a:t>
            </a:r>
            <a:r>
              <a:rPr lang="zh-CN" altLang="en-US" dirty="0"/>
              <a:t>、虚空为佛事；</a:t>
            </a:r>
            <a:endParaRPr lang="en-US" altLang="zh-CN" dirty="0"/>
          </a:p>
          <a:p>
            <a:r>
              <a:rPr lang="en-US" altLang="zh-CN" dirty="0"/>
              <a:t>9</a:t>
            </a:r>
            <a:r>
              <a:rPr lang="zh-CN" altLang="en-US" dirty="0"/>
              <a:t>、以眼根为佛事：</a:t>
            </a:r>
            <a:br>
              <a:rPr lang="zh-CN" altLang="en-US" dirty="0"/>
            </a:br>
            <a:r>
              <a:rPr lang="en-US" altLang="zh-CN" dirty="0"/>
              <a:t>10.</a:t>
            </a:r>
            <a:r>
              <a:rPr lang="zh-CN" altLang="en-US" dirty="0"/>
              <a:t>以占察轮为佛事</a:t>
            </a:r>
            <a:br>
              <a:rPr lang="zh-CN" altLang="en-US" dirty="0"/>
            </a:br>
            <a:endParaRPr lang="zh-CN" altLang="en-US" dirty="0"/>
          </a:p>
          <a:p>
            <a:endParaRPr lang="zh-CN" altLang="en-US" dirty="0"/>
          </a:p>
        </p:txBody>
      </p:sp>
    </p:spTree>
  </p:cSld>
  <p:clrMapOvr>
    <a:masterClrMapping/>
  </p:clrMapOvr>
  <p:transition advClick="0" advTm="1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又如明智居士。得随意出生福德藏解脱门。尔时居士。知众普集。须臾系念。仰视虚空。如其所须。悉从空下。一切众会。普皆满足。然后复为说种种法。所谓得美食而充足者。与说种种集福德行。离贫穷行。知诸法行。成就法喜禅悦食行。修习具足诸相好行。增长成就难屈伏行。善能了达无上食行。成就无尽大威德力降魔怨行。得好饮而充足者。与其说法。令于生死。舍离爱着。入佛法味等。且如优婆夷器内。明智居士空中。随意而出无限珍羞。系念而雨众多美食。凡来求者。皆赴所须。得之者。</a:t>
            </a:r>
          </a:p>
        </p:txBody>
      </p:sp>
    </p:spTree>
  </p:cSld>
  <p:clrMapOvr>
    <a:masterClrMapping/>
  </p:clrMapOvr>
  <p:transition advClick="0" advTm="1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尽证法门。食之者。咸成妙道。可谓无一尘而不具足佛事。无一法而不圆满正宗。但随众生心。应所知量。循业发现。所见不同。外道见为自然。凡夫见为生死。声闻见为四谛。缘觉见为因缘。小菩萨见为但空。大菩萨见为中道。诸佛见为实相。若入宗镜。诸见并融。色尘为佛事者。如频婆娑罗王。因佛口放五色光照顶。后证阿那含果。又如宝积等五百长者。见佛净土。证无生法忍。此是睹色也。香尘为佛事者。即香饭普熏三千大千世界。</a:t>
            </a:r>
            <a:br>
              <a:rPr lang="zh-CN" altLang="en-US" dirty="0"/>
            </a:br>
            <a:endParaRPr lang="zh-CN" altLang="en-US" dirty="0"/>
          </a:p>
          <a:p>
            <a:endParaRPr lang="zh-CN" altLang="en-US" dirty="0"/>
          </a:p>
          <a:p>
            <a:endParaRPr lang="zh-CN" altLang="en-US" dirty="0"/>
          </a:p>
        </p:txBody>
      </p:sp>
    </p:spTree>
  </p:cSld>
  <p:clrMapOvr>
    <a:masterClrMapping/>
  </p:clrMapOvr>
  <p:transition advClick="0" advTm="1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色尘为佛事者。如频婆娑罗王。因佛口放五色光照顶。后证阿那含果。</a:t>
            </a:r>
            <a:br>
              <a:rPr lang="zh-CN" altLang="en-US" dirty="0"/>
            </a:br>
            <a:endParaRPr lang="zh-CN" altLang="en-US" dirty="0"/>
          </a:p>
          <a:p>
            <a:r>
              <a:rPr lang="zh-CN" altLang="en-US" dirty="0"/>
              <a:t>味尘为佛事者。食此饭者。身安快乐。譬如乐庄严国。触尘为佛事者。以手扪摸我。一何快乃尔。光明为佛事者。涅槃经云。遇斯光者。一切烦恼皆悉消除。</a:t>
            </a:r>
            <a:br>
              <a:rPr lang="zh-CN" altLang="en-US" dirty="0"/>
            </a:br>
            <a:endParaRPr lang="zh-CN" altLang="en-US" dirty="0"/>
          </a:p>
          <a:p>
            <a:endParaRPr lang="zh-CN" altLang="en-US" dirty="0"/>
          </a:p>
        </p:txBody>
      </p:sp>
    </p:spTree>
  </p:cSld>
  <p:clrMapOvr>
    <a:masterClrMapping/>
  </p:clrMapOvr>
  <p:transition advClick="0" advTm="1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　尔时，善财见此女人，颜貌端严，色相圆满，皮肤金色，目发绀青，不长不短，不粗不细，欲界人、天无能与比；音声美妙超诸梵世，一切众生差别言音，悉皆具足，无不解了；深达字义，善巧谈说，得如幻智，入方便门；众宝璎珞及诸严具庄严其身，如意摩尼以为宝冠而冠其首；复有无量眷属围绕，皆共善根同一行愿，福德大藏具足无尽。时，婆须蜜多女从其身出广大光明，普照宅中一切宫殿；遇斯光者，身得清凉。</a:t>
            </a:r>
            <a:br>
              <a:rPr lang="zh-CN" altLang="en-US" dirty="0"/>
            </a:br>
            <a:r>
              <a:rPr lang="zh-CN" altLang="en-US" dirty="0"/>
              <a:t>　　尔时，善财前诣其所，顶礼其足，合掌而住，</a:t>
            </a:r>
          </a:p>
        </p:txBody>
      </p:sp>
    </p:spTree>
  </p:cSld>
  <p:clrMapOvr>
    <a:masterClrMapping/>
  </p:clrMapOvr>
  <p:transition advClick="0" advTm="1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白言：「圣者！我已先发阿耨多罗三藐三菩提心，而未知菩萨云何学菩萨行？云何修菩萨道？我闻圣者善能教诲，愿为我说！」</a:t>
            </a:r>
            <a:br>
              <a:rPr lang="zh-CN" altLang="en-US" dirty="0"/>
            </a:br>
            <a:r>
              <a:rPr lang="zh-CN" altLang="en-US" dirty="0"/>
              <a:t>　　彼即告言：</a:t>
            </a:r>
            <a:br>
              <a:rPr lang="zh-CN" altLang="en-US" dirty="0"/>
            </a:br>
            <a:r>
              <a:rPr lang="zh-CN" altLang="en-US" dirty="0"/>
              <a:t>　　「善男子！我得菩萨解脱，名：离贪欲际，随其欲乐而为现身。若天见我，我为天女，形貌、光明殊胜无比；如是乃至人、非人等而见我者，我即为现人、非人女，随其乐欲皆令得见。</a:t>
            </a:r>
            <a:br>
              <a:rPr lang="zh-CN" altLang="en-US" dirty="0"/>
            </a:br>
            <a:br>
              <a:rPr lang="zh-CN" altLang="en-US" dirty="0"/>
            </a:br>
            <a:r>
              <a:rPr lang="zh-CN" altLang="en-US" dirty="0"/>
              <a:t>　　「若有众生欲意所缠来诣我所，我为说法，彼</a:t>
            </a:r>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盖净土一门，以</a:t>
            </a:r>
            <a:r>
              <a:rPr lang="zh-CN" altLang="en-US" dirty="0">
                <a:solidFill>
                  <a:srgbClr val="FFFF00"/>
                </a:solidFill>
              </a:rPr>
              <a:t>信愿行三法为宗</a:t>
            </a:r>
            <a:r>
              <a:rPr lang="zh-CN" altLang="en-US" dirty="0"/>
              <a:t>。如鼑三足，缺一不可。</a:t>
            </a:r>
            <a:r>
              <a:rPr lang="zh-CN" altLang="en-US" u="sng" dirty="0"/>
              <a:t>或专崇行持，而不尚信愿，则执事废理，仍属自力法门。</a:t>
            </a:r>
            <a:r>
              <a:rPr lang="zh-CN" altLang="en-US" dirty="0"/>
              <a:t>与专以自性唯心，而不仗佛力之执理废事，同一过失。所以蕅益大师云，得生与否，全由信愿之有无。品位高下，全由持名之深浅。笃哉斯论，不可不知。</a:t>
            </a:r>
            <a:endParaRPr lang="en-US" altLang="zh-CN" dirty="0"/>
          </a:p>
          <a:p>
            <a:endParaRPr lang="en-US" altLang="zh-CN" sz="2800" dirty="0"/>
          </a:p>
          <a:p>
            <a:r>
              <a:rPr lang="zh-CN" altLang="en-US" sz="2800" dirty="0"/>
              <a:t>（</a:t>
            </a:r>
            <a:r>
              <a:rPr lang="en-US" altLang="zh-CN" sz="2800" dirty="0"/>
              <a:t>《</a:t>
            </a:r>
            <a:r>
              <a:rPr lang="zh-CN" altLang="en-US" sz="2800" dirty="0"/>
              <a:t>新编全本印光法师文钞</a:t>
            </a:r>
            <a:r>
              <a:rPr lang="en-US" altLang="zh-CN" sz="2800" dirty="0"/>
              <a:t>》</a:t>
            </a:r>
            <a:r>
              <a:rPr lang="zh-CN" altLang="en-US" sz="2800" dirty="0"/>
              <a:t>卷二十一第</a:t>
            </a:r>
            <a:r>
              <a:rPr lang="en-US" altLang="zh-CN" sz="2800" dirty="0"/>
              <a:t>1729</a:t>
            </a:r>
            <a:r>
              <a:rPr lang="zh-CN" altLang="en-US" sz="2800" dirty="0"/>
              <a:t>页 上海法藏寺念佛开示）</a:t>
            </a:r>
            <a:br>
              <a:rPr lang="zh-CN" altLang="en-US" sz="2800" dirty="0"/>
            </a:br>
            <a:endParaRPr lang="zh-CN" altLang="en-US" sz="2800" dirty="0"/>
          </a:p>
        </p:txBody>
      </p:sp>
    </p:spTree>
  </p:cSld>
  <p:clrMapOvr>
    <a:masterClrMapping/>
  </p:clrMapOvr>
  <p:transition advClick="0" advTm="15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闻法已，则离贪欲，得菩萨无著境界三昧；若有众生暂见于我，则离贪欲，得菩萨欢喜三昧；若有众生暂与我语，则离贪欲，得菩萨无碍音声三昧；若有众生暂执我手，则离贪欲，得菩萨遍往一切佛刹三昧；若有众生暂升我座，则离贪欲，得菩萨解脱光明三昧；若有众生暂观于我，则离贪欲，得菩萨寂静庄严三昧；若有众生见我频申，则离贪欲，得菩萨摧伏外道三昧；若有众生见我目瞬，则离贪欲，得菩萨佛境界光明三昧；若有众生抱持于我，则离贪欲，得菩萨摄一切众生恒不舍离三昧；若有众生</a:t>
            </a:r>
          </a:p>
          <a:p>
            <a:endParaRPr lang="zh-CN" altLang="en-US" dirty="0"/>
          </a:p>
          <a:p>
            <a:endParaRPr lang="zh-CN" altLang="en-US" dirty="0"/>
          </a:p>
          <a:p>
            <a:endParaRPr lang="zh-CN" altLang="en-US" dirty="0"/>
          </a:p>
        </p:txBody>
      </p:sp>
    </p:spTree>
  </p:cSld>
  <p:clrMapOvr>
    <a:masterClrMapping/>
  </p:clrMapOvr>
  <p:transition advClick="0" advTm="1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唼我唇吻，则离贪欲，得菩萨增长一切众生福德藏三昧。凡有众生亲近于我，一切皆得住离贪际，入菩萨一切智地现前无碍解脱。」</a:t>
            </a:r>
            <a:br>
              <a:rPr lang="zh-CN" altLang="en-US" dirty="0"/>
            </a:br>
            <a:endParaRPr lang="en-US" altLang="zh-CN" dirty="0"/>
          </a:p>
          <a:p>
            <a:pPr algn="r"/>
            <a:r>
              <a:rPr lang="en-US" altLang="zh-CN" dirty="0"/>
              <a:t>——《</a:t>
            </a:r>
            <a:r>
              <a:rPr lang="zh-CN" altLang="en-US" dirty="0"/>
              <a:t>华严经</a:t>
            </a:r>
            <a:r>
              <a:rPr lang="en-US" altLang="zh-CN" dirty="0"/>
              <a:t>》</a:t>
            </a:r>
            <a:br>
              <a:rPr lang="zh-CN" altLang="en-US" dirty="0"/>
            </a:br>
            <a:endParaRPr lang="zh-CN" altLang="en-US" dirty="0"/>
          </a:p>
        </p:txBody>
      </p:sp>
    </p:spTree>
  </p:cSld>
  <p:clrMapOvr>
    <a:masterClrMapping/>
  </p:clrMapOvr>
  <p:transition advClick="0" advTm="1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时</a:t>
            </a:r>
            <a:r>
              <a:rPr lang="en-US" altLang="zh-CN" dirty="0"/>
              <a:t>,</a:t>
            </a:r>
            <a:r>
              <a:rPr lang="zh-CN" altLang="en-US" dirty="0"/>
              <a:t>毗目仙人即伸右手</a:t>
            </a:r>
            <a:r>
              <a:rPr lang="en-US" altLang="zh-CN" dirty="0"/>
              <a:t>,</a:t>
            </a:r>
            <a:r>
              <a:rPr lang="zh-CN" altLang="en-US" dirty="0"/>
              <a:t>摩善财顶</a:t>
            </a:r>
            <a:r>
              <a:rPr lang="en-US" altLang="zh-CN" dirty="0"/>
              <a:t>,</a:t>
            </a:r>
            <a:r>
              <a:rPr lang="zh-CN" altLang="en-US" dirty="0"/>
              <a:t>执善财手。即时</a:t>
            </a:r>
            <a:r>
              <a:rPr lang="en-US" altLang="zh-CN" dirty="0"/>
              <a:t>·</a:t>
            </a:r>
            <a:r>
              <a:rPr lang="zh-CN" altLang="en-US" dirty="0"/>
              <a:t>财自见其身往十方十佛刹微尘数世界中</a:t>
            </a:r>
            <a:r>
              <a:rPr lang="en-US" altLang="zh-CN" dirty="0"/>
              <a:t>,</a:t>
            </a:r>
            <a:r>
              <a:rPr lang="zh-CN" altLang="en-US" dirty="0"/>
              <a:t>到十佛刹微尘数诸佛所，见彼佛刹及其众会、诸佛相好、种种庄严。又自见身于诸佛所</a:t>
            </a:r>
            <a:r>
              <a:rPr lang="en-US" altLang="zh-CN" dirty="0"/>
              <a:t>,</a:t>
            </a:r>
            <a:r>
              <a:rPr lang="zh-CN" altLang="en-US" dirty="0"/>
              <a:t>经一日夜</a:t>
            </a:r>
            <a:r>
              <a:rPr lang="en-US" altLang="zh-CN" dirty="0"/>
              <a:t>,</a:t>
            </a:r>
            <a:r>
              <a:rPr lang="zh-CN" altLang="en-US" dirty="0"/>
              <a:t>或七日夜、半月、一月、一年、十年、百年、千年</a:t>
            </a:r>
            <a:r>
              <a:rPr lang="en-US" altLang="zh-CN" dirty="0"/>
              <a:t>,</a:t>
            </a:r>
            <a:r>
              <a:rPr lang="zh-CN" altLang="en-US" dirty="0"/>
              <a:t>或经亿年，或阿庾多亿念，或那由他亿年，或经半劫</a:t>
            </a:r>
            <a:r>
              <a:rPr lang="en-US" altLang="zh-CN" dirty="0"/>
              <a:t>,</a:t>
            </a:r>
            <a:r>
              <a:rPr lang="zh-CN" altLang="en-US" dirty="0"/>
              <a:t>或经一劫、百劫、千劫</a:t>
            </a:r>
            <a:r>
              <a:rPr lang="en-US" altLang="zh-CN" dirty="0"/>
              <a:t>,</a:t>
            </a:r>
            <a:r>
              <a:rPr lang="zh-CN" altLang="en-US" dirty="0"/>
              <a:t>或百千亿乃至不可说不可说佛刹微尘数劫。尔时</a:t>
            </a:r>
            <a:r>
              <a:rPr lang="en-US" altLang="zh-CN" dirty="0"/>
              <a:t>,</a:t>
            </a:r>
            <a:r>
              <a:rPr lang="zh-CN" altLang="en-US" dirty="0"/>
              <a:t>善财童子为菩萨无胜幢解脱智光明照故</a:t>
            </a:r>
            <a:r>
              <a:rPr lang="en-US" altLang="zh-CN" dirty="0"/>
              <a:t>,</a:t>
            </a:r>
            <a:r>
              <a:rPr lang="zh-CN" altLang="en-US" dirty="0"/>
              <a:t>得毗卢遮那藏三昧光明</a:t>
            </a:r>
            <a:r>
              <a:rPr lang="en-US" altLang="zh-CN" dirty="0"/>
              <a:t>;</a:t>
            </a:r>
            <a:r>
              <a:rPr lang="zh-CN" altLang="en-US" dirty="0"/>
              <a:t>为一切佛法轮三昧光明照故</a:t>
            </a:r>
            <a:r>
              <a:rPr lang="en-US" altLang="zh-CN" dirty="0"/>
              <a:t>,</a:t>
            </a:r>
            <a:r>
              <a:rPr lang="zh-CN" altLang="en-US" dirty="0"/>
              <a:t>得三世无尽智三昧光明。</a:t>
            </a:r>
            <a:br>
              <a:rPr lang="zh-CN" altLang="en-US" dirty="0"/>
            </a:br>
            <a:br>
              <a:rPr lang="zh-CN" altLang="en-US" dirty="0"/>
            </a:br>
            <a:endParaRPr lang="zh-CN" altLang="en-US" dirty="0"/>
          </a:p>
        </p:txBody>
      </p:sp>
    </p:spTree>
  </p:cSld>
  <p:clrMapOvr>
    <a:masterClrMapping/>
  </p:clrMapOvr>
  <p:transition advClick="0" advTm="1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时</a:t>
            </a:r>
            <a:r>
              <a:rPr lang="en-US" altLang="zh-CN" dirty="0"/>
              <a:t>,</a:t>
            </a:r>
            <a:r>
              <a:rPr lang="zh-CN" altLang="en-US" dirty="0"/>
              <a:t>彼仙人放善财手</a:t>
            </a:r>
            <a:r>
              <a:rPr lang="en-US" altLang="zh-CN" dirty="0"/>
              <a:t>,</a:t>
            </a:r>
            <a:r>
              <a:rPr lang="zh-CN" altLang="en-US" dirty="0"/>
              <a:t>善财童子即自见身还在本处。时</a:t>
            </a:r>
            <a:r>
              <a:rPr lang="en-US" altLang="zh-CN" dirty="0"/>
              <a:t>,</a:t>
            </a:r>
            <a:r>
              <a:rPr lang="zh-CN" altLang="en-US" dirty="0"/>
              <a:t>彼仙人告善财言</a:t>
            </a:r>
            <a:r>
              <a:rPr lang="en-US" altLang="zh-CN" dirty="0"/>
              <a:t>:</a:t>
            </a:r>
            <a:r>
              <a:rPr lang="zh-CN" altLang="en-US" dirty="0"/>
              <a:t>「善男子</a:t>
            </a:r>
            <a:r>
              <a:rPr lang="en-US" altLang="zh-CN" dirty="0"/>
              <a:t>!</a:t>
            </a:r>
            <a:r>
              <a:rPr lang="zh-CN" altLang="en-US" dirty="0"/>
              <a:t>汝忆念耶</a:t>
            </a:r>
            <a:r>
              <a:rPr lang="en-US" altLang="zh-CN" dirty="0"/>
              <a:t>?</a:t>
            </a:r>
            <a:r>
              <a:rPr lang="zh-CN" altLang="en-US" dirty="0"/>
              <a:t>」善财言</a:t>
            </a:r>
            <a:r>
              <a:rPr lang="en-US" altLang="zh-CN" dirty="0"/>
              <a:t>:</a:t>
            </a:r>
            <a:r>
              <a:rPr lang="zh-CN" altLang="en-US" dirty="0"/>
              <a:t>「唯</a:t>
            </a:r>
            <a:r>
              <a:rPr lang="en-US" altLang="zh-CN" dirty="0"/>
              <a:t>!</a:t>
            </a:r>
            <a:r>
              <a:rPr lang="zh-CN" altLang="en-US" dirty="0"/>
              <a:t>此是圣者善知识力。</a:t>
            </a:r>
            <a:endParaRPr lang="en-US" altLang="zh-CN" dirty="0"/>
          </a:p>
          <a:p>
            <a:pPr algn="r"/>
            <a:br>
              <a:rPr lang="zh-CN" altLang="en-US" dirty="0"/>
            </a:br>
            <a:br>
              <a:rPr lang="zh-CN" altLang="en-US" dirty="0"/>
            </a:br>
            <a:r>
              <a:rPr lang="en-US" altLang="zh-CN" dirty="0"/>
              <a:t>——《</a:t>
            </a:r>
            <a:r>
              <a:rPr lang="zh-CN" altLang="en-US" dirty="0"/>
              <a:t>华严经</a:t>
            </a:r>
            <a:r>
              <a:rPr lang="en-US" altLang="zh-CN" dirty="0"/>
              <a:t>》</a:t>
            </a:r>
            <a:br>
              <a:rPr lang="zh-CN" altLang="en-US" dirty="0"/>
            </a:br>
            <a:endParaRPr lang="zh-CN" altLang="en-US" dirty="0"/>
          </a:p>
          <a:p>
            <a:endParaRPr lang="zh-CN" altLang="en-US" dirty="0"/>
          </a:p>
        </p:txBody>
      </p:sp>
    </p:spTree>
  </p:cSld>
  <p:clrMapOvr>
    <a:masterClrMapping/>
  </p:clrMapOvr>
  <p:transition advClick="0" advTm="1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菩提树为佛事者。此树色香微妙。复出法音。见闻嗅触。皆悟圣道。衣服卧具为佛事者。昔阎浮提王。得佛袈裟。悬置高幢。以示国人。有病之者。睹见归命。病皆除愈。发菩提心。因此悟道。</a:t>
            </a:r>
            <a:endParaRPr lang="en-US" altLang="zh-CN" dirty="0"/>
          </a:p>
          <a:p>
            <a:pPr algn="r"/>
            <a:br>
              <a:rPr lang="zh-CN" altLang="en-US" dirty="0"/>
            </a:br>
            <a:r>
              <a:rPr lang="en-US" altLang="zh-CN" dirty="0"/>
              <a:t>——《</a:t>
            </a:r>
            <a:r>
              <a:rPr lang="zh-CN" altLang="en-US" dirty="0"/>
              <a:t>宗镜录</a:t>
            </a:r>
            <a:r>
              <a:rPr lang="en-US" altLang="zh-CN" dirty="0"/>
              <a:t>》</a:t>
            </a:r>
            <a:br>
              <a:rPr lang="zh-CN" altLang="en-US" dirty="0"/>
            </a:br>
            <a:endParaRPr lang="zh-CN" altLang="en-US" dirty="0"/>
          </a:p>
          <a:p>
            <a:endParaRPr lang="zh-CN" altLang="en-US" dirty="0"/>
          </a:p>
        </p:txBody>
      </p:sp>
    </p:spTree>
  </p:cSld>
  <p:clrMapOvr>
    <a:masterClrMapping/>
  </p:clrMapOvr>
  <p:transition advClick="0" advTm="1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又如大集会中。虚空藏来时。纯现虚空，又如虚空藏菩萨。以虚空为库藏。雨十方无量阿僧祇世界。所雨宝物饮食衣服。</a:t>
            </a:r>
            <a:endParaRPr lang="en-US" altLang="zh-CN" dirty="0"/>
          </a:p>
          <a:p>
            <a:endParaRPr lang="en-US" altLang="zh-CN" dirty="0"/>
          </a:p>
          <a:p>
            <a:pPr algn="r"/>
            <a:r>
              <a:rPr lang="en-US" altLang="zh-CN" dirty="0"/>
              <a:t>——《</a:t>
            </a:r>
            <a:r>
              <a:rPr lang="zh-CN" altLang="en-US" dirty="0"/>
              <a:t>宗镜录</a:t>
            </a:r>
            <a:r>
              <a:rPr lang="en-US" altLang="zh-CN" dirty="0"/>
              <a:t>》</a:t>
            </a:r>
            <a:br>
              <a:rPr lang="zh-CN" altLang="en-US" dirty="0"/>
            </a:br>
            <a:endParaRPr lang="zh-CN" altLang="en-US" dirty="0"/>
          </a:p>
          <a:p>
            <a:endParaRPr lang="zh-CN" altLang="en-US" dirty="0"/>
          </a:p>
        </p:txBody>
      </p:sp>
    </p:spTree>
  </p:cSld>
  <p:clrMapOvr>
    <a:masterClrMapping/>
  </p:clrMapOvr>
  <p:transition advClick="0" advTm="1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佛告舍利弗。东方去此度十恒河沙国土微尘等世界。彼有世界名曰</a:t>
            </a:r>
            <a:r>
              <a:rPr lang="en-US" altLang="zh-CN" dirty="0"/>
              <a:t>[</a:t>
            </a:r>
            <a:r>
              <a:rPr lang="zh-CN" altLang="en-US" dirty="0"/>
              <a:t>不眴</a:t>
            </a:r>
            <a:r>
              <a:rPr lang="en-US" altLang="zh-CN" dirty="0"/>
              <a:t>]</a:t>
            </a:r>
            <a:r>
              <a:rPr lang="zh-CN" altLang="en-US" dirty="0"/>
              <a:t>。是中有佛号曰</a:t>
            </a:r>
            <a:r>
              <a:rPr lang="en-US" altLang="zh-CN" dirty="0"/>
              <a:t>[</a:t>
            </a:r>
            <a:r>
              <a:rPr lang="zh-CN" altLang="en-US" dirty="0"/>
              <a:t>普贤如来</a:t>
            </a:r>
            <a:r>
              <a:rPr lang="en-US" altLang="zh-CN" dirty="0"/>
              <a:t>]</a:t>
            </a:r>
            <a:r>
              <a:rPr lang="zh-CN" altLang="en-US" dirty="0"/>
              <a:t>应正遍知明行足善逝世间解无上士调御丈夫天人师佛世尊今现在。</a:t>
            </a:r>
            <a:br>
              <a:rPr lang="zh-CN" altLang="en-US" dirty="0"/>
            </a:br>
            <a:r>
              <a:rPr lang="zh-CN" altLang="en-US" dirty="0"/>
              <a:t>其土无有王者之名。唯除普贤如来法王。</a:t>
            </a:r>
            <a:br>
              <a:rPr lang="zh-CN" altLang="en-US" dirty="0"/>
            </a:br>
            <a:r>
              <a:rPr lang="zh-CN" altLang="en-US" dirty="0"/>
              <a:t>彼佛世尊及诸菩萨。不以文字 而有所说。</a:t>
            </a:r>
            <a:br>
              <a:rPr lang="zh-CN" altLang="en-US" dirty="0"/>
            </a:br>
            <a:r>
              <a:rPr lang="zh-CN" altLang="en-US" dirty="0"/>
              <a:t>彼诸菩萨唯修观佛。谛视无厌。目不曾眴。</a:t>
            </a:r>
            <a:br>
              <a:rPr lang="zh-CN" altLang="en-US" dirty="0"/>
            </a:br>
            <a:r>
              <a:rPr lang="zh-CN" altLang="en-US" dirty="0"/>
              <a:t>即便能得念佛三昧悟无生忍。是故彼土名曰</a:t>
            </a:r>
            <a:r>
              <a:rPr lang="en-US" altLang="zh-CN" dirty="0"/>
              <a:t>[</a:t>
            </a:r>
            <a:r>
              <a:rPr lang="zh-CN" altLang="en-US" dirty="0"/>
              <a:t>不眴</a:t>
            </a:r>
            <a:r>
              <a:rPr lang="en-US" altLang="zh-CN" dirty="0"/>
              <a:t>]</a:t>
            </a:r>
            <a:r>
              <a:rPr lang="zh-CN" altLang="en-US" dirty="0"/>
              <a:t>。</a:t>
            </a:r>
            <a:endParaRPr lang="en-US" altLang="zh-CN" dirty="0"/>
          </a:p>
          <a:p>
            <a:pPr algn="r"/>
            <a:br>
              <a:rPr lang="zh-CN" altLang="en-US" dirty="0"/>
            </a:br>
            <a:r>
              <a:rPr lang="en-US" altLang="zh-CN" dirty="0"/>
              <a:t>——《</a:t>
            </a:r>
            <a:r>
              <a:rPr lang="zh-CN" altLang="en-US" dirty="0"/>
              <a:t>大集经</a:t>
            </a:r>
            <a:r>
              <a:rPr lang="en-US" altLang="zh-CN" dirty="0"/>
              <a:t>》</a:t>
            </a:r>
            <a:br>
              <a:rPr lang="zh-CN" altLang="en-US" dirty="0"/>
            </a:br>
            <a:endParaRPr lang="zh-CN" altLang="en-US" dirty="0"/>
          </a:p>
          <a:p>
            <a:endParaRPr lang="zh-CN" altLang="en-US" dirty="0"/>
          </a:p>
        </p:txBody>
      </p:sp>
    </p:spTree>
  </p:cSld>
  <p:clrMapOvr>
    <a:masterClrMapping/>
  </p:clrMapOvr>
  <p:transition advClick="0" advTm="1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古人云，人身难得，中国难生，佛法难闻，生死难了，我等幸得人身，生中国，闻佛法。所不幸者自愧业障深重，无力断惑，速出三界，了脱生死。然又幸得闻我如来彻底悲心所说之</a:t>
            </a:r>
            <a:r>
              <a:rPr lang="zh-CN" altLang="zh-CN" dirty="0">
                <a:solidFill>
                  <a:srgbClr val="FFFF00"/>
                </a:solidFill>
              </a:rPr>
              <a:t>大权巧，异方便</a:t>
            </a:r>
            <a:r>
              <a:rPr lang="zh-CN" altLang="zh-CN" dirty="0"/>
              <a:t>，令博地凡夫带业往生之净土法门。实莫大之幸也。</a:t>
            </a:r>
            <a:br>
              <a:rPr lang="en-US" altLang="zh-CN" dirty="0"/>
            </a:br>
            <a:r>
              <a:rPr lang="zh-CN" altLang="zh-CN" dirty="0">
                <a:solidFill>
                  <a:srgbClr val="FFFF00"/>
                </a:solidFill>
              </a:rPr>
              <a:t>若非无量劫来，深植善根，何能闻此不思议法，顿生真信，发愿求生乎。</a:t>
            </a:r>
            <a:endParaRPr lang="en-US" altLang="zh-CN" dirty="0">
              <a:solidFill>
                <a:srgbClr val="FFFF00"/>
              </a:solidFill>
            </a:endParaRPr>
          </a:p>
          <a:p>
            <a:pPr algn="r"/>
            <a:br>
              <a:rPr lang="en-US" altLang="zh-CN" sz="3200" dirty="0"/>
            </a:br>
            <a:r>
              <a:rPr lang="en-US" altLang="zh-CN" sz="3200" dirty="0"/>
              <a:t>——</a:t>
            </a:r>
            <a:r>
              <a:rPr lang="zh-CN" altLang="zh-CN" sz="3200" dirty="0"/>
              <a:t>印光大师文钞与融明大师书</a:t>
            </a:r>
            <a:endParaRPr lang="zh-CN" altLang="en-US" sz="3200" dirty="0"/>
          </a:p>
        </p:txBody>
      </p:sp>
    </p:spTree>
  </p:cSld>
  <p:clrMapOvr>
    <a:masterClrMapping/>
  </p:clrMapOvr>
  <p:transition advClick="0" advTm="1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solidFill>
                  <a:srgbClr val="FFFF00"/>
                </a:solidFill>
              </a:rPr>
              <a:t>念佛一法，乃背尘合觉，返本归元之第一妙法。于在家人分上，更为亲切。</a:t>
            </a:r>
            <a:r>
              <a:rPr lang="zh-CN" altLang="zh-CN" sz="3600" dirty="0"/>
              <a:t>以在家人身在世网，事务多端。摄心参禅，及静室诵经等，或势不能为，或力不暇及。唯念佛一法，最为方便。早晚于佛前随分随力，礼拜持念，回向发愿。除此之外，</a:t>
            </a:r>
            <a:r>
              <a:rPr lang="zh-CN" altLang="zh-CN" sz="3600" dirty="0">
                <a:solidFill>
                  <a:srgbClr val="FFFF00"/>
                </a:solidFill>
              </a:rPr>
              <a:t>行住坐卧，语默动静，穿衣吃饭，一切时，一切处，皆好念。</a:t>
            </a:r>
            <a:r>
              <a:rPr lang="zh-CN" altLang="zh-CN" sz="3600" dirty="0"/>
              <a:t>但于洁净处，恭敬时，或出声，或默念，皆可。若至不洁净处，或不恭敬时，但宜默念，不宜出声。非此时处不可念也。睡出声念，不但不恭敬，又且伤气，久则成病。默念功德，与常时一样。所谓念兹在兹，造次必于是，颠沛必于是也。</a:t>
            </a:r>
            <a:endParaRPr lang="en-US" altLang="zh-CN" sz="3600" dirty="0"/>
          </a:p>
          <a:p>
            <a:pPr algn="r"/>
            <a:r>
              <a:rPr lang="en-US" altLang="zh-CN" sz="3600" dirty="0"/>
              <a:t>——</a:t>
            </a:r>
            <a:r>
              <a:rPr lang="zh-CN" altLang="zh-CN" sz="3600" dirty="0"/>
              <a:t>印光大师</a:t>
            </a:r>
          </a:p>
          <a:p>
            <a:endParaRPr lang="zh-CN" altLang="en-US" sz="3600" dirty="0"/>
          </a:p>
        </p:txBody>
      </p:sp>
    </p:spTree>
  </p:cSld>
  <p:clrMapOvr>
    <a:masterClrMapping/>
  </p:clrMapOvr>
  <p:transition advClick="0" advTm="1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349828"/>
            <a:ext cx="11523753" cy="5371813"/>
          </a:xfrm>
        </p:spPr>
        <p:txBody>
          <a:bodyPr/>
          <a:lstStyle/>
          <a:p>
            <a:r>
              <a:rPr lang="zh-CN" altLang="zh-CN" dirty="0"/>
              <a:t>不必另择一所，即</a:t>
            </a:r>
            <a:r>
              <a:rPr lang="zh-CN" altLang="zh-CN" dirty="0">
                <a:solidFill>
                  <a:srgbClr val="FFFF00"/>
                </a:solidFill>
              </a:rPr>
              <a:t>家庭便是道场</a:t>
            </a:r>
            <a:r>
              <a:rPr lang="zh-CN" altLang="zh-CN" dirty="0"/>
              <a:t>，以父母、兄弟、妻子、朋友、亲戚尽作法眷，自行化他，口劝身率，使其同归净域、尽出苦轮，可谓戴发高僧、居家佛子矣</a:t>
            </a:r>
            <a:r>
              <a:rPr lang="en-US" altLang="zh-CN" dirty="0"/>
              <a:t>!”</a:t>
            </a:r>
            <a:endParaRPr lang="zh-CN" altLang="zh-CN" dirty="0"/>
          </a:p>
          <a:p>
            <a:pPr algn="r"/>
            <a:r>
              <a:rPr lang="en-US" altLang="zh-CN" dirty="0"/>
              <a:t>——</a:t>
            </a:r>
            <a:r>
              <a:rPr lang="zh-CN" altLang="zh-CN" dirty="0"/>
              <a:t>印光大师</a:t>
            </a:r>
            <a:endParaRPr lang="zh-CN" altLang="en-US" dirty="0"/>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dirty="0"/>
              <a:t>此经以信愿持名为修行之宗要。非信不足启愿，非愿不足导行，非持名妙行不足满所愿而证所信。经中先陈依正以生信，次劝发愿以导行，次示持名以径登不退。</a:t>
            </a:r>
            <a:r>
              <a:rPr lang="zh-CN" altLang="en-US" dirty="0">
                <a:solidFill>
                  <a:srgbClr val="FFFF00"/>
                </a:solidFill>
              </a:rPr>
              <a:t>信</a:t>
            </a:r>
            <a:r>
              <a:rPr lang="zh-CN" altLang="en-US" dirty="0"/>
              <a:t>则</a:t>
            </a:r>
            <a:r>
              <a:rPr lang="zh-CN" altLang="en-US" u="sng" dirty="0"/>
              <a:t>信自，信他，信因，信果，信事，信理。</a:t>
            </a:r>
            <a:r>
              <a:rPr lang="zh-CN" altLang="en-US" dirty="0">
                <a:solidFill>
                  <a:srgbClr val="FFFF00"/>
                </a:solidFill>
              </a:rPr>
              <a:t>愿</a:t>
            </a:r>
            <a:r>
              <a:rPr lang="zh-CN" altLang="en-US" dirty="0"/>
              <a:t>则</a:t>
            </a:r>
            <a:r>
              <a:rPr lang="zh-CN" altLang="en-US" u="sng" dirty="0"/>
              <a:t>厌离娑婆，欣求极乐。</a:t>
            </a:r>
            <a:r>
              <a:rPr lang="zh-CN" altLang="en-US" dirty="0">
                <a:solidFill>
                  <a:srgbClr val="FFFF00"/>
                </a:solidFill>
              </a:rPr>
              <a:t>行</a:t>
            </a:r>
            <a:r>
              <a:rPr lang="zh-CN" altLang="en-US" dirty="0"/>
              <a:t>则</a:t>
            </a:r>
            <a:r>
              <a:rPr lang="zh-CN" altLang="en-US" u="sng" dirty="0"/>
              <a:t>执持名号，一心不乱。</a:t>
            </a:r>
            <a:r>
              <a:rPr lang="zh-CN" altLang="en-US" dirty="0">
                <a:solidFill>
                  <a:srgbClr val="FFFF00"/>
                </a:solidFill>
              </a:rPr>
              <a:t>信自者，</a:t>
            </a:r>
            <a:r>
              <a:rPr lang="zh-CN" altLang="en-US" dirty="0"/>
              <a:t>信我现前一念之心，本非肉团，亦非缘影；竖无初后，横绝边涯；终日随缘，终日不变。十方虚空微尘国土，元我一念心中所现物。我虽昏迷倒惑，苟一念回心，决定得生自心本具极乐，更无疑虑。是名信自。</a:t>
            </a:r>
            <a:r>
              <a:rPr lang="zh-CN" altLang="en-US" dirty="0">
                <a:solidFill>
                  <a:srgbClr val="FFFF00"/>
                </a:solidFill>
              </a:rPr>
              <a:t>信他者，</a:t>
            </a:r>
            <a:r>
              <a:rPr lang="zh-CN" altLang="en-US" dirty="0"/>
              <a:t>信释迦如来决</a:t>
            </a:r>
          </a:p>
          <a:p>
            <a:pPr algn="just"/>
            <a:endParaRPr lang="zh-CN" altLang="en-US" dirty="0"/>
          </a:p>
        </p:txBody>
      </p:sp>
    </p:spTree>
  </p:cSld>
  <p:clrMapOvr>
    <a:masterClrMapping/>
  </p:clrMapOvr>
  <p:transition advClick="0" advTm="15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ctr"/>
            <a:r>
              <a:rPr lang="zh-CN" altLang="zh-CN" dirty="0">
                <a:solidFill>
                  <a:srgbClr val="FFFF00"/>
                </a:solidFill>
              </a:rPr>
              <a:t>宗赜禅师莲华胜会录文</a:t>
            </a:r>
          </a:p>
          <a:p>
            <a:r>
              <a:rPr lang="zh-CN" altLang="zh-CN" dirty="0"/>
              <a:t>盖以初心入道，忍力未淳，须托净缘，以为增上。何则，娑婆国土，释迦已灭，弥勒未生。极乐世界，阿弥陀佛，现在说法。娑婆国土，观音势至，徒仰嘉名。极乐世界，彼二上人，亲为胜友。娑婆国土，诸魔竞作，恼乱行人。极乐世界，大光明中，决无魔事。娑婆国土，邪声扰乱，女色妖淫。极乐世界，水鸟树林，咸宣妙法，正报清净，实无女人。然则修行缘具，无若西方。浅信之人，横生疑谤。窃尝论之，此方之人，无不厌俗舍之喧烦，慕兰若之</a:t>
            </a:r>
            <a:endParaRPr lang="zh-CN" altLang="en-US" dirty="0"/>
          </a:p>
        </p:txBody>
      </p:sp>
    </p:spTree>
  </p:cSld>
  <p:clrMapOvr>
    <a:masterClrMapping/>
  </p:clrMapOvr>
  <p:transition advClick="0" advTm="15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寂静，故有舍家出家，则殷勤赞叹。而娑婆众苦，何止俗舍之喧烦。极乐优游，岂直兰若之寂静。知出家为美，而不愿往生，其惑一也。万里辛勤，远求知识者，盖以发明大事，决择死生。而弥陀世尊，色心业胜，愿力洪深，</a:t>
            </a:r>
            <a:r>
              <a:rPr lang="zh-CN" altLang="zh-CN" dirty="0"/>
              <a:t>一演圆音，无不明契。愿参知识，而不欲见佛，其惑二也。丛林广众，皆乐栖迟。少众道场，不欲依附。而极乐世界，一生补处，其数甚多，诸上善人，俱会一处。既欲亲近丛林，而不慕清净海众，其惑三也。此方之人，上寿不过百岁。而童痴老耄，疾</a:t>
            </a:r>
            <a:r>
              <a:rPr lang="zh-CN" altLang="en-US" dirty="0"/>
              <a:t>病相仍，昏沉睡眠，常居大</a:t>
            </a:r>
          </a:p>
          <a:p>
            <a:endParaRPr lang="zh-CN" altLang="en-US" dirty="0"/>
          </a:p>
        </p:txBody>
      </p:sp>
    </p:spTree>
  </p:cSld>
  <p:clrMapOvr>
    <a:masterClrMapping/>
  </p:clrMapOvr>
  <p:transition advClick="0" advTm="15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半。菩萨犹昏隔阴，声闻尚昧出胎。则尺璧寸阴，十丧其九。而未登不退，可为寒心。西方之人，寿命无量，一托莲苞，更无死苦，相续无间，直至菩提。所以便获阿惟越致，佛阶决定可期。流转娑婆促景，而迷于净土长年，其</a:t>
            </a:r>
            <a:r>
              <a:rPr lang="zh-CN" altLang="zh-CN" dirty="0"/>
              <a:t>惑四也。若乃位居不退，果证无生，在欲无欲，居尘不尘，方能兴无缘慈，运同体悲，回入尘劳，和光五浊。其有浅闻单慧，或与少善相应，便谓永出四流，高超十地，诋诃净土，耽恋娑婆，掩目空归，宛然流浪，并肩牛马，接武泥犁。不知自是</a:t>
            </a:r>
            <a:r>
              <a:rPr lang="zh-CN" altLang="en-US" dirty="0"/>
              <a:t>何人，拟比大权菩萨，其惑五</a:t>
            </a:r>
          </a:p>
        </p:txBody>
      </p:sp>
    </p:spTree>
  </p:cSld>
  <p:clrMapOvr>
    <a:masterClrMapping/>
  </p:clrMapOvr>
  <p:transition advClick="0" advTm="15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也。故经云，应当发愿，愿生彼国。则不信诸佛诚言，不愿往生净土，岂不甚迷哉。若夫信佛言而生净土，则界系之所不能拘，劫波之所不能害。谢人间之八苦，无天上之五衰。尚无恶道之名，何况有实。</a:t>
            </a:r>
            <a:r>
              <a:rPr lang="en-US" altLang="zh-CN" dirty="0"/>
              <a:t> </a:t>
            </a:r>
            <a:endParaRPr altLang="zh-CN" dirty="0"/>
          </a:p>
          <a:p>
            <a:r>
              <a:rPr lang="en-US" altLang="zh-CN" dirty="0"/>
              <a:t> </a:t>
            </a:r>
            <a:endParaRPr altLang="zh-CN" dirty="0"/>
          </a:p>
          <a:p>
            <a:endParaRPr dirty="0"/>
          </a:p>
          <a:p>
            <a:endParaRPr lang="zh-CN" altLang="en-US" dirty="0"/>
          </a:p>
        </p:txBody>
      </p:sp>
    </p:spTree>
  </p:cSld>
  <p:clrMapOvr>
    <a:masterClrMapping/>
  </p:clrMapOvr>
  <p:transition advClick="0" advTm="15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“菩萨有二种。一者，久修行菩萨道，得无生忍者，实当所责。二者，未得已还，及初发心凡夫菩萨者，要须常不离佛。忍力成就，方堪处三界内。于恶世中，救苦众生。故智度论云，</a:t>
            </a:r>
            <a:r>
              <a:rPr lang="zh-CN" altLang="zh-CN" dirty="0">
                <a:solidFill>
                  <a:srgbClr val="FFFF00"/>
                </a:solidFill>
              </a:rPr>
              <a:t>具缚凡夫，有大悲心，愿生恶世，救苦众生者，无有是处。</a:t>
            </a:r>
            <a:r>
              <a:rPr lang="zh-CN" altLang="zh-CN" dirty="0"/>
              <a:t>何以故，恶世界，烦恼强。自无忍力，心随境转。声色所缚，自堕三途，焉能救众生。”</a:t>
            </a:r>
            <a:endParaRPr lang="en-US" altLang="zh-CN" dirty="0"/>
          </a:p>
          <a:p>
            <a:pPr algn="r"/>
            <a:r>
              <a:rPr lang="en-US" altLang="zh-CN" dirty="0"/>
              <a:t>——</a:t>
            </a:r>
            <a:r>
              <a:rPr dirty="0"/>
              <a:t>智者大师《净土十疑论》</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生所闻之教。四明行者闻已领解发心。五明远迳多劫证临百法之位也。八从是名已下总结。九从得闻佛名已下。重举行者之益。</a:t>
            </a:r>
          </a:p>
          <a:p>
            <a:endParaRPr altLang="zh-CN">
              <a:sym typeface="+mn-ea"/>
            </a:endParaRPr>
          </a:p>
          <a:p>
            <a:pPr algn="r"/>
            <a:r>
              <a:rPr lang="en-US" altLang="zh-CN">
                <a:sym typeface="+mn-ea"/>
              </a:rPr>
              <a:t>——</a:t>
            </a:r>
            <a:r>
              <a:rPr>
                <a:sym typeface="+mn-ea"/>
              </a:rPr>
              <a:t>善导大师《观经四帖疏》</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558290"/>
            <a:ext cx="11523980" cy="5153025"/>
          </a:xfrm>
        </p:spPr>
        <p:txBody>
          <a:bodyPr/>
          <a:lstStyle/>
          <a:p>
            <a:r>
              <a:rPr lang="zh-CN" altLang="zh-CN" dirty="0">
                <a:solidFill>
                  <a:srgbClr val="FFFF00"/>
                </a:solidFill>
              </a:rPr>
              <a:t>若具真信切愿，虽散乱心中念佛，其善根福德，已不可限量，皆得生彼国。</a:t>
            </a:r>
            <a:r>
              <a:rPr lang="zh-CN" altLang="zh-CN" dirty="0"/>
              <a:t>况一心不乱，勇猛精进念佛，其善根福德，当为十方诸佛，称扬莫尽。其乐邦莲品，当必优胜矣。</a:t>
            </a:r>
          </a:p>
          <a:p>
            <a:pPr algn="r"/>
            <a:r>
              <a:rPr lang="en-US" altLang="zh-CN" dirty="0"/>
              <a:t>——</a:t>
            </a:r>
            <a:r>
              <a:rPr dirty="0"/>
              <a:t>《</a:t>
            </a:r>
            <a:r>
              <a:rPr lang="zh-CN" altLang="zh-CN" dirty="0"/>
              <a:t>佛说阿弥陀经要解亲闻记》</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sz="3600" dirty="0"/>
              <a:t>众生之心如水，阿弥陀佛如月。</a:t>
            </a:r>
            <a:r>
              <a:rPr lang="zh-CN" altLang="en-US" sz="3600" dirty="0">
                <a:solidFill>
                  <a:srgbClr val="FFFF00"/>
                </a:solidFill>
              </a:rPr>
              <a:t>众生信愿具足，至诚感佛，则佛应之，如水清月现也。</a:t>
            </a:r>
            <a:r>
              <a:rPr lang="zh-CN" altLang="en-US" sz="3600" dirty="0"/>
              <a:t>若心不清净，不至诚，与贪瞋痴相应，与佛相背，如水浊而动，月虽不遗照临，而不能昭彰影现也。月乃世间色法，尚有如此之妙。况阿弥陀佛，烦惑净尽，福慧具足。心包太虚，量周法界者乎。故华严经云，佛身充满于法界，普现一切群生前。随缘赴感靡不周，而恒处此菩提座。故知遍法界感，遍法界应。佛实未曾起心动念，有来去相。而能令缘熟众生，见其来此接引以往西方也。怀此疑者，固非一二。因示大意，令生正信云。</a:t>
            </a:r>
          </a:p>
          <a:p>
            <a:pPr algn="r"/>
            <a:r>
              <a:rPr lang="zh-CN" altLang="en-US" sz="3600" dirty="0"/>
              <a:t>摘自</a:t>
            </a:r>
            <a:r>
              <a:rPr lang="en-US" altLang="zh-CN" sz="3600" dirty="0"/>
              <a:t>《</a:t>
            </a:r>
            <a:r>
              <a:rPr lang="zh-CN" altLang="en-US" sz="3600" dirty="0"/>
              <a:t>印光法师增广文钞卷初机净业指南序</a:t>
            </a:r>
            <a:r>
              <a:rPr lang="en-US" altLang="zh-CN" sz="3600" dirty="0"/>
              <a:t>》</a:t>
            </a:r>
          </a:p>
          <a:p>
            <a:endParaRPr lang="zh-CN" altLang="en-US" sz="3600" dirty="0"/>
          </a:p>
        </p:txBody>
      </p:sp>
    </p:spTree>
  </p:cSld>
  <p:clrMapOvr>
    <a:masterClrMapping/>
  </p:clrMapOvr>
  <p:transition advClick="0" advTm="15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solidFill>
                  <a:srgbClr val="FFFF00"/>
                </a:solidFill>
              </a:rPr>
              <a:t>又应别复系心供养我地藏菩萨摩诃萨，以当称名，若默诵念，一心告言：南无地藏菩萨摩诃萨。如是称名，满足至千。</a:t>
            </a:r>
          </a:p>
          <a:p>
            <a:endParaRPr lang="zh-CN" altLang="en-US" dirty="0"/>
          </a:p>
          <a:p>
            <a:r>
              <a:rPr lang="zh-CN" altLang="en-US" dirty="0"/>
              <a:t>虽已普供三宝，而我地藏，正为行人决疑之主，故应系心别供也。称名须至千念者，令积善根，成机感故，亦表一念具千法故。</a:t>
            </a:r>
          </a:p>
          <a:p>
            <a:endParaRPr lang="zh-CN" altLang="en-US" dirty="0"/>
          </a:p>
          <a:p>
            <a:pPr algn="r"/>
            <a:r>
              <a:rPr lang="en-US" altLang="zh-CN" dirty="0"/>
              <a:t>——《</a:t>
            </a:r>
            <a:r>
              <a:rPr lang="zh-CN" altLang="en-US" dirty="0"/>
              <a:t>占察善恶业报经疏</a:t>
            </a:r>
            <a:r>
              <a:rPr lang="en-US" altLang="zh-CN" dirty="0"/>
              <a:t>》</a:t>
            </a:r>
            <a:endParaRPr lang="zh-CN" altLang="en-US" dirty="0"/>
          </a:p>
        </p:txBody>
      </p:sp>
    </p:spTree>
  </p:cSld>
  <p:clrMapOvr>
    <a:masterClrMapping/>
  </p:clrMapOvr>
  <p:transition advClick="0" advTm="15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b="0" dirty="0"/>
              <a:t>问曰。何故不令作观。直遣专称名字者。有何意也。 　　答曰。乃由众生障重。境细心粗。识扬神飞。观难成就也。是以大圣悲怜。直劝专称名字。正由称名易故相续即生。</a:t>
            </a:r>
            <a:br>
              <a:rPr lang="zh-CN" altLang="en-US" dirty="0"/>
            </a:br>
            <a:r>
              <a:rPr lang="zh-CN" altLang="en-US" b="0" dirty="0"/>
              <a:t>往生礼赞</a:t>
            </a:r>
            <a:br>
              <a:rPr lang="zh-CN" altLang="en-US" dirty="0"/>
            </a:br>
            <a:r>
              <a:rPr lang="zh-CN" altLang="en-US" b="0" dirty="0"/>
              <a:t>　  问曰：备修众行，但能回向，皆得往生；何以佛光普照，唯摄念佛者，有何意也？</a:t>
            </a:r>
            <a:br>
              <a:rPr lang="zh-CN" altLang="en-US" dirty="0"/>
            </a:br>
            <a:r>
              <a:rPr lang="zh-CN" altLang="en-US" b="0" dirty="0"/>
              <a:t>　　答曰：此有三义：</a:t>
            </a:r>
            <a:br>
              <a:rPr lang="zh-CN" altLang="en-US" dirty="0"/>
            </a:br>
            <a:r>
              <a:rPr lang="zh-CN" altLang="en-US" b="0" dirty="0"/>
              <a:t>（一）明亲缘：众生起行，口常称佛，佛即闻之；身常礼敬佛，佛即见之；心常念佛，佛即知之。</a:t>
            </a:r>
            <a:endParaRPr lang="zh-CN" altLang="en-US" dirty="0"/>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无诳语，弥陀世尊决无虚愿，六方诸佛广长舌决无二言。随顺诸佛真实教诲，决志求生，更无疑惑。是名信他。</a:t>
            </a:r>
            <a:r>
              <a:rPr lang="zh-CN" altLang="en-US" dirty="0">
                <a:solidFill>
                  <a:srgbClr val="FFFF00"/>
                </a:solidFill>
              </a:rPr>
              <a:t>信因者，</a:t>
            </a:r>
            <a:r>
              <a:rPr lang="zh-CN" altLang="en-US" dirty="0"/>
              <a:t>深信散乱称名，犹为成佛种子，况一心不乱，安得不生净土。是名信因。</a:t>
            </a:r>
            <a:r>
              <a:rPr lang="zh-CN" altLang="en-US" dirty="0">
                <a:solidFill>
                  <a:srgbClr val="FFFF00"/>
                </a:solidFill>
              </a:rPr>
              <a:t>信果者，</a:t>
            </a:r>
            <a:r>
              <a:rPr lang="zh-CN" altLang="en-US" dirty="0"/>
              <a:t>深信净土，诸善聚会，皆从念佛三昧得生，如种瓜得瓜，种豆得豆，亦如影必随形，响必应声，决无虚弃。是名信果。</a:t>
            </a:r>
            <a:r>
              <a:rPr lang="zh-CN" altLang="en-US" dirty="0">
                <a:solidFill>
                  <a:srgbClr val="FFFF00"/>
                </a:solidFill>
              </a:rPr>
              <a:t>信事者，</a:t>
            </a:r>
            <a:r>
              <a:rPr lang="zh-CN" altLang="en-US" dirty="0"/>
              <a:t>深信只今现前一念不可尽故，依心所现十方世界亦不可尽。实有极乐国在十万亿土外，最极清净庄严，不同庄生寓言。是名信事。信理者，深信十万亿土，实不出我今现前介</a:t>
            </a:r>
          </a:p>
        </p:txBody>
      </p:sp>
    </p:spTree>
  </p:cSld>
  <p:clrMapOvr>
    <a:masterClrMapping/>
  </p:clrMapOvr>
  <p:transition advClick="0" advTm="15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b="0" dirty="0"/>
              <a:t>众生忆念佛者，佛亦忆念众生，彼此三业不相舍离，故名亲缘也。</a:t>
            </a:r>
            <a:br>
              <a:rPr lang="zh-CN" altLang="en-US" dirty="0"/>
            </a:br>
            <a:r>
              <a:rPr lang="zh-CN" altLang="en-US" b="0" dirty="0"/>
              <a:t>（二）明近缘：众生愿见佛，佛即应念现在目前，故名近缘也。</a:t>
            </a:r>
            <a:br>
              <a:rPr lang="zh-CN" altLang="en-US" dirty="0"/>
            </a:br>
            <a:r>
              <a:rPr lang="zh-CN" altLang="en-US" b="0" dirty="0"/>
              <a:t>（三）明增上缘：众生称念，即除多劫罪；命欲终时，佛与圣众自来迎接；诸邪业系无能碍者，故名增上缘也。</a:t>
            </a:r>
            <a:br>
              <a:rPr lang="zh-CN" altLang="en-US" dirty="0"/>
            </a:br>
            <a:r>
              <a:rPr lang="zh-CN" altLang="en-US" b="0" dirty="0"/>
              <a:t>　　自余众行，虽名是善；若比念佛者，全非比较也。是故诸经中，处处广赞念佛功能。</a:t>
            </a:r>
            <a:br>
              <a:rPr lang="zh-CN" altLang="en-US" dirty="0"/>
            </a:br>
            <a:r>
              <a:rPr lang="zh-CN" altLang="en-US" b="0" dirty="0"/>
              <a:t>如</a:t>
            </a:r>
            <a:r>
              <a:rPr lang="en-US" altLang="zh-CN" b="0" dirty="0"/>
              <a:t>《</a:t>
            </a:r>
            <a:r>
              <a:rPr lang="zh-CN" altLang="en-US" b="0" dirty="0"/>
              <a:t>无量寿经</a:t>
            </a:r>
            <a:r>
              <a:rPr lang="en-US" altLang="zh-CN" b="0" dirty="0"/>
              <a:t>》</a:t>
            </a:r>
            <a:r>
              <a:rPr lang="zh-CN" altLang="en-US" b="0" dirty="0"/>
              <a:t>四十八愿中，唯明专念弥陀名号得</a:t>
            </a:r>
            <a:endParaRPr lang="zh-CN" altLang="en-US" dirty="0"/>
          </a:p>
        </p:txBody>
      </p:sp>
    </p:spTree>
  </p:cSld>
  <p:clrMapOvr>
    <a:masterClrMapping/>
  </p:clrMapOvr>
  <p:transition advClick="0" advTm="15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b="0" dirty="0"/>
              <a:t>生。</a:t>
            </a:r>
            <a:br>
              <a:rPr lang="zh-CN" altLang="en-US" dirty="0"/>
            </a:br>
            <a:r>
              <a:rPr lang="zh-CN" altLang="en-US" b="0" dirty="0"/>
              <a:t>　　又如</a:t>
            </a:r>
            <a:r>
              <a:rPr lang="en-US" altLang="zh-CN" b="0" dirty="0"/>
              <a:t>《</a:t>
            </a:r>
            <a:r>
              <a:rPr lang="zh-CN" altLang="en-US" b="0" dirty="0"/>
              <a:t>弥陀经</a:t>
            </a:r>
            <a:r>
              <a:rPr lang="en-US" altLang="zh-CN" b="0" dirty="0"/>
              <a:t>》</a:t>
            </a:r>
            <a:r>
              <a:rPr lang="zh-CN" altLang="en-US" b="0" dirty="0"/>
              <a:t>中，一日七日专念弥陀名号得生。</a:t>
            </a:r>
            <a:br>
              <a:rPr lang="zh-CN" altLang="en-US" dirty="0"/>
            </a:br>
            <a:r>
              <a:rPr lang="zh-CN" altLang="en-US" b="0" dirty="0"/>
              <a:t>　　又十方恒沙诸佛证诚不虚也。</a:t>
            </a:r>
            <a:br>
              <a:rPr lang="zh-CN" altLang="en-US" dirty="0"/>
            </a:br>
            <a:r>
              <a:rPr lang="zh-CN" altLang="en-US" b="0" dirty="0"/>
              <a:t>　　又此</a:t>
            </a:r>
            <a:r>
              <a:rPr lang="en-US" altLang="zh-CN" b="0" dirty="0"/>
              <a:t>《</a:t>
            </a:r>
            <a:r>
              <a:rPr lang="zh-CN" altLang="en-US" b="0" dirty="0"/>
              <a:t>经</a:t>
            </a:r>
            <a:r>
              <a:rPr lang="en-US" altLang="zh-CN" b="0" dirty="0"/>
              <a:t>》</a:t>
            </a:r>
            <a:r>
              <a:rPr lang="zh-CN" altLang="en-US" b="0" dirty="0"/>
              <a:t>定散文中，唯标专念名号得生。此例非一也。广显念佛三昧竟。</a:t>
            </a:r>
            <a:endParaRPr lang="en-US" altLang="zh-CN" b="0" dirty="0"/>
          </a:p>
          <a:p>
            <a:pPr algn="r"/>
            <a:br>
              <a:rPr lang="zh-CN" altLang="en-US" dirty="0"/>
            </a:br>
            <a:r>
              <a:rPr lang="en-US" altLang="zh-CN" dirty="0"/>
              <a:t>——《</a:t>
            </a:r>
            <a:r>
              <a:rPr lang="zh-CN" altLang="en-US" b="0" dirty="0"/>
              <a:t>观经四帖疏</a:t>
            </a:r>
            <a:r>
              <a:rPr lang="en-US" altLang="zh-CN" dirty="0"/>
              <a:t>》</a:t>
            </a:r>
            <a:endParaRPr lang="zh-CN" altLang="en-US" dirty="0"/>
          </a:p>
          <a:p>
            <a:endParaRPr lang="zh-CN" altLang="en-US" dirty="0"/>
          </a:p>
          <a:p>
            <a:endParaRPr lang="zh-CN" altLang="en-US" dirty="0"/>
          </a:p>
        </p:txBody>
      </p:sp>
    </p:spTree>
  </p:cSld>
  <p:clrMapOvr>
    <a:masterClrMapping/>
  </p:clrMapOvr>
  <p:transition advClick="0" advTm="1500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问曰。何故称赞净土经说。西方去此世界过百千俱胝那庾多佛土。此即四远之中。是于处远。观经乃言阿弥陀佛去此不远。二文相违。请辨其义</a:t>
            </a:r>
          </a:p>
          <a:p>
            <a:r>
              <a:rPr lang="zh-CN" altLang="en-US" dirty="0"/>
              <a:t>　　释曰。案极乐之邦去此世界百千俱胝那庾多佛土。诚为处远。今言不远。自有别义聊陈十释以会斯文。一佛力不远。二方便不远。三应现不远。四自心不远。五守护不远。六有缘不远。七本愿不远。八来迎不远。九往生不远。十不放逸不远。一佛力者。经言。以佛力故当得见彼。二方便者。经言。有异方便令汝得见。三应现者。经言。阿弥陀佛住</a:t>
            </a:r>
          </a:p>
        </p:txBody>
      </p:sp>
    </p:spTree>
  </p:cSld>
  <p:clrMapOvr>
    <a:masterClrMapping/>
  </p:clrMapOvr>
  <p:transition advClick="0" advTm="15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立空中。四自心者。经言。是心作佛是心是佛。五守护者。经言。常来至彼行人之所。六有缘者。经言。有缘众生皆悉得见。七本愿者。经言。宿愿力故。有忆想者必得成就。八来迎者。经言。与诸化佛来迎行人。九往生者。经言。如弹指顷即生彼国。十不放逸者。如涅槃经第三十卷云。夫放逸者。虽得近佛及佛弟子。犹名为远。今但能专心不行放逸。即名近佛。不名远也。以具斯十义名不远。</a:t>
            </a:r>
            <a:endParaRPr lang="en-US" altLang="zh-CN" dirty="0"/>
          </a:p>
          <a:p>
            <a:endParaRPr lang="en-US" altLang="zh-CN" dirty="0"/>
          </a:p>
          <a:p>
            <a:pPr algn="r"/>
            <a:r>
              <a:rPr lang="en-US" altLang="zh-CN" dirty="0"/>
              <a:t>——《</a:t>
            </a:r>
            <a:r>
              <a:rPr lang="zh-CN" altLang="en-US" dirty="0"/>
              <a:t>释净土群疑论</a:t>
            </a:r>
            <a:r>
              <a:rPr lang="en-US" altLang="zh-CN" dirty="0"/>
              <a:t>》</a:t>
            </a:r>
            <a:endParaRPr lang="zh-CN" altLang="en-US" dirty="0"/>
          </a:p>
          <a:p>
            <a:endParaRPr lang="zh-CN" altLang="en-US" dirty="0"/>
          </a:p>
          <a:p>
            <a:endParaRPr lang="zh-CN" altLang="en-US" dirty="0"/>
          </a:p>
        </p:txBody>
      </p:sp>
    </p:spTree>
  </p:cSld>
  <p:clrMapOvr>
    <a:masterClrMapping/>
  </p:clrMapOvr>
  <p:transition advClick="0" advTm="15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469265"/>
            <a:ext cx="11523980" cy="6252845"/>
          </a:xfrm>
        </p:spPr>
        <p:txBody>
          <a:bodyPr/>
          <a:lstStyle/>
          <a:p>
            <a:endParaRPr lang="zh-CN" altLang="zh-CN" dirty="0"/>
          </a:p>
          <a:p>
            <a:r>
              <a:rPr lang="zh-CN" altLang="zh-CN" dirty="0"/>
              <a:t>　　上文既明求离障缘者，修三方便，不惟现离诸障，兼能随愿往生。今更特明求生净土者，若能修三方便，不惟决生净土，亦能现获不退也。</a:t>
            </a:r>
            <a:r>
              <a:rPr lang="zh-CN" altLang="zh-CN" dirty="0">
                <a:solidFill>
                  <a:srgbClr val="FFFF00"/>
                </a:solidFill>
              </a:rPr>
              <a:t>专意诵念彼佛名字，令离昏散，即名一心不乱，即是称名方便也。</a:t>
            </a:r>
            <a:r>
              <a:rPr lang="zh-CN" altLang="zh-CN" dirty="0"/>
              <a:t>如上观察，即观法身及修厌离二方便也。具三方便，则舍身定生彼国，现在善根增长，速获</a:t>
            </a:r>
            <a:r>
              <a:rPr altLang="zh-CN" dirty="0">
                <a:sym typeface="+mn-ea"/>
              </a:rPr>
              <a:t>不退，</a:t>
            </a:r>
            <a:r>
              <a:rPr altLang="zh-CN" u="sng" dirty="0">
                <a:solidFill>
                  <a:srgbClr val="FFFF00"/>
                </a:solidFill>
                <a:sym typeface="+mn-ea"/>
              </a:rPr>
              <a:t>故知持名有大功德，不可视作浅近法门。</a:t>
            </a:r>
            <a:endParaRPr lang="zh-CN" altLang="en-US" u="sng" dirty="0">
              <a:solidFill>
                <a:srgbClr val="FFFF00"/>
              </a:solidFill>
            </a:endParaRPr>
          </a:p>
        </p:txBody>
      </p:sp>
    </p:spTree>
  </p:cSld>
  <p:clrMapOvr>
    <a:masterClrMapping/>
  </p:clrMapOvr>
  <p:transition advClick="0" advTm="150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sym typeface="+mn-ea"/>
              </a:rPr>
              <a:t>　　当知如上一心系念思惟诸佛平等法身，一切善根中，其业最胜。所谓勤修习者，渐渐能向一行三昧，若到一行三昧者，则成广大微妙行心，名得相似无生法忍。</a:t>
            </a:r>
            <a:endParaRPr lang="zh-CN" altLang="zh-CN" dirty="0"/>
          </a:p>
          <a:p>
            <a:endParaRPr lang="zh-CN" altLang="zh-CN" dirty="0"/>
          </a:p>
          <a:p>
            <a:r>
              <a:rPr altLang="zh-CN" dirty="0">
                <a:sym typeface="+mn-ea"/>
              </a:rPr>
              <a:t>　　依于一实境界以开圆解，知十方佛、我及众生，同一净心为体，是名一心。常勤称念佛之名字，是为系念。观于诸佛法身与己平等，是为思惟诸佛平等法身，此于一切善根，则为最胜。故阿弥陀经云：‘不可以少善根福德因缘，得生彼国。’执持名号，</a:t>
            </a:r>
            <a:endParaRPr lang="zh-CN" altLang="en-US" dirty="0"/>
          </a:p>
        </p:txBody>
      </p:sp>
    </p:spTree>
  </p:cSld>
  <p:clrMapOvr>
    <a:masterClrMapping/>
  </p:clrMapOvr>
  <p:transition advClick="0" advTm="150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5260"/>
            <a:ext cx="11523980" cy="6546850"/>
          </a:xfrm>
        </p:spPr>
        <p:txBody>
          <a:bodyPr/>
          <a:lstStyle/>
          <a:p>
            <a:r>
              <a:rPr altLang="zh-CN" dirty="0">
                <a:sym typeface="+mn-ea"/>
              </a:rPr>
              <a:t>一日乃至七日，一心不乱，即得往生。</a:t>
            </a:r>
            <a:r>
              <a:rPr altLang="zh-CN" dirty="0">
                <a:solidFill>
                  <a:srgbClr val="FFFF00"/>
                </a:solidFill>
                <a:sym typeface="+mn-ea"/>
              </a:rPr>
              <a:t>由此执持名号，即是多善根福德因缘故也</a:t>
            </a:r>
          </a:p>
          <a:p>
            <a:endParaRPr lang="zh-CN" altLang="zh-CN" dirty="0"/>
          </a:p>
          <a:p>
            <a:r>
              <a:rPr altLang="zh-CN" dirty="0">
                <a:sym typeface="+mn-ea"/>
              </a:rPr>
              <a:t>　以能得闻我名字故，亦能得闻十方佛名字故；以能至心礼拜供养我故，亦能至心礼拜供养十方诸佛故。以能得闻大乘深经故，能执持书写供养恭敬大乘深经故，能受持读诵大乘深经故，能于究竟甚深第一实义中不生怖畏，远离诽谤，得正见心，能信解故，决定除灭诸罪障故，现证无量功德聚故。</a:t>
            </a:r>
            <a:endParaRPr lang="zh-CN" altLang="en-US" dirty="0"/>
          </a:p>
          <a:p>
            <a:pPr algn="r"/>
            <a:endParaRPr lang="zh-CN" altLang="zh-CN" dirty="0"/>
          </a:p>
          <a:p>
            <a:endParaRPr lang="zh-CN" altLang="zh-CN" dirty="0"/>
          </a:p>
          <a:p>
            <a:r>
              <a:rPr lang="en-US" dirty="0">
                <a:sym typeface="+mn-ea"/>
              </a:rPr>
              <a:t> </a:t>
            </a:r>
            <a:endParaRPr dirty="0"/>
          </a:p>
          <a:p>
            <a:pPr algn="r"/>
            <a:endParaRPr lang="zh-CN" altLang="zh-CN" dirty="0"/>
          </a:p>
          <a:p>
            <a:endParaRPr lang="zh-CN" altLang="en-US" dirty="0"/>
          </a:p>
          <a:p>
            <a:endParaRPr dirty="0"/>
          </a:p>
          <a:p>
            <a:r>
              <a:rPr lang="en-US" dirty="0">
                <a:sym typeface="+mn-ea"/>
              </a:rPr>
              <a:t> </a:t>
            </a:r>
            <a:endParaRPr dirty="0"/>
          </a:p>
          <a:p>
            <a:pPr algn="r"/>
            <a:endParaRPr lang="zh-CN" altLang="zh-CN" dirty="0"/>
          </a:p>
          <a:p>
            <a:endParaRPr lang="zh-CN" altLang="en-US"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11325"/>
            <a:ext cx="11523980" cy="5010785"/>
          </a:xfrm>
        </p:spPr>
        <p:txBody>
          <a:bodyPr/>
          <a:lstStyle/>
          <a:p>
            <a:r>
              <a:rPr lang="zh-CN" altLang="zh-CN" dirty="0"/>
              <a:t>若人得</a:t>
            </a:r>
            <a:r>
              <a:rPr lang="zh-CN" altLang="zh-CN" dirty="0">
                <a:solidFill>
                  <a:srgbClr val="FFFF00"/>
                </a:solidFill>
              </a:rPr>
              <a:t>闻</a:t>
            </a:r>
            <a:r>
              <a:rPr lang="zh-CN" altLang="zh-CN" dirty="0"/>
              <a:t>彼地藏菩萨摩诃萨名号，及</a:t>
            </a:r>
            <a:r>
              <a:rPr lang="zh-CN" altLang="zh-CN" dirty="0">
                <a:solidFill>
                  <a:srgbClr val="FFFF00"/>
                </a:solidFill>
              </a:rPr>
              <a:t>信其所说</a:t>
            </a:r>
            <a:r>
              <a:rPr lang="zh-CN" altLang="zh-CN" dirty="0"/>
              <a:t>者，当知是人速能得离一切所有诸障碍事，疾至无上道。</a:t>
            </a:r>
          </a:p>
          <a:p>
            <a:pPr algn="r"/>
            <a:r>
              <a:rPr lang="en-US" altLang="zh-CN" dirty="0"/>
              <a:t>——</a:t>
            </a:r>
            <a:r>
              <a:rPr lang="zh-CN" altLang="zh-CN" dirty="0"/>
              <a:t>《占察善恶业报经》</a:t>
            </a:r>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497965"/>
            <a:ext cx="11544300" cy="5143500"/>
          </a:xfrm>
        </p:spPr>
        <p:txBody>
          <a:bodyPr/>
          <a:lstStyle/>
          <a:p>
            <a:r>
              <a:rPr altLang="zh-CN" dirty="0">
                <a:sym typeface="+mn-ea"/>
              </a:rPr>
              <a:t>佛告普广菩萨：未来世中，若有善男子善女人，闻是地藏菩萨摩诃萨名者，或合掌者、赞叹者、作礼者、恋慕者，是人超越三十劫罪。</a:t>
            </a:r>
          </a:p>
          <a:p>
            <a:endParaRPr altLang="zh-CN" dirty="0">
              <a:sym typeface="+mn-ea"/>
            </a:endParaRPr>
          </a:p>
          <a:p>
            <a:pPr algn="r"/>
            <a:r>
              <a:rPr altLang="zh-CN" dirty="0">
                <a:sym typeface="+mn-ea"/>
              </a:rPr>
              <a:t>　　——《地藏菩萨本愿经》</a:t>
            </a:r>
          </a:p>
          <a:p>
            <a:endParaRPr altLang="zh-CN" dirty="0">
              <a:sym typeface="+mn-ea"/>
            </a:endParaRPr>
          </a:p>
          <a:p>
            <a:endParaRPr lang="zh-CN" altLang="en-US" dirty="0"/>
          </a:p>
        </p:txBody>
      </p:sp>
    </p:spTree>
  </p:cSld>
  <p:clrMapOvr>
    <a:masterClrMapping/>
  </p:clrMapOvr>
  <p:transition advClick="0" advTm="15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唯有一事。能报佛恩。何谓为一。</a:t>
            </a:r>
            <a:r>
              <a:rPr lang="zh-CN" altLang="en-US" dirty="0">
                <a:solidFill>
                  <a:srgbClr val="FFFF00"/>
                </a:solidFill>
              </a:rPr>
              <a:t>常以慈心。以其所解。一切善法。展转开化。乃至一人。令其信心成就智慧。展转教化。无有穷尽。譬如一灯燃无量灯。如是行者。乃名为报师徒重恩。</a:t>
            </a:r>
            <a:r>
              <a:rPr lang="zh-CN" altLang="en-US" dirty="0"/>
              <a:t>大王当知。欲报师徒解脱恩者。以还智慧。解脱众生。如是行者。则为供养三世诸佛。非但供养报一师也。王叉手白。宣传圣教。开悟群生。令行正见。修习圣道。其福云何。唯愿垂哀。开导众生。佛告王曰。若善男子善女人。</a:t>
            </a:r>
            <a:r>
              <a:rPr lang="zh-CN" altLang="en-US" dirty="0">
                <a:solidFill>
                  <a:srgbClr val="FFFF00"/>
                </a:solidFill>
              </a:rPr>
              <a:t>从师闻法。一句一义。展转教化。乃至一人。未信令信。未解令解。如是功德。无量无边。</a:t>
            </a:r>
            <a:br>
              <a:rPr lang="zh-CN" altLang="en-US" dirty="0">
                <a:solidFill>
                  <a:srgbClr val="FFFF00"/>
                </a:solidFill>
              </a:rPr>
            </a:br>
            <a:endParaRPr lang="zh-CN" altLang="en-US" dirty="0">
              <a:solidFill>
                <a:srgbClr val="FFFF00"/>
              </a:solidFill>
            </a:endParaRPr>
          </a:p>
          <a:p>
            <a:endParaRPr lang="zh-CN" altLang="en-US" dirty="0"/>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尔一念心外，以吾现前一念心性实无外故。又深信</a:t>
            </a:r>
            <a:r>
              <a:rPr lang="zh-CN" altLang="en-US" dirty="0">
                <a:solidFill>
                  <a:srgbClr val="FFFF00"/>
                </a:solidFill>
              </a:rPr>
              <a:t>西方依正主伴，皆吾现前一念心中所现影。</a:t>
            </a:r>
            <a:r>
              <a:rPr lang="zh-CN" altLang="en-US" dirty="0"/>
              <a:t>全事即理，全妄即真，全修即性，全他即自。</a:t>
            </a:r>
            <a:r>
              <a:rPr lang="zh-CN" altLang="en-US" dirty="0">
                <a:solidFill>
                  <a:srgbClr val="FFFF00"/>
                </a:solidFill>
              </a:rPr>
              <a:t>我心遍故，佛心亦遍，一切众生心性亦遍。</a:t>
            </a:r>
            <a:r>
              <a:rPr lang="zh-CN" altLang="en-US" u="sng" dirty="0"/>
              <a:t>譬如一室千灯，光光互遍，重重交摄，不相妨碍。是名信理。</a:t>
            </a:r>
            <a:r>
              <a:rPr lang="zh-CN" altLang="en-US" dirty="0">
                <a:solidFill>
                  <a:srgbClr val="FFFF00"/>
                </a:solidFill>
              </a:rPr>
              <a:t>如此信已，则娑婆即自心所感之秽，而自心秽，理应厌离。极乐即自心所感之净，而自心净，理应欣求。</a:t>
            </a:r>
            <a:r>
              <a:rPr lang="zh-CN" altLang="en-US" dirty="0"/>
              <a:t>厌秽须舍至究竟，方无可舍。欣净须取至究竟，方无可取。故</a:t>
            </a:r>
            <a:r>
              <a:rPr lang="en-US" altLang="zh-CN" dirty="0"/>
              <a:t>《</a:t>
            </a:r>
            <a:r>
              <a:rPr lang="zh-CN" altLang="en-US" dirty="0"/>
              <a:t>妙宗</a:t>
            </a:r>
            <a:r>
              <a:rPr lang="en-US" altLang="zh-CN" dirty="0"/>
              <a:t>》</a:t>
            </a:r>
            <a:r>
              <a:rPr lang="zh-CN" altLang="en-US" dirty="0"/>
              <a:t>云：取舍若极，与不取舍亦非异辙。设不从事取舍，但尚不取不舍，即是执理废事。既</a:t>
            </a:r>
          </a:p>
        </p:txBody>
      </p:sp>
    </p:spTree>
  </p:cSld>
  <p:clrMapOvr>
    <a:masterClrMapping/>
  </p:clrMapOvr>
  <p:transition advClick="0" advTm="15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非是凡夫所能知也。大王假使有人。于千岁中。饮食医药上妙衣服。供养恭敬佛法圣众。其福多不。王言甚多。不可称量。佛言大王。善男子善女人。</a:t>
            </a:r>
            <a:r>
              <a:rPr lang="zh-CN" altLang="en-US" u="sng" dirty="0"/>
              <a:t>从师闻说诸佛正教。展转教化。乃至一人。令其信解。其所得福。复过于彼。千万亿倍。不及其一。</a:t>
            </a:r>
            <a:r>
              <a:rPr lang="zh-CN" altLang="en-US" dirty="0"/>
              <a:t>何以故。</a:t>
            </a:r>
            <a:r>
              <a:rPr lang="zh-CN" altLang="en-US" dirty="0">
                <a:solidFill>
                  <a:srgbClr val="FFFF00"/>
                </a:solidFill>
              </a:rPr>
              <a:t>法化之功。应无量故。</a:t>
            </a:r>
            <a:br>
              <a:rPr lang="zh-CN" altLang="en-US" dirty="0">
                <a:solidFill>
                  <a:srgbClr val="FFFF00"/>
                </a:solidFill>
              </a:rPr>
            </a:br>
            <a:endParaRPr lang="en-US" altLang="zh-CN" dirty="0">
              <a:solidFill>
                <a:srgbClr val="FFFF00"/>
              </a:solidFill>
            </a:endParaRPr>
          </a:p>
          <a:p>
            <a:pPr algn="r"/>
            <a:r>
              <a:rPr lang="en-US" altLang="zh-CN" dirty="0"/>
              <a:t>——《</a:t>
            </a:r>
            <a:r>
              <a:rPr lang="zh-CN" altLang="en-US" dirty="0"/>
              <a:t>未曾有因缘经</a:t>
            </a:r>
            <a:r>
              <a:rPr lang="en-US" altLang="zh-CN" dirty="0"/>
              <a:t>》</a:t>
            </a:r>
            <a:endParaRPr lang="zh-CN" altLang="en-US" dirty="0"/>
          </a:p>
        </p:txBody>
      </p:sp>
    </p:spTree>
  </p:cSld>
  <p:clrMapOvr>
    <a:masterClrMapping/>
  </p:clrMapOvr>
  <p:transition advClick="0" advTm="15000"/>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故智度论云。</a:t>
            </a:r>
            <a:r>
              <a:rPr lang="zh-CN" altLang="en-US" dirty="0">
                <a:solidFill>
                  <a:srgbClr val="FFFF00"/>
                </a:solidFill>
              </a:rPr>
              <a:t>佛说施中法施第一。</a:t>
            </a:r>
            <a:r>
              <a:rPr lang="zh-CN" altLang="en-US" dirty="0"/>
              <a:t>何以故。财施有量。法施无量。财施欲界报。法施出三界报。财施不能断漏。法施清升彼岸。财施但感人天报。法施通感三乘果。财施愚智俱闲。法施唯局智人。财施唯能施者得福。法施通益能所。财施愚畜能受。法施唯局聪人。财施但益色身。法施能利心神。财施能增贪病。法施能除三毒。</a:t>
            </a:r>
          </a:p>
          <a:p>
            <a:pPr algn="r"/>
            <a:r>
              <a:rPr lang="en-US" altLang="zh-CN" dirty="0"/>
              <a:t>——《</a:t>
            </a:r>
            <a:r>
              <a:rPr lang="zh-CN" altLang="en-US" dirty="0"/>
              <a:t>法苑珠林</a:t>
            </a:r>
            <a:r>
              <a:rPr lang="en-US" altLang="zh-CN" dirty="0"/>
              <a:t>》</a:t>
            </a:r>
            <a:endParaRPr lang="zh-CN" altLang="en-US" dirty="0"/>
          </a:p>
          <a:p>
            <a:endParaRPr lang="zh-CN" altLang="en-US" dirty="0"/>
          </a:p>
        </p:txBody>
      </p:sp>
    </p:spTree>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废于事，理亦不圆。若达全事即理，则取亦即理，舍亦即理。一取一舍，无非法界。故次信而明愿也。</a:t>
            </a:r>
            <a:br>
              <a:rPr lang="zh-CN" altLang="en-US" dirty="0"/>
            </a:br>
            <a:r>
              <a:rPr lang="zh-CN" altLang="en-US" dirty="0"/>
              <a:t>言执持名号一心不乱者，名以召德，德不可思议，故名号亦不可思议。名号功德不可思议，故使散称为佛种，执持登不退也。然诸经示净土行，万别千差。如观像、观想、礼拜供养、五悔六念等，一一行成，皆生净土。</a:t>
            </a:r>
            <a:r>
              <a:rPr lang="zh-CN" altLang="en-US" dirty="0">
                <a:solidFill>
                  <a:srgbClr val="FFFF00"/>
                </a:solidFill>
              </a:rPr>
              <a:t>唯持名一法，收机最广，下手最易。</a:t>
            </a:r>
            <a:r>
              <a:rPr lang="zh-CN" altLang="en-US" dirty="0"/>
              <a:t>故释迦慈尊，无问自说，特向大智舍利弗拈出，可谓</a:t>
            </a:r>
            <a:r>
              <a:rPr lang="zh-CN" altLang="en-US" dirty="0">
                <a:solidFill>
                  <a:srgbClr val="FFFF00"/>
                </a:solidFill>
              </a:rPr>
              <a:t>方便中第一方便，了义中无上了义，圆顿中最极圆顿。</a:t>
            </a:r>
            <a:r>
              <a:rPr lang="zh-CN" altLang="en-US" dirty="0"/>
              <a:t>故云：清珠投于浊水，浊水不得不清；</a:t>
            </a:r>
          </a:p>
          <a:p>
            <a:endParaRPr lang="zh-CN" altLang="en-US" dirty="0"/>
          </a:p>
        </p:txBody>
      </p:sp>
    </p:spTree>
  </p:cSld>
  <p:clrMapOvr>
    <a:masterClrMapping/>
  </p:clrMapOvr>
  <p:transition advClick="0" advTm="15000"/>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10062</Words>
  <Application>Microsoft Office PowerPoint</Application>
  <PresentationFormat>宽屏</PresentationFormat>
  <Paragraphs>220</Paragraphs>
  <Slides>81</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81</vt:i4>
      </vt:variant>
    </vt:vector>
  </HeadingPairs>
  <TitlesOfParts>
    <vt:vector size="90" baseType="lpstr">
      <vt:lpstr>等线</vt:lpstr>
      <vt:lpstr>黑体</vt:lpstr>
      <vt:lpstr>华文楷体</vt:lpstr>
      <vt:lpstr>华文新魏</vt:lpstr>
      <vt:lpstr>Arial</vt:lpstr>
      <vt:lpstr>Calibri</vt:lpstr>
      <vt:lpstr>Calibri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 </cp:lastModifiedBy>
  <cp:revision>1436</cp:revision>
  <dcterms:created xsi:type="dcterms:W3CDTF">2016-11-06T12:00:00Z</dcterms:created>
  <dcterms:modified xsi:type="dcterms:W3CDTF">2021-08-12T15:08:18Z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