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20"/>
  </p:notesMasterIdLst>
  <p:handoutMasterIdLst>
    <p:handoutMasterId r:id="rId21"/>
  </p:handoutMasterIdLst>
  <p:sldIdLst>
    <p:sldId id="995" r:id="rId3"/>
    <p:sldId id="1369" r:id="rId4"/>
    <p:sldId id="1432" r:id="rId5"/>
    <p:sldId id="1424" r:id="rId6"/>
    <p:sldId id="1425" r:id="rId7"/>
    <p:sldId id="1426" r:id="rId8"/>
    <p:sldId id="1422" r:id="rId9"/>
    <p:sldId id="1427" r:id="rId10"/>
    <p:sldId id="1428" r:id="rId11"/>
    <p:sldId id="1429" r:id="rId12"/>
    <p:sldId id="1430" r:id="rId13"/>
    <p:sldId id="1343" r:id="rId14"/>
    <p:sldId id="1344" r:id="rId15"/>
    <p:sldId id="1345" r:id="rId16"/>
    <p:sldId id="1346" r:id="rId17"/>
    <p:sldId id="1261" r:id="rId18"/>
    <p:sldId id="1262" r:id="rId19"/>
  </p:sldIdLst>
  <p:sldSz cx="12192000" cy="6858000"/>
  <p:notesSz cx="6858000" cy="9144000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C819"/>
    <a:srgbClr val="0B215A"/>
    <a:srgbClr val="EDCBCB"/>
    <a:srgbClr val="8BE1FF"/>
    <a:srgbClr val="FF5B5B"/>
    <a:srgbClr val="FC9804"/>
    <a:srgbClr val="FFD319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 varScale="1">
        <p:scale>
          <a:sx n="65" d="100"/>
          <a:sy n="65" d="100"/>
        </p:scale>
        <p:origin x="384" y="60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占察入净土</a:t>
            </a:r>
            <a:endParaRPr lang="en-US" altLang="zh-CN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值天时，处地利，得人和（六）</a:t>
            </a:r>
          </a:p>
        </p:txBody>
      </p:sp>
    </p:spTree>
  </p:cSld>
  <p:clrMapOvr>
    <a:masterClrMapping/>
  </p:clrMapOvr>
  <p:transition advClick="0" advTm="1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祸灭福臻，业消障尽等。冥感显应者，宿生曾种善根，今生得</a:t>
            </a:r>
            <a:r>
              <a:rPr lang="zh-CN" altLang="en-US" dirty="0"/>
              <a:t>蒙加被。显感冥应者，现生竭诚礼念，不见加被之迹，冥冥之中，承其慈力，凶退吉临，业消障尽等。亦冥亦显感而显应者，宿世曾种善根，今生竭诚礼念，显蒙加被，转祸为福等。亦冥亦显感而冥应者，宿世曾种善根，今生竭诚礼念，冥冥之中，承其慈力，获种种益也。了此则知功不虚弃，果无浪得，纵令毕生不见加被之迹，亦不至心生怨望，半途而废。感应之道，微妙难思。略书梗概，以勖来哲。）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98FED5"/>
                </a:solidFill>
                <a:sym typeface="+mn-ea"/>
              </a:rPr>
              <a:t>其应之大小优劣，在其诚之至与未至而已。纵令心</a:t>
            </a:r>
            <a:endParaRPr lang="zh-CN" altLang="en-US" dirty="0">
              <a:solidFill>
                <a:srgbClr val="98FED5"/>
              </a:solidFill>
            </a:endParaRPr>
          </a:p>
          <a:p>
            <a:r>
              <a:rPr>
                <a:solidFill>
                  <a:srgbClr val="98FED5"/>
                </a:solidFill>
                <a:sym typeface="+mn-ea"/>
              </a:rPr>
              <a:t>不谛信，致诚未极，但能一念投诚，亦必皆蒙利益。</a:t>
            </a:r>
            <a:endParaRPr lang="zh-CN" altLang="en-US" dirty="0">
              <a:solidFill>
                <a:srgbClr val="98FED5"/>
              </a:solidFill>
            </a:endParaRPr>
          </a:p>
          <a:p>
            <a:r>
              <a:rPr lang="zh-CN" altLang="en-US" dirty="0">
                <a:solidFill>
                  <a:srgbClr val="98FED5"/>
                </a:solidFill>
              </a:rPr>
              <a:t>但随己一念之诚，而分优劣，不能如竭诚尽敬者蒙益之殊胜超绝耳。</a:t>
            </a:r>
            <a:endParaRPr lang="zh-CN" altLang="en-US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pPr algn="r"/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096" y="-158720"/>
            <a:ext cx="12728193" cy="717544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1280" y="1040765"/>
            <a:ext cx="3093085" cy="12338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胜解又主要是通过闻思教理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断疑生信而生起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1280" y="2525395"/>
            <a:ext cx="3093085" cy="8763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胜解心所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是信之因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1280" y="3641725"/>
            <a:ext cx="3093720" cy="755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信心所（信）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0645" y="4636770"/>
            <a:ext cx="3095625" cy="767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欲心所（愿）,是信之果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0010" y="5673090"/>
            <a:ext cx="3094355" cy="8140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勤心所（行）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25755" y="-35560"/>
            <a:ext cx="2402205" cy="1076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atinLnBrk="0">
              <a:lnSpc>
                <a:spcPct val="100000"/>
              </a:lnSpc>
            </a:pPr>
            <a:r>
              <a:rPr lang="zh-CN" sz="3200" b="1" dirty="0">
                <a:solidFill>
                  <a:srgbClr val="FFC000"/>
                </a:solidFill>
              </a:rPr>
              <a:t>略摄唯识与</a:t>
            </a:r>
          </a:p>
          <a:p>
            <a:pPr latinLnBrk="0">
              <a:lnSpc>
                <a:spcPct val="100000"/>
              </a:lnSpc>
            </a:pPr>
            <a:r>
              <a:rPr lang="zh-CN" sz="3200" b="1" dirty="0">
                <a:solidFill>
                  <a:srgbClr val="FFC000"/>
                </a:solidFill>
              </a:rPr>
              <a:t>净土信愿行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357245" y="31115"/>
            <a:ext cx="5363845" cy="2940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l" latinLnBrk="0">
              <a:lnSpc>
                <a:spcPts val="3300"/>
              </a:lnSpc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成唯识论五卷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云何胜解。于决定境印持为性。不可引转为业。谓邪正等教理证力于所取境审决印持。由此异缘不能引转。故犹豫境胜解全无。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77260" y="3138170"/>
            <a:ext cx="5244465" cy="2199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l" latinLnBrk="0">
              <a:lnSpc>
                <a:spcPts val="3300"/>
              </a:lnSpc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成唯识论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云何为信。于实、德能深忍乐欲。心净为性。忍谓胜解。此即信因。乐欲谓欲。即是信果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08375" y="5505450"/>
            <a:ext cx="5031105" cy="1280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179705" rIns="0" rtlCol="0" anchor="ctr"/>
          <a:lstStyle/>
          <a:p>
            <a:pPr algn="l" latinLnBrk="0">
              <a:lnSpc>
                <a:spcPts val="3300"/>
              </a:lnSpc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成唯识论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云何为欲。于所乐境。希望为性。勤依为业。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453123" y="3307238"/>
            <a:ext cx="304380" cy="3346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3" name="下箭头 22"/>
          <p:cNvSpPr/>
          <p:nvPr/>
        </p:nvSpPr>
        <p:spPr>
          <a:xfrm>
            <a:off x="2453123" y="4302212"/>
            <a:ext cx="304380" cy="3346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4" name="下箭头 23"/>
          <p:cNvSpPr/>
          <p:nvPr/>
        </p:nvSpPr>
        <p:spPr>
          <a:xfrm>
            <a:off x="2452916" y="5338602"/>
            <a:ext cx="304380" cy="3346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9" name="矩形 28"/>
          <p:cNvSpPr/>
          <p:nvPr/>
        </p:nvSpPr>
        <p:spPr>
          <a:xfrm>
            <a:off x="8721090" y="187325"/>
            <a:ext cx="3451860" cy="4130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ts val="3500"/>
              </a:lnSpc>
            </a:pP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①胜解所依</a:t>
            </a:r>
            <a:r>
              <a:rPr lang="en-US" altLang="zh-CN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决定境。</a:t>
            </a:r>
          </a:p>
          <a:p>
            <a:pPr latinLnBrk="0">
              <a:lnSpc>
                <a:spcPts val="3500"/>
              </a:lnSpc>
            </a:pP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②胜解具有三个特点</a:t>
            </a:r>
            <a:r>
              <a:rPr lang="en-US" altLang="zh-CN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一决定的信心；二没有怀疑；三不可引转</a:t>
            </a:r>
          </a:p>
          <a:p>
            <a:pPr latinLnBrk="0">
              <a:lnSpc>
                <a:spcPts val="3500"/>
              </a:lnSpc>
            </a:pP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③胜解如何产生</a:t>
            </a:r>
            <a:r>
              <a:rPr lang="en-US" altLang="zh-CN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谓邪正等教理证力。</a:t>
            </a:r>
          </a:p>
        </p:txBody>
      </p:sp>
      <p:sp>
        <p:nvSpPr>
          <p:cNvPr id="31" name="右大括号 30"/>
          <p:cNvSpPr/>
          <p:nvPr/>
        </p:nvSpPr>
        <p:spPr>
          <a:xfrm>
            <a:off x="8667750" y="4156075"/>
            <a:ext cx="507365" cy="2319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2" name="矩形 31"/>
          <p:cNvSpPr/>
          <p:nvPr/>
        </p:nvSpPr>
        <p:spPr>
          <a:xfrm>
            <a:off x="9054465" y="4486275"/>
            <a:ext cx="3201670" cy="30099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ts val="3500"/>
              </a:lnSpc>
            </a:pP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成唯识论述记</a:t>
            </a:r>
            <a:r>
              <a:rPr lang="en-US" altLang="zh-CN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3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atinLnBrk="0">
              <a:lnSpc>
                <a:spcPts val="3500"/>
              </a:lnSpc>
            </a:pP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信为欲依，</a:t>
            </a:r>
          </a:p>
          <a:p>
            <a:pPr latinLnBrk="0">
              <a:lnSpc>
                <a:spcPts val="3500"/>
              </a:lnSpc>
            </a:pP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欲为精进依，</a:t>
            </a:r>
          </a:p>
          <a:p>
            <a:pPr latinLnBrk="0">
              <a:lnSpc>
                <a:spcPts val="3500"/>
              </a:lnSpc>
            </a:pPr>
            <a:r>
              <a:rPr lang="zh-CN" altLang="en-US" sz="3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即入佛法次第</a:t>
            </a:r>
            <a:endParaRPr lang="zh-CN" altLang="en-US" sz="32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atinLnBrk="0">
              <a:lnSpc>
                <a:spcPts val="3000"/>
              </a:lnSpc>
            </a:pPr>
            <a:endParaRPr lang="zh-CN" altLang="en-US" sz="32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 rot="16020000">
            <a:off x="3133090" y="1480820"/>
            <a:ext cx="304165" cy="36004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下箭头 2"/>
          <p:cNvSpPr/>
          <p:nvPr/>
        </p:nvSpPr>
        <p:spPr>
          <a:xfrm rot="16200000">
            <a:off x="3197860" y="3802380"/>
            <a:ext cx="304165" cy="56007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4" name="下箭头 3"/>
          <p:cNvSpPr/>
          <p:nvPr/>
        </p:nvSpPr>
        <p:spPr>
          <a:xfrm rot="18420000">
            <a:off x="3198495" y="5182235"/>
            <a:ext cx="304165" cy="53657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5" name="下箭头 4"/>
          <p:cNvSpPr/>
          <p:nvPr/>
        </p:nvSpPr>
        <p:spPr>
          <a:xfrm>
            <a:off x="2453123" y="2177573"/>
            <a:ext cx="304380" cy="3346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1350" y="1702435"/>
            <a:ext cx="10210165" cy="2861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知此，则知如何用功，在什么地方用功。</a:t>
            </a:r>
          </a:p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用功用错地方，则劳而无功。</a:t>
            </a:r>
          </a:p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用对地方，则用一分得一分力，决无空耗。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71301" y="59880"/>
            <a:ext cx="5824698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sz="4000" b="1" dirty="0">
                <a:solidFill>
                  <a:srgbClr val="FFC000"/>
                </a:solidFill>
              </a:rPr>
              <a:t>略摄唯识与净土信愿行</a:t>
            </a:r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485" y="1074420"/>
            <a:ext cx="10652760" cy="6243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一错：</a:t>
            </a: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不知往生不是靠自力精进念佛；（决定信则决定生，信解为根本）</a:t>
            </a:r>
          </a:p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二错：</a:t>
            </a: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不知精进依欲乐（愿）；（正勤与假勤之别）</a:t>
            </a:r>
          </a:p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三错：</a:t>
            </a: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不知欲乐（愿）依信心；</a:t>
            </a:r>
            <a:endParaRPr lang="zh-CN" sz="40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四错：</a:t>
            </a: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不知闻得生信与真正信心的差别；</a:t>
            </a:r>
          </a:p>
          <a:p>
            <a:pPr>
              <a:lnSpc>
                <a:spcPct val="150000"/>
              </a:lnSpc>
            </a:pPr>
            <a:endParaRPr lang="zh-CN" sz="2645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1145" y="59690"/>
            <a:ext cx="8651240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sz="4000" b="1" dirty="0">
                <a:solidFill>
                  <a:srgbClr val="FFC000"/>
                </a:solidFill>
              </a:rPr>
              <a:t>修习净土容易出现的七大错</a:t>
            </a:r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485" y="1074420"/>
            <a:ext cx="10577195" cy="53193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五错：</a:t>
            </a: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不知信之因事胜解；（虽知信愿重要，却误以为恭敬即是胜解信）</a:t>
            </a:r>
            <a:endParaRPr lang="zh-CN" sz="40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六错：</a:t>
            </a: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不知胜解产生是依“教理证力”；</a:t>
            </a:r>
          </a:p>
          <a:p>
            <a:pPr>
              <a:lnSpc>
                <a:spcPct val="150000"/>
              </a:lnSpc>
            </a:pPr>
            <a:r>
              <a:rPr lang="zh-CN" sz="40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七错：</a:t>
            </a:r>
            <a:r>
              <a:rPr lang="zh-CN" sz="40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不知闻思教理后，还需要“审决印持”，思维抉择。</a:t>
            </a:r>
            <a:endParaRPr lang="zh-CN" sz="2645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sz="2645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1145" y="59690"/>
            <a:ext cx="8651240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sz="4000" b="1" dirty="0">
                <a:solidFill>
                  <a:srgbClr val="FFC000"/>
                </a:solidFill>
              </a:rPr>
              <a:t>修习净土容易出现的七大错</a:t>
            </a:r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善导大师开示：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问曰：今欲劝人往生者，未知若为「安心、起行、作业」，定得往生彼国土也？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答曰：必欲生彼国土者，如</a:t>
            </a:r>
            <a:r>
              <a:rPr lang="en-US" altLang="zh-CN" dirty="0"/>
              <a:t>《</a:t>
            </a:r>
            <a:r>
              <a:rPr lang="zh-CN" altLang="en-US" dirty="0"/>
              <a:t>观经</a:t>
            </a:r>
            <a:r>
              <a:rPr lang="en-US" altLang="zh-CN" dirty="0"/>
              <a:t>》</a:t>
            </a:r>
            <a:r>
              <a:rPr lang="zh-CN" altLang="en-US" dirty="0"/>
              <a:t>说者：「具三心必得往生」何等为三？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一者「</a:t>
            </a:r>
            <a:r>
              <a:rPr lang="zh-CN" altLang="en-US" dirty="0">
                <a:solidFill>
                  <a:srgbClr val="FFFF00"/>
                </a:solidFill>
              </a:rPr>
              <a:t>至诚心</a:t>
            </a:r>
            <a:r>
              <a:rPr lang="zh-CN" altLang="en-US" dirty="0"/>
              <a:t>」：所谓身业礼拜彼佛，口业赞叹称扬彼佛，意业专念观察彼佛；凡起三业，必须真实，故名至诚心。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二者「</a:t>
            </a:r>
            <a:r>
              <a:rPr lang="zh-CN" altLang="en-US" dirty="0">
                <a:solidFill>
                  <a:srgbClr val="FFFF00"/>
                </a:solidFill>
              </a:rPr>
              <a:t>深心</a:t>
            </a:r>
            <a:r>
              <a:rPr lang="zh-CN" altLang="en-US" dirty="0"/>
              <a:t>」：即是真实信心：信知自身是具足烦恼凡夫，善根薄少，流转三界，不出火宅；</a:t>
            </a:r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今信知</a:t>
            </a:r>
            <a:r>
              <a:rPr lang="zh-CN" altLang="en-US" dirty="0"/>
              <a:t>弥陀本弘誓愿，及称名号，下至十声、一声等，定得往生；乃至一念无有疑心，故名深心。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三者「</a:t>
            </a:r>
            <a:r>
              <a:rPr lang="zh-CN" altLang="en-US" dirty="0">
                <a:solidFill>
                  <a:srgbClr val="FFFF00"/>
                </a:solidFill>
              </a:rPr>
              <a:t>回向发愿心</a:t>
            </a:r>
            <a:r>
              <a:rPr lang="zh-CN" altLang="en-US" dirty="0"/>
              <a:t>」：所作一切善根，悉皆回愿往生，故名回向发愿心。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具此三心，必得生也；若少一心，即不得生。如</a:t>
            </a:r>
            <a:r>
              <a:rPr lang="en-US" altLang="zh-CN" dirty="0"/>
              <a:t>《</a:t>
            </a:r>
            <a:r>
              <a:rPr lang="zh-CN" altLang="en-US" dirty="0"/>
              <a:t>观经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《</a:t>
            </a:r>
            <a:r>
              <a:rPr lang="zh-CN" altLang="en-US" dirty="0"/>
              <a:t>观经四帖疏</a:t>
            </a:r>
            <a:r>
              <a:rPr lang="en-US" altLang="zh-CN" dirty="0"/>
              <a:t>》</a:t>
            </a:r>
            <a:r>
              <a:rPr lang="zh-CN" altLang="en-US" dirty="0"/>
              <a:t>） 具说。应知。</a:t>
            </a:r>
            <a:endParaRPr lang="en-US" altLang="zh-CN" dirty="0"/>
          </a:p>
          <a:p>
            <a:pPr algn="r"/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173990"/>
            <a:ext cx="11523980" cy="6548120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《占察善恶业报经疏》：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altLang="zh-CN" b="0">
                <a:solidFill>
                  <a:srgbClr val="FFFF00"/>
                </a:solidFill>
                <a:sym typeface="+mn-ea"/>
              </a:rPr>
              <a:t>又是菩萨。名为善安慰说者。所谓巧说深法。能善开导初学发意求大乘者。令不怯弱。</a:t>
            </a:r>
            <a:endParaRPr lang="zh-CN" altLang="zh-CN" b="0" dirty="0">
              <a:solidFill>
                <a:srgbClr val="FFFF00"/>
              </a:solidFill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>
                <a:sym typeface="+mn-ea"/>
              </a:rPr>
              <a:t>即</a:t>
            </a:r>
            <a:r>
              <a:rPr altLang="zh-CN">
                <a:sym typeface="+mn-ea"/>
              </a:rPr>
              <a:t>指下文善巧说法。及进趣大乘方便。占察三种轮相法也。二别释竟。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173990"/>
            <a:ext cx="11523980" cy="6548120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《般舟赞》：</a:t>
            </a:r>
            <a:endParaRPr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释迦如来实是慈悲父母，种种方便，发起我等无上信心。</a:t>
            </a:r>
            <a:endParaRPr>
              <a:solidFill>
                <a:schemeClr val="bg1"/>
              </a:solidFill>
              <a:sym typeface="+mn-ea"/>
            </a:endParaRPr>
          </a:p>
          <a:p>
            <a:endParaRPr>
              <a:solidFill>
                <a:schemeClr val="bg1"/>
              </a:solidFill>
              <a:sym typeface="+mn-ea"/>
            </a:endParaRPr>
          </a:p>
          <a:p>
            <a:r>
              <a:rPr>
                <a:solidFill>
                  <a:srgbClr val="FFFF00"/>
                </a:solidFill>
                <a:sym typeface="+mn-ea"/>
              </a:rPr>
              <a:t>蕅益大师开示：</a:t>
            </a:r>
            <a:endParaRPr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然窃玩《占察善恶业报》一经，原属释迦大圣彻底悲心，地藏菩萨格外方便。三种轮相，巧示业报因缘，无疑不决。</a:t>
            </a:r>
            <a:endParaRPr>
              <a:solidFill>
                <a:schemeClr val="bg1"/>
              </a:solidFill>
              <a:sym typeface="+mn-ea"/>
            </a:endParaRPr>
          </a:p>
          <a:p>
            <a:endParaRPr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占察善恶业报经疏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 lang="zh-CN" altLang="en-US" u="sng" dirty="0"/>
          </a:p>
          <a:p>
            <a:r>
              <a:rPr lang="en-US" altLang="zh-CN" dirty="0">
                <a:solidFill>
                  <a:srgbClr val="FFFF00"/>
                </a:solidFill>
              </a:rPr>
              <a:t>	</a:t>
            </a:r>
            <a:r>
              <a:rPr lang="zh-CN" altLang="en-US" dirty="0">
                <a:solidFill>
                  <a:srgbClr val="FFFF00"/>
                </a:solidFill>
              </a:rPr>
              <a:t>占察</a:t>
            </a:r>
            <a:r>
              <a:rPr lang="zh-CN" altLang="en-US" dirty="0"/>
              <a:t>二字。约</a:t>
            </a:r>
            <a:r>
              <a:rPr lang="zh-CN" altLang="en-US" dirty="0">
                <a:solidFill>
                  <a:srgbClr val="FFFF00"/>
                </a:solidFill>
              </a:rPr>
              <a:t>能观</a:t>
            </a:r>
            <a:r>
              <a:rPr lang="zh-CN" altLang="en-US" dirty="0"/>
              <a:t>法。善恶业报四字。约</a:t>
            </a:r>
            <a:r>
              <a:rPr lang="zh-CN" altLang="en-US" dirty="0">
                <a:solidFill>
                  <a:srgbClr val="FFFF00"/>
                </a:solidFill>
              </a:rPr>
              <a:t>所观</a:t>
            </a:r>
            <a:r>
              <a:rPr lang="zh-CN" altLang="en-US" dirty="0"/>
              <a:t>法。释此能所二法。复有两番。初略。次广。初略释者。</a:t>
            </a:r>
            <a:r>
              <a:rPr lang="zh-CN" altLang="en-US" dirty="0">
                <a:solidFill>
                  <a:srgbClr val="FFFF00"/>
                </a:solidFill>
              </a:rPr>
              <a:t>占以瞻视为义。察以详审为义。</a:t>
            </a:r>
            <a:r>
              <a:rPr lang="zh-CN" altLang="en-US" dirty="0"/>
              <a:t>各有事理。事者。依于大士所示三种轮相。至诚掷视。名之为占。审谛观其相应与否。名之为察。或自除疑。或除他疑。但当学习此法。不得随逐世间卜筮法也。理者。依于大士所示一实境界。二种观道。如实正向。名之为占。依于大士所示巧说深法。离相违过。谛审思惟。名之为察。由是自善进趣。令他亦善进</a:t>
            </a: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趣。自离怯弱。令他亦离怯弱。是名理占察也。善恶者。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十善十恶。依身口意而名为</a:t>
            </a:r>
            <a:r>
              <a:rPr lang="zh-CN" altLang="en-US" u="sng" dirty="0"/>
              <a:t>业</a:t>
            </a:r>
            <a:r>
              <a:rPr lang="zh-CN" altLang="en-US" dirty="0"/>
              <a:t>。业秖是思。由善恶思。发身口意种种事业。意兼惑业。身口唯业。今以</a:t>
            </a:r>
            <a:r>
              <a:rPr lang="zh-CN" altLang="en-US" dirty="0">
                <a:solidFill>
                  <a:srgbClr val="FFFF00"/>
                </a:solidFill>
              </a:rPr>
              <a:t>第一轮相。占视善恶多少。</a:t>
            </a:r>
            <a:r>
              <a:rPr lang="zh-CN" altLang="en-US" dirty="0"/>
              <a:t>察其相应与否。复以</a:t>
            </a:r>
            <a:r>
              <a:rPr lang="zh-CN" altLang="en-US" dirty="0">
                <a:solidFill>
                  <a:srgbClr val="FFFF00"/>
                </a:solidFill>
              </a:rPr>
              <a:t>第二轮相。占视业力强弱。</a:t>
            </a:r>
            <a:r>
              <a:rPr lang="zh-CN" altLang="en-US" dirty="0"/>
              <a:t>亦须察其相应与否。又以</a:t>
            </a:r>
            <a:r>
              <a:rPr lang="zh-CN" altLang="en-US" dirty="0">
                <a:solidFill>
                  <a:srgbClr val="FFFF00"/>
                </a:solidFill>
              </a:rPr>
              <a:t>第三轮相。占视三世果报。</a:t>
            </a:r>
            <a:r>
              <a:rPr lang="zh-CN" altLang="en-US" dirty="0"/>
              <a:t>亦须察其相应与否。具如经文广明。自身所有善恶业报。依此三种轮相而占察之。决了疑悔。为他亦然。故名占察善恶业报。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印光法师增广文钞卷初机净业指南序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众生之心如水，阿弥陀佛如月。</a:t>
            </a:r>
            <a:r>
              <a:rPr lang="zh-CN" altLang="en-US" dirty="0">
                <a:solidFill>
                  <a:srgbClr val="FFFF00"/>
                </a:solidFill>
              </a:rPr>
              <a:t>众生信愿具足，至诚感佛，则佛应之，如水清月现也。</a:t>
            </a:r>
            <a:r>
              <a:rPr lang="zh-CN" altLang="en-US" dirty="0"/>
              <a:t>若心不清净，不至诚，与贪瞋痴相应，与佛相背，如水浊而动，月虽不遗照临，而不能昭彰影现也。月乃世间色法，尚有如此之妙。况阿弥陀佛，烦惑净尽，福慧具足。心包太虚，量周法界者乎。故华严经云，佛身充满于法界，普现一切群生前。随缘赴感靡不周，而恒处此菩提座。故知遍法界感，遍法界应。佛实未曾起心动念，有来去相。而能令缘熟众生，</a:t>
            </a:r>
            <a:endParaRPr lang="zh-CN" altLang="en-US" sz="3600" dirty="0"/>
          </a:p>
          <a:p>
            <a:endParaRPr lang="zh-CN" altLang="en-US" sz="3600" dirty="0"/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248920"/>
            <a:ext cx="11523980" cy="6473190"/>
          </a:xfrm>
        </p:spPr>
        <p:txBody>
          <a:bodyPr/>
          <a:lstStyle/>
          <a:p>
            <a:r>
              <a:rPr>
                <a:sym typeface="+mn-ea"/>
              </a:rPr>
              <a:t>见其来此接引以往西方也。怀此疑者，固非一二。因示大意，令生正信云。</a:t>
            </a:r>
            <a:endParaRPr dirty="0"/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其随类逐形，寻声救苦，有感即应，无愿不从之迹，喻如月丽中天，影现众水。不但江湖河海，各现全月，即小而一勺一滴，无不各各皆现全月。又江湖河海中月，一人观之，则其月与己相对，即百千万人于百千万处观之，亦皆各各与己相对。人若东行，月则随之而东，人若西行，月则随之而西。人若安住不动，月则不离当处。一人乃至百千万人，悉皆如是。</a:t>
            </a:r>
            <a:r>
              <a:rPr lang="zh-CN" altLang="en-US" dirty="0">
                <a:solidFill>
                  <a:srgbClr val="FFFF00"/>
                </a:solidFill>
              </a:rPr>
              <a:t>菩萨于一念中，遍法界感，遍法界应，感应道交，无少差殊。</a:t>
            </a:r>
            <a:r>
              <a:rPr lang="zh-CN" altLang="en-US" dirty="0"/>
              <a:t>与此一月普现众水，随人随</a:t>
            </a: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地各见全月，了无有异。良由菩萨心包太虚，量周沙界，</a:t>
            </a:r>
            <a:r>
              <a:rPr lang="zh-CN" altLang="en-US" dirty="0"/>
              <a:t>以众生之心为心，以众生之境为境，故得不谋而合，无缘而应。岂世智凡情所能测度者哉？至若水昏而目盲，则不能见。非月不现，是昏盲咎。</a:t>
            </a:r>
            <a:r>
              <a:rPr lang="zh-CN" altLang="en-US" dirty="0">
                <a:solidFill>
                  <a:srgbClr val="FFFF00"/>
                </a:solidFill>
              </a:rPr>
              <a:t>感应之迹，有显感显应、冥感冥应、冥感显应、显感冥应、亦冥亦显感而显应、亦冥亦显感而冥应之不同。</a:t>
            </a:r>
            <a:r>
              <a:rPr lang="zh-CN" altLang="en-US" dirty="0"/>
              <a:t>（显感显应者，现生竭诚尽敬礼念供养，即蒙加被，逢凶化吉，遇难成祥，及业消障尽，福增慧朗等。冥感冥应者，过去生中曾修竭诚礼念等行，</a:t>
            </a:r>
            <a:r>
              <a:rPr>
                <a:sym typeface="+mn-ea"/>
              </a:rPr>
              <a:t>今生虽未修习，由宿善根，得蒙加被，不知不觉，</a:t>
            </a:r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1817</Words>
  <Application>Microsoft Office PowerPoint</Application>
  <PresentationFormat>宽屏</PresentationFormat>
  <Paragraphs>59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华文楷体</vt:lpstr>
      <vt:lpstr>华文新魏</vt:lpstr>
      <vt:lpstr>Arial</vt:lpstr>
      <vt:lpstr>Calibri</vt:lpstr>
      <vt:lpstr>Calibri Light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 </cp:lastModifiedBy>
  <cp:revision>1512</cp:revision>
  <dcterms:created xsi:type="dcterms:W3CDTF">2016-11-06T12:00:00Z</dcterms:created>
  <dcterms:modified xsi:type="dcterms:W3CDTF">2021-08-12T15:09:00Z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