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30"/>
  </p:notesMasterIdLst>
  <p:handoutMasterIdLst>
    <p:handoutMasterId r:id="rId31"/>
  </p:handoutMasterIdLst>
  <p:sldIdLst>
    <p:sldId id="995" r:id="rId3"/>
    <p:sldId id="1263" r:id="rId4"/>
    <p:sldId id="1266" r:id="rId5"/>
    <p:sldId id="1267" r:id="rId6"/>
    <p:sldId id="1269" r:id="rId7"/>
    <p:sldId id="1270" r:id="rId8"/>
    <p:sldId id="1556" r:id="rId9"/>
    <p:sldId id="1557" r:id="rId10"/>
    <p:sldId id="1558" r:id="rId11"/>
    <p:sldId id="1559" r:id="rId12"/>
    <p:sldId id="1272" r:id="rId13"/>
    <p:sldId id="1273" r:id="rId14"/>
    <p:sldId id="1268" r:id="rId15"/>
    <p:sldId id="1275" r:id="rId16"/>
    <p:sldId id="1274" r:id="rId17"/>
    <p:sldId id="1276" r:id="rId18"/>
    <p:sldId id="1277" r:id="rId19"/>
    <p:sldId id="1278" r:id="rId20"/>
    <p:sldId id="1279" r:id="rId21"/>
    <p:sldId id="1280" r:id="rId22"/>
    <p:sldId id="1281" r:id="rId23"/>
    <p:sldId id="1282" r:id="rId24"/>
    <p:sldId id="1283" r:id="rId25"/>
    <p:sldId id="1284" r:id="rId26"/>
    <p:sldId id="1285" r:id="rId27"/>
    <p:sldId id="1433" r:id="rId28"/>
    <p:sldId id="1434" r:id="rId29"/>
  </p:sldIdLst>
  <p:sldSz cx="12192000" cy="6858000"/>
  <p:notesSz cx="6858000" cy="9144000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C819"/>
    <a:srgbClr val="0B215A"/>
    <a:srgbClr val="EDCBCB"/>
    <a:srgbClr val="8BE1FF"/>
    <a:srgbClr val="FF5B5B"/>
    <a:srgbClr val="FC9804"/>
    <a:srgbClr val="FFD319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 varScale="1">
        <p:scale>
          <a:sx n="65" d="100"/>
          <a:sy n="65" d="100"/>
        </p:scale>
        <p:origin x="384" y="60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占察入净土</a:t>
            </a:r>
            <a:endParaRPr lang="en-US" altLang="zh-CN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值天时，处地利，得人和（七）</a:t>
            </a:r>
          </a:p>
        </p:txBody>
      </p:sp>
    </p:spTree>
  </p:cSld>
  <p:clrMapOvr>
    <a:masterClrMapping/>
  </p:clrMapOvr>
  <p:transition advClick="0" advTm="1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</a:rPr>
              <a:t>蕅益大师《占察善恶业报经疏》：</a:t>
            </a:r>
          </a:p>
          <a:p>
            <a:r>
              <a:rPr lang="en-US" altLang="zh-CN"/>
              <a:t>	</a:t>
            </a:r>
            <a:r>
              <a:rPr>
                <a:solidFill>
                  <a:srgbClr val="FFFF00"/>
                </a:solidFill>
              </a:rPr>
              <a:t>若杂乱垢心，虽复称诵我之名字，而不名为闻，以不能生决定信解，但获世间善报，不得广大深妙利益。</a:t>
            </a:r>
          </a:p>
          <a:p>
            <a:r>
              <a:rPr lang="en-US" altLang="zh-CN"/>
              <a:t>	</a:t>
            </a:r>
            <a:r>
              <a:t>然虽杂乱垢心称诵名字，亦获世间种种善报，所谓现离衰恼，后生人天，渐渐熏习，终成佛道，但现前不能即得广大深妙利益耳。</a:t>
            </a:r>
          </a:p>
          <a:p>
            <a:r>
              <a:t>　　</a:t>
            </a:r>
            <a:r>
              <a:rPr>
                <a:solidFill>
                  <a:srgbClr val="FFFF00"/>
                </a:solidFill>
              </a:rPr>
              <a:t>如是杂乱垢心，随其所修一切诸善，皆不能得深大利益。</a:t>
            </a:r>
          </a:p>
          <a:p>
            <a:pPr algn="r"/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《</a:t>
            </a:r>
            <a:r>
              <a:rPr lang="zh-CN" altLang="en-US" dirty="0">
                <a:solidFill>
                  <a:srgbClr val="FFFF00"/>
                </a:solidFill>
              </a:rPr>
              <a:t>宗镜录</a:t>
            </a:r>
            <a:r>
              <a:rPr lang="en-US" altLang="zh-CN" dirty="0">
                <a:solidFill>
                  <a:srgbClr val="FFFF00"/>
                </a:solidFill>
              </a:rPr>
              <a:t>》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  <a:endParaRPr lang="en-US" altLang="zh-CN" dirty="0"/>
          </a:p>
          <a:p>
            <a:r>
              <a:rPr>
                <a:sym typeface="+mn-ea"/>
              </a:rPr>
              <a:t>　  </a:t>
            </a:r>
            <a:r>
              <a:rPr lang="zh-CN" altLang="en-US" dirty="0"/>
              <a:t>“此宗镜内，则无有一法，而非佛事。饮食为佛事者。</a:t>
            </a:r>
            <a:r>
              <a:rPr lang="en-US" altLang="zh-CN" dirty="0"/>
              <a:t>……</a:t>
            </a:r>
            <a:r>
              <a:rPr lang="zh-CN" altLang="en-US" dirty="0"/>
              <a:t>又如香积佛国之香饭，</a:t>
            </a:r>
            <a:r>
              <a:rPr lang="en-US" altLang="zh-CN" dirty="0"/>
              <a:t>……</a:t>
            </a:r>
            <a:r>
              <a:rPr lang="zh-CN" altLang="en-US" dirty="0"/>
              <a:t>若未发大乘意食此饭者，至发意乃消；已发意食此饭者，得无生忍，然后乃消；已得无生忍食此饭者，至一生补处，然后乃消；譬如有药，名曰上味，其有服者，身诸毒灭，然后乃消；此饭如是，灭除一切诸烦恼毒，然后乃消。</a:t>
            </a:r>
            <a:r>
              <a:rPr lang="en-US" altLang="zh-CN" dirty="0"/>
              <a:t>”</a:t>
            </a:r>
          </a:p>
        </p:txBody>
      </p:sp>
    </p:spTree>
  </p:cSld>
  <p:clrMapOvr>
    <a:masterClrMapping/>
  </p:clrMapOvr>
  <p:transition advClick="0" advTm="1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《</a:t>
            </a:r>
            <a:r>
              <a:rPr lang="zh-CN" altLang="en-US" dirty="0">
                <a:solidFill>
                  <a:srgbClr val="FFFF00"/>
                </a:solidFill>
              </a:rPr>
              <a:t>宗镜录</a:t>
            </a:r>
            <a:r>
              <a:rPr lang="en-US" altLang="zh-CN" dirty="0">
                <a:solidFill>
                  <a:srgbClr val="FFFF00"/>
                </a:solidFill>
              </a:rPr>
              <a:t>》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  <a:endParaRPr lang="en-US" altLang="zh-CN" dirty="0"/>
          </a:p>
          <a:p>
            <a:r>
              <a:rPr>
                <a:sym typeface="+mn-ea"/>
              </a:rPr>
              <a:t>　  </a:t>
            </a:r>
            <a:r>
              <a:rPr lang="zh-CN" altLang="en-US" dirty="0"/>
              <a:t>“或有佛土，以佛光明而作佛事，有以诸菩萨而作佛事，有以佛所化人而作佛事，有以菩提树而作佛事，有以佛衣服卧具而作佛事，有以饭食而作佛事，有以园林台观而作佛事，有以三十二相八十随形好而作佛事，有以佛身而作佛事，有以虚空而作佛事，众生应以此缘，得入律行。</a:t>
            </a:r>
            <a:r>
              <a:rPr lang="en-US" altLang="zh-CN" dirty="0"/>
              <a:t>”</a:t>
            </a:r>
            <a:br>
              <a:rPr lang="zh-CN" altLang="en-US" dirty="0"/>
            </a:b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450215" y="1323340"/>
            <a:ext cx="11217910" cy="533273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、饮食为佛事；      </a:t>
            </a:r>
            <a:r>
              <a:rPr lang="en-US" altLang="zh-CN" dirty="0"/>
              <a:t>2</a:t>
            </a:r>
            <a:r>
              <a:rPr lang="zh-CN" altLang="en-US" dirty="0"/>
              <a:t>、色尘为佛事；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、香尘为佛事；      </a:t>
            </a:r>
            <a:r>
              <a:rPr lang="en-US" altLang="zh-CN" dirty="0"/>
              <a:t>4</a:t>
            </a:r>
            <a:r>
              <a:rPr lang="zh-CN" altLang="en-US" dirty="0"/>
              <a:t>、味尘为佛事；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、触尘为佛事；      </a:t>
            </a:r>
            <a:r>
              <a:rPr lang="en-US" altLang="zh-CN" dirty="0"/>
              <a:t>6</a:t>
            </a:r>
            <a:r>
              <a:rPr lang="zh-CN" altLang="en-US" dirty="0"/>
              <a:t>、菩提树为佛事；</a:t>
            </a:r>
            <a:br>
              <a:rPr lang="zh-CN" altLang="en-US" dirty="0"/>
            </a:br>
            <a:r>
              <a:rPr lang="en-US" altLang="zh-CN" dirty="0"/>
              <a:t>7</a:t>
            </a:r>
            <a:r>
              <a:rPr lang="zh-CN" altLang="en-US" dirty="0"/>
              <a:t>、衣服卧具为佛事；  </a:t>
            </a:r>
            <a:r>
              <a:rPr lang="en-US" altLang="zh-CN" dirty="0"/>
              <a:t>8</a:t>
            </a:r>
            <a:r>
              <a:rPr lang="zh-CN" altLang="en-US" dirty="0"/>
              <a:t>、虚空为佛事；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、以眼根为佛事：    </a:t>
            </a:r>
            <a:r>
              <a:rPr lang="en-US" altLang="zh-CN" dirty="0"/>
              <a:t>10</a:t>
            </a:r>
            <a:r>
              <a:rPr dirty="0"/>
              <a:t>、</a:t>
            </a:r>
            <a:r>
              <a:rPr lang="zh-CN" altLang="en-US" dirty="0"/>
              <a:t>以占察轮为佛事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宗镜录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　  </a:t>
            </a:r>
            <a:r>
              <a:rPr lang="zh-CN" altLang="en-US" dirty="0"/>
              <a:t>又如明智居士。得随意出生福德藏解脱门。尔时居士。知众普集。须臾系念。仰视虚空。如其所须。悉从空下。一切众会。普皆满足。然后复为说种种法。所谓得美食而充足者。与说种种集福德行。离贫穷行。知诸法行。成就法喜禅悦食行。修习具足诸相好行。增长成就难屈伏行。善能了达无上食行。成就无尽大威德力降魔怨行。得好饮而充足者。与其说法。令于生死。舍离爱着。入佛法味等。且如优婆夷器内。明智居士空中。随意而出无限珍羞。</a:t>
            </a:r>
          </a:p>
        </p:txBody>
      </p:sp>
    </p:spTree>
  </p:cSld>
  <p:clrMapOvr>
    <a:masterClrMapping/>
  </p:clrMapOvr>
  <p:transition advClick="0" advTm="1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系念而雨众多美食。凡来求者。皆赴所须。得之者。</a:t>
            </a:r>
            <a:endParaRPr lang="zh-CN" altLang="en-US" dirty="0"/>
          </a:p>
          <a:p>
            <a:r>
              <a:rPr lang="zh-CN" altLang="en-US" dirty="0"/>
              <a:t>尽证法门。食之者。咸成妙道。可谓无一尘而不具足佛事。无一法而不圆满正宗。但随众生心。应所知量。循业发现。所见不同。外道见为自然。凡夫见为生死。声闻见为四谛。缘觉见为因缘。小菩萨见为但空。大菩萨见为中道。诸佛见为实相。若入宗镜。诸见并融。色尘为佛事者。如频婆娑罗王。因佛口放五色光照顶。后证阿那含果。又如宝积等五百长者。见佛净土。证无生法忍。此是睹色也。香尘为佛事者。即香饭普熏三千大千世界。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宗镜录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　  </a:t>
            </a:r>
            <a:r>
              <a:rPr lang="zh-CN" altLang="en-US" dirty="0"/>
              <a:t>色尘为佛事者。如频婆娑罗王。因佛口放五色光照顶。后证阿那含果。</a:t>
            </a:r>
          </a:p>
          <a:p>
            <a:br>
              <a:rPr lang="zh-CN" altLang="en-US" dirty="0"/>
            </a:br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宗镜录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 lang="zh-CN" altLang="en-US" dirty="0"/>
          </a:p>
          <a:p>
            <a:r>
              <a:rPr>
                <a:sym typeface="+mn-ea"/>
              </a:rPr>
              <a:t>　  </a:t>
            </a:r>
            <a:r>
              <a:rPr lang="zh-CN" altLang="en-US" dirty="0"/>
              <a:t>味尘为佛事者。食此饭者。身安快乐。譬如乐庄严国。触尘为佛事者。以手扪摸我。一何快乃尔。光明为佛事者。涅槃经云。遇斯光者。一切烦恼皆悉消除。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华严经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　  </a:t>
            </a:r>
            <a:r>
              <a:rPr lang="zh-CN" altLang="en-US" dirty="0"/>
              <a:t>尔时，善财见此女人，颜貌端严，色相圆满，皮肤金色，目发绀青，不长不短，不粗不细，欲界人、天无能与比；音声美妙超诸梵世，一切众生差别言音，悉皆具足，无不解了；深达字义，善巧谈说，得如幻智，入方便门；众宝璎珞及诸严具庄严其身，如意摩尼以为宝冠而冠其首；复有无量眷属围绕，皆共善根同一行愿，福德大藏具足无尽。时，婆须蜜多女从其身出广大光明，普照宅中一切宫殿；遇斯光者，身得清凉。</a:t>
            </a:r>
          </a:p>
        </p:txBody>
      </p:sp>
    </p:spTree>
  </p:cSld>
  <p:clrMapOvr>
    <a:masterClrMapping/>
  </p:clrMapOvr>
  <p:transition advClick="0" advTm="1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　  尔时，善财前诣其所，顶礼其足，合掌而住，</a:t>
            </a:r>
            <a:endParaRPr lang="zh-CN" altLang="en-US" dirty="0"/>
          </a:p>
          <a:p>
            <a:r>
              <a:rPr lang="zh-CN" altLang="en-US" dirty="0"/>
              <a:t>白言：「圣者！我已先发阿耨多罗三藐三菩提心，而未知菩萨云何学菩萨行？云何修菩萨道？我闻圣者善能教诲，愿为我说！」</a:t>
            </a:r>
            <a:br>
              <a:rPr lang="zh-CN" altLang="en-US" dirty="0"/>
            </a:br>
            <a:r>
              <a:rPr>
                <a:sym typeface="+mn-ea"/>
              </a:rPr>
              <a:t>　  </a:t>
            </a:r>
            <a:r>
              <a:rPr lang="zh-CN" altLang="en-US" dirty="0"/>
              <a:t>彼即告言：</a:t>
            </a:r>
            <a:br>
              <a:rPr lang="zh-CN" altLang="en-US" dirty="0"/>
            </a:br>
            <a:r>
              <a:rPr>
                <a:sym typeface="+mn-ea"/>
              </a:rPr>
              <a:t>　  </a:t>
            </a:r>
            <a:r>
              <a:rPr lang="zh-CN" altLang="en-US" dirty="0"/>
              <a:t>「善男子！我得菩萨解脱，名：离贪欲际，随其欲乐而为现身。若天见我，我为天女，形貌、光明殊胜无比；如是乃至人、非人等而见我者，我即为现人、非人女，随其乐欲皆令得见。</a:t>
            </a:r>
          </a:p>
        </p:txBody>
      </p:sp>
    </p:spTree>
  </p:cSld>
  <p:clrMapOvr>
    <a:masterClrMapping/>
  </p:clrMapOvr>
  <p:transition advClick="0" advTm="1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　  「若有众生欲意所缠来诣我所，我为说法，彼</a:t>
            </a:r>
            <a:endParaRPr lang="zh-CN" altLang="en-US" dirty="0"/>
          </a:p>
          <a:p>
            <a:r>
              <a:rPr lang="zh-CN" altLang="en-US" dirty="0"/>
              <a:t>闻法已，则离贪欲，得菩萨无著境界三昧；若有众生暂见于我，则离贪欲，得菩萨欢喜三昧；若有众生暂与我语，则离贪欲，得菩萨无碍音声三昧；若有众生暂执我手，则离贪欲，得菩萨遍往一切佛刹三昧；若有众生暂升我座，则离贪欲，得菩萨解脱光明三昧；若有众生暂观于我，则离贪欲，得菩萨寂静庄严三昧；若有众生见我频申，则离贪欲，得菩萨摧伏外道三昧；若有众生见我目瞬，则离贪欲，得菩萨佛境界光明三昧；若有众生抱持于我，则离</a:t>
            </a:r>
          </a:p>
        </p:txBody>
      </p:sp>
    </p:spTree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占察善恶业报经疏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>
                <a:solidFill>
                  <a:srgbClr val="FFFF00"/>
                </a:solidFill>
              </a:rPr>
              <a:t>若佛弟子，但当学习如此相法，至心归依，所观之事，无不成者。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如此相法，依于无性缘生甚深道理，故当学习，不可妄生疑贰，故云至心归依。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经千念已，而作是言：地藏菩萨摩诃萨，大慈大悲，惟愿护念我，及一切众生，速除诸障，增长净信，令今所观称实相应。</a:t>
            </a:r>
            <a:endParaRPr lang="en-US" altLang="zh-CN" dirty="0"/>
          </a:p>
          <a:p>
            <a:pPr algn="r"/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贪欲，得菩萨摄一切众生恒不舍离三昧；若有众生</a:t>
            </a:r>
            <a:r>
              <a:rPr lang="zh-CN" altLang="en-US" dirty="0"/>
              <a:t>唼我唇吻，则离贪欲，得菩萨增长一切众生福德藏三昧。凡有众生亲近于我，一切皆得住离贪际，入菩萨一切智地现前无碍解脱。」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华严经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　  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毗目仙人即伸右手</a:t>
            </a:r>
            <a:r>
              <a:rPr lang="en-US" altLang="zh-CN" dirty="0"/>
              <a:t>,</a:t>
            </a:r>
            <a:r>
              <a:rPr lang="zh-CN" altLang="en-US" dirty="0"/>
              <a:t>摩善财顶</a:t>
            </a:r>
            <a:r>
              <a:rPr lang="en-US" altLang="zh-CN" dirty="0"/>
              <a:t>,</a:t>
            </a:r>
            <a:r>
              <a:rPr lang="zh-CN" altLang="en-US" dirty="0"/>
              <a:t>执善财手。即时，善财自见其身往十方十佛刹微尘数世界中</a:t>
            </a:r>
            <a:r>
              <a:rPr lang="en-US" altLang="zh-CN" dirty="0"/>
              <a:t>,</a:t>
            </a:r>
            <a:r>
              <a:rPr lang="zh-CN" altLang="en-US" dirty="0"/>
              <a:t>到十佛刹微尘数诸佛所，见彼佛刹及其众会、诸佛相好、种种庄严。又自见身于诸佛所</a:t>
            </a:r>
            <a:r>
              <a:rPr lang="en-US" altLang="zh-CN" dirty="0"/>
              <a:t>,</a:t>
            </a:r>
            <a:r>
              <a:rPr lang="zh-CN" altLang="en-US" dirty="0"/>
              <a:t>经一日夜</a:t>
            </a:r>
            <a:r>
              <a:rPr lang="en-US" altLang="zh-CN" dirty="0"/>
              <a:t>,</a:t>
            </a:r>
            <a:r>
              <a:rPr lang="zh-CN" altLang="en-US" dirty="0"/>
              <a:t>或七日夜、半月、一月、一年、十年、百年、千年</a:t>
            </a:r>
            <a:r>
              <a:rPr lang="en-US" altLang="zh-CN" dirty="0"/>
              <a:t>,</a:t>
            </a:r>
            <a:r>
              <a:rPr lang="zh-CN" altLang="en-US" dirty="0"/>
              <a:t>或经亿年，或阿庾多亿念，或那由他亿年，或经半劫</a:t>
            </a:r>
            <a:r>
              <a:rPr lang="en-US" altLang="zh-CN" dirty="0"/>
              <a:t>,</a:t>
            </a:r>
            <a:r>
              <a:rPr lang="zh-CN" altLang="en-US" dirty="0"/>
              <a:t>或经一劫、百劫、千劫</a:t>
            </a:r>
            <a:r>
              <a:rPr lang="en-US" altLang="zh-CN" dirty="0"/>
              <a:t>,</a:t>
            </a:r>
            <a:r>
              <a:rPr lang="zh-CN" altLang="en-US" dirty="0"/>
              <a:t>或百千亿乃至不可说不可说佛刹微尘数劫。尔时</a:t>
            </a:r>
            <a:r>
              <a:rPr lang="en-US" altLang="zh-CN" dirty="0"/>
              <a:t>,</a:t>
            </a:r>
            <a:r>
              <a:rPr lang="zh-CN" altLang="en-US" dirty="0"/>
              <a:t>善财童子为菩萨无胜幢解脱智光明照故</a:t>
            </a:r>
            <a:r>
              <a:rPr lang="en-US" altLang="zh-CN" dirty="0"/>
              <a:t>,</a:t>
            </a:r>
            <a:r>
              <a:rPr lang="zh-CN" altLang="en-US" dirty="0"/>
              <a:t>得毗卢遮那藏三昧光明</a:t>
            </a:r>
            <a:r>
              <a:rPr lang="en-US" altLang="zh-CN" dirty="0"/>
              <a:t>;</a:t>
            </a:r>
            <a:r>
              <a:rPr lang="zh-CN" altLang="en-US" dirty="0"/>
              <a:t>为一切佛</a:t>
            </a:r>
          </a:p>
        </p:txBody>
      </p:sp>
    </p:spTree>
  </p:cSld>
  <p:clrMapOvr>
    <a:masterClrMapping/>
  </p:clrMapOvr>
  <p:transition advClick="0" advTm="1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法轮三昧光明照故</a:t>
            </a:r>
            <a:r>
              <a:rPr lang="en-US" altLang="zh-CN">
                <a:sym typeface="+mn-ea"/>
              </a:rPr>
              <a:t>,</a:t>
            </a:r>
            <a:r>
              <a:rPr>
                <a:sym typeface="+mn-ea"/>
              </a:rPr>
              <a:t>得三世无尽智三昧光明。</a:t>
            </a:r>
          </a:p>
          <a:p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彼仙人放善财手</a:t>
            </a:r>
            <a:r>
              <a:rPr lang="en-US" altLang="zh-CN" dirty="0"/>
              <a:t>,</a:t>
            </a:r>
            <a:r>
              <a:rPr lang="zh-CN" altLang="en-US" dirty="0"/>
              <a:t>善财童子即自见身还在本处。时</a:t>
            </a:r>
            <a:r>
              <a:rPr lang="en-US" altLang="zh-CN" dirty="0"/>
              <a:t>,</a:t>
            </a:r>
            <a:r>
              <a:rPr lang="zh-CN" altLang="en-US" dirty="0"/>
              <a:t>彼仙人告善财言</a:t>
            </a:r>
            <a:r>
              <a:rPr lang="en-US" altLang="zh-CN" dirty="0"/>
              <a:t>:</a:t>
            </a:r>
            <a:r>
              <a:rPr lang="zh-CN" altLang="en-US" dirty="0"/>
              <a:t>「善男子</a:t>
            </a:r>
            <a:r>
              <a:rPr lang="en-US" altLang="zh-CN" dirty="0"/>
              <a:t>!</a:t>
            </a:r>
            <a:r>
              <a:rPr lang="zh-CN" altLang="en-US" dirty="0"/>
              <a:t>汝忆念耶</a:t>
            </a:r>
            <a:r>
              <a:rPr lang="en-US" altLang="zh-CN" dirty="0"/>
              <a:t>?</a:t>
            </a:r>
            <a:r>
              <a:rPr lang="zh-CN" altLang="en-US" dirty="0"/>
              <a:t>」善财言</a:t>
            </a:r>
            <a:r>
              <a:rPr lang="en-US" altLang="zh-CN" dirty="0"/>
              <a:t>:</a:t>
            </a:r>
            <a:r>
              <a:rPr lang="zh-CN" altLang="en-US" dirty="0"/>
              <a:t>「唯</a:t>
            </a:r>
            <a:r>
              <a:rPr lang="en-US" altLang="zh-CN" dirty="0"/>
              <a:t>!</a:t>
            </a:r>
            <a:r>
              <a:rPr lang="zh-CN" altLang="en-US" dirty="0"/>
              <a:t>此是圣者善知识力。</a:t>
            </a:r>
          </a:p>
        </p:txBody>
      </p:sp>
    </p:spTree>
  </p:cSld>
  <p:clrMapOvr>
    <a:masterClrMapping/>
  </p:clrMapOvr>
  <p:transition advClick="0" advTm="1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宗镜录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　  </a:t>
            </a:r>
            <a:r>
              <a:rPr lang="zh-CN" altLang="en-US" dirty="0"/>
              <a:t>菩提树为佛事者。此树色香微妙。复出法音。见闻嗅触。皆悟圣道。衣服卧具为佛事者。昔阎浮提王。得佛袈裟。悬置高幢。以示国人。有病之者。睹见归命。病皆除愈。发菩提心。因此悟道。</a:t>
            </a:r>
            <a:endParaRPr lang="en-US" altLang="zh-CN" dirty="0"/>
          </a:p>
          <a:p>
            <a:pPr algn="r"/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宗镜录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　  </a:t>
            </a:r>
            <a:r>
              <a:rPr lang="zh-CN" altLang="en-US" dirty="0"/>
              <a:t>又如大集会中。虚空藏来时。纯现虚空，又如虚空藏菩萨。以虚空为库藏。雨十方无量阿僧祇世界。所雨宝物饮食衣服。</a:t>
            </a:r>
            <a:endParaRPr lang="en-US" altLang="zh-CN" dirty="0"/>
          </a:p>
          <a:p>
            <a:endParaRPr lang="en-US" altLang="zh-CN" dirty="0"/>
          </a:p>
          <a:p>
            <a:pPr algn="r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大集经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佛告舍利弗。东方去此度十恒河沙国土微尘等世界。彼有世界名曰</a:t>
            </a:r>
            <a:r>
              <a:rPr lang="en-US" altLang="zh-CN" dirty="0"/>
              <a:t>[</a:t>
            </a:r>
            <a:r>
              <a:rPr lang="zh-CN" altLang="en-US" dirty="0"/>
              <a:t>不眴</a:t>
            </a:r>
            <a:r>
              <a:rPr lang="en-US" altLang="zh-CN" dirty="0"/>
              <a:t>]</a:t>
            </a:r>
            <a:r>
              <a:rPr lang="zh-CN" altLang="en-US" dirty="0"/>
              <a:t>。是中有佛号曰</a:t>
            </a:r>
            <a:r>
              <a:rPr lang="en-US" altLang="zh-CN" dirty="0"/>
              <a:t>[</a:t>
            </a:r>
            <a:r>
              <a:rPr lang="zh-CN" altLang="en-US" dirty="0"/>
              <a:t>普贤如来</a:t>
            </a:r>
            <a:r>
              <a:rPr lang="en-US" altLang="zh-CN" dirty="0"/>
              <a:t>]</a:t>
            </a:r>
            <a:r>
              <a:rPr lang="zh-CN" altLang="en-US" dirty="0"/>
              <a:t>应正遍知明行足善逝世间解无上士调御丈夫天人师佛世尊今现在。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其土无有王者之名。唯除普贤如来法王。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彼佛世尊及诸菩萨。不以文字而有所说。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彼诸菩萨唯修观佛。谛视无厌。目不曾眴。即便能得念佛三昧悟无生忍。是故彼土名曰</a:t>
            </a:r>
            <a:r>
              <a:rPr lang="en-US" altLang="zh-CN" dirty="0"/>
              <a:t>[</a:t>
            </a:r>
            <a:r>
              <a:rPr lang="zh-CN" altLang="en-US" dirty="0"/>
              <a:t>不眴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pPr algn="r"/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1259840"/>
            <a:ext cx="11523980" cy="5462270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善导大师开示：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弥陀世尊本发深重誓愿，以光明名号摄化十方。但使信心求念，上尽一形，下至十声、一声等，以佛愿力，易得往生。</a:t>
            </a:r>
          </a:p>
        </p:txBody>
      </p:sp>
    </p:spTree>
  </p:cSld>
  <p:clrMapOvr>
    <a:masterClrMapping/>
  </p:clrMapOvr>
  <p:transition advClick="0" advTm="15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1280795"/>
            <a:ext cx="11523980" cy="5441315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善导大师开示：</a:t>
            </a:r>
            <a:endParaRPr>
              <a:sym typeface="+mn-ea"/>
            </a:endParaRPr>
          </a:p>
          <a:p>
            <a:r>
              <a:rPr lang="en-US" altLang="zh-CN" dirty="0"/>
              <a:t>	</a:t>
            </a:r>
            <a:r>
              <a:rPr dirty="0"/>
              <a:t>一者，决定深信：自身现是，罪恶生死凡夫，旷劫以来，常没常流转，无有出离之缘。</a:t>
            </a:r>
          </a:p>
          <a:p>
            <a:r>
              <a:rPr lang="en-US" altLang="zh-CN" dirty="0"/>
              <a:t>	</a:t>
            </a:r>
            <a:r>
              <a:rPr dirty="0"/>
              <a:t>二者，决定深信：彼阿弥陀佛四十八愿，摄受众生，无疑无虑，乘彼愿力，定得往生。</a:t>
            </a:r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  <a:sym typeface="+mn-ea"/>
              </a:rPr>
              <a:t>《</a:t>
            </a:r>
            <a:r>
              <a:rPr>
                <a:solidFill>
                  <a:srgbClr val="FFFF00"/>
                </a:solidFill>
                <a:sym typeface="+mn-ea"/>
              </a:rPr>
              <a:t>占察善恶业报经疏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》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</a:p>
          <a:p>
            <a:r>
              <a:rPr>
                <a:sym typeface="+mn-ea"/>
              </a:rPr>
              <a:t>　  </a:t>
            </a:r>
            <a:r>
              <a:rPr lang="zh-CN" altLang="en-US" dirty="0"/>
              <a:t>当知如此诸数，皆从一数而起，以一为本。如是数相者，显示一切众生六根之聚，</a:t>
            </a:r>
            <a:r>
              <a:rPr lang="zh-CN" altLang="en-US" dirty="0">
                <a:solidFill>
                  <a:srgbClr val="FFFF00"/>
                </a:solidFill>
              </a:rPr>
              <a:t>皆从如来藏自性清净心一实境界而起</a:t>
            </a:r>
            <a:r>
              <a:rPr lang="zh-CN" altLang="en-US" dirty="0"/>
              <a:t>，依一实境界，以之为本。所谓依一实境界故，有彼无明。不了一法界，谬念思惟，现妄境界，分别取著，集业因缘，生眼耳鼻舌身意等六根，以依内六根故，对外色声香味触法等六尘，起眼耳鼻舌身意等六识，以依六识故，于色声香味触法中，起违想，顺想，非违非顺等想，生十八种受。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　  诸数皆从一数而起者，单一则不成数，一与一为二，</a:t>
            </a:r>
            <a:r>
              <a:rPr lang="zh-CN" altLang="en-US" dirty="0"/>
              <a:t>二与一为三，三与一为四，四与一为五，乃至展转无穷，无不从一起也。以一为本者，对一名二，而二之体，仍即是一。对二名三，而三之体，亦仍是一。对三名四，而四之体，亦仍是一。对四名五，而五之体，亦仍是一。乃至展转无穷，无不当位各仍是一也。</a:t>
            </a:r>
            <a:br>
              <a:rPr lang="zh-CN" altLang="en-US" dirty="0"/>
            </a:br>
            <a:r>
              <a:rPr>
                <a:sym typeface="+mn-ea"/>
              </a:rPr>
              <a:t>　  </a:t>
            </a:r>
            <a:r>
              <a:rPr lang="zh-CN" altLang="en-US" dirty="0"/>
              <a:t>根尘相对而起六识，识之见分，还熏心种；识之相分，还熏色种。种恒生现，现恒熏种，由其集业有善、不善、非善不善三类差别，所熏种子至成</a:t>
            </a: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熟位，报得现行六尘境界，各各有违有顺及非违顺。违名</a:t>
            </a:r>
            <a:r>
              <a:rPr lang="zh-CN" altLang="en-US" dirty="0"/>
              <a:t>苦受，酬不善因；顺名乐受，酬彼善因；非违非顺名为舍受，酬彼非善不善无记之因。今以六轮表示六根六尘六识，以十八数表十八受，并从迷于一实境界而起，则知心外无法，不堕邪因及无因论；又显六根尘识及十八受，皆依一实境界，以之为本，则知全妄即真，可悟惟心及真如观矣。此中依文，似是先有一实境界，次有无明，次有妄境，次因集业方有六根，依根取尘方有六识，实则语不顿彰，说有先后，非果有次第也。设尔，则六根六识未起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之前先有无明，此无明当与何等心王相应耶！今谓</a:t>
            </a:r>
            <a:br>
              <a:rPr>
                <a:sym typeface="+mn-ea"/>
              </a:rPr>
            </a:br>
            <a:r>
              <a:rPr lang="zh-CN" altLang="en-US" dirty="0"/>
              <a:t>八识及诸心数之性，名为一实境界，无始以来从未悟故，名为根本无明。此根本无明，秖是第七识相应之微细法执及我执耳。因此法执、我执，方于第八识体，顿现根身器界；由根境为缘，方发六识现行；而其六识种子，并是无始本具，非后方生也。初正示轮相竟。</a:t>
            </a:r>
            <a:endParaRPr lang="en-US" altLang="zh-CN" dirty="0"/>
          </a:p>
          <a:p>
            <a:pPr algn="r"/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</a:rPr>
              <a:t>印光大师开示：</a:t>
            </a:r>
          </a:p>
          <a:p>
            <a:r>
              <a:rPr lang="en-US" altLang="zh-CN"/>
              <a:t>	</a:t>
            </a:r>
            <a:r>
              <a:t>念佛一法，如阿伽陀药。梵语阿伽陀，华言普生，亦云总治，以普生总治一切病故。念佛一法，能除八万四千烦恼，亦复如是。所以念佛法门包罗万象，一切诸法无不从此法界流，一切诸法无不还归此法界。以其为诸法总持，故得无法不备、无机不收也。佛唯欲众生超凡入圣，了生脱死。然众生根机不一，心愿各别。或有众生求福求寿求财求子等，只要心诚求之，有求必应。此虽是世间法，然接引下根，渐种善根，故亦满愿。若论佛之本意，</a:t>
            </a:r>
          </a:p>
          <a:p>
            <a:pPr algn="r"/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唯欲众生一心念佛，求生西方，仗佛慈力，临终接引往生西方。一得往生，便出三界轮回之苦。从兹渐进，以致成佛，方为念佛究竟实义。</a:t>
            </a:r>
            <a:endParaRPr lang="en-US" altLang="zh-CN" dirty="0"/>
          </a:p>
          <a:p>
            <a:pPr algn="r"/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</a:rPr>
              <a:t>梦参法师《占察善恶业报经讲记》：</a:t>
            </a:r>
          </a:p>
          <a:p>
            <a:r>
              <a:rPr lang="en-US" altLang="zh-CN"/>
              <a:t>	</a:t>
            </a:r>
            <a:r>
              <a:t>然后乃可如上归敬，修行供养，至心发愿，而为占察。</a:t>
            </a:r>
          </a:p>
          <a:p>
            <a:r>
              <a:t>　　必须得至心发愿，我们做这个法门，主要是为了念地藏菩萨，自然就得好处了，不占也得好处。但不要占，可能也不想拜了。不是为了占卦，肯念一千声地藏王菩萨吗?</a:t>
            </a:r>
          </a:p>
          <a:p>
            <a:endParaRPr/>
          </a:p>
          <a:p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7cee79-461e-4940-b893-0ba0079fe6d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2729</Words>
  <Application>Microsoft Office PowerPoint</Application>
  <PresentationFormat>宽屏</PresentationFormat>
  <Paragraphs>63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黑体</vt:lpstr>
      <vt:lpstr>华文楷体</vt:lpstr>
      <vt:lpstr>华文新魏</vt:lpstr>
      <vt:lpstr>Arial</vt:lpstr>
      <vt:lpstr>Calibri</vt:lpstr>
      <vt:lpstr>Calibri Light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 </cp:lastModifiedBy>
  <cp:revision>1531</cp:revision>
  <dcterms:created xsi:type="dcterms:W3CDTF">2016-11-06T12:00:00Z</dcterms:created>
  <dcterms:modified xsi:type="dcterms:W3CDTF">2021-08-12T15:09:14Z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