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3" r:id="rId3"/>
  </p:sldMasterIdLst>
  <p:notesMasterIdLst>
    <p:notesMasterId r:id="rId5"/>
  </p:notesMasterIdLst>
  <p:handoutMasterIdLst>
    <p:handoutMasterId r:id="rId25"/>
  </p:handoutMasterIdLst>
  <p:sldIdLst>
    <p:sldId id="995" r:id="rId4"/>
    <p:sldId id="1460" r:id="rId6"/>
    <p:sldId id="1461" r:id="rId7"/>
    <p:sldId id="1462" r:id="rId8"/>
    <p:sldId id="1519" r:id="rId9"/>
    <p:sldId id="1520" r:id="rId10"/>
    <p:sldId id="1767" r:id="rId11"/>
    <p:sldId id="1521" r:id="rId12"/>
    <p:sldId id="1613" r:id="rId13"/>
    <p:sldId id="1614" r:id="rId14"/>
    <p:sldId id="1615" r:id="rId15"/>
    <p:sldId id="1616" r:id="rId16"/>
    <p:sldId id="1621" r:id="rId17"/>
    <p:sldId id="1798" r:id="rId18"/>
    <p:sldId id="1799" r:id="rId19"/>
    <p:sldId id="1800" r:id="rId20"/>
    <p:sldId id="1622" r:id="rId21"/>
    <p:sldId id="1814" r:id="rId22"/>
    <p:sldId id="1786" r:id="rId23"/>
    <p:sldId id="1816" r:id="rId24"/>
  </p:sldIdLst>
  <p:sldSz cx="12192000" cy="6858000"/>
  <p:notesSz cx="6858000" cy="9144000"/>
  <p:custDataLst>
    <p:tags r:id="rId29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8FED5"/>
    <a:srgbClr val="FFC819"/>
    <a:srgbClr val="0B215A"/>
    <a:srgbClr val="EDCBCB"/>
    <a:srgbClr val="8BE1FF"/>
    <a:srgbClr val="FF5B5B"/>
    <a:srgbClr val="FC9804"/>
    <a:srgbClr val="FFD319"/>
    <a:srgbClr val="75DBFF"/>
    <a:srgbClr val="3216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530" autoAdjust="0"/>
    <p:restoredTop sz="89445" autoAdjust="0"/>
  </p:normalViewPr>
  <p:slideViewPr>
    <p:cSldViewPr snapToGrid="0">
      <p:cViewPr>
        <p:scale>
          <a:sx n="50" d="100"/>
          <a:sy n="50" d="100"/>
        </p:scale>
        <p:origin x="1315" y="691"/>
      </p:cViewPr>
      <p:guideLst>
        <p:guide orient="horz" pos="216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186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9" Type="http://schemas.openxmlformats.org/officeDocument/2006/relationships/tags" Target="tags/tag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handoutMaster" Target="handoutMasters/handoutMaster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410D6EDA-710D-498D-9DA5-D8172A09E7D2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7DA26148-5669-4A2E-A3E8-9F2546EEE656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586F4D41-4D1B-44C6-9CBF-D5B9D9155C33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C978156D-ABF4-45C9-A442-B5D4A13D037F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978156D-ABF4-45C9-A442-B5D4A13D03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Click="0" advTm="150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2737" y="157636"/>
            <a:ext cx="10840404" cy="724680"/>
          </a:xfrm>
          <a:prstGeom prst="rect">
            <a:avLst/>
          </a:prstGeom>
        </p:spPr>
        <p:txBody>
          <a:bodyPr/>
          <a:lstStyle>
            <a:lvl1pPr>
              <a:defRPr sz="4600" b="1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2737" y="1048008"/>
            <a:ext cx="10457163" cy="5562342"/>
          </a:xfrm>
          <a:prstGeom prst="rect">
            <a:avLst/>
          </a:prstGeom>
        </p:spPr>
        <p:txBody>
          <a:bodyPr/>
          <a:lstStyle>
            <a:lvl1pPr marL="0" indent="0" eaLnBrk="1" hangingPunct="1">
              <a:lnSpc>
                <a:spcPct val="105000"/>
              </a:lnSpc>
              <a:spcBef>
                <a:spcPts val="500"/>
              </a:spcBef>
              <a:buNone/>
              <a:defRPr lang="zh-CN" altLang="en-US" sz="4400" b="1" kern="1200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p:transition advClick="0" advTm="1500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1925" y="115976"/>
            <a:ext cx="10534650" cy="6429203"/>
          </a:xfrm>
          <a:prstGeom prst="rect">
            <a:avLst/>
          </a:prstGeom>
        </p:spPr>
        <p:txBody>
          <a:bodyPr/>
          <a:lstStyle>
            <a:lvl1pPr marL="0" indent="0" eaLnBrk="1" hangingPunct="1">
              <a:lnSpc>
                <a:spcPct val="106000"/>
              </a:lnSpc>
              <a:spcBef>
                <a:spcPts val="500"/>
              </a:spcBef>
              <a:buNone/>
              <a:defRPr sz="4400" b="1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p:transition advClick="0" advTm="1500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法师添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44371" y="154112"/>
            <a:ext cx="11523753" cy="65675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 algn="l" defTabSz="1218565" rtl="0" eaLnBrk="1" latinLnBrk="0" hangingPunct="1">
              <a:lnSpc>
                <a:spcPct val="10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zh-CN" altLang="en-US" sz="4000" b="1" kern="1200" dirty="0" smtClean="0">
                <a:solidFill>
                  <a:srgbClr val="98FED5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  <a:lvl2pPr marL="609600" indent="0">
              <a:buNone/>
              <a:defRPr sz="1600"/>
            </a:lvl2pPr>
            <a:lvl3pPr marL="1218565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6730" indent="0">
              <a:buNone/>
              <a:defRPr sz="1200"/>
            </a:lvl6pPr>
            <a:lvl7pPr marL="3656330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p:transition advClick="0" advTm="1500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法师添加-带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3463" y="111054"/>
            <a:ext cx="11544186" cy="73917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l">
              <a:defRPr lang="zh-CN" altLang="en-US" sz="4200" b="1" dirty="0" smtClean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3462" y="1029921"/>
            <a:ext cx="11544187" cy="561151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 eaLnBrk="1" hangingPunct="1">
              <a:lnSpc>
                <a:spcPct val="103000"/>
              </a:lnSpc>
              <a:spcBef>
                <a:spcPts val="300"/>
              </a:spcBef>
              <a:buNone/>
              <a:defRPr lang="zh-CN" altLang="en-US" sz="4000" b="1" kern="1200" dirty="0" smtClean="0">
                <a:solidFill>
                  <a:srgbClr val="98FED5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p:transition advClick="0" advTm="1500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法师添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44371" y="154112"/>
            <a:ext cx="11523753" cy="65675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 algn="l" defTabSz="1218565" rtl="0" eaLnBrk="1" latinLnBrk="0" hangingPunct="1">
              <a:lnSpc>
                <a:spcPct val="10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zh-CN" altLang="en-US" sz="4000" b="1" kern="1200" dirty="0" smtClean="0">
                <a:solidFill>
                  <a:srgbClr val="98FED5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  <a:lvl2pPr marL="609600" indent="0">
              <a:buNone/>
              <a:defRPr sz="1600"/>
            </a:lvl2pPr>
            <a:lvl3pPr marL="1218565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6730" indent="0">
              <a:buNone/>
              <a:defRPr sz="1200"/>
            </a:lvl6pPr>
            <a:lvl7pPr marL="3656330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p:transition advClick="0" advTm="1500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771" y="273856"/>
            <a:ext cx="10972465" cy="1144120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日期占位符 109571"/>
          <p:cNvSpPr>
            <a:spLocks noGrp="1"/>
          </p:cNvSpPr>
          <p:nvPr>
            <p:ph type="dt" sz="half" idx="10"/>
          </p:nvPr>
        </p:nvSpPr>
        <p:spPr>
          <a:xfrm>
            <a:off x="609773" y="6244779"/>
            <a:ext cx="2843904" cy="477137"/>
          </a:xfr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109572"/>
          <p:cNvSpPr>
            <a:spLocks noGrp="1"/>
          </p:cNvSpPr>
          <p:nvPr>
            <p:ph type="ftr" sz="quarter" idx="11"/>
          </p:nvPr>
        </p:nvSpPr>
        <p:spPr>
          <a:xfrm>
            <a:off x="4165911" y="6244779"/>
            <a:ext cx="3860184" cy="477137"/>
          </a:xfr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109573"/>
          <p:cNvSpPr>
            <a:spLocks noGrp="1"/>
          </p:cNvSpPr>
          <p:nvPr>
            <p:ph type="sldNum" sz="quarter" idx="12"/>
          </p:nvPr>
        </p:nvSpPr>
        <p:spPr>
          <a:xfrm>
            <a:off x="8738332" y="6244779"/>
            <a:ext cx="2843904" cy="477137"/>
          </a:xfrm>
        </p:spPr>
        <p:txBody>
          <a:bodyPr/>
          <a:lstStyle>
            <a:lvl1pPr>
              <a:defRPr/>
            </a:lvl1pPr>
          </a:lstStyle>
          <a:p>
            <a:fld id="{488833F5-9DCE-4511-AAE0-05CC0B6A4BE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advClick="0" advTm="1500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6" Type="http://schemas.openxmlformats.org/officeDocument/2006/relationships/theme" Target="../theme/theme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ransition advClick="0" advTm="1500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2" name="Picture 2"/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11560175" y="0"/>
            <a:ext cx="631825" cy="5477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文本框 4"/>
          <p:cNvSpPr txBox="1"/>
          <p:nvPr userDrawn="1"/>
        </p:nvSpPr>
        <p:spPr bwMode="auto">
          <a:xfrm>
            <a:off x="11598455" y="298580"/>
            <a:ext cx="724878" cy="5048400"/>
          </a:xfrm>
          <a:prstGeom prst="rect">
            <a:avLst/>
          </a:prstGeom>
          <a:noFill/>
          <a:ln>
            <a:noFill/>
          </a:ln>
        </p:spPr>
        <p:txBody>
          <a:bodyPr vert="eaVert" wrap="square" rtlCol="0">
            <a:spAutoFit/>
          </a:bodyPr>
          <a:lstStyle/>
          <a:p>
            <a:pPr>
              <a:lnSpc>
                <a:spcPts val="4800"/>
              </a:lnSpc>
            </a:pPr>
            <a:r>
              <a:rPr lang="zh-CN" altLang="en-US" sz="2200" b="1" dirty="0" smtClean="0">
                <a:solidFill>
                  <a:srgbClr val="FFFF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占察入净土值天时，处地利，得人和</a:t>
            </a:r>
            <a:endParaRPr lang="zh-CN" altLang="en-US" sz="2200" b="1" dirty="0">
              <a:solidFill>
                <a:srgbClr val="FFFF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" name="文本框 5"/>
          <p:cNvSpPr txBox="1"/>
          <p:nvPr userDrawn="1"/>
        </p:nvSpPr>
        <p:spPr bwMode="auto">
          <a:xfrm>
            <a:off x="11560784" y="4953742"/>
            <a:ext cx="800219" cy="1047731"/>
          </a:xfrm>
          <a:prstGeom prst="rect">
            <a:avLst/>
          </a:prstGeom>
          <a:noFill/>
          <a:ln>
            <a:noFill/>
          </a:ln>
        </p:spPr>
        <p:txBody>
          <a:bodyPr vert="eaVert" wrap="square" rtlCol="0">
            <a:spAutoFit/>
          </a:bodyPr>
          <a:lstStyle/>
          <a:p>
            <a:pPr>
              <a:lnSpc>
                <a:spcPts val="4800"/>
              </a:lnSpc>
            </a:pPr>
            <a:r>
              <a:rPr lang="zh-CN" altLang="en-US" sz="1200" b="1" dirty="0" smtClean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智坤法师</a:t>
            </a:r>
            <a:endParaRPr lang="zh-CN" altLang="en-US" sz="1200" b="1" dirty="0">
              <a:solidFill>
                <a:srgbClr val="FFFF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</p:sldLayoutIdLst>
  <p:transition advClick="0" advTm="15000"/>
  <p:timing>
    <p:tnLst>
      <p:par>
        <p:cTn id="1" dur="indefinite" restart="never" nodeType="tmRoot"/>
      </p:par>
    </p:tnLst>
  </p:timing>
  <p:txStyles>
    <p:titleStyle>
      <a:lvl1pPr algn="ctr" defTabSz="1217930" rtl="0" eaLnBrk="0" fontAlgn="base" hangingPunct="0">
        <a:spcBef>
          <a:spcPct val="0"/>
        </a:spcBef>
        <a:spcAft>
          <a:spcPct val="0"/>
        </a:spcAft>
        <a:defRPr sz="58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217930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defTabSz="1217930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defTabSz="1217930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defTabSz="1217930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defTabSz="1217930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defTabSz="1217930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defTabSz="1217930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defTabSz="1217930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5930" indent="-455930" algn="l" defTabSz="121793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989330" indent="-379730" algn="l" defTabSz="121793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2730" indent="-303530" algn="l" defTabSz="121793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3pPr>
      <a:lvl4pPr marL="2132330" indent="-303530" algn="l" defTabSz="121793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741930" indent="-303530" algn="l" defTabSz="121793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35153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113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073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9695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673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33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593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53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图片1_副本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65" y="-6350"/>
            <a:ext cx="12186285" cy="68738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37550" y="1712795"/>
            <a:ext cx="973431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Ebrima" panose="02000000000000000000" pitchFamily="2" charset="0"/>
              </a:rPr>
              <a:t>占察入</a:t>
            </a:r>
            <a:r>
              <a:rPr lang="zh-CN" altLang="en-US" sz="6600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Ebrima" panose="02000000000000000000" pitchFamily="2" charset="0"/>
              </a:rPr>
              <a:t>净土</a:t>
            </a:r>
            <a:endParaRPr lang="en-US" altLang="zh-CN" sz="6600" dirty="0" smtClean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Ebrima" panose="02000000000000000000" pitchFamily="2" charset="0"/>
            </a:endParaRPr>
          </a:p>
          <a:p>
            <a:pPr algn="ctr"/>
            <a:r>
              <a:rPr lang="zh-CN" altLang="en-US" sz="6600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Ebrima" panose="02000000000000000000" pitchFamily="2" charset="0"/>
              </a:rPr>
              <a:t>值</a:t>
            </a:r>
            <a:r>
              <a:rPr lang="zh-CN" altLang="en-US" sz="66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Ebrima" panose="02000000000000000000" pitchFamily="2" charset="0"/>
              </a:rPr>
              <a:t>天时，处地利，得</a:t>
            </a:r>
            <a:r>
              <a:rPr lang="zh-CN" altLang="en-US" sz="6600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Ebrima" panose="02000000000000000000" pitchFamily="2" charset="0"/>
              </a:rPr>
              <a:t>人和（十）</a:t>
            </a:r>
            <a:endParaRPr lang="zh-CN" altLang="en-US" sz="660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Ebrima" panose="02000000000000000000" pitchFamily="2" charset="0"/>
            </a:endParaRPr>
          </a:p>
        </p:txBody>
      </p:sp>
    </p:spTree>
  </p:cSld>
  <p:clrMapOvr>
    <a:masterClrMapping/>
  </p:clrMapOvr>
  <p:transition advClick="0" advTm="1500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>
                <a:solidFill>
                  <a:srgbClr val="FFFF00"/>
                </a:solidFill>
                <a:sym typeface="+mn-ea"/>
              </a:rPr>
              <a:t>《彻悟大师遗集》：</a:t>
            </a:r>
            <a:endParaRPr>
              <a:solidFill>
                <a:srgbClr val="98FED5"/>
              </a:solidFill>
              <a:sym typeface="+mn-ea"/>
            </a:endParaRPr>
          </a:p>
          <a:p>
            <a:r>
              <a:rPr lang="en-US" altLang="zh-CN">
                <a:sym typeface="+mn-ea"/>
              </a:rPr>
              <a:t>	</a:t>
            </a:r>
            <a:r>
              <a:rPr>
                <a:solidFill>
                  <a:srgbClr val="98FED5"/>
                </a:solidFill>
                <a:sym typeface="+mn-ea"/>
              </a:rPr>
              <a:t>“修净业者，应有十种信心：</a:t>
            </a:r>
            <a:endParaRPr>
              <a:solidFill>
                <a:srgbClr val="98FED5"/>
              </a:solidFill>
              <a:sym typeface="+mn-ea"/>
            </a:endParaRPr>
          </a:p>
          <a:p>
            <a:r>
              <a:rPr lang="en-US" altLang="zh-CN">
                <a:solidFill>
                  <a:srgbClr val="98FED5"/>
                </a:solidFill>
                <a:sym typeface="+mn-ea"/>
              </a:rPr>
              <a:t>	</a:t>
            </a:r>
            <a:r>
              <a:rPr>
                <a:solidFill>
                  <a:srgbClr val="98FED5"/>
                </a:solidFill>
                <a:sym typeface="+mn-ea"/>
              </a:rPr>
              <a:t>一信生必有死，二信人命无常。</a:t>
            </a:r>
            <a:endParaRPr>
              <a:solidFill>
                <a:srgbClr val="98FED5"/>
              </a:solidFill>
              <a:sym typeface="+mn-ea"/>
            </a:endParaRPr>
          </a:p>
          <a:p>
            <a:r>
              <a:rPr lang="en-US" altLang="zh-CN">
                <a:solidFill>
                  <a:srgbClr val="98FED5"/>
                </a:solidFill>
                <a:sym typeface="+mn-ea"/>
              </a:rPr>
              <a:t>	</a:t>
            </a:r>
            <a:r>
              <a:rPr>
                <a:solidFill>
                  <a:srgbClr val="98FED5"/>
                </a:solidFill>
                <a:sym typeface="+mn-ea"/>
              </a:rPr>
              <a:t>三信轮回路险，四信苦趣时长。</a:t>
            </a:r>
            <a:endParaRPr>
              <a:solidFill>
                <a:srgbClr val="98FED5"/>
              </a:solidFill>
              <a:sym typeface="+mn-ea"/>
            </a:endParaRPr>
          </a:p>
          <a:p>
            <a:r>
              <a:rPr lang="en-US" altLang="zh-CN">
                <a:solidFill>
                  <a:srgbClr val="98FED5"/>
                </a:solidFill>
                <a:sym typeface="+mn-ea"/>
              </a:rPr>
              <a:t>	</a:t>
            </a:r>
            <a:r>
              <a:rPr>
                <a:solidFill>
                  <a:srgbClr val="98FED5"/>
                </a:solidFill>
                <a:sym typeface="+mn-ea"/>
              </a:rPr>
              <a:t>五信佛语不虚，六信实有净土。</a:t>
            </a:r>
            <a:endParaRPr>
              <a:solidFill>
                <a:srgbClr val="98FED5"/>
              </a:solidFill>
              <a:sym typeface="+mn-ea"/>
            </a:endParaRPr>
          </a:p>
          <a:p>
            <a:r>
              <a:rPr lang="en-US" altLang="zh-CN">
                <a:solidFill>
                  <a:srgbClr val="98FED5"/>
                </a:solidFill>
                <a:sym typeface="+mn-ea"/>
              </a:rPr>
              <a:t>	</a:t>
            </a:r>
            <a:r>
              <a:rPr>
                <a:solidFill>
                  <a:srgbClr val="98FED5"/>
                </a:solidFill>
                <a:sym typeface="+mn-ea"/>
              </a:rPr>
              <a:t>七信愿生即生，八信生即不退。</a:t>
            </a:r>
            <a:endParaRPr>
              <a:solidFill>
                <a:srgbClr val="98FED5"/>
              </a:solidFill>
              <a:sym typeface="+mn-ea"/>
            </a:endParaRPr>
          </a:p>
          <a:p>
            <a:r>
              <a:rPr lang="en-US" altLang="zh-CN">
                <a:solidFill>
                  <a:srgbClr val="98FED5"/>
                </a:solidFill>
                <a:sym typeface="+mn-ea"/>
              </a:rPr>
              <a:t>	</a:t>
            </a:r>
            <a:r>
              <a:rPr>
                <a:solidFill>
                  <a:srgbClr val="98FED5"/>
                </a:solidFill>
                <a:sym typeface="+mn-ea"/>
              </a:rPr>
              <a:t>九信一生成佛，十信法本唯心。</a:t>
            </a:r>
            <a:endParaRPr>
              <a:solidFill>
                <a:srgbClr val="98FED5"/>
              </a:solidFill>
              <a:sym typeface="+mn-ea"/>
            </a:endParaRPr>
          </a:p>
          <a:p>
            <a:r>
              <a:rPr lang="en-US" altLang="zh-CN">
                <a:sym typeface="+mn-ea"/>
              </a:rPr>
              <a:t>	</a:t>
            </a:r>
            <a:r>
              <a:rPr>
                <a:solidFill>
                  <a:srgbClr val="98FED5"/>
                </a:solidFill>
                <a:sym typeface="+mn-ea"/>
              </a:rPr>
              <a:t>修净业者，能具此十种信心，其乐土之生，如操左券而取故物，夫何难之有？”</a:t>
            </a:r>
            <a:endParaRPr>
              <a:solidFill>
                <a:srgbClr val="98FED5"/>
              </a:solidFill>
              <a:sym typeface="+mn-ea"/>
            </a:endParaRPr>
          </a:p>
        </p:txBody>
      </p:sp>
    </p:spTree>
  </p:cSld>
  <p:clrMapOvr>
    <a:masterClrMapping/>
  </p:clrMapOvr>
  <p:transition advClick="0" advTm="15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half" idx="2"/>
          </p:nvPr>
        </p:nvSpPr>
        <p:spPr>
          <a:xfrm>
            <a:off x="144145" y="221615"/>
            <a:ext cx="11523980" cy="6500495"/>
          </a:xfrm>
        </p:spPr>
        <p:txBody>
          <a:bodyPr/>
          <a:lstStyle/>
          <a:p>
            <a:r>
              <a:rPr>
                <a:solidFill>
                  <a:srgbClr val="98FED5"/>
                </a:solidFill>
                <a:sym typeface="+mn-ea"/>
              </a:rPr>
              <a:t>注：修净业者，应有十种信心。</a:t>
            </a:r>
            <a:endParaRPr>
              <a:solidFill>
                <a:srgbClr val="98FED5"/>
              </a:solidFill>
              <a:sym typeface="+mn-ea"/>
            </a:endParaRPr>
          </a:p>
          <a:p>
            <a:r>
              <a:rPr lang="en-US" altLang="zh-CN">
                <a:sym typeface="+mn-ea"/>
              </a:rPr>
              <a:t>	</a:t>
            </a:r>
            <a:r>
              <a:rPr>
                <a:solidFill>
                  <a:srgbClr val="98FED5"/>
                </a:solidFill>
                <a:sym typeface="+mn-ea"/>
              </a:rPr>
              <a:t>一信生必有死：普天之下，从古至今，曾无一人逃得。</a:t>
            </a:r>
            <a:endParaRPr>
              <a:solidFill>
                <a:srgbClr val="98FED5"/>
              </a:solidFill>
              <a:sym typeface="+mn-ea"/>
            </a:endParaRPr>
          </a:p>
          <a:p>
            <a:r>
              <a:rPr lang="en-US" altLang="zh-CN">
                <a:sym typeface="+mn-ea"/>
              </a:rPr>
              <a:t>	</a:t>
            </a:r>
            <a:r>
              <a:rPr>
                <a:solidFill>
                  <a:srgbClr val="98FED5"/>
                </a:solidFill>
                <a:sym typeface="+mn-ea"/>
              </a:rPr>
              <a:t>二信人命无常：出息虽存，入息难保，一息不来，即为后世。</a:t>
            </a:r>
            <a:endParaRPr>
              <a:solidFill>
                <a:srgbClr val="98FED5"/>
              </a:solidFill>
              <a:sym typeface="+mn-ea"/>
            </a:endParaRPr>
          </a:p>
          <a:p>
            <a:r>
              <a:rPr lang="en-US" altLang="zh-CN">
                <a:sym typeface="+mn-ea"/>
              </a:rPr>
              <a:t>	</a:t>
            </a:r>
            <a:r>
              <a:rPr>
                <a:solidFill>
                  <a:srgbClr val="98FED5"/>
                </a:solidFill>
                <a:sym typeface="+mn-ea"/>
              </a:rPr>
              <a:t>三信轮回路险：一念之差，便堕恶趣，得人身者如爪上土，失人身者如大地土。</a:t>
            </a:r>
            <a:endParaRPr>
              <a:solidFill>
                <a:srgbClr val="98FED5"/>
              </a:solidFill>
              <a:sym typeface="+mn-ea"/>
            </a:endParaRPr>
          </a:p>
          <a:p>
            <a:r>
              <a:rPr lang="en-US" altLang="zh-CN">
                <a:sym typeface="+mn-ea"/>
              </a:rPr>
              <a:t>	</a:t>
            </a:r>
            <a:r>
              <a:rPr>
                <a:solidFill>
                  <a:srgbClr val="98FED5"/>
                </a:solidFill>
                <a:sym typeface="+mn-ea"/>
              </a:rPr>
              <a:t>四信苦趣时长：三途一报五千劫，再出头来是几时。</a:t>
            </a:r>
            <a:endParaRPr>
              <a:solidFill>
                <a:srgbClr val="98FED5"/>
              </a:solidFill>
              <a:sym typeface="+mn-ea"/>
            </a:endParaRPr>
          </a:p>
          <a:p>
            <a:r>
              <a:rPr lang="en-US" altLang="zh-CN">
                <a:sym typeface="+mn-ea"/>
              </a:rPr>
              <a:t>	</a:t>
            </a:r>
            <a:r>
              <a:rPr>
                <a:solidFill>
                  <a:srgbClr val="98FED5"/>
                </a:solidFill>
                <a:sym typeface="+mn-ea"/>
              </a:rPr>
              <a:t>五信佛语不虚：此日月轮可令堕落，妙高山</a:t>
            </a:r>
            <a:endParaRPr>
              <a:solidFill>
                <a:srgbClr val="98FED5"/>
              </a:solidFill>
              <a:sym typeface="+mn-ea"/>
            </a:endParaRPr>
          </a:p>
        </p:txBody>
      </p:sp>
    </p:spTree>
  </p:cSld>
  <p:clrMapOvr>
    <a:masterClrMapping/>
  </p:clrMapOvr>
  <p:transition advClick="0" advTm="15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>
                <a:sym typeface="+mn-ea"/>
              </a:rPr>
              <a:t>王可使</a:t>
            </a:r>
            <a:r>
              <a:rPr>
                <a:solidFill>
                  <a:srgbClr val="98FED5"/>
                </a:solidFill>
                <a:sym typeface="+mn-ea"/>
              </a:rPr>
              <a:t>倾动，诸佛所言无有异也。</a:t>
            </a:r>
            <a:endParaRPr>
              <a:solidFill>
                <a:srgbClr val="98FED5"/>
              </a:solidFill>
              <a:sym typeface="+mn-ea"/>
            </a:endParaRPr>
          </a:p>
          <a:p>
            <a:r>
              <a:rPr lang="en-US" altLang="zh-CN">
                <a:sym typeface="+mn-ea"/>
              </a:rPr>
              <a:t>	</a:t>
            </a:r>
            <a:r>
              <a:rPr>
                <a:solidFill>
                  <a:srgbClr val="98FED5"/>
                </a:solidFill>
                <a:sym typeface="+mn-ea"/>
              </a:rPr>
              <a:t>六信实有净土：如今娑婆无异，的的是有。</a:t>
            </a:r>
            <a:endParaRPr>
              <a:solidFill>
                <a:srgbClr val="98FED5"/>
              </a:solidFill>
              <a:sym typeface="+mn-ea"/>
            </a:endParaRPr>
          </a:p>
          <a:p>
            <a:r>
              <a:rPr lang="en-US" altLang="zh-CN">
                <a:sym typeface="+mn-ea"/>
              </a:rPr>
              <a:t>	</a:t>
            </a:r>
            <a:r>
              <a:rPr>
                <a:solidFill>
                  <a:srgbClr val="98FED5"/>
                </a:solidFill>
                <a:sym typeface="+mn-ea"/>
              </a:rPr>
              <a:t>七信愿生即生：已今当愿，已今当生，经有明文，岂欺我哉！</a:t>
            </a:r>
            <a:endParaRPr>
              <a:solidFill>
                <a:srgbClr val="98FED5"/>
              </a:solidFill>
              <a:sym typeface="+mn-ea"/>
            </a:endParaRPr>
          </a:p>
          <a:p>
            <a:r>
              <a:rPr lang="en-US" altLang="zh-CN">
                <a:sym typeface="+mn-ea"/>
              </a:rPr>
              <a:t>	</a:t>
            </a:r>
            <a:r>
              <a:rPr>
                <a:solidFill>
                  <a:srgbClr val="98FED5"/>
                </a:solidFill>
                <a:sym typeface="+mn-ea"/>
              </a:rPr>
              <a:t>八信生即不退：境胜缘强，退心不起。</a:t>
            </a:r>
            <a:endParaRPr>
              <a:solidFill>
                <a:srgbClr val="98FED5"/>
              </a:solidFill>
              <a:sym typeface="+mn-ea"/>
            </a:endParaRPr>
          </a:p>
          <a:p>
            <a:r>
              <a:rPr lang="en-US" altLang="zh-CN">
                <a:sym typeface="+mn-ea"/>
              </a:rPr>
              <a:t>	</a:t>
            </a:r>
            <a:r>
              <a:rPr>
                <a:solidFill>
                  <a:srgbClr val="98FED5"/>
                </a:solidFill>
                <a:sym typeface="+mn-ea"/>
              </a:rPr>
              <a:t>九信一生成佛：寿命无量，何事不办？</a:t>
            </a:r>
            <a:endParaRPr>
              <a:solidFill>
                <a:srgbClr val="98FED5"/>
              </a:solidFill>
              <a:sym typeface="+mn-ea"/>
            </a:endParaRPr>
          </a:p>
          <a:p>
            <a:r>
              <a:rPr lang="en-US" altLang="zh-CN">
                <a:sym typeface="+mn-ea"/>
              </a:rPr>
              <a:t>	</a:t>
            </a:r>
            <a:r>
              <a:rPr>
                <a:solidFill>
                  <a:srgbClr val="98FED5"/>
                </a:solidFill>
                <a:sym typeface="+mn-ea"/>
              </a:rPr>
              <a:t>十信法本唯心：唯心有具造二义，如上诸法，皆我心具，皆我心造。</a:t>
            </a:r>
            <a:endParaRPr>
              <a:solidFill>
                <a:srgbClr val="98FED5"/>
              </a:solidFill>
              <a:sym typeface="+mn-ea"/>
            </a:endParaRPr>
          </a:p>
        </p:txBody>
      </p:sp>
    </p:spTree>
  </p:cSld>
  <p:clrMapOvr>
    <a:masterClrMapping/>
  </p:clrMapOvr>
  <p:transition advClick="0" advTm="15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>
                <a:solidFill>
                  <a:srgbClr val="FFFF00"/>
                </a:solidFill>
                <a:sym typeface="+mn-ea"/>
              </a:rPr>
              <a:t>觉明妙行菩萨《西方确指》：</a:t>
            </a:r>
            <a:endParaRPr>
              <a:solidFill>
                <a:srgbClr val="98FED5"/>
              </a:solidFill>
              <a:sym typeface="+mn-ea"/>
            </a:endParaRPr>
          </a:p>
          <a:p>
            <a:r>
              <a:rPr lang="en-US" altLang="zh-CN">
                <a:solidFill>
                  <a:srgbClr val="98FED5"/>
                </a:solidFill>
                <a:sym typeface="+mn-ea"/>
              </a:rPr>
              <a:t>	</a:t>
            </a:r>
            <a:r>
              <a:rPr>
                <a:solidFill>
                  <a:srgbClr val="98FED5"/>
                </a:solidFill>
                <a:sym typeface="+mn-ea"/>
              </a:rPr>
              <a:t>莫略做半年十月，便谓我能苦心修道。不知正障道处，切宜慎之。又，功夫虽加，若未到铜山铁壁推不倒、移不动处，犹未是打成一片。切莫见些影响，便即歇手。是为半途而废，必至弃其前功，毫无所益。此又学道人大病，不可不知。要知佛法如大海，转入转深，断非小小知见之所能尽。应尽形修习，造极为则，切莫作容易想。</a:t>
            </a:r>
            <a:endParaRPr>
              <a:solidFill>
                <a:srgbClr val="98FED5"/>
              </a:solidFill>
              <a:sym typeface="+mn-ea"/>
            </a:endParaRPr>
          </a:p>
        </p:txBody>
      </p:sp>
    </p:spTree>
  </p:cSld>
  <p:clrMapOvr>
    <a:masterClrMapping/>
  </p:clrMapOvr>
  <p:transition advClick="0" advTm="15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>
                <a:solidFill>
                  <a:srgbClr val="FFFF00"/>
                </a:solidFill>
                <a:sym typeface="+mn-ea"/>
              </a:rPr>
              <a:t>彻悟大师开示：</a:t>
            </a:r>
            <a:endParaRPr>
              <a:solidFill>
                <a:srgbClr val="98FED5"/>
              </a:solidFill>
              <a:sym typeface="+mn-ea"/>
            </a:endParaRPr>
          </a:p>
          <a:p>
            <a:r>
              <a:rPr lang="en-US" altLang="zh-CN">
                <a:solidFill>
                  <a:srgbClr val="98FED5"/>
                </a:solidFill>
                <a:sym typeface="+mn-ea"/>
              </a:rPr>
              <a:t>	</a:t>
            </a:r>
            <a:r>
              <a:rPr>
                <a:solidFill>
                  <a:srgbClr val="98FED5"/>
                </a:solidFill>
                <a:sym typeface="+mn-ea"/>
              </a:rPr>
              <a:t>佛法大海。信为能入。净土一门。信尤为要。以持名念佛。乃诸佛甚深行处。唯除一生所系菩萨可知少分。自余一切贤圣。但当遵信而已。非其智分之所能知。况下劣凡夫乎。然十一善法。以信居初。信心之前。更无善法。五十五位。以信为始。信位之前。别无圣位。故菩萨造起信论。祖师作信心铭。以信心一法。为入道要门也。昔王仲回问于杨无为曰。念佛如何得不间断去。杨曰。一信之后。更不再疑。王欣然而去。未久。杨梦仲回致谢。谓</a:t>
            </a:r>
            <a:endParaRPr>
              <a:solidFill>
                <a:srgbClr val="98FED5"/>
              </a:solidFill>
              <a:sym typeface="+mn-ea"/>
            </a:endParaRPr>
          </a:p>
        </p:txBody>
      </p:sp>
    </p:spTree>
  </p:cSld>
  <p:clrMapOvr>
    <a:masterClrMapping/>
  </p:clrMapOvr>
  <p:transition advClick="0" advTm="15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>
                <a:sym typeface="+mn-ea"/>
              </a:rPr>
              <a:t>因蒙指示。得大利益。今已生净土矣。杨后见仲回之子。问及仲回去时光景。及去之时节。正杨得梦之日。噫。信之时义大矣哉。</a:t>
            </a:r>
            <a:endParaRPr>
              <a:solidFill>
                <a:srgbClr val="98FED5"/>
              </a:solidFill>
              <a:sym typeface="+mn-ea"/>
            </a:endParaRPr>
          </a:p>
        </p:txBody>
      </p:sp>
    </p:spTree>
  </p:cSld>
  <p:clrMapOvr>
    <a:masterClrMapping/>
  </p:clrMapOvr>
  <p:transition advClick="0" advTm="15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>
                <a:solidFill>
                  <a:srgbClr val="FFFF00"/>
                </a:solidFill>
                <a:sym typeface="+mn-ea"/>
              </a:rPr>
              <a:t>印光大师开示：</a:t>
            </a:r>
            <a:endParaRPr>
              <a:solidFill>
                <a:srgbClr val="98FED5"/>
              </a:solidFill>
              <a:sym typeface="+mn-ea"/>
            </a:endParaRPr>
          </a:p>
          <a:p>
            <a:r>
              <a:rPr lang="en-US" altLang="zh-CN">
                <a:solidFill>
                  <a:srgbClr val="98FED5"/>
                </a:solidFill>
                <a:sym typeface="+mn-ea"/>
              </a:rPr>
              <a:t>	</a:t>
            </a:r>
            <a:r>
              <a:rPr>
                <a:solidFill>
                  <a:srgbClr val="98FED5"/>
                </a:solidFill>
                <a:sym typeface="+mn-ea"/>
              </a:rPr>
              <a:t>弥陀净土，总在吾人一念心性之中。则阿弥陀佛，我心本具。既是我心本具，固当常念。既能常念，则感应道交。修德有功，性德方显。事理圆融，生佛不二矣。故曰以我具佛之心，念我心具之佛。岂我心具之佛，而不应我具佛之心耶。</a:t>
            </a:r>
            <a:endParaRPr>
              <a:solidFill>
                <a:srgbClr val="98FED5"/>
              </a:solidFill>
              <a:sym typeface="+mn-ea"/>
            </a:endParaRPr>
          </a:p>
        </p:txBody>
      </p:sp>
    </p:spTree>
  </p:cSld>
  <p:clrMapOvr>
    <a:masterClrMapping/>
  </p:clrMapOvr>
  <p:transition advClick="0" advTm="1500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>
                <a:solidFill>
                  <a:srgbClr val="FFFF00"/>
                </a:solidFill>
                <a:sym typeface="+mn-ea"/>
              </a:rPr>
              <a:t>《复周陈慧净居士书》：</a:t>
            </a:r>
            <a:endParaRPr>
              <a:solidFill>
                <a:srgbClr val="98FED5"/>
              </a:solidFill>
              <a:sym typeface="+mn-ea"/>
            </a:endParaRPr>
          </a:p>
          <a:p>
            <a:r>
              <a:rPr lang="en-US" altLang="zh-CN">
                <a:solidFill>
                  <a:srgbClr val="98FED5"/>
                </a:solidFill>
                <a:sym typeface="+mn-ea"/>
              </a:rPr>
              <a:t>	</a:t>
            </a:r>
            <a:r>
              <a:rPr>
                <a:solidFill>
                  <a:srgbClr val="98FED5"/>
                </a:solidFill>
                <a:sym typeface="+mn-ea"/>
              </a:rPr>
              <a:t>心之本体，与佛无二，故佛令人念佛。以佛威德神力之智慧火，烹炼凡夫夹杂烦恼惑业之佛心。俾彼烦恼惑业，悉皆四散消落。唯留清净纯真之心，方可谓心即佛，佛即心。未到此地位说，不过示其体性而已。若论相 （事相） 与用 （力用） ，则完全不是矣。佛之心，如出矿之金。吾人之心，如在矿之金。虽有金之体性，了无金之功能。是以自心是佛，更须要认真念佛，求生西方。</a:t>
            </a:r>
            <a:endParaRPr>
              <a:solidFill>
                <a:srgbClr val="98FED5"/>
              </a:solidFill>
              <a:sym typeface="+mn-ea"/>
            </a:endParaRPr>
          </a:p>
        </p:txBody>
      </p:sp>
    </p:spTree>
  </p:cSld>
  <p:clrMapOvr>
    <a:masterClrMapping/>
  </p:clrMapOvr>
  <p:transition advClick="0" advTm="1500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>
                <a:solidFill>
                  <a:srgbClr val="FFFF00"/>
                </a:solidFill>
                <a:sym typeface="+mn-ea"/>
              </a:rPr>
              <a:t>《六祖坛经》：</a:t>
            </a:r>
            <a:endParaRPr>
              <a:solidFill>
                <a:srgbClr val="98FED5"/>
              </a:solidFill>
              <a:sym typeface="+mn-ea"/>
            </a:endParaRPr>
          </a:p>
          <a:p>
            <a:r>
              <a:rPr lang="en-US" altLang="zh-CN">
                <a:solidFill>
                  <a:srgbClr val="98FED5"/>
                </a:solidFill>
                <a:sym typeface="+mn-ea"/>
              </a:rPr>
              <a:t>	</a:t>
            </a:r>
            <a:r>
              <a:rPr>
                <a:solidFill>
                  <a:srgbClr val="98FED5"/>
                </a:solidFill>
                <a:sym typeface="+mn-ea"/>
              </a:rPr>
              <a:t>祖以袈裟遮围，不令人见，为说《金刚经》，至应无所住而生其心，慧能言下大悟一切万法，不离自性。遂启祖言：“何期自性本自清净，何期自性本不生灭，何期自性本自具足，何期自性本无动摇，何期自性能生万法。”祖知悟本性，谓慧能曰：“不识本心，学法无益；若识自本心，见自本性，即名丈夫、天人师、佛。</a:t>
            </a:r>
            <a:endParaRPr>
              <a:solidFill>
                <a:srgbClr val="98FED5"/>
              </a:solidFill>
              <a:sym typeface="+mn-ea"/>
            </a:endParaRPr>
          </a:p>
        </p:txBody>
      </p:sp>
    </p:spTree>
  </p:cSld>
  <p:clrMapOvr>
    <a:masterClrMapping/>
  </p:clrMapOvr>
  <p:transition advClick="0" advTm="1500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>
                <a:solidFill>
                  <a:srgbClr val="FFFF00"/>
                </a:solidFill>
                <a:sym typeface="+mn-ea"/>
              </a:rPr>
              <a:t>《印光法师文钞菁华录》：</a:t>
            </a:r>
            <a:endParaRPr>
              <a:solidFill>
                <a:srgbClr val="98FED5"/>
              </a:solidFill>
              <a:sym typeface="+mn-ea"/>
            </a:endParaRPr>
          </a:p>
          <a:p>
            <a:r>
              <a:rPr>
                <a:solidFill>
                  <a:srgbClr val="98FED5"/>
                </a:solidFill>
                <a:sym typeface="+mn-ea"/>
              </a:rPr>
              <a:t>    以大悟一法不立之理体，力行万行圆修之事功，方是空有圆融之中道。空解脱人，以一法不修为不立，诸佛称为可怜悯者。莲池大师云，著事而念能相续，不虚入品之功。执理而心实未通，难免落空之祸。以事有挟理之功，理无独立之能，故也。吾人学佛，必须即事而成理，即理而成事。理事圆融，空有不二，始可圆成三昧，了脱生死。若自谓我即是佛，执理废事，差之远矣。当用力修持，一心念佛，从事而显理，显理而仍注重于事，方得实益。</a:t>
            </a:r>
            <a:endParaRPr>
              <a:solidFill>
                <a:srgbClr val="98FED5"/>
              </a:solidFill>
              <a:sym typeface="+mn-ea"/>
            </a:endParaRPr>
          </a:p>
        </p:txBody>
      </p:sp>
    </p:spTree>
  </p:cSld>
  <p:clrMapOvr>
    <a:masterClrMapping/>
  </p:clrMapOvr>
  <p:transition advClick="0" advTm="15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>
                <a:solidFill>
                  <a:srgbClr val="FFFF00"/>
                </a:solidFill>
                <a:sym typeface="+mn-ea"/>
              </a:rPr>
              <a:t>《灵峰宗论》：</a:t>
            </a:r>
            <a:endParaRPr>
              <a:solidFill>
                <a:srgbClr val="FFFF00"/>
              </a:solidFill>
              <a:sym typeface="+mn-ea"/>
            </a:endParaRPr>
          </a:p>
          <a:p>
            <a:r>
              <a:rPr lang="en-US" altLang="zh-CN">
                <a:solidFill>
                  <a:srgbClr val="FFFF00"/>
                </a:solidFill>
                <a:sym typeface="+mn-ea"/>
              </a:rPr>
              <a:t>	</a:t>
            </a:r>
            <a:r>
              <a:rPr>
                <a:solidFill>
                  <a:srgbClr val="98FED5"/>
                </a:solidFill>
                <a:sym typeface="+mn-ea"/>
              </a:rPr>
              <a:t>又香四炷，供法界三宝及地藏大士，求占第三轮相；或依占察法，先悔罪障；或住阿兰若，先修禅定；或著述弘经，先修观智；或植诸善本，行众三昧。恳乞大慈分明指示，令我此生，不致浪死。又三炷供净土三宝，以此功德，悉皆回施法界众生，愿共舍此一期报身，决定同生极乐世界，永离苦因苦果，速证菩提涅槃。</a:t>
            </a:r>
            <a:endParaRPr>
              <a:solidFill>
                <a:srgbClr val="98FED5"/>
              </a:solidFill>
              <a:sym typeface="+mn-ea"/>
            </a:endParaRPr>
          </a:p>
        </p:txBody>
      </p:sp>
    </p:spTree>
  </p:cSld>
  <p:clrMapOvr>
    <a:masterClrMapping/>
  </p:clrMapOvr>
  <p:transition advClick="0" advTm="1500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>
                <a:solidFill>
                  <a:srgbClr val="FFFF00"/>
                </a:solidFill>
                <a:sym typeface="+mn-ea"/>
              </a:rPr>
              <a:t>印光大师开示：</a:t>
            </a:r>
            <a:endParaRPr>
              <a:solidFill>
                <a:srgbClr val="98FED5"/>
              </a:solidFill>
              <a:sym typeface="+mn-ea"/>
            </a:endParaRPr>
          </a:p>
          <a:p>
            <a:r>
              <a:rPr lang="en-US" altLang="zh-CN">
                <a:solidFill>
                  <a:srgbClr val="98FED5"/>
                </a:solidFill>
                <a:sym typeface="+mn-ea"/>
              </a:rPr>
              <a:t>	</a:t>
            </a:r>
            <a:r>
              <a:rPr>
                <a:solidFill>
                  <a:srgbClr val="98FED5"/>
                </a:solidFill>
                <a:sym typeface="+mn-ea"/>
              </a:rPr>
              <a:t>须知净土法门，以信愿念佛求生西方为宗旨。世人每每以此为平常无奇，遂以宗门参究之法为殊胜，而注重于开悟，不注重信愿求生。美其名曰禅净双修，究其实，则完全是无禅无净土。何以言之?不到大彻大悟，不名有禅。今之参禅者，谁是真到大彻大悟地位。由注重于参，遂将西方依正庄严，通通会归自心，则信愿求生之念毫无。虽名之曰念佛，实则与念佛之道相反。或又高张其辞曰，念实相佛。实相，虽为诸法之本，凡夫业障深重，何能</a:t>
            </a:r>
            <a:endParaRPr>
              <a:solidFill>
                <a:srgbClr val="98FED5"/>
              </a:solidFill>
              <a:sym typeface="+mn-ea"/>
            </a:endParaRPr>
          </a:p>
        </p:txBody>
      </p:sp>
    </p:spTree>
  </p:cSld>
  <p:clrMapOvr>
    <a:masterClrMapping/>
  </p:clrMapOvr>
  <p:transition advClick="0" advTm="15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>
                <a:solidFill>
                  <a:srgbClr val="FFFF00"/>
                </a:solidFill>
                <a:sym typeface="+mn-ea"/>
              </a:rPr>
              <a:t>《大悲坛前愿文》：</a:t>
            </a:r>
            <a:endParaRPr>
              <a:solidFill>
                <a:srgbClr val="FFFF00"/>
              </a:solidFill>
              <a:sym typeface="+mn-ea"/>
            </a:endParaRPr>
          </a:p>
          <a:p>
            <a:r>
              <a:rPr lang="en-US" altLang="zh-CN">
                <a:solidFill>
                  <a:srgbClr val="FFFF00"/>
                </a:solidFill>
                <a:sym typeface="+mn-ea"/>
              </a:rPr>
              <a:t>	</a:t>
            </a:r>
            <a:r>
              <a:rPr>
                <a:solidFill>
                  <a:srgbClr val="98FED5"/>
                </a:solidFill>
                <a:sym typeface="+mn-ea"/>
              </a:rPr>
              <a:t>归命顶礼十方常住三宝、大悲观世音菩萨、地藏菩萨摩诃萨，伏祈同赐哀怜，俯垂拔济，切惟智旭，向于九华拈得阅藏著述一阄，遂复安心，重理笔砚。适于祖堂轮现，所患命尽之语，理应并意，径驰乐邦。独可痛者，阅藏未完，则私愿未满，教观无继，则法轮无传。</a:t>
            </a:r>
            <a:endParaRPr>
              <a:solidFill>
                <a:srgbClr val="98FED5"/>
              </a:solidFill>
              <a:sym typeface="+mn-ea"/>
            </a:endParaRPr>
          </a:p>
        </p:txBody>
      </p:sp>
    </p:spTree>
  </p:cSld>
  <p:clrMapOvr>
    <a:masterClrMapping/>
  </p:clrMapOvr>
  <p:transition advClick="0" advTm="15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>
                <a:solidFill>
                  <a:srgbClr val="FFFF00"/>
                </a:solidFill>
                <a:sym typeface="+mn-ea"/>
              </a:rPr>
              <a:t>《占察善恶业报经疏》：</a:t>
            </a:r>
            <a:endParaRPr>
              <a:solidFill>
                <a:srgbClr val="FFFF00"/>
              </a:solidFill>
              <a:sym typeface="+mn-ea"/>
            </a:endParaRPr>
          </a:p>
          <a:p>
            <a:r>
              <a:rPr lang="en-US" altLang="zh-CN">
                <a:solidFill>
                  <a:srgbClr val="98FED5"/>
                </a:solidFill>
                <a:sym typeface="+mn-ea"/>
              </a:rPr>
              <a:t>	</a:t>
            </a:r>
            <a:r>
              <a:rPr>
                <a:solidFill>
                  <a:srgbClr val="98FED5"/>
                </a:solidFill>
                <a:sym typeface="+mn-ea"/>
              </a:rPr>
              <a:t>善男子！欲学木轮相者，先当刻木如小指许，使长短减于一寸正中，令其四面方平，自余向两头斜渐去之，仰手傍掷，令使易转，因是义故，说名为轮。</a:t>
            </a:r>
            <a:endParaRPr>
              <a:solidFill>
                <a:srgbClr val="98FED5"/>
              </a:solidFill>
              <a:sym typeface="+mn-ea"/>
            </a:endParaRPr>
          </a:p>
          <a:p>
            <a:endParaRPr>
              <a:solidFill>
                <a:srgbClr val="98FED5"/>
              </a:solidFill>
              <a:sym typeface="+mn-ea"/>
            </a:endParaRPr>
          </a:p>
          <a:p>
            <a:r>
              <a:rPr>
                <a:solidFill>
                  <a:srgbClr val="98FED5"/>
                </a:solidFill>
                <a:sym typeface="+mn-ea"/>
              </a:rPr>
              <a:t>　　共十九轮，皆用此式也，长可九分，方可三分，须用香木。</a:t>
            </a:r>
            <a:endParaRPr>
              <a:solidFill>
                <a:srgbClr val="98FED5"/>
              </a:solidFill>
              <a:sym typeface="+mn-ea"/>
            </a:endParaRPr>
          </a:p>
        </p:txBody>
      </p:sp>
    </p:spTree>
  </p:cSld>
  <p:clrMapOvr>
    <a:masterClrMapping/>
  </p:clrMapOvr>
  <p:transition advClick="0" advTm="15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>
                <a:solidFill>
                  <a:srgbClr val="FFFF00"/>
                </a:solidFill>
                <a:sym typeface="+mn-ea"/>
              </a:rPr>
              <a:t>莲池大师《阿弥陀经疏钞》：</a:t>
            </a:r>
            <a:endParaRPr>
              <a:solidFill>
                <a:srgbClr val="FFFF00"/>
              </a:solidFill>
              <a:sym typeface="+mn-ea"/>
            </a:endParaRPr>
          </a:p>
          <a:p>
            <a:r>
              <a:rPr lang="en-US" altLang="zh-CN">
                <a:solidFill>
                  <a:srgbClr val="98FED5"/>
                </a:solidFill>
                <a:sym typeface="+mn-ea"/>
              </a:rPr>
              <a:t>	</a:t>
            </a:r>
            <a:r>
              <a:rPr>
                <a:solidFill>
                  <a:srgbClr val="98FED5"/>
                </a:solidFill>
                <a:sym typeface="+mn-ea"/>
              </a:rPr>
              <a:t>言难信者。略举有十。今居秽土。习久心安。乍闻彼国清净庄严。疑无此事。难信一也。纵信彼国。又疑十方佛剎。皆可往生。何必定生极乐。难信二也。纵信当生。又疑娑婆之去极乐。十万亿剎。云何极远。而得往彼。难信叁也。纵信不远。又疑博地凡夫。罪障深重。云何遽得往生彼国。难信四也。纵信得生。又疑生此净土。必有奇妙法门。多种功行。云何但持名号。遂得往生。难信五也。纵信持名。又疑持此名号。必须多历年劫。乃克成就。</a:t>
            </a:r>
            <a:endParaRPr>
              <a:solidFill>
                <a:srgbClr val="98FED5"/>
              </a:solidFill>
              <a:sym typeface="+mn-ea"/>
            </a:endParaRPr>
          </a:p>
        </p:txBody>
      </p:sp>
    </p:spTree>
  </p:cSld>
  <p:clrMapOvr>
    <a:masterClrMapping/>
  </p:clrMapOvr>
  <p:transition advClick="0" advTm="15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>
                <a:sym typeface="+mn-ea"/>
              </a:rPr>
              <a:t>云何一日七日。便得生彼。难信六也。纵信七日得生。又疑七趣受生。不离胎卵湿化。云何彼国。悉是莲华化生。难七也。纵信莲生。又疑初心入道。多涉退缘。云何一生彼国。便得不退。难信八也。纵信不退。又疑此是接引钝机众生。上智利根。不必生彼。难信九也。纵信利根亦生。又疑他经。或说有佛。或说无佛。或有净土。或无净土。狐疑不决。难信十也。</a:t>
            </a:r>
            <a:endParaRPr>
              <a:sym typeface="+mn-ea"/>
            </a:endParaRPr>
          </a:p>
          <a:p>
            <a:r>
              <a:rPr lang="en-US" altLang="zh-CN">
                <a:sym typeface="+mn-ea"/>
              </a:rPr>
              <a:t>	</a:t>
            </a:r>
            <a:r>
              <a:rPr>
                <a:sym typeface="+mn-ea"/>
              </a:rPr>
              <a:t>故难信而曰一切世间。是不但恶道难信。而人天犹或疑之。不但愚迷难信。而贤智犹或疑之。</a:t>
            </a:r>
            <a:endParaRPr>
              <a:sym typeface="+mn-ea"/>
            </a:endParaRPr>
          </a:p>
        </p:txBody>
      </p:sp>
    </p:spTree>
  </p:cSld>
  <p:clrMapOvr>
    <a:masterClrMapping/>
  </p:clrMapOvr>
  <p:transition advClick="0" advTm="15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>
                <a:sym typeface="+mn-ea"/>
              </a:rPr>
              <a:t>不特初机难信。而久修犹或疑之。不特凡夫难信。而二乘犹或疑之。故曰一切世间难信之法。今于此世演说此法。是犹入裸形之国。宣示威仪。对生盲之人。指陈黑白。此之谓难。此之谓利他功德不可思议也。</a:t>
            </a:r>
            <a:endParaRPr>
              <a:sym typeface="+mn-ea"/>
            </a:endParaRPr>
          </a:p>
        </p:txBody>
      </p:sp>
    </p:spTree>
  </p:cSld>
  <p:clrMapOvr>
    <a:masterClrMapping/>
  </p:clrMapOvr>
  <p:transition advClick="0" advTm="15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>
                <a:solidFill>
                  <a:srgbClr val="FFFF00"/>
                </a:solidFill>
                <a:sym typeface="+mn-ea"/>
              </a:rPr>
              <a:t>莲池大师开示：</a:t>
            </a:r>
            <a:endParaRPr>
              <a:solidFill>
                <a:srgbClr val="98FED5"/>
              </a:solidFill>
              <a:sym typeface="+mn-ea"/>
            </a:endParaRPr>
          </a:p>
          <a:p>
            <a:r>
              <a:rPr lang="en-US" altLang="zh-CN">
                <a:solidFill>
                  <a:srgbClr val="98FED5"/>
                </a:solidFill>
                <a:sym typeface="+mn-ea"/>
              </a:rPr>
              <a:t>	</a:t>
            </a:r>
            <a:r>
              <a:rPr>
                <a:solidFill>
                  <a:srgbClr val="98FED5"/>
                </a:solidFill>
                <a:sym typeface="+mn-ea"/>
              </a:rPr>
              <a:t>入道要门，信为第一。恶事非信，尚不成就，况善事乎？譬如世间盗贼，时乎败露，官府非不以极刑绳之。迨后释免，依旧不悔。所以者何？他却信得这条门路，不赍一文本钱，自获利无算。所以备受苦痛，决不退悔。今人念佛，再不肯真切加功，只是不曾深思谛信。</a:t>
            </a:r>
            <a:endParaRPr>
              <a:solidFill>
                <a:srgbClr val="98FED5"/>
              </a:solidFill>
              <a:sym typeface="+mn-ea"/>
            </a:endParaRPr>
          </a:p>
        </p:txBody>
      </p:sp>
    </p:spTree>
  </p:cSld>
  <p:clrMapOvr>
    <a:masterClrMapping/>
  </p:clrMapOvr>
  <p:transition advClick="0" advTm="15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>
                <a:solidFill>
                  <a:srgbClr val="FFFF00"/>
                </a:solidFill>
                <a:sym typeface="+mn-ea"/>
              </a:rPr>
              <a:t>省庵大师《西方发愿文注》：</a:t>
            </a:r>
            <a:endParaRPr>
              <a:solidFill>
                <a:srgbClr val="98FED5"/>
              </a:solidFill>
              <a:sym typeface="+mn-ea"/>
            </a:endParaRPr>
          </a:p>
          <a:p>
            <a:r>
              <a:rPr lang="en-US" altLang="zh-CN">
                <a:solidFill>
                  <a:srgbClr val="98FED5"/>
                </a:solidFill>
                <a:sym typeface="+mn-ea"/>
              </a:rPr>
              <a:t>	</a:t>
            </a:r>
            <a:r>
              <a:rPr>
                <a:solidFill>
                  <a:srgbClr val="98FED5"/>
                </a:solidFill>
                <a:sym typeface="+mn-ea"/>
              </a:rPr>
              <a:t>问：有人于此，亦好亦求亦念，但世间心重，贪恋尘劳，得往生否？</a:t>
            </a:r>
            <a:endParaRPr>
              <a:solidFill>
                <a:srgbClr val="98FED5"/>
              </a:solidFill>
              <a:sym typeface="+mn-ea"/>
            </a:endParaRPr>
          </a:p>
          <a:p>
            <a:r>
              <a:rPr lang="en-US" altLang="zh-CN">
                <a:solidFill>
                  <a:srgbClr val="98FED5"/>
                </a:solidFill>
                <a:sym typeface="+mn-ea"/>
              </a:rPr>
              <a:t>	</a:t>
            </a:r>
            <a:r>
              <a:rPr>
                <a:solidFill>
                  <a:srgbClr val="98FED5"/>
                </a:solidFill>
                <a:sym typeface="+mn-ea"/>
              </a:rPr>
              <a:t>答：只要将猛，不怕贼强。若果希求心切，系念心专，则贪恋虽重，自然渐渐轻微，亦当往生。如舍银取金，舍鱼取熊掌，则亦何难之有？第恐愿力不敌爱力，佛念不胜欲念，悠悠忽忽，半信半疑，则吾末如之何也已矣。</a:t>
            </a:r>
            <a:endParaRPr>
              <a:solidFill>
                <a:srgbClr val="98FED5"/>
              </a:solidFill>
              <a:sym typeface="+mn-ea"/>
            </a:endParaRPr>
          </a:p>
        </p:txBody>
      </p:sp>
    </p:spTree>
  </p:cSld>
  <p:clrMapOvr>
    <a:masterClrMapping/>
  </p:clrMapOvr>
  <p:transition advClick="0" advTm="15000"/>
</p:sld>
</file>

<file path=ppt/tags/tag1.xml><?xml version="1.0" encoding="utf-8"?>
<p:tagLst xmlns:p="http://schemas.openxmlformats.org/presentationml/2006/main">
  <p:tag name="KSO_WM_DOC_GUID" val="{1f7cee79-461e-4940-b893-0ba0079fe6db}"/>
</p:tagLst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>
          <a:noFill/>
        </a:ln>
      </a:spPr>
      <a:bodyPr>
        <a:spAutoFit/>
      </a:bodyPr>
      <a:lstStyle>
        <a:defPPr>
          <a:lnSpc>
            <a:spcPts val="4800"/>
          </a:lnSpc>
          <a:defRPr sz="3600" b="1" dirty="0">
            <a:solidFill>
              <a:srgbClr val="FFFFFF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2876</Words>
  <Application>WPS 演示</Application>
  <PresentationFormat>宽屏</PresentationFormat>
  <Paragraphs>75</Paragraphs>
  <Slides>20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34" baseType="lpstr">
      <vt:lpstr>Arial</vt:lpstr>
      <vt:lpstr>宋体</vt:lpstr>
      <vt:lpstr>Wingdings</vt:lpstr>
      <vt:lpstr>等线</vt:lpstr>
      <vt:lpstr>Calibri Light</vt:lpstr>
      <vt:lpstr>黑体</vt:lpstr>
      <vt:lpstr>华文新魏</vt:lpstr>
      <vt:lpstr>华文楷体</vt:lpstr>
      <vt:lpstr>Calibri</vt:lpstr>
      <vt:lpstr>Ebrima</vt:lpstr>
      <vt:lpstr>微软雅黑</vt:lpstr>
      <vt:lpstr>Arial Unicode MS</vt:lpstr>
      <vt:lpstr>自定义设计方案</vt:lpstr>
      <vt:lpstr>1_自定义设计方案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导归极乐网</dc:creator>
  <cp:lastModifiedBy>云舟</cp:lastModifiedBy>
  <cp:revision>1566</cp:revision>
  <dcterms:created xsi:type="dcterms:W3CDTF">2016-11-06T12:00:00Z</dcterms:created>
  <dcterms:modified xsi:type="dcterms:W3CDTF">2019-05-19T08:25:15Z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2052-11.1.0.8661</vt:lpwstr>
  </property>
</Properties>
</file>