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23"/>
  </p:handoutMasterIdLst>
  <p:sldIdLst>
    <p:sldId id="995" r:id="rId4"/>
    <p:sldId id="1709" r:id="rId6"/>
    <p:sldId id="1710" r:id="rId7"/>
    <p:sldId id="1711" r:id="rId8"/>
    <p:sldId id="1712" r:id="rId9"/>
    <p:sldId id="1713" r:id="rId10"/>
    <p:sldId id="1714" r:id="rId11"/>
    <p:sldId id="1648" r:id="rId12"/>
    <p:sldId id="1835" r:id="rId13"/>
    <p:sldId id="1852" r:id="rId14"/>
    <p:sldId id="1853" r:id="rId15"/>
    <p:sldId id="1854" r:id="rId16"/>
    <p:sldId id="1855" r:id="rId17"/>
    <p:sldId id="1856" r:id="rId18"/>
    <p:sldId id="1858" r:id="rId19"/>
    <p:sldId id="1846" r:id="rId20"/>
    <p:sldId id="1847" r:id="rId21"/>
    <p:sldId id="1848" r:id="rId22"/>
  </p:sldIdLst>
  <p:sldSz cx="12192000" cy="6858000"/>
  <p:notesSz cx="6858000" cy="9144000"/>
  <p:custDataLst>
    <p:tags r:id="rId2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C819"/>
    <a:srgbClr val="0B215A"/>
    <a:srgbClr val="EDCBCB"/>
    <a:srgbClr val="8BE1FF"/>
    <a:srgbClr val="FF5B5B"/>
    <a:srgbClr val="FC9804"/>
    <a:srgbClr val="FFD319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>
        <p:scale>
          <a:sx n="50" d="100"/>
          <a:sy n="50" d="100"/>
        </p:scale>
        <p:origin x="1315" y="691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  <a:endParaRPr lang="zh-CN" altLang="en-US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  <a:endParaRPr lang="zh-CN" altLang="en-US" sz="1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iming>
    <p:tnLst>
      <p:par>
        <p:cTn id="1" dur="indefinite" restart="never" nodeType="tmRoot"/>
      </p:par>
    </p:tnLst>
  </p:timing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净土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</a:t>
            </a:r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天时，处地利，得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人和（十一）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t>学佛必须专以自了为事。然亦须随分随力以作功德。若大力量人。方能彻底放下。彻底提起。中下之人。以无一切作为。遂成懒惰懈怠。则自利也不认真。利人全置度外。流入杨子拔毛不肯利人之弊。故必须二法相辅而行。但专主于自利一边。二林语。亦不可误会。误会则得罪二林不小。二林之意。乃专主自利。非并随分随力教人修习净土法门全废也。利人一事。唯大菩萨方能担荷。降此谁敢说此大话。中下之人。随分随力以行利人之</a:t>
            </a:r>
            <a:r>
              <a:rPr>
                <a:sym typeface="+mn-ea"/>
              </a:rPr>
              <a:t>事。</a:t>
            </a:r>
            <a:endParaRPr>
              <a:sym typeface="+mn-ea"/>
            </a:endParaRPr>
          </a:p>
          <a:p>
            <a:r>
              <a:rPr lang="zh-CN" altLang="zh-CN" dirty="0"/>
              <a:t>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ym typeface="+mn-ea"/>
              </a:rPr>
              <a:t>乃</a:t>
            </a:r>
            <a:r>
              <a:rPr>
                <a:sym typeface="+mn-ea"/>
              </a:rPr>
              <a:t>方可合于修行自利之道。以修行法门。有六度万行故。自未度脱。利人仍属自利。但不可专在外边事迹上做。其于对治自心之烦恼习气。置之不讲。则由有外行。内功全荒。反因之生我慢。自以功利为德。则所损多矣。</a:t>
            </a:r>
            <a:endParaRPr lang="zh-CN" altLang="zh-CN" dirty="0"/>
          </a:p>
          <a:p>
            <a:r>
              <a:rPr lang="zh-CN" altLang="zh-CN" dirty="0"/>
              <a:t>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《增广·与心愿居士书》：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t>欲利他，先须自利。若非自己先出生死，何能度彼生死众生。譬如溺于海者，不能救海中沉溺之人。</a:t>
            </a:r>
          </a:p>
          <a:p>
            <a:r>
              <a:rPr>
                <a:solidFill>
                  <a:srgbClr val="FFFF00"/>
                </a:solidFill>
                <a:sym typeface="+mn-ea"/>
              </a:rPr>
              <a:t>《三编·复胡宅梵居士书一》：</a:t>
            </a:r>
            <a:endParaRPr lang="zh-CN" altLang="zh-CN" dirty="0"/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观来书，可谓发大菩提心，以期自他俱利者。然曰自利心淡，利他心切，亦有语病。不能自利，断不能大利于他，二者当以不分亲疏为是。然利他正一愿而已，自利则必须竭尽心力。则自利一边，何可以淡，而妄学大菩萨身分也。</a:t>
            </a:r>
            <a:endParaRPr>
              <a:sym typeface="+mn-ea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 sz="3600">
                <a:solidFill>
                  <a:srgbClr val="FFFF00"/>
                </a:solidFill>
                <a:sym typeface="+mn-ea"/>
              </a:rPr>
              <a:t>《三编·复潘对凫居士书二》：</a:t>
            </a:r>
            <a:endParaRPr lang="zh-CN" altLang="zh-CN" sz="3600" dirty="0"/>
          </a:p>
          <a:p>
            <a:r>
              <a:rPr lang="en-US" altLang="zh-CN" sz="3600" dirty="0"/>
              <a:t>	</a:t>
            </a:r>
            <a:r>
              <a:rPr sz="3600"/>
              <a:t>某居士去年去世，彼先妄发大心，要在此世间度人。九年至山被光呵斥，似乎转念。故后，其子讣来，言睡三日，不食不语遂逝。看此光景，殆非往生之相。是以欲求往生，当放下此世间。并放下过分之狂妄心。如同菩萨在生死中度脱众生，此须自己是菩萨始得。若自己尚是凡夫，便欲担任此事，不但不能度人，且不能自度。世间多少善知识，皆受此病，尚谓之为有大菩提心。须知此心先求往生则有益，以此不求往生 ，须是菩萨则可，否则为害不浅。过分之狂妄心，为真修行者之一大障碍，不可不知。</a:t>
            </a:r>
            <a:endParaRPr sz="3600"/>
          </a:p>
          <a:p>
            <a:r>
              <a:rPr lang="zh-CN" altLang="zh-CN" dirty="0"/>
              <a:t>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《三编·答念佛居士问　周孟由》：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t>问：有以劝人念佛求生为主，自修为助。有以自修为主，劝人为助，并出至诚，功德孰胜。 　</a:t>
            </a:r>
            <a:r>
              <a:rPr lang="en-US" altLang="zh-CN"/>
              <a:t>	</a:t>
            </a:r>
            <a:r>
              <a:t>答：后者胜于前者。</a:t>
            </a: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altLang="zh-CN">
                <a:solidFill>
                  <a:srgbClr val="FFFF00"/>
                </a:solidFill>
                <a:sym typeface="+mn-ea"/>
              </a:rPr>
              <a:t>智者大师《净土十疑论》：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“菩萨有二种。一者，久修行菩萨道，得无生忍者，实当所责。二者，未得已还，及初发心凡夫菩萨者，要须常不离佛。忍力成就，方堪处三界内。于恶世中，救苦众生。故智度论云，具缚凡夫，有大悲心，愿生恶世，救苦众生者，无有是处。</a:t>
            </a:r>
            <a:r>
              <a:rPr lang="zh-CN" altLang="zh-CN" dirty="0"/>
              <a:t>何以故，恶世界，烦恼强。自无忍力，心随境转。声色所缚，自堕三途，焉能救众生。</a:t>
            </a:r>
            <a:r>
              <a:rPr lang="zh-CN" altLang="zh-CN" dirty="0" smtClean="0"/>
              <a:t>”</a:t>
            </a:r>
            <a:endParaRPr dirty="0"/>
          </a:p>
          <a:p>
            <a:r>
              <a:rPr lang="en-US" dirty="0"/>
              <a:t> </a:t>
            </a:r>
            <a:endParaRPr dirty="0"/>
          </a:p>
          <a:p>
            <a:pPr algn="r"/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《地藏菩萨本愿经》：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t>尔时普广菩萨，闻佛如来，称扬赞叹地藏菩萨已。胡跪合掌，复白佛言。世尊。我久知是大士，有如此不可思议神力，及大誓愿力，为未来众生，遣知利益，故问如来。唯然顶受。世尊。当何名此经。使我云何流布。佛告普广。此经有三名。一名地藏本愿。亦名地藏本行。亦名地藏本誓力经。缘此菩萨，久远劫来，发大重愿，利益众生。是故汝等，依愿流布。普广闻已合掌恭敬，作礼而退</a:t>
            </a:r>
            <a:r>
              <a:rPr>
                <a:sym typeface="+mn-ea"/>
              </a:rPr>
              <a:t>。</a:t>
            </a:r>
            <a:endParaRPr lang="zh-CN" altLang="zh-CN" dirty="0"/>
          </a:p>
          <a:p>
            <a:r>
              <a:rPr lang="zh-CN" altLang="zh-CN" dirty="0"/>
              <a:t>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《地藏菩萨本愿经》：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t>佛告观世音菩萨。汝于娑婆世界，有大因缘。若天若龙，若男若女，若神若鬼，乃至六道罪苦众生。闻汝名者，见汝形者，恋慕汝者，赞叹汝者。是诸众生，于无上道，必不退转。常生人天，具受妙乐。因果将熟，遇佛授记。汝今具大慈悲，怜愍众生，及天龙八部。听吾宣说地藏菩萨不思议利益之事。汝当谛听，吾今说之。观世音言。唯然，世尊。愿乐欲闻。</a:t>
            </a:r>
          </a:p>
          <a:p>
            <a:r>
              <a:rPr lang="zh-CN" altLang="zh-CN" dirty="0"/>
              <a:t>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《地藏菩萨本愿经》：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t>佛告观世音菩萨。是地藏菩萨，于阎浮提，有大因缘。若说于诸众生，见闻利益等事。百千劫中，说不能尽。是故观世音。汝以神力，流布是经。令娑婆世界众生，百千万劫，永受安乐。</a:t>
            </a:r>
          </a:p>
          <a:p>
            <a:r>
              <a:rPr lang="zh-CN" altLang="zh-CN" dirty="0"/>
              <a:t>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须知净土法门，以信愿念佛求生西方为宗旨。世人每每以此为平常无奇，遂以宗门参究之法为殊胜，而注重于开悟，不注重信愿求生。美其名曰禅净双修，究其实，则完全是无禅无净土。何以言之?不到大彻大悟，不名有禅。今之参禅者，谁是真到大彻大悟地位。由注重于参，遂将西方依正庄严，通通会归自心，则信愿求生之念毫无。虽名之曰念佛，实则与念佛之道相反。或又高张其辞曰，念实相佛。实相，虽为诸法之本，凡夫业障深重，何能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做到。弄到归宗，禅也靠不住，净也靠不住。仗自力，即到大彻大悟地位，以惑业未断，不能了生死。未悟到大彻者，更不须论。仗佛力，须具真信切愿，念佛求生西方，方可。以一向以西方净土，无量寿无量光，一一通会归自心。而自心只是徒执其名，未证其实。西方之佛，无感不能有应。自心之佛，在因无有威德。世之好高务胜者，每每皆成弄巧成拙，求升反坠。而知识欲人以圆融见称，亦绝不肯作如是说。致如来以大慈悲心，欲令一切众生，现生即了生死，而依旧不能了。此生既不能了，将来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或可能了，而尘沙劫又尘沙劫，仍在轮回六道中者，当居多数也。如真能识得此种利害，再息心看净土各经书，方知此念佛求生西方一法，其大无外。十方三世一切诸佛，上成佛道，下化众生，无不资此以成始成终也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宗门以开悟为事，净宗以往生为事。开悟而不往生者，百有九十，往生而不开悟者，万无有一。此义认不准，或致因求悟而反不以往生为事，则其误大矣。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彻悟大师开示：</a:t>
            </a:r>
            <a:r>
              <a:rPr>
                <a:solidFill>
                  <a:srgbClr val="98FED5"/>
                </a:solidFill>
                <a:sym typeface="+mn-ea"/>
              </a:rPr>
              <a:t>一切法门。以明心为要。一切行门。以净心为要。然则明心之要。无如念佛。忆佛念佛。现前当来。必定见佛。不假方便。自得心开。如此。念佛非明心之要乎。复次净心之要。亦无如念佛。一念相应一念佛。念念相应念念佛。清珠下于浊水。浊水不得不清。佛号投于乱心。乱心不得不佛。如此。念佛非净心之要乎。一句佛号。俱摄悟修两门之要。举悟则信其中。举修则证在其中。信解修证俱摄。大小诸乘一切诸经之要。罄无不尽。然则一句弥陀。非至要之道乎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《大乘起信论》：</a:t>
            </a:r>
            <a:r>
              <a:rPr>
                <a:solidFill>
                  <a:srgbClr val="98FED5"/>
                </a:solidFill>
                <a:sym typeface="+mn-ea"/>
              </a:rPr>
              <a:t>又诸佛法，有因有缘，因缘具足，乃得成办。如木中火性，是火正因，若无人知，不假方便，能自烧木，无有是处。众生亦尔，虽有正因熏习之力，若不遇诸佛菩萨善知识等以之为缘，能自断烦恼入涅槃者，则无是处。若虽有外缘之力，而内净法未有熏习力者，亦不能究竟厌生死苦，乐求涅槃。若因缘具足者，所谓自有熏习之力，又为诸佛菩萨等慈悲愿护故。能起厌苦之心，信有涅槃，修习善根。以修善根成熟故，则值诸佛菩萨示教利喜，乃能进趣向涅槃道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禅宗每云明心见性，见性成佛。明心见性，乃大彻大悟也。言见性成佛者，以亲见自性天真之佛。名为成佛，乃理即佛与名字佛也，非福慧圆满之究竟佛也。此人虽悟到极处，亲见佛性，仍是凡夫，不是圣人。若广修六度，于一切境缘，治烦恼习气，令其清净无余，则可了生脱死，超出三界之外，不在六道之中矣。佛世此种人甚多，唐宋尚有。今则大彻大悟，尚不易得，况烦恼净尽者乎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45" y="105868"/>
            <a:ext cx="11523753" cy="6580682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《占察善恶业报经》：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尔时佛告诸大众言。汝等各各应当受持此法门。随所住处广令流布。所以者何。如此法门。甚为难值。能大利益。若人得闻彼地藏菩萨摩诃萨名号。及信其所说者。当知是人速能得离一切所有诸障碍事。疾至无上道。</a:t>
            </a:r>
            <a:r>
              <a:rPr dirty="0"/>
              <a:t>于是大众皆同发言。我当受持。流布世间。</a:t>
            </a:r>
            <a:r>
              <a:rPr dirty="0" smtClean="0"/>
              <a:t>不敢令</a:t>
            </a:r>
            <a:r>
              <a:rPr>
                <a:sym typeface="+mn-ea"/>
              </a:rPr>
              <a:t>忘。</a:t>
            </a:r>
            <a:endParaRPr lang="zh-CN" altLang="zh-CN" dirty="0"/>
          </a:p>
          <a:p>
            <a:r>
              <a:rPr lang="zh-CN" altLang="zh-CN" dirty="0"/>
              <a:t>　　</a:t>
            </a:r>
            <a:endParaRPr dirty="0"/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2756</Words>
  <Application>WPS 演示</Application>
  <PresentationFormat>宽屏</PresentationFormat>
  <Paragraphs>61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等线</vt:lpstr>
      <vt:lpstr>Calibri Light</vt:lpstr>
      <vt:lpstr>黑体</vt:lpstr>
      <vt:lpstr>华文新魏</vt:lpstr>
      <vt:lpstr>华文楷体</vt:lpstr>
      <vt:lpstr>Calibri</vt:lpstr>
      <vt:lpstr>Ebrima</vt:lpstr>
      <vt:lpstr>微软雅黑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云舟</cp:lastModifiedBy>
  <cp:revision>1596</cp:revision>
  <dcterms:created xsi:type="dcterms:W3CDTF">2016-11-06T12:00:00Z</dcterms:created>
  <dcterms:modified xsi:type="dcterms:W3CDTF">2019-05-26T08:27:19Z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