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14"/>
  </p:handoutMasterIdLst>
  <p:sldIdLst>
    <p:sldId id="995" r:id="rId4"/>
    <p:sldId id="1839" r:id="rId6"/>
    <p:sldId id="1871" r:id="rId7"/>
    <p:sldId id="1832" r:id="rId8"/>
    <p:sldId id="1833" r:id="rId9"/>
    <p:sldId id="1849" r:id="rId10"/>
    <p:sldId id="1850" r:id="rId11"/>
    <p:sldId id="1851" r:id="rId12"/>
    <p:sldId id="1834" r:id="rId13"/>
  </p:sldIdLst>
  <p:sldSz cx="12192000" cy="6858000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C819"/>
    <a:srgbClr val="0B215A"/>
    <a:srgbClr val="EDCBCB"/>
    <a:srgbClr val="8BE1FF"/>
    <a:srgbClr val="FF5B5B"/>
    <a:srgbClr val="FC9804"/>
    <a:srgbClr val="FFD319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>
        <p:scale>
          <a:sx n="50" d="100"/>
          <a:sy n="50" d="100"/>
        </p:scale>
        <p:origin x="1315" y="691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10D6EDA-710D-498D-9DA5-D8172A09E7D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A26148-5669-4A2E-A3E8-9F2546EEE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6F4D41-4D1B-44C6-9CBF-D5B9D9155C3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78156D-ABF4-45C9-A442-B5D4A13D03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 userDrawn="1"/>
        </p:nvSpPr>
        <p:spPr bwMode="auto">
          <a:xfrm>
            <a:off x="11598455" y="298580"/>
            <a:ext cx="724878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2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  <a:endParaRPr lang="zh-CN" altLang="en-US" sz="22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1200" b="1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  <a:endParaRPr lang="zh-CN" altLang="en-US" sz="12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iming>
    <p:tnLst>
      <p:par>
        <p:cTn id="1" dur="indefinite" restart="never" nodeType="tmRoot"/>
      </p:par>
    </p:tnLst>
  </p:timing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净土</a:t>
            </a:r>
            <a:endParaRPr lang="en-US" altLang="zh-CN" sz="6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</a:t>
            </a:r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天时，处地利，得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人和（十二）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altLang="zh-CN" dirty="0"/>
              <a:t>若欲化人，必须自己实行，人自生信。光所言实行，尚不专指能念佛而已。凡发心学佛之人，必须所作所为，高出平人之上。</a:t>
            </a:r>
            <a:endParaRPr altLang="zh-CN" dirty="0"/>
          </a:p>
          <a:p>
            <a:pPr algn="r"/>
            <a:br>
              <a:rPr lang="en-US" altLang="zh-CN" sz="3200" dirty="0"/>
            </a:br>
            <a:endParaRPr lang="zh-CN" altLang="zh-CN" sz="4000" dirty="0"/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altLang="zh-CN" dirty="0"/>
              <a:t>修行之要，在于对治烦恼习气。习气少一分，即工夫进一分。有修行愈力，习气愈发者，乃只知依事相修持，不知反照回光，克除己心中之妄情所致也。当于平时，预为提防。则遇境逢缘，自可不发。(正)对治瞋恚等义</a:t>
            </a:r>
            <a:endParaRPr altLang="zh-CN" dirty="0"/>
          </a:p>
          <a:p>
            <a:pPr algn="r"/>
            <a:br>
              <a:rPr lang="en-US" altLang="zh-CN" sz="3200" dirty="0"/>
            </a:br>
            <a:endParaRPr lang="zh-CN" altLang="zh-CN" sz="4000" dirty="0"/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未曾有因缘经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>
              <a:solidFill>
                <a:srgbClr val="FFFF00"/>
              </a:solidFill>
              <a:sym typeface="+mn-ea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唯有一事。能报佛恩。何谓为一。常以慈心。以其所解。一切善法。展转开化。乃至一人。令其信心成就智慧。展转教化。无有穷尽。譬如一灯燃无量灯。如是行者。乃名为报师徒重恩。大王当知。欲报师徒解脱恩者。以还智慧。解脱众生。如是行者。则为供养三世诸佛。非但供养报一师也。王叉手白。宣传圣教。开悟群生。令行正见。修习圣道。其福云何。唯愿垂哀。开导众生。佛告王曰。若善男子善女人。从师闻法。一句一义。展转教化。乃</a:t>
            </a:r>
            <a:br>
              <a:rPr lang="zh-CN" altLang="en-US" dirty="0">
                <a:solidFill>
                  <a:srgbClr val="FFFF00"/>
                </a:solidFill>
              </a:rPr>
            </a:br>
            <a:endParaRPr lang="zh-CN" altLang="en-US" dirty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至一</a:t>
            </a:r>
            <a:r>
              <a:rPr>
                <a:sym typeface="+mn-ea"/>
              </a:rPr>
              <a:t>人。未信令信。未解令解。如是功德。无量无边。</a:t>
            </a:r>
            <a:r>
              <a:rPr lang="zh-CN" altLang="en-US" dirty="0"/>
              <a:t>非是凡夫所能知也。大王假使有人。于千岁中。饮食医药上妙衣服。供养恭敬佛法圣众。其福多不。王言甚多。不可称量。佛言大王。善男子善女人。从师闻说诸佛正教。展转教化。乃至一人。令其信解。其所得福。复过于彼。千万亿倍。不及其一。何以故。法化之功。应无量</a:t>
            </a:r>
            <a:r>
              <a:rPr lang="zh-CN" altLang="en-US" dirty="0" smtClean="0"/>
              <a:t>故。</a:t>
            </a:r>
            <a:br>
              <a:rPr lang="zh-CN" altLang="en-US" dirty="0">
                <a:solidFill>
                  <a:srgbClr val="FFFF00"/>
                </a:solidFill>
              </a:rPr>
            </a:br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45" y="105868"/>
            <a:ext cx="11523753" cy="6580682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《华严经》：</a:t>
            </a:r>
            <a:r>
              <a:rPr>
                <a:sym typeface="+mn-ea"/>
              </a:rPr>
              <a:t>诸供养中，法供养最。</a:t>
            </a:r>
            <a:endParaRPr>
              <a:sym typeface="+mn-ea"/>
            </a:endParaRPr>
          </a:p>
          <a:p>
            <a:r>
              <a:rPr>
                <a:solidFill>
                  <a:srgbClr val="FFFF00"/>
                </a:solidFill>
                <a:sym typeface="+mn-ea"/>
              </a:rPr>
              <a:t>《金光明最胜王经》：</a:t>
            </a:r>
            <a:r>
              <a:rPr>
                <a:sym typeface="+mn-ea"/>
              </a:rPr>
              <a:t>由其法施，有五用利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一、法施兼利自他，财施不尔；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二、法施能令众生出于三界，财施之福不出欲界；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三、法施能净法身，财施但唯增长于色；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四、法施无穷，财施有尽；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五、法施能断无明，财施唯伏贪爱。</a:t>
            </a:r>
            <a:endParaRPr>
              <a:solidFill>
                <a:srgbClr val="FFFF00"/>
              </a:solidFill>
              <a:sym typeface="+mn-ea"/>
            </a:endParaRPr>
          </a:p>
          <a:p>
            <a:r>
              <a:rPr lang="zh-CN" altLang="zh-CN" dirty="0">
                <a:solidFill>
                  <a:srgbClr val="FFFF00"/>
                </a:solidFill>
              </a:rPr>
              <a:t>《维摩诘经》：</a:t>
            </a:r>
            <a:r>
              <a:rPr lang="zh-CN" altLang="zh-CN" dirty="0"/>
              <a:t> 法之供养，胜诸供养。　　</a:t>
            </a:r>
            <a:endParaRPr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45" y="105868"/>
            <a:ext cx="11523753" cy="6580682"/>
          </a:xfrm>
        </p:spPr>
        <p:txBody>
          <a:bodyPr/>
          <a:lstStyle/>
          <a:p>
            <a:r>
              <a:rPr sz="3600">
                <a:solidFill>
                  <a:srgbClr val="FFFF00"/>
                </a:solidFill>
                <a:sym typeface="+mn-ea"/>
              </a:rPr>
              <a:t>《大智度论》：</a:t>
            </a:r>
            <a:r>
              <a:rPr sz="3600">
                <a:sym typeface="+mn-ea"/>
              </a:rPr>
              <a:t>佛说施中法施第一。何以故？</a:t>
            </a:r>
            <a:endParaRPr sz="3600">
              <a:sym typeface="+mn-ea"/>
            </a:endParaRPr>
          </a:p>
          <a:p>
            <a:r>
              <a:rPr lang="en-US" altLang="zh-CN" sz="3600">
                <a:sym typeface="+mn-ea"/>
              </a:rPr>
              <a:t>	</a:t>
            </a:r>
            <a:r>
              <a:rPr sz="3600">
                <a:sym typeface="+mn-ea"/>
              </a:rPr>
              <a:t>一、财施有量，法施无量。</a:t>
            </a:r>
            <a:endParaRPr sz="3600">
              <a:sym typeface="+mn-ea"/>
            </a:endParaRPr>
          </a:p>
          <a:p>
            <a:r>
              <a:rPr lang="en-US" altLang="zh-CN" sz="3600">
                <a:sym typeface="+mn-ea"/>
              </a:rPr>
              <a:t>	</a:t>
            </a:r>
            <a:r>
              <a:rPr sz="3600">
                <a:sym typeface="+mn-ea"/>
              </a:rPr>
              <a:t>二、财施欲界报，法施出三界报。</a:t>
            </a:r>
            <a:endParaRPr sz="3600">
              <a:sym typeface="+mn-ea"/>
            </a:endParaRPr>
          </a:p>
          <a:p>
            <a:r>
              <a:rPr lang="en-US" altLang="zh-CN" sz="3600">
                <a:sym typeface="+mn-ea"/>
              </a:rPr>
              <a:t>	</a:t>
            </a:r>
            <a:r>
              <a:rPr sz="3600">
                <a:sym typeface="+mn-ea"/>
              </a:rPr>
              <a:t>三、财施不能断漏，法施清昇彼岸。</a:t>
            </a:r>
            <a:endParaRPr sz="3600">
              <a:sym typeface="+mn-ea"/>
            </a:endParaRPr>
          </a:p>
          <a:p>
            <a:r>
              <a:rPr lang="en-US" altLang="zh-CN" sz="3600">
                <a:sym typeface="+mn-ea"/>
              </a:rPr>
              <a:t>	</a:t>
            </a:r>
            <a:r>
              <a:rPr sz="3600">
                <a:sym typeface="+mn-ea"/>
              </a:rPr>
              <a:t>四、财施但感人天报，法施通感三乘果。</a:t>
            </a:r>
            <a:endParaRPr sz="3600">
              <a:sym typeface="+mn-ea"/>
            </a:endParaRPr>
          </a:p>
          <a:p>
            <a:r>
              <a:rPr lang="en-US" altLang="zh-CN" sz="3600">
                <a:sym typeface="+mn-ea"/>
              </a:rPr>
              <a:t>	</a:t>
            </a:r>
            <a:r>
              <a:rPr sz="3600">
                <a:sym typeface="+mn-ea"/>
              </a:rPr>
              <a:t>五、财施愚智俱闲，法施唯局智人。</a:t>
            </a:r>
            <a:endParaRPr sz="3600">
              <a:sym typeface="+mn-ea"/>
            </a:endParaRPr>
          </a:p>
          <a:p>
            <a:r>
              <a:rPr lang="en-US" altLang="zh-CN" sz="3600">
                <a:sym typeface="+mn-ea"/>
              </a:rPr>
              <a:t>	</a:t>
            </a:r>
            <a:r>
              <a:rPr sz="3600">
                <a:sym typeface="+mn-ea"/>
              </a:rPr>
              <a:t>六、财施唯能施者得福，法施通益能所。</a:t>
            </a:r>
            <a:endParaRPr sz="3600">
              <a:sym typeface="+mn-ea"/>
            </a:endParaRPr>
          </a:p>
          <a:p>
            <a:r>
              <a:rPr lang="en-US" altLang="zh-CN" sz="3600">
                <a:sym typeface="+mn-ea"/>
              </a:rPr>
              <a:t>	</a:t>
            </a:r>
            <a:r>
              <a:rPr sz="3600">
                <a:sym typeface="+mn-ea"/>
              </a:rPr>
              <a:t>七、财施愚畜能受，法施唯局聪人。</a:t>
            </a:r>
            <a:endParaRPr sz="3600">
              <a:sym typeface="+mn-ea"/>
            </a:endParaRPr>
          </a:p>
          <a:p>
            <a:r>
              <a:rPr lang="en-US" altLang="zh-CN" sz="3600">
                <a:sym typeface="+mn-ea"/>
              </a:rPr>
              <a:t>	</a:t>
            </a:r>
            <a:r>
              <a:rPr sz="3600">
                <a:sym typeface="+mn-ea"/>
              </a:rPr>
              <a:t>八、财施但益色身，法施能利心神。</a:t>
            </a:r>
            <a:endParaRPr sz="3600">
              <a:sym typeface="+mn-ea"/>
            </a:endParaRPr>
          </a:p>
          <a:p>
            <a:r>
              <a:rPr lang="en-US" altLang="zh-CN" sz="3600">
                <a:sym typeface="+mn-ea"/>
              </a:rPr>
              <a:t>	</a:t>
            </a:r>
            <a:r>
              <a:rPr sz="3600">
                <a:sym typeface="+mn-ea"/>
              </a:rPr>
              <a:t>九、财施能增贪病，法施能除三毒。</a:t>
            </a:r>
            <a:r>
              <a:rPr lang="zh-CN" altLang="zh-CN" dirty="0"/>
              <a:t>　　</a:t>
            </a:r>
            <a:endParaRPr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45" y="105868"/>
            <a:ext cx="11523753" cy="6580682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《善生经》：</a:t>
            </a:r>
            <a:endParaRPr>
              <a:solidFill>
                <a:srgbClr val="FFFF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善生，弟子敬奉师长，复有五事。云何为五?一者给侍所须;二者礼敬供养;三者尊重戴仰;四者师有教敕，敬顺无违;五者从师闻法，善持不忘。善生，夫为弟子，当以此五法敬事师长。师长复以五事敬视弟子。云何为五?一者顺法调御;二者诲其未闻;三者随其所闻，令善义解;四者示其善友;五者尽己所知，诲授不吝。善生，弟子于师长敬顺恭奉，则彼方安隐，无有忧畏。</a:t>
            </a:r>
            <a:r>
              <a:rPr lang="zh-CN" altLang="zh-CN" dirty="0"/>
              <a:t>　　</a:t>
            </a:r>
            <a:endParaRPr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法苑珠林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故智度论云。佛说施中法施第一。何以故。财施有量。法施无量。财施欲界报。法施出三界报。财施不能断漏。法施清升彼岸。财施但感人天报。法施通感三乘果。财施愚智俱闲。法施唯局智人。财施唯能施者得福。法施通益能所。财施愚畜能受。法施唯局聪人。财施但益色身。法施能利心神。财施能增贪病。法施能除三毒。</a:t>
            </a:r>
            <a:endParaRPr lang="zh-CN" altLang="en-US" dirty="0"/>
          </a:p>
          <a:p>
            <a:pPr algn="r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tags/tag1.xml><?xml version="1.0" encoding="utf-8"?>
<p:tagLst xmlns:p="http://schemas.openxmlformats.org/presentationml/2006/main">
  <p:tag name="KSO_WM_DOC_GUID" val="{1f7cee79-461e-4940-b893-0ba0079fe6db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WPS 演示</Application>
  <PresentationFormat>宽屏</PresentationFormat>
  <Paragraphs>45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等线</vt:lpstr>
      <vt:lpstr>Calibri Light</vt:lpstr>
      <vt:lpstr>黑体</vt:lpstr>
      <vt:lpstr>华文新魏</vt:lpstr>
      <vt:lpstr>华文楷体</vt:lpstr>
      <vt:lpstr>Calibri</vt:lpstr>
      <vt:lpstr>Ebrima</vt:lpstr>
      <vt:lpstr>微软雅黑</vt:lpstr>
      <vt:lpstr>Arial Unicode MS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云舟</cp:lastModifiedBy>
  <cp:revision>1600</cp:revision>
  <dcterms:created xsi:type="dcterms:W3CDTF">2016-11-06T12:00:00Z</dcterms:created>
  <dcterms:modified xsi:type="dcterms:W3CDTF">2019-06-02T07:59:37Z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2052-11.1.0.8731</vt:lpwstr>
  </property>
</Properties>
</file>